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4" r:id="rId3"/>
    <p:sldId id="374" r:id="rId4"/>
    <p:sldId id="380" r:id="rId5"/>
    <p:sldId id="381" r:id="rId6"/>
    <p:sldId id="382" r:id="rId7"/>
    <p:sldId id="385" r:id="rId8"/>
    <p:sldId id="387" r:id="rId9"/>
    <p:sldId id="386" r:id="rId10"/>
    <p:sldId id="388" r:id="rId11"/>
    <p:sldId id="389" r:id="rId12"/>
    <p:sldId id="390" r:id="rId13"/>
    <p:sldId id="396" r:id="rId14"/>
    <p:sldId id="394" r:id="rId15"/>
    <p:sldId id="392" r:id="rId16"/>
    <p:sldId id="391" r:id="rId17"/>
    <p:sldId id="393" r:id="rId18"/>
    <p:sldId id="395" r:id="rId19"/>
    <p:sldId id="383" r:id="rId20"/>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33CC"/>
    <a:srgbClr val="66FF99"/>
    <a:srgbClr val="FF9966"/>
    <a:srgbClr val="FF9933"/>
    <a:srgbClr val="FFFF00"/>
    <a:srgbClr val="66FFFF"/>
    <a:srgbClr val="FF3300"/>
    <a:srgbClr val="FF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601" autoAdjust="0"/>
    <p:restoredTop sz="86296" autoAdjust="0"/>
  </p:normalViewPr>
  <p:slideViewPr>
    <p:cSldViewPr>
      <p:cViewPr>
        <p:scale>
          <a:sx n="70" d="100"/>
          <a:sy n="70" d="100"/>
        </p:scale>
        <p:origin x="-684" y="-60"/>
      </p:cViewPr>
      <p:guideLst>
        <p:guide orient="horz" pos="2160"/>
        <p:guide pos="2880"/>
      </p:guideLst>
    </p:cSldViewPr>
  </p:slideViewPr>
  <p:outlineViewPr>
    <p:cViewPr>
      <p:scale>
        <a:sx n="33" d="100"/>
        <a:sy n="33" d="100"/>
      </p:scale>
      <p:origin x="0" y="9618"/>
    </p:cViewPr>
  </p:outlineViewPr>
  <p:notesTextViewPr>
    <p:cViewPr>
      <p:scale>
        <a:sx n="100" d="100"/>
        <a:sy n="100" d="100"/>
      </p:scale>
      <p:origin x="0" y="0"/>
    </p:cViewPr>
  </p:notesTextViewPr>
  <p:sorterViewPr>
    <p:cViewPr>
      <p:scale>
        <a:sx n="100" d="100"/>
        <a:sy n="100" d="100"/>
      </p:scale>
      <p:origin x="0" y="2556"/>
    </p:cViewPr>
  </p:sorterViewPr>
  <p:notesViewPr>
    <p:cSldViewPr>
      <p:cViewPr>
        <p:scale>
          <a:sx n="100" d="100"/>
          <a:sy n="100" d="100"/>
        </p:scale>
        <p:origin x="-1962" y="150"/>
      </p:cViewPr>
      <p:guideLst>
        <p:guide orient="horz" pos="2163"/>
        <p:guide pos="284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344863" y="17780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802.11-14/aaaa</a:t>
            </a:r>
            <a:endParaRPr lang="en-US"/>
          </a:p>
        </p:txBody>
      </p:sp>
      <p:sp>
        <p:nvSpPr>
          <p:cNvPr id="3075" name="Rectangle 3"/>
          <p:cNvSpPr>
            <a:spLocks noGrp="1" noChangeArrowheads="1"/>
          </p:cNvSpPr>
          <p:nvPr>
            <p:ph type="dt" sz="quarter" idx="1"/>
          </p:nvPr>
        </p:nvSpPr>
        <p:spPr bwMode="auto">
          <a:xfrm>
            <a:off x="687388" y="177800"/>
            <a:ext cx="1573212"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March, 2014</a:t>
            </a:r>
            <a:endParaRPr lang="en-US"/>
          </a:p>
        </p:txBody>
      </p:sp>
      <p:sp>
        <p:nvSpPr>
          <p:cNvPr id="3076" name="Rectangle 4"/>
          <p:cNvSpPr>
            <a:spLocks noGrp="1" noChangeArrowheads="1"/>
          </p:cNvSpPr>
          <p:nvPr>
            <p:ph type="ftr" sz="quarter" idx="2"/>
          </p:nvPr>
        </p:nvSpPr>
        <p:spPr bwMode="auto">
          <a:xfrm>
            <a:off x="4283075" y="8997950"/>
            <a:ext cx="19653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Lei Wang, etc., Marvell</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289D16B-95AF-424B-9EB1-55342564E9E1}" type="slidenum">
              <a:rPr lang="en-US"/>
              <a:pPr>
                <a:defRPr/>
              </a:pPr>
              <a:t>‹#›</a:t>
            </a:fld>
            <a:endParaRPr lang="en-US"/>
          </a:p>
        </p:txBody>
      </p:sp>
      <p:sp>
        <p:nvSpPr>
          <p:cNvPr id="307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5800" y="8997950"/>
            <a:ext cx="703263" cy="182563"/>
          </a:xfrm>
          <a:prstGeom prst="rect">
            <a:avLst/>
          </a:prstGeom>
          <a:noFill/>
          <a:ln w="9525">
            <a:noFill/>
            <a:miter lim="800000"/>
            <a:headEnd/>
            <a:tailEnd/>
          </a:ln>
          <a:effectLst/>
        </p:spPr>
        <p:txBody>
          <a:bodyPr wrap="none" lIns="0" tIns="0" rIns="0" bIns="0">
            <a:spAutoFit/>
          </a:bodyPr>
          <a:lstStyle/>
          <a:p>
            <a:pPr defTabSz="938213">
              <a:defRPr/>
            </a:pPr>
            <a:r>
              <a:rPr lang="en-US" sz="1200" b="0"/>
              <a:t>Submission</a:t>
            </a:r>
          </a:p>
        </p:txBody>
      </p:sp>
      <p:sp>
        <p:nvSpPr>
          <p:cNvPr id="308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87725" y="9842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802.11-14/aaaa</a:t>
            </a:r>
            <a:endParaRPr lang="en-US"/>
          </a:p>
        </p:txBody>
      </p:sp>
      <p:sp>
        <p:nvSpPr>
          <p:cNvPr id="2051" name="Rectangle 3"/>
          <p:cNvSpPr>
            <a:spLocks noGrp="1" noChangeArrowheads="1"/>
          </p:cNvSpPr>
          <p:nvPr>
            <p:ph type="dt" idx="1"/>
          </p:nvPr>
        </p:nvSpPr>
        <p:spPr bwMode="auto">
          <a:xfrm>
            <a:off x="646113" y="98425"/>
            <a:ext cx="1573212"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March, 2014</a:t>
            </a:r>
            <a:endParaRPr lang="en-US"/>
          </a:p>
        </p:txBody>
      </p:sp>
      <p:sp>
        <p:nvSpPr>
          <p:cNvPr id="563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89363" y="9001125"/>
            <a:ext cx="24241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Lei Wang, etc., Marvell</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B85DB9D7-F7D0-45F5-BB38-2D62F2C29F0B}" type="slidenum">
              <a:rPr lang="en-US"/>
              <a:pPr>
                <a:defRPr/>
              </a:pPr>
              <a:t>‹#›</a:t>
            </a:fld>
            <a:endParaRPr lang="en-US"/>
          </a:p>
        </p:txBody>
      </p:sp>
      <p:sp>
        <p:nvSpPr>
          <p:cNvPr id="2056" name="Rectangle 8"/>
          <p:cNvSpPr>
            <a:spLocks noChangeArrowheads="1"/>
          </p:cNvSpPr>
          <p:nvPr/>
        </p:nvSpPr>
        <p:spPr bwMode="auto">
          <a:xfrm>
            <a:off x="715963" y="9001125"/>
            <a:ext cx="703262" cy="182563"/>
          </a:xfrm>
          <a:prstGeom prst="rect">
            <a:avLst/>
          </a:prstGeom>
          <a:noFill/>
          <a:ln w="9525">
            <a:noFill/>
            <a:miter lim="800000"/>
            <a:headEnd/>
            <a:tailEnd/>
          </a:ln>
          <a:effectLst/>
        </p:spPr>
        <p:txBody>
          <a:bodyPr wrap="none" lIns="0" tIns="0" rIns="0" bIns="0">
            <a:spAutoFit/>
          </a:bodyPr>
          <a:lstStyle/>
          <a:p>
            <a:pPr defTabSz="919163">
              <a:defRPr/>
            </a:pPr>
            <a:r>
              <a:rPr lang="en-US" sz="1200" b="0"/>
              <a:t>Submission</a:t>
            </a:r>
          </a:p>
        </p:txBody>
      </p:sp>
      <p:sp>
        <p:nvSpPr>
          <p:cNvPr id="2057"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a:noFill/>
        </p:spPr>
        <p:txBody>
          <a:bodyPr/>
          <a:lstStyle/>
          <a:p>
            <a:r>
              <a:rPr lang="en-US" smtClean="0"/>
              <a:t>doc.: IEEE 802.11-14/aaaa</a:t>
            </a:r>
          </a:p>
        </p:txBody>
      </p:sp>
      <p:sp>
        <p:nvSpPr>
          <p:cNvPr id="57347" name="Rectangle 3"/>
          <p:cNvSpPr>
            <a:spLocks noGrp="1" noChangeArrowheads="1"/>
          </p:cNvSpPr>
          <p:nvPr>
            <p:ph type="dt" sz="quarter" idx="1"/>
          </p:nvPr>
        </p:nvSpPr>
        <p:spPr>
          <a:noFill/>
        </p:spPr>
        <p:txBody>
          <a:bodyPr/>
          <a:lstStyle/>
          <a:p>
            <a:r>
              <a:rPr lang="en-US" smtClean="0"/>
              <a:t>March, 2014</a:t>
            </a:r>
          </a:p>
        </p:txBody>
      </p:sp>
      <p:sp>
        <p:nvSpPr>
          <p:cNvPr id="57348" name="Rectangle 6"/>
          <p:cNvSpPr>
            <a:spLocks noGrp="1" noChangeArrowheads="1"/>
          </p:cNvSpPr>
          <p:nvPr>
            <p:ph type="ftr" sz="quarter" idx="4"/>
          </p:nvPr>
        </p:nvSpPr>
        <p:spPr>
          <a:noFill/>
        </p:spPr>
        <p:txBody>
          <a:bodyPr/>
          <a:lstStyle/>
          <a:p>
            <a:pPr lvl="4"/>
            <a:r>
              <a:rPr lang="en-US" smtClean="0"/>
              <a:t>Lei Wang, etc., Marvell</a:t>
            </a:r>
          </a:p>
        </p:txBody>
      </p:sp>
      <p:sp>
        <p:nvSpPr>
          <p:cNvPr id="57349" name="Rectangle 7"/>
          <p:cNvSpPr>
            <a:spLocks noGrp="1" noChangeArrowheads="1"/>
          </p:cNvSpPr>
          <p:nvPr>
            <p:ph type="sldNum" sz="quarter" idx="5"/>
          </p:nvPr>
        </p:nvSpPr>
        <p:spPr>
          <a:noFill/>
        </p:spPr>
        <p:txBody>
          <a:bodyPr/>
          <a:lstStyle/>
          <a:p>
            <a:r>
              <a:rPr lang="en-US" smtClean="0"/>
              <a:t>Page </a:t>
            </a:r>
            <a:fld id="{0E230CFC-979B-4DBF-B215-0C2BE3AA9E9D}" type="slidenum">
              <a:rPr lang="en-US" smtClean="0"/>
              <a:pPr/>
              <a:t>1</a:t>
            </a:fld>
            <a:endParaRPr lang="en-US" smtClean="0"/>
          </a:p>
        </p:txBody>
      </p:sp>
      <p:sp>
        <p:nvSpPr>
          <p:cNvPr id="57350" name="Rectangle 2"/>
          <p:cNvSpPr txBox="1">
            <a:spLocks noGrp="1" noChangeArrowheads="1"/>
          </p:cNvSpPr>
          <p:nvPr/>
        </p:nvSpPr>
        <p:spPr bwMode="auto">
          <a:xfrm>
            <a:off x="5572125" y="98425"/>
            <a:ext cx="641350" cy="212725"/>
          </a:xfrm>
          <a:prstGeom prst="rect">
            <a:avLst/>
          </a:prstGeom>
          <a:noFill/>
          <a:ln w="9525">
            <a:noFill/>
            <a:miter lim="800000"/>
            <a:headEnd/>
            <a:tailEnd/>
          </a:ln>
        </p:spPr>
        <p:txBody>
          <a:bodyPr wrap="none" lIns="0" tIns="0" rIns="0" bIns="0" anchor="b">
            <a:spAutoFit/>
          </a:bodyPr>
          <a:lstStyle/>
          <a:p>
            <a:pPr algn="r" defTabSz="938213"/>
            <a:r>
              <a:rPr lang="en-US" sz="1400"/>
              <a:t>doc.: IEEE 802.11-06/0528r0</a:t>
            </a:r>
          </a:p>
        </p:txBody>
      </p:sp>
      <p:sp>
        <p:nvSpPr>
          <p:cNvPr id="57351" name="Rectangle 3"/>
          <p:cNvSpPr txBox="1">
            <a:spLocks noGrp="1" noChangeArrowheads="1"/>
          </p:cNvSpPr>
          <p:nvPr/>
        </p:nvSpPr>
        <p:spPr bwMode="auto">
          <a:xfrm>
            <a:off x="646113" y="98425"/>
            <a:ext cx="827087" cy="212725"/>
          </a:xfrm>
          <a:prstGeom prst="rect">
            <a:avLst/>
          </a:prstGeom>
          <a:noFill/>
          <a:ln w="9525">
            <a:noFill/>
            <a:miter lim="800000"/>
            <a:headEnd/>
            <a:tailEnd/>
          </a:ln>
        </p:spPr>
        <p:txBody>
          <a:bodyPr wrap="none" lIns="0" tIns="0" rIns="0" bIns="0" anchor="b">
            <a:spAutoFit/>
          </a:bodyPr>
          <a:lstStyle/>
          <a:p>
            <a:pPr defTabSz="938213"/>
            <a:r>
              <a:rPr lang="en-US" sz="1400"/>
              <a:t>May 2006</a:t>
            </a:r>
          </a:p>
        </p:txBody>
      </p:sp>
      <p:sp>
        <p:nvSpPr>
          <p:cNvPr id="57352" name="Rectangle 6"/>
          <p:cNvSpPr txBox="1">
            <a:spLocks noGrp="1" noChangeArrowheads="1"/>
          </p:cNvSpPr>
          <p:nvPr/>
        </p:nvSpPr>
        <p:spPr bwMode="auto">
          <a:xfrm>
            <a:off x="5287963" y="9001125"/>
            <a:ext cx="925512" cy="182563"/>
          </a:xfrm>
          <a:prstGeom prst="rect">
            <a:avLst/>
          </a:prstGeom>
          <a:noFill/>
          <a:ln w="9525">
            <a:noFill/>
            <a:miter lim="800000"/>
            <a:headEnd/>
            <a:tailEnd/>
          </a:ln>
        </p:spPr>
        <p:txBody>
          <a:bodyPr wrap="none" lIns="0" tIns="0" rIns="0" bIns="0">
            <a:spAutoFit/>
          </a:bodyPr>
          <a:lstStyle/>
          <a:p>
            <a:pPr marL="458788" lvl="4" algn="r" defTabSz="938213"/>
            <a:r>
              <a:rPr lang="en-US" sz="1200" b="0"/>
              <a:t>Bruce Kraemer, Marvell</a:t>
            </a:r>
          </a:p>
        </p:txBody>
      </p:sp>
      <p:sp>
        <p:nvSpPr>
          <p:cNvPr id="57353" name="Rectangle 7"/>
          <p:cNvSpPr txBox="1">
            <a:spLocks noGrp="1" noChangeArrowheads="1"/>
          </p:cNvSpPr>
          <p:nvPr/>
        </p:nvSpPr>
        <p:spPr bwMode="auto">
          <a:xfrm>
            <a:off x="3181350" y="9001125"/>
            <a:ext cx="512763" cy="182563"/>
          </a:xfrm>
          <a:prstGeom prst="rect">
            <a:avLst/>
          </a:prstGeom>
          <a:noFill/>
          <a:ln w="9525">
            <a:noFill/>
            <a:miter lim="800000"/>
            <a:headEnd/>
            <a:tailEnd/>
          </a:ln>
        </p:spPr>
        <p:txBody>
          <a:bodyPr wrap="none" lIns="0" tIns="0" rIns="0" bIns="0">
            <a:spAutoFit/>
          </a:bodyPr>
          <a:lstStyle/>
          <a:p>
            <a:pPr algn="r" defTabSz="938213"/>
            <a:r>
              <a:rPr lang="en-US" sz="1200" b="0"/>
              <a:t>Page </a:t>
            </a:r>
            <a:fld id="{96ADBDC0-B7CA-407D-9EE3-BA33A3922FFE}" type="slidenum">
              <a:rPr lang="en-US" sz="1200" b="0"/>
              <a:pPr algn="r" defTabSz="938213"/>
              <a:t>1</a:t>
            </a:fld>
            <a:endParaRPr lang="en-US" sz="1200" b="0"/>
          </a:p>
        </p:txBody>
      </p:sp>
      <p:sp>
        <p:nvSpPr>
          <p:cNvPr id="57354" name="Rectangle 2"/>
          <p:cNvSpPr>
            <a:spLocks noGrp="1" noRot="1" noChangeAspect="1" noChangeArrowheads="1" noTextEdit="1"/>
          </p:cNvSpPr>
          <p:nvPr>
            <p:ph type="sldImg"/>
          </p:nvPr>
        </p:nvSpPr>
        <p:spPr>
          <a:ln/>
        </p:spPr>
      </p:sp>
      <p:sp>
        <p:nvSpPr>
          <p:cNvPr id="57355"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p:spPr>
        <p:txBody>
          <a:bodyPr/>
          <a:lstStyle/>
          <a:p>
            <a:r>
              <a:rPr lang="en-US" smtClean="0"/>
              <a:t>doc.: IEEE 802.11-14/aaaa</a:t>
            </a:r>
          </a:p>
        </p:txBody>
      </p:sp>
      <p:sp>
        <p:nvSpPr>
          <p:cNvPr id="58371" name="Rectangle 3"/>
          <p:cNvSpPr>
            <a:spLocks noGrp="1" noChangeArrowheads="1"/>
          </p:cNvSpPr>
          <p:nvPr>
            <p:ph type="dt" sz="quarter" idx="1"/>
          </p:nvPr>
        </p:nvSpPr>
        <p:spPr>
          <a:noFill/>
        </p:spPr>
        <p:txBody>
          <a:bodyPr/>
          <a:lstStyle/>
          <a:p>
            <a:r>
              <a:rPr lang="en-US" smtClean="0"/>
              <a:t>March, 2014</a:t>
            </a:r>
          </a:p>
        </p:txBody>
      </p:sp>
      <p:sp>
        <p:nvSpPr>
          <p:cNvPr id="58372" name="Rectangle 6"/>
          <p:cNvSpPr>
            <a:spLocks noGrp="1" noChangeArrowheads="1"/>
          </p:cNvSpPr>
          <p:nvPr>
            <p:ph type="ftr" sz="quarter" idx="4"/>
          </p:nvPr>
        </p:nvSpPr>
        <p:spPr>
          <a:noFill/>
        </p:spPr>
        <p:txBody>
          <a:bodyPr/>
          <a:lstStyle/>
          <a:p>
            <a:pPr lvl="4"/>
            <a:r>
              <a:rPr lang="en-US" smtClean="0"/>
              <a:t>Lei Wang, etc., Marvell</a:t>
            </a:r>
          </a:p>
        </p:txBody>
      </p:sp>
      <p:sp>
        <p:nvSpPr>
          <p:cNvPr id="58373" name="Rectangle 7"/>
          <p:cNvSpPr>
            <a:spLocks noGrp="1" noChangeArrowheads="1"/>
          </p:cNvSpPr>
          <p:nvPr>
            <p:ph type="sldNum" sz="quarter" idx="5"/>
          </p:nvPr>
        </p:nvSpPr>
        <p:spPr>
          <a:noFill/>
        </p:spPr>
        <p:txBody>
          <a:bodyPr/>
          <a:lstStyle/>
          <a:p>
            <a:r>
              <a:rPr lang="en-US" smtClean="0"/>
              <a:t>Page </a:t>
            </a:r>
            <a:fld id="{CD7515E9-2CC0-487F-BD1C-A7F3005EB650}" type="slidenum">
              <a:rPr lang="en-US" smtClean="0"/>
              <a:pPr/>
              <a:t>2</a:t>
            </a:fld>
            <a:endParaRPr lang="en-US" smtClean="0"/>
          </a:p>
        </p:txBody>
      </p:sp>
      <p:sp>
        <p:nvSpPr>
          <p:cNvPr id="58374" name="Rectangle 2"/>
          <p:cNvSpPr txBox="1">
            <a:spLocks noGrp="1" noChangeArrowheads="1"/>
          </p:cNvSpPr>
          <p:nvPr/>
        </p:nvSpPr>
        <p:spPr bwMode="auto">
          <a:xfrm>
            <a:off x="5572125" y="98425"/>
            <a:ext cx="641350" cy="212725"/>
          </a:xfrm>
          <a:prstGeom prst="rect">
            <a:avLst/>
          </a:prstGeom>
          <a:noFill/>
          <a:ln w="9525">
            <a:noFill/>
            <a:miter lim="800000"/>
            <a:headEnd/>
            <a:tailEnd/>
          </a:ln>
        </p:spPr>
        <p:txBody>
          <a:bodyPr wrap="none" lIns="0" tIns="0" rIns="0" bIns="0" anchor="b">
            <a:spAutoFit/>
          </a:bodyPr>
          <a:lstStyle/>
          <a:p>
            <a:pPr algn="r" defTabSz="938213"/>
            <a:r>
              <a:rPr lang="en-US" sz="1400"/>
              <a:t>doc.: IEEE 802.11-06/0528r0</a:t>
            </a:r>
          </a:p>
        </p:txBody>
      </p:sp>
      <p:sp>
        <p:nvSpPr>
          <p:cNvPr id="58375" name="Rectangle 3"/>
          <p:cNvSpPr txBox="1">
            <a:spLocks noGrp="1" noChangeArrowheads="1"/>
          </p:cNvSpPr>
          <p:nvPr/>
        </p:nvSpPr>
        <p:spPr bwMode="auto">
          <a:xfrm>
            <a:off x="646113" y="98425"/>
            <a:ext cx="827087" cy="212725"/>
          </a:xfrm>
          <a:prstGeom prst="rect">
            <a:avLst/>
          </a:prstGeom>
          <a:noFill/>
          <a:ln w="9525">
            <a:noFill/>
            <a:miter lim="800000"/>
            <a:headEnd/>
            <a:tailEnd/>
          </a:ln>
        </p:spPr>
        <p:txBody>
          <a:bodyPr wrap="none" lIns="0" tIns="0" rIns="0" bIns="0" anchor="b">
            <a:spAutoFit/>
          </a:bodyPr>
          <a:lstStyle/>
          <a:p>
            <a:pPr defTabSz="938213"/>
            <a:r>
              <a:rPr lang="en-US" sz="1400"/>
              <a:t>May 2006</a:t>
            </a:r>
          </a:p>
        </p:txBody>
      </p:sp>
      <p:sp>
        <p:nvSpPr>
          <p:cNvPr id="58376" name="Rectangle 6"/>
          <p:cNvSpPr txBox="1">
            <a:spLocks noGrp="1" noChangeArrowheads="1"/>
          </p:cNvSpPr>
          <p:nvPr/>
        </p:nvSpPr>
        <p:spPr bwMode="auto">
          <a:xfrm>
            <a:off x="5287963" y="9001125"/>
            <a:ext cx="925512" cy="182563"/>
          </a:xfrm>
          <a:prstGeom prst="rect">
            <a:avLst/>
          </a:prstGeom>
          <a:noFill/>
          <a:ln w="9525">
            <a:noFill/>
            <a:miter lim="800000"/>
            <a:headEnd/>
            <a:tailEnd/>
          </a:ln>
        </p:spPr>
        <p:txBody>
          <a:bodyPr wrap="none" lIns="0" tIns="0" rIns="0" bIns="0">
            <a:spAutoFit/>
          </a:bodyPr>
          <a:lstStyle/>
          <a:p>
            <a:pPr marL="458788" lvl="4" algn="r" defTabSz="938213"/>
            <a:r>
              <a:rPr lang="en-US" sz="1200" b="0"/>
              <a:t>Bruce Kraemer, Marvell</a:t>
            </a:r>
          </a:p>
        </p:txBody>
      </p:sp>
      <p:sp>
        <p:nvSpPr>
          <p:cNvPr id="58377" name="Rectangle 7"/>
          <p:cNvSpPr txBox="1">
            <a:spLocks noGrp="1" noChangeArrowheads="1"/>
          </p:cNvSpPr>
          <p:nvPr/>
        </p:nvSpPr>
        <p:spPr bwMode="auto">
          <a:xfrm>
            <a:off x="3181350" y="9001125"/>
            <a:ext cx="512763" cy="182563"/>
          </a:xfrm>
          <a:prstGeom prst="rect">
            <a:avLst/>
          </a:prstGeom>
          <a:noFill/>
          <a:ln w="9525">
            <a:noFill/>
            <a:miter lim="800000"/>
            <a:headEnd/>
            <a:tailEnd/>
          </a:ln>
        </p:spPr>
        <p:txBody>
          <a:bodyPr wrap="none" lIns="0" tIns="0" rIns="0" bIns="0">
            <a:spAutoFit/>
          </a:bodyPr>
          <a:lstStyle/>
          <a:p>
            <a:pPr algn="r" defTabSz="938213"/>
            <a:r>
              <a:rPr lang="en-US" sz="1200" b="0"/>
              <a:t>Page </a:t>
            </a:r>
            <a:fld id="{9F1F8BC3-D33E-49C9-86D7-8A4325EDDF8C}" type="slidenum">
              <a:rPr lang="en-US" sz="1200" b="0"/>
              <a:pPr algn="r" defTabSz="938213"/>
              <a:t>2</a:t>
            </a:fld>
            <a:endParaRPr lang="en-US" sz="1200" b="0"/>
          </a:p>
        </p:txBody>
      </p:sp>
      <p:sp>
        <p:nvSpPr>
          <p:cNvPr id="58378" name="Rectangle 2"/>
          <p:cNvSpPr>
            <a:spLocks noGrp="1" noRot="1" noChangeAspect="1" noChangeArrowheads="1" noTextEdit="1"/>
          </p:cNvSpPr>
          <p:nvPr>
            <p:ph type="sldImg"/>
          </p:nvPr>
        </p:nvSpPr>
        <p:spPr>
          <a:ln/>
        </p:spPr>
      </p:sp>
      <p:sp>
        <p:nvSpPr>
          <p:cNvPr id="58379"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GB" smtClean="0"/>
          </a:p>
        </p:txBody>
      </p:sp>
      <p:sp>
        <p:nvSpPr>
          <p:cNvPr id="59396" name="Header Placeholder 3"/>
          <p:cNvSpPr>
            <a:spLocks noGrp="1"/>
          </p:cNvSpPr>
          <p:nvPr>
            <p:ph type="hdr" sz="quarter"/>
          </p:nvPr>
        </p:nvSpPr>
        <p:spPr>
          <a:noFill/>
        </p:spPr>
        <p:txBody>
          <a:bodyPr/>
          <a:lstStyle/>
          <a:p>
            <a:r>
              <a:rPr lang="en-US" smtClean="0"/>
              <a:t>doc.: IEEE 802.11-14/aaaa</a:t>
            </a:r>
          </a:p>
        </p:txBody>
      </p:sp>
      <p:sp>
        <p:nvSpPr>
          <p:cNvPr id="59397" name="Date Placeholder 4"/>
          <p:cNvSpPr>
            <a:spLocks noGrp="1"/>
          </p:cNvSpPr>
          <p:nvPr>
            <p:ph type="dt" sz="quarter" idx="1"/>
          </p:nvPr>
        </p:nvSpPr>
        <p:spPr>
          <a:noFill/>
        </p:spPr>
        <p:txBody>
          <a:bodyPr/>
          <a:lstStyle/>
          <a:p>
            <a:r>
              <a:rPr lang="en-US" smtClean="0"/>
              <a:t>March, 2014</a:t>
            </a:r>
          </a:p>
        </p:txBody>
      </p:sp>
      <p:sp>
        <p:nvSpPr>
          <p:cNvPr id="59398" name="Footer Placeholder 5"/>
          <p:cNvSpPr>
            <a:spLocks noGrp="1"/>
          </p:cNvSpPr>
          <p:nvPr>
            <p:ph type="ftr" sz="quarter" idx="4"/>
          </p:nvPr>
        </p:nvSpPr>
        <p:spPr>
          <a:noFill/>
        </p:spPr>
        <p:txBody>
          <a:bodyPr/>
          <a:lstStyle/>
          <a:p>
            <a:pPr lvl="4"/>
            <a:r>
              <a:rPr lang="en-US" smtClean="0"/>
              <a:t>Lei Wang, etc., Marvell</a:t>
            </a:r>
          </a:p>
        </p:txBody>
      </p:sp>
      <p:sp>
        <p:nvSpPr>
          <p:cNvPr id="59399" name="Slide Number Placeholder 6"/>
          <p:cNvSpPr>
            <a:spLocks noGrp="1"/>
          </p:cNvSpPr>
          <p:nvPr>
            <p:ph type="sldNum" sz="quarter" idx="5"/>
          </p:nvPr>
        </p:nvSpPr>
        <p:spPr>
          <a:noFill/>
        </p:spPr>
        <p:txBody>
          <a:bodyPr/>
          <a:lstStyle/>
          <a:p>
            <a:r>
              <a:rPr lang="en-US" smtClean="0"/>
              <a:t>Page </a:t>
            </a:r>
            <a:fld id="{03C5BA9E-9EF4-4B93-B794-4B7C1CF5CCE2}" type="slidenum">
              <a:rPr lang="en-US" smtClean="0"/>
              <a:pPr/>
              <a:t>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239763" cy="276999"/>
          </a:xfrm>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xfrm>
            <a:off x="7082628" y="6475413"/>
            <a:ext cx="1461297" cy="184666"/>
          </a:xfrm>
        </p:spPr>
        <p:txBody>
          <a:bodyPr/>
          <a:lstStyle>
            <a:lvl1pPr>
              <a:defRPr/>
            </a:lvl1pPr>
          </a:lstStyle>
          <a:p>
            <a:pPr>
              <a:defRPr/>
            </a:pPr>
            <a:r>
              <a:rPr lang="en-US" dirty="0" smtClean="0"/>
              <a:t>Lei Wang, etc., Marvell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2BD0E8B-3432-4FC6-BC9F-08350FB9AE7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Lei Wang, etc., Marvell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D5F533A3-9A6A-475B-960F-7BBD162E723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Lei Wang, etc., Marvell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27DC8B2D-2FB6-4A4A-832E-6096798B976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Lei Wang, etc., Marvell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187B8FC-AC9F-46C3-8A32-C91BB02114E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Lei Wang, etc., Marvell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20BCB8F-AAE9-4326-8D70-1C97A9B51C0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Lei Wang, etc., Marvell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63008648-98A1-4237-B714-70ED63F7365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Lei Wang, etc., Marvell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A493B31A-8998-40E8-A062-D46FCF65BCB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Lei Wang, etc., Marvell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09736E06-2D64-49E6-A1BA-1F042DF353B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Lei Wang, etc., Marvell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E350EC82-57E4-4748-8C1C-B050DD272DD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Lei Wang, etc., Marvell</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55C3CDB8-A5F5-4E50-A19C-6A8160BE8EF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Lei Wang, etc., Marvell</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85EDB7C9-EC25-4F23-A6A7-904F2F5E4E0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Lei Wang, etc., Marvell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A9AD3CAF-DC91-4510-8BF2-36299F5F3DC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Lei Wang, etc., Marvell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E871EF76-88C3-4A47-BCBF-D33FB5C5120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dirty="0" smtClean="0"/>
            </a:lvl1pPr>
          </a:lstStyle>
          <a:p>
            <a:pPr>
              <a:defRPr/>
            </a:pPr>
            <a:r>
              <a:rPr lang="en-US" smtClean="0"/>
              <a:t>March, 2014</a:t>
            </a:r>
            <a:endParaRPr lang="en-US" dirty="0"/>
          </a:p>
        </p:txBody>
      </p:sp>
      <p:sp>
        <p:nvSpPr>
          <p:cNvPr id="1029" name="Rectangle 5"/>
          <p:cNvSpPr>
            <a:spLocks noGrp="1" noChangeArrowheads="1"/>
          </p:cNvSpPr>
          <p:nvPr>
            <p:ph type="ftr" sz="quarter" idx="3"/>
          </p:nvPr>
        </p:nvSpPr>
        <p:spPr bwMode="auto">
          <a:xfrm>
            <a:off x="7082628" y="6475413"/>
            <a:ext cx="14612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smtClean="0"/>
              <a:t>Lei Wang, etc., Marvell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D49E2D06-66A2-4E4E-92D7-AB5A99CCCB4D}" type="slidenum">
              <a:rPr lang="en-US"/>
              <a:pPr>
                <a:defRPr/>
              </a:pPr>
              <a:t>‹#›</a:t>
            </a:fld>
            <a:endParaRPr lang="en-US"/>
          </a:p>
        </p:txBody>
      </p:sp>
      <p:sp>
        <p:nvSpPr>
          <p:cNvPr id="1031" name="Rectangle 7"/>
          <p:cNvSpPr>
            <a:spLocks noChangeArrowheads="1"/>
          </p:cNvSpPr>
          <p:nvPr/>
        </p:nvSpPr>
        <p:spPr bwMode="auto">
          <a:xfrm>
            <a:off x="5380494" y="332601"/>
            <a:ext cx="3065006"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dirty="0"/>
              <a:t>doc.: IEEE </a:t>
            </a:r>
            <a:r>
              <a:rPr lang="en-US" sz="1800" dirty="0" smtClean="0"/>
              <a:t>802.11-14/0306</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noFill/>
        </p:spPr>
        <p:txBody>
          <a:bodyPr/>
          <a:lstStyle/>
          <a:p>
            <a:r>
              <a:rPr lang="en-US" smtClean="0"/>
              <a:t>March, 2014</a:t>
            </a:r>
          </a:p>
        </p:txBody>
      </p:sp>
      <p:sp>
        <p:nvSpPr>
          <p:cNvPr id="1028" name="Rectangle 5"/>
          <p:cNvSpPr>
            <a:spLocks noGrp="1" noChangeArrowheads="1"/>
          </p:cNvSpPr>
          <p:nvPr>
            <p:ph type="ftr" sz="quarter" idx="11"/>
          </p:nvPr>
        </p:nvSpPr>
        <p:spPr>
          <a:noFill/>
        </p:spPr>
        <p:txBody>
          <a:bodyPr/>
          <a:lstStyle/>
          <a:p>
            <a:r>
              <a:rPr lang="en-US" smtClean="0"/>
              <a:t>Lei Wang, etc., Marvell</a:t>
            </a:r>
          </a:p>
        </p:txBody>
      </p:sp>
      <p:sp>
        <p:nvSpPr>
          <p:cNvPr id="1029" name="Rectangle 6"/>
          <p:cNvSpPr>
            <a:spLocks noGrp="1" noChangeArrowheads="1"/>
          </p:cNvSpPr>
          <p:nvPr>
            <p:ph type="sldNum" sz="quarter" idx="12"/>
          </p:nvPr>
        </p:nvSpPr>
        <p:spPr>
          <a:noFill/>
        </p:spPr>
        <p:txBody>
          <a:bodyPr/>
          <a:lstStyle/>
          <a:p>
            <a:r>
              <a:rPr lang="en-US" smtClean="0"/>
              <a:t>Slide </a:t>
            </a:r>
            <a:fld id="{9CF65E37-E264-427C-9920-C50C84347E20}" type="slidenum">
              <a:rPr lang="en-US" smtClean="0"/>
              <a:pPr/>
              <a:t>1</a:t>
            </a:fld>
            <a:endParaRPr lang="en-US" smtClean="0"/>
          </a:p>
        </p:txBody>
      </p:sp>
      <p:sp>
        <p:nvSpPr>
          <p:cNvPr id="1032" name="Rectangle 2"/>
          <p:cNvSpPr>
            <a:spLocks noGrp="1" noChangeArrowheads="1"/>
          </p:cNvSpPr>
          <p:nvPr>
            <p:ph type="title"/>
          </p:nvPr>
        </p:nvSpPr>
        <p:spPr>
          <a:noFill/>
        </p:spPr>
        <p:txBody>
          <a:bodyPr/>
          <a:lstStyle/>
          <a:p>
            <a:r>
              <a:rPr lang="en-US" altLang="ko-KR" dirty="0" smtClean="0">
                <a:latin typeface="Times New Roman" pitchFamily="18" charset="0"/>
                <a:ea typeface="굴림" pitchFamily="34" charset="-127"/>
              </a:rPr>
              <a:t>Discussions on HEW </a:t>
            </a:r>
            <a:br>
              <a:rPr lang="en-US" altLang="ko-KR" dirty="0" smtClean="0">
                <a:latin typeface="Times New Roman" pitchFamily="18" charset="0"/>
                <a:ea typeface="굴림" pitchFamily="34" charset="-127"/>
              </a:rPr>
            </a:br>
            <a:r>
              <a:rPr lang="en-US" altLang="ko-KR" dirty="0" smtClean="0">
                <a:latin typeface="Times New Roman" pitchFamily="18" charset="0"/>
                <a:ea typeface="굴림" pitchFamily="34" charset="-127"/>
              </a:rPr>
              <a:t>Functional Requirements</a:t>
            </a:r>
            <a:endParaRPr lang="en-US" dirty="0" smtClean="0"/>
          </a:p>
        </p:txBody>
      </p:sp>
      <p:sp>
        <p:nvSpPr>
          <p:cNvPr id="1033" name="Rectangle 6"/>
          <p:cNvSpPr>
            <a:spLocks noGrp="1" noChangeArrowheads="1"/>
          </p:cNvSpPr>
          <p:nvPr>
            <p:ph type="body" idx="1"/>
          </p:nvPr>
        </p:nvSpPr>
        <p:spPr>
          <a:xfrm>
            <a:off x="2286000" y="1828800"/>
            <a:ext cx="5181600" cy="457200"/>
          </a:xfrm>
          <a:noFill/>
        </p:spPr>
        <p:txBody>
          <a:bodyPr/>
          <a:lstStyle/>
          <a:p>
            <a:pPr algn="ctr">
              <a:lnSpc>
                <a:spcPct val="90000"/>
              </a:lnSpc>
              <a:buFontTx/>
              <a:buNone/>
            </a:pPr>
            <a:r>
              <a:rPr lang="en-US" sz="2000" dirty="0" smtClean="0"/>
              <a:t>Date:</a:t>
            </a:r>
            <a:r>
              <a:rPr lang="en-US" sz="2000" b="0" dirty="0" smtClean="0"/>
              <a:t> 2014-03-16</a:t>
            </a:r>
          </a:p>
        </p:txBody>
      </p:sp>
      <p:graphicFrame>
        <p:nvGraphicFramePr>
          <p:cNvPr id="1026" name="Object 11"/>
          <p:cNvGraphicFramePr>
            <a:graphicFrameLocks noChangeAspect="1"/>
          </p:cNvGraphicFramePr>
          <p:nvPr/>
        </p:nvGraphicFramePr>
        <p:xfrm>
          <a:off x="536575" y="2979738"/>
          <a:ext cx="7661275" cy="2979737"/>
        </p:xfrm>
        <a:graphic>
          <a:graphicData uri="http://schemas.openxmlformats.org/presentationml/2006/ole">
            <p:oleObj spid="_x0000_s1026" name="Document" r:id="rId4" imgW="8261621" imgH="3218688" progId="Word.Document.8">
              <p:embed/>
            </p:oleObj>
          </a:graphicData>
        </a:graphic>
      </p:graphicFrame>
      <p:sp>
        <p:nvSpPr>
          <p:cNvPr id="1034" name="Rectangle 12"/>
          <p:cNvSpPr>
            <a:spLocks noChangeArrowheads="1"/>
          </p:cNvSpPr>
          <p:nvPr/>
        </p:nvSpPr>
        <p:spPr bwMode="auto">
          <a:xfrm>
            <a:off x="533400" y="24384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dirty="0"/>
              <a:t>Authors:</a:t>
            </a:r>
            <a:endParaRPr lang="en-US" sz="2000" b="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800" dirty="0" smtClean="0"/>
              <a:t>HEW Functional Requirement Discussions</a:t>
            </a:r>
            <a:endParaRPr lang="en-US" sz="2800" dirty="0"/>
          </a:p>
        </p:txBody>
      </p:sp>
      <p:sp>
        <p:nvSpPr>
          <p:cNvPr id="3" name="Content Placeholder 2"/>
          <p:cNvSpPr>
            <a:spLocks noGrp="1"/>
          </p:cNvSpPr>
          <p:nvPr>
            <p:ph idx="1"/>
          </p:nvPr>
        </p:nvSpPr>
        <p:spPr>
          <a:xfrm>
            <a:off x="685800" y="1295400"/>
            <a:ext cx="8001000" cy="5105400"/>
          </a:xfrm>
        </p:spPr>
        <p:txBody>
          <a:bodyPr>
            <a:normAutofit lnSpcReduction="10000"/>
          </a:bodyPr>
          <a:lstStyle/>
          <a:p>
            <a:r>
              <a:rPr lang="en-US" dirty="0" smtClean="0"/>
              <a:t>Two Main Goals for HEW:</a:t>
            </a:r>
          </a:p>
          <a:p>
            <a:pPr lvl="1"/>
            <a:r>
              <a:rPr lang="en-US" dirty="0" smtClean="0"/>
              <a:t>Throughput improvements</a:t>
            </a:r>
          </a:p>
          <a:p>
            <a:pPr lvl="1"/>
            <a:r>
              <a:rPr lang="en-US" dirty="0" smtClean="0"/>
              <a:t>Efficiency improvements</a:t>
            </a:r>
          </a:p>
          <a:p>
            <a:r>
              <a:rPr lang="en-US" dirty="0" smtClean="0"/>
              <a:t>Challenges for HEW Functional Requirements</a:t>
            </a:r>
          </a:p>
          <a:p>
            <a:pPr lvl="1"/>
            <a:r>
              <a:rPr lang="en-US" dirty="0" smtClean="0"/>
              <a:t>Relative throughput requirements</a:t>
            </a:r>
          </a:p>
          <a:p>
            <a:pPr lvl="1"/>
            <a:r>
              <a:rPr lang="en-US" dirty="0" smtClean="0"/>
              <a:t>Performance metrics reflecting efficiency improvement</a:t>
            </a:r>
          </a:p>
          <a:p>
            <a:pPr lvl="1"/>
            <a:r>
              <a:rPr lang="en-US" dirty="0" smtClean="0"/>
              <a:t>Performance Metrics focusing on user experience</a:t>
            </a:r>
          </a:p>
          <a:p>
            <a:pPr lvl="1"/>
            <a:r>
              <a:rPr lang="en-US" dirty="0" smtClean="0"/>
              <a:t>Diverse deployment  environments</a:t>
            </a:r>
          </a:p>
          <a:p>
            <a:pPr lvl="1"/>
            <a:r>
              <a:rPr lang="en-US" dirty="0" smtClean="0"/>
              <a:t>A variety of applications</a:t>
            </a:r>
          </a:p>
          <a:p>
            <a:r>
              <a:rPr lang="en-US" dirty="0" smtClean="0"/>
              <a:t>Two types of HEW Functional Requirements</a:t>
            </a:r>
          </a:p>
          <a:p>
            <a:pPr lvl="1"/>
            <a:r>
              <a:rPr lang="en-US" dirty="0" smtClean="0"/>
              <a:t>Straightforward, e.g., </a:t>
            </a:r>
          </a:p>
          <a:p>
            <a:pPr lvl="2"/>
            <a:r>
              <a:rPr lang="en-US" dirty="0" smtClean="0"/>
              <a:t>compliance to the PAR, backward compatibility / coexistence to/with legacy devices, operation bands, etc.</a:t>
            </a:r>
          </a:p>
          <a:p>
            <a:pPr lvl="1"/>
            <a:r>
              <a:rPr lang="en-US" dirty="0" smtClean="0"/>
              <a:t>Challenging, e.g., </a:t>
            </a:r>
          </a:p>
          <a:p>
            <a:pPr lvl="2"/>
            <a:r>
              <a:rPr lang="en-US" dirty="0" smtClean="0"/>
              <a:t>System performance requirements, efficiency improvements, etc.</a:t>
            </a:r>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Lei Wang, etc.,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3008648-98A1-4237-B714-70ED63F73659}"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01000" cy="533400"/>
          </a:xfrm>
        </p:spPr>
        <p:txBody>
          <a:bodyPr/>
          <a:lstStyle/>
          <a:p>
            <a:r>
              <a:rPr lang="en-US" sz="2800" dirty="0" smtClean="0"/>
              <a:t>HEW Functional Requirements -- Straightforward</a:t>
            </a:r>
            <a:endParaRPr lang="en-US" sz="2800" dirty="0"/>
          </a:p>
        </p:txBody>
      </p:sp>
      <p:sp>
        <p:nvSpPr>
          <p:cNvPr id="3" name="Content Placeholder 2"/>
          <p:cNvSpPr>
            <a:spLocks noGrp="1"/>
          </p:cNvSpPr>
          <p:nvPr>
            <p:ph idx="1"/>
          </p:nvPr>
        </p:nvSpPr>
        <p:spPr>
          <a:xfrm>
            <a:off x="685800" y="1295400"/>
            <a:ext cx="8001000" cy="5105400"/>
          </a:xfrm>
        </p:spPr>
        <p:txBody>
          <a:bodyPr/>
          <a:lstStyle/>
          <a:p>
            <a:r>
              <a:rPr lang="en-US" dirty="0" smtClean="0"/>
              <a:t>Operation band</a:t>
            </a:r>
          </a:p>
          <a:p>
            <a:pPr marL="463550" lvl="1" indent="-6350">
              <a:buNone/>
            </a:pPr>
            <a:r>
              <a:rPr lang="en-GB" dirty="0" smtClean="0">
                <a:solidFill>
                  <a:srgbClr val="0000FF"/>
                </a:solidFill>
              </a:rPr>
              <a:t>The </a:t>
            </a:r>
            <a:r>
              <a:rPr lang="en-GB" dirty="0" err="1" smtClean="0">
                <a:solidFill>
                  <a:srgbClr val="0000FF"/>
                </a:solidFill>
              </a:rPr>
              <a:t>TGax</a:t>
            </a:r>
            <a:r>
              <a:rPr lang="en-GB" dirty="0" smtClean="0">
                <a:solidFill>
                  <a:srgbClr val="0000FF"/>
                </a:solidFill>
              </a:rPr>
              <a:t> amendment shall define operations  in frequency bands between 1 GHz and 6 GHz. </a:t>
            </a:r>
            <a:endParaRPr lang="en-US" dirty="0" smtClean="0">
              <a:solidFill>
                <a:srgbClr val="0000FF"/>
              </a:solidFill>
            </a:endParaRPr>
          </a:p>
          <a:p>
            <a:r>
              <a:rPr lang="en-US" dirty="0" smtClean="0"/>
              <a:t>Backward compatibility with 802.11 Legacy Devices</a:t>
            </a:r>
          </a:p>
          <a:p>
            <a:pPr marL="463550" lvl="1" indent="-6350">
              <a:buNone/>
            </a:pPr>
            <a:r>
              <a:rPr lang="en-GB" dirty="0" smtClean="0">
                <a:solidFill>
                  <a:srgbClr val="0000FF"/>
                </a:solidFill>
              </a:rPr>
              <a:t>The </a:t>
            </a:r>
            <a:r>
              <a:rPr lang="en-GB" dirty="0" err="1" smtClean="0">
                <a:solidFill>
                  <a:srgbClr val="0000FF"/>
                </a:solidFill>
              </a:rPr>
              <a:t>TGax</a:t>
            </a:r>
            <a:r>
              <a:rPr lang="en-GB" dirty="0" smtClean="0">
                <a:solidFill>
                  <a:srgbClr val="0000FF"/>
                </a:solidFill>
              </a:rPr>
              <a:t> amendment shall enable backward compatibility with legacy IEEE 802.11 devices operating in the same band. </a:t>
            </a:r>
            <a:endParaRPr lang="en-US" dirty="0" smtClean="0">
              <a:solidFill>
                <a:srgbClr val="0000FF"/>
              </a:solidFill>
            </a:endParaRPr>
          </a:p>
          <a:p>
            <a:r>
              <a:rPr lang="en-US" dirty="0" smtClean="0"/>
              <a:t>Coexistence with 802.11 Legacy Devices</a:t>
            </a:r>
          </a:p>
          <a:p>
            <a:pPr marL="463550" lvl="1" indent="-6350">
              <a:buNone/>
            </a:pPr>
            <a:r>
              <a:rPr lang="en-GB" dirty="0" smtClean="0">
                <a:solidFill>
                  <a:srgbClr val="0000FF"/>
                </a:solidFill>
              </a:rPr>
              <a:t>The </a:t>
            </a:r>
            <a:r>
              <a:rPr lang="en-GB" dirty="0" err="1" smtClean="0">
                <a:solidFill>
                  <a:srgbClr val="0000FF"/>
                </a:solidFill>
              </a:rPr>
              <a:t>TGax</a:t>
            </a:r>
            <a:r>
              <a:rPr lang="en-GB" dirty="0" smtClean="0">
                <a:solidFill>
                  <a:srgbClr val="0000FF"/>
                </a:solidFill>
              </a:rPr>
              <a:t> amendment shall enable coexistence with legacy IEEE 802.11 devices operating in the same band.  </a:t>
            </a:r>
            <a:endParaRPr lang="en-US" dirty="0" smtClean="0">
              <a:solidFill>
                <a:srgbClr val="0000FF"/>
              </a:solidFill>
            </a:endParaRPr>
          </a:p>
          <a:p>
            <a:r>
              <a:rPr lang="en-US" dirty="0" smtClean="0"/>
              <a:t>compliance to the PAR</a:t>
            </a:r>
          </a:p>
          <a:p>
            <a:pPr lvl="1">
              <a:buNone/>
            </a:pPr>
            <a:r>
              <a:rPr lang="en-GB" dirty="0" smtClean="0">
                <a:solidFill>
                  <a:srgbClr val="0000FF"/>
                </a:solidFill>
              </a:rPr>
              <a:t>The </a:t>
            </a:r>
            <a:r>
              <a:rPr lang="en-GB" dirty="0" err="1" smtClean="0">
                <a:solidFill>
                  <a:srgbClr val="0000FF"/>
                </a:solidFill>
              </a:rPr>
              <a:t>TGax</a:t>
            </a:r>
            <a:r>
              <a:rPr lang="en-GB" dirty="0" smtClean="0">
                <a:solidFill>
                  <a:srgbClr val="0000FF"/>
                </a:solidFill>
              </a:rPr>
              <a:t> amendment shall comply with the PAR and the CSD.</a:t>
            </a:r>
            <a:endParaRPr lang="en-US" dirty="0" smtClean="0">
              <a:solidFill>
                <a:srgbClr val="0000FF"/>
              </a:solidFill>
            </a:endParaRPr>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Lei Wang, etc.,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3008648-98A1-4237-B714-70ED63F73659}"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153400" cy="533400"/>
          </a:xfrm>
        </p:spPr>
        <p:txBody>
          <a:bodyPr/>
          <a:lstStyle/>
          <a:p>
            <a:r>
              <a:rPr lang="en-US" sz="2400" dirty="0" smtClean="0"/>
              <a:t>HEW Functional Requirements (FRs) – Need Discussions</a:t>
            </a:r>
            <a:endParaRPr lang="en-US" sz="2400" dirty="0"/>
          </a:p>
        </p:txBody>
      </p:sp>
      <p:sp>
        <p:nvSpPr>
          <p:cNvPr id="3" name="Content Placeholder 2"/>
          <p:cNvSpPr>
            <a:spLocks noGrp="1"/>
          </p:cNvSpPr>
          <p:nvPr>
            <p:ph idx="1"/>
          </p:nvPr>
        </p:nvSpPr>
        <p:spPr>
          <a:xfrm>
            <a:off x="685800" y="1295400"/>
            <a:ext cx="8001000" cy="5105400"/>
          </a:xfrm>
        </p:spPr>
        <p:txBody>
          <a:bodyPr>
            <a:normAutofit fontScale="92500" lnSpcReduction="20000"/>
          </a:bodyPr>
          <a:lstStyle/>
          <a:p>
            <a:r>
              <a:rPr lang="en-GB" b="0" dirty="0" smtClean="0"/>
              <a:t>Average throughput per station measured at MAC SAP</a:t>
            </a:r>
          </a:p>
          <a:p>
            <a:pPr marL="463550" lvl="1" indent="-6350">
              <a:buNone/>
            </a:pPr>
            <a:r>
              <a:rPr lang="en-GB" dirty="0" smtClean="0">
                <a:solidFill>
                  <a:srgbClr val="0000FF"/>
                </a:solidFill>
              </a:rPr>
              <a:t>The </a:t>
            </a:r>
            <a:r>
              <a:rPr lang="en-GB" dirty="0" err="1" smtClean="0">
                <a:solidFill>
                  <a:srgbClr val="0000FF"/>
                </a:solidFill>
              </a:rPr>
              <a:t>TGax</a:t>
            </a:r>
            <a:r>
              <a:rPr lang="en-GB" dirty="0" smtClean="0">
                <a:solidFill>
                  <a:srgbClr val="0000FF"/>
                </a:solidFill>
              </a:rPr>
              <a:t> amendment shall provide at least one mode of operation capable of achieving </a:t>
            </a:r>
            <a:r>
              <a:rPr lang="en-US" dirty="0" smtClean="0">
                <a:solidFill>
                  <a:srgbClr val="0000FF"/>
                </a:solidFill>
              </a:rPr>
              <a:t>at least four times improvement in the average throughput per station (measured at the MAC data service access point), compared  to the existing IEEE 802.11 standard and its amendments </a:t>
            </a:r>
            <a:r>
              <a:rPr lang="en-GB" dirty="0" smtClean="0">
                <a:solidFill>
                  <a:srgbClr val="0000FF"/>
                </a:solidFill>
              </a:rPr>
              <a:t>operating in the same band </a:t>
            </a:r>
            <a:r>
              <a:rPr lang="en-US" dirty="0" smtClean="0">
                <a:solidFill>
                  <a:srgbClr val="0000FF"/>
                </a:solidFill>
              </a:rPr>
              <a:t>(IEEE 802.11n in 2.4 GHz and IEEE 802.11ac in 5 GHz)</a:t>
            </a:r>
            <a:r>
              <a:rPr lang="en-GB" dirty="0" smtClean="0">
                <a:solidFill>
                  <a:srgbClr val="0000FF"/>
                </a:solidFill>
              </a:rPr>
              <a:t> and </a:t>
            </a:r>
            <a:r>
              <a:rPr lang="en-US" dirty="0" smtClean="0">
                <a:solidFill>
                  <a:srgbClr val="0000FF"/>
                </a:solidFill>
              </a:rPr>
              <a:t>in the same deployment scenario.</a:t>
            </a:r>
            <a:endParaRPr lang="en-GB" b="0" dirty="0" smtClean="0">
              <a:solidFill>
                <a:srgbClr val="0000FF"/>
              </a:solidFill>
            </a:endParaRPr>
          </a:p>
          <a:p>
            <a:r>
              <a:rPr lang="en-GB" b="0" dirty="0" smtClean="0"/>
              <a:t>Discussions:</a:t>
            </a:r>
          </a:p>
          <a:p>
            <a:pPr lvl="1"/>
            <a:r>
              <a:rPr lang="en-GB" dirty="0" smtClean="0"/>
              <a:t>Do we </a:t>
            </a:r>
            <a:r>
              <a:rPr lang="en-GB" b="0" dirty="0" smtClean="0"/>
              <a:t>need any other performance measures in HEW FRs?</a:t>
            </a:r>
          </a:p>
          <a:p>
            <a:pPr marL="914400" lvl="2" indent="-177800"/>
            <a:r>
              <a:rPr lang="en-GB" dirty="0" smtClean="0"/>
              <a:t>the 5</a:t>
            </a:r>
            <a:r>
              <a:rPr lang="en-GB" baseline="30000" dirty="0" smtClean="0"/>
              <a:t>th</a:t>
            </a:r>
            <a:r>
              <a:rPr lang="en-GB" dirty="0" smtClean="0"/>
              <a:t> percentile of per station throughput:</a:t>
            </a:r>
          </a:p>
          <a:p>
            <a:pPr marL="1146175" lvl="3" indent="-231775"/>
            <a:r>
              <a:rPr lang="en-GB" dirty="0" smtClean="0"/>
              <a:t>Recommended, see next slide for details.</a:t>
            </a:r>
          </a:p>
          <a:p>
            <a:pPr marL="914400" lvl="2" indent="-177800"/>
            <a:r>
              <a:rPr lang="en-GB" dirty="0" smtClean="0"/>
              <a:t>area throughput</a:t>
            </a:r>
            <a:r>
              <a:rPr lang="en-US" dirty="0" smtClean="0"/>
              <a:t>: </a:t>
            </a:r>
          </a:p>
          <a:p>
            <a:pPr marL="1257300" lvl="3" indent="-177800"/>
            <a:r>
              <a:rPr lang="en-US" dirty="0" smtClean="0"/>
              <a:t>not recommended as a separate requirement, due to the average throughput per STA.</a:t>
            </a:r>
          </a:p>
          <a:p>
            <a:pPr marL="914400" lvl="2" indent="-177800"/>
            <a:r>
              <a:rPr lang="en-US" dirty="0" smtClean="0"/>
              <a:t>packet delay: </a:t>
            </a:r>
          </a:p>
          <a:p>
            <a:pPr marL="1257300" lvl="3" indent="-177800"/>
            <a:r>
              <a:rPr lang="en-US" dirty="0" smtClean="0"/>
              <a:t>not recommended in HEW FRs, due to mainly belonging to application specific requirements.</a:t>
            </a:r>
          </a:p>
          <a:p>
            <a:pPr marL="914400" lvl="2" indent="-177800"/>
            <a:r>
              <a:rPr lang="en-US" dirty="0" smtClean="0"/>
              <a:t>packet error ratio (PER)</a:t>
            </a:r>
            <a:r>
              <a:rPr lang="en-GB" dirty="0" smtClean="0"/>
              <a:t>: </a:t>
            </a:r>
          </a:p>
          <a:p>
            <a:pPr marL="1257300" lvl="3" indent="-177800"/>
            <a:r>
              <a:rPr lang="en-GB" dirty="0" smtClean="0"/>
              <a:t>not recommended in HEW FRs, due to mainly belonging  application specific requirements.</a:t>
            </a:r>
            <a:endParaRPr lang="en-US" dirty="0" smtClean="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Lei Wang, etc.,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3008648-98A1-4237-B714-70ED63F73659}"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153400" cy="838200"/>
          </a:xfrm>
        </p:spPr>
        <p:txBody>
          <a:bodyPr/>
          <a:lstStyle/>
          <a:p>
            <a:pPr algn="l"/>
            <a:r>
              <a:rPr lang="en-US" sz="2400" dirty="0" smtClean="0"/>
              <a:t>HEW Functional Requirements (FRs)  – Need Discussions</a:t>
            </a:r>
            <a:br>
              <a:rPr lang="en-US" sz="2400" dirty="0" smtClean="0"/>
            </a:br>
            <a:r>
              <a:rPr lang="en-US" sz="2400" dirty="0" smtClean="0"/>
              <a:t>-- </a:t>
            </a:r>
            <a:r>
              <a:rPr lang="en-US" sz="2400" dirty="0" err="1" smtClean="0"/>
              <a:t>con’t</a:t>
            </a:r>
            <a:r>
              <a:rPr lang="en-US" sz="2400" dirty="0" smtClean="0"/>
              <a:t> </a:t>
            </a:r>
            <a:endParaRPr lang="en-US" sz="2400" dirty="0"/>
          </a:p>
        </p:txBody>
      </p:sp>
      <p:sp>
        <p:nvSpPr>
          <p:cNvPr id="3" name="Content Placeholder 2"/>
          <p:cNvSpPr>
            <a:spLocks noGrp="1"/>
          </p:cNvSpPr>
          <p:nvPr>
            <p:ph idx="1"/>
          </p:nvPr>
        </p:nvSpPr>
        <p:spPr>
          <a:xfrm>
            <a:off x="685800" y="1600200"/>
            <a:ext cx="8001000" cy="4800600"/>
          </a:xfrm>
        </p:spPr>
        <p:txBody>
          <a:bodyPr>
            <a:normAutofit/>
          </a:bodyPr>
          <a:lstStyle/>
          <a:p>
            <a:r>
              <a:rPr lang="en-US" b="0" dirty="0" smtClean="0"/>
              <a:t>the 5th percentile of per station throughput</a:t>
            </a:r>
          </a:p>
          <a:p>
            <a:pPr marL="463550" lvl="1" indent="-6350">
              <a:spcBef>
                <a:spcPts val="600"/>
              </a:spcBef>
              <a:spcAft>
                <a:spcPts val="600"/>
              </a:spcAft>
              <a:buNone/>
            </a:pPr>
            <a:r>
              <a:rPr lang="en-US" dirty="0" smtClean="0">
                <a:solidFill>
                  <a:srgbClr val="0000FF"/>
                </a:solidFill>
              </a:rPr>
              <a:t>The </a:t>
            </a:r>
            <a:r>
              <a:rPr lang="en-US" dirty="0" err="1" smtClean="0">
                <a:solidFill>
                  <a:srgbClr val="0000FF"/>
                </a:solidFill>
              </a:rPr>
              <a:t>TGax</a:t>
            </a:r>
            <a:r>
              <a:rPr lang="en-US" dirty="0" smtClean="0">
                <a:solidFill>
                  <a:srgbClr val="0000FF"/>
                </a:solidFill>
              </a:rPr>
              <a:t> amendment shall provide a mechanism to improve the 5th percentile of per station throughput (measured at the MAC data service access point), compared  to the existing IEEE 802.11 standard and its amendments operating in the same band (IEEE 802.11n in 2.4 GHz and IEEE 802.11ac in 5 GHz) and in the same deployment scenario. </a:t>
            </a:r>
          </a:p>
          <a:p>
            <a:r>
              <a:rPr lang="en-US" b="0" dirty="0" smtClean="0"/>
              <a:t>Discussions:</a:t>
            </a:r>
          </a:p>
          <a:p>
            <a:pPr lvl="1"/>
            <a:r>
              <a:rPr lang="en-US" dirty="0" smtClean="0"/>
              <a:t>Should we </a:t>
            </a:r>
            <a:r>
              <a:rPr lang="en-GB" dirty="0" smtClean="0"/>
              <a:t>quantify the improvement of the 5</a:t>
            </a:r>
            <a:r>
              <a:rPr lang="en-GB" baseline="30000" dirty="0" smtClean="0"/>
              <a:t>th</a:t>
            </a:r>
            <a:r>
              <a:rPr lang="en-GB" dirty="0" smtClean="0"/>
              <a:t> percentile per station throughput? </a:t>
            </a:r>
          </a:p>
          <a:p>
            <a:pPr lvl="1"/>
            <a:r>
              <a:rPr lang="en-GB" dirty="0" smtClean="0"/>
              <a:t>If so,  the number, four times, also applies here? </a:t>
            </a:r>
            <a:endParaRPr lang="en-US" dirty="0" smtClean="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Lei Wang, etc.,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3008648-98A1-4237-B714-70ED63F73659}"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153400" cy="838200"/>
          </a:xfrm>
        </p:spPr>
        <p:txBody>
          <a:bodyPr/>
          <a:lstStyle/>
          <a:p>
            <a:pPr algn="l"/>
            <a:r>
              <a:rPr lang="en-US" sz="2400" dirty="0" smtClean="0"/>
              <a:t>HEW Functional Requirements (FRs)  – Need Discussions</a:t>
            </a:r>
            <a:br>
              <a:rPr lang="en-US" sz="2400" dirty="0" smtClean="0"/>
            </a:br>
            <a:r>
              <a:rPr lang="en-US" sz="2400" dirty="0" smtClean="0"/>
              <a:t>-- </a:t>
            </a:r>
            <a:r>
              <a:rPr lang="en-US" sz="2400" dirty="0" err="1" smtClean="0"/>
              <a:t>con’t</a:t>
            </a:r>
            <a:r>
              <a:rPr lang="en-US" sz="2400" dirty="0" smtClean="0"/>
              <a:t> </a:t>
            </a:r>
            <a:endParaRPr lang="en-US" sz="2400" dirty="0"/>
          </a:p>
        </p:txBody>
      </p:sp>
      <p:sp>
        <p:nvSpPr>
          <p:cNvPr id="3" name="Content Placeholder 2"/>
          <p:cNvSpPr>
            <a:spLocks noGrp="1"/>
          </p:cNvSpPr>
          <p:nvPr>
            <p:ph idx="1"/>
          </p:nvPr>
        </p:nvSpPr>
        <p:spPr>
          <a:xfrm>
            <a:off x="685800" y="1600200"/>
            <a:ext cx="8001000" cy="4800600"/>
          </a:xfrm>
        </p:spPr>
        <p:txBody>
          <a:bodyPr>
            <a:normAutofit/>
          </a:bodyPr>
          <a:lstStyle/>
          <a:p>
            <a:r>
              <a:rPr lang="en-US" b="0" dirty="0" smtClean="0"/>
              <a:t>Improve WLAN efficiency</a:t>
            </a:r>
          </a:p>
          <a:p>
            <a:pPr marL="463550" lvl="1" indent="-6350">
              <a:spcBef>
                <a:spcPts val="600"/>
              </a:spcBef>
              <a:spcAft>
                <a:spcPts val="600"/>
              </a:spcAft>
              <a:buNone/>
            </a:pPr>
            <a:r>
              <a:rPr lang="en-GB" dirty="0" smtClean="0">
                <a:solidFill>
                  <a:srgbClr val="0000FF"/>
                </a:solidFill>
              </a:rPr>
              <a:t>The </a:t>
            </a:r>
            <a:r>
              <a:rPr lang="en-GB" dirty="0" err="1" smtClean="0">
                <a:solidFill>
                  <a:srgbClr val="0000FF"/>
                </a:solidFill>
              </a:rPr>
              <a:t>TGax</a:t>
            </a:r>
            <a:r>
              <a:rPr lang="en-GB" dirty="0" smtClean="0">
                <a:solidFill>
                  <a:srgbClr val="0000FF"/>
                </a:solidFill>
              </a:rPr>
              <a:t> amendment shall provide a mechanism to </a:t>
            </a:r>
            <a:r>
              <a:rPr lang="en-US" dirty="0" smtClean="0">
                <a:solidFill>
                  <a:srgbClr val="0000FF"/>
                </a:solidFill>
              </a:rPr>
              <a:t>increase spectral frequency reuse and manage interference between neighboring overlapping BSS (OBSS) in scenarios with a high density of STAs per BSS or a high density of both STAs and BSSs.</a:t>
            </a:r>
          </a:p>
          <a:p>
            <a:pPr marL="463550" lvl="1" indent="-6350">
              <a:spcBef>
                <a:spcPts val="600"/>
              </a:spcBef>
              <a:spcAft>
                <a:spcPts val="600"/>
              </a:spcAft>
              <a:buNone/>
            </a:pPr>
            <a:r>
              <a:rPr lang="en-GB" dirty="0" smtClean="0">
                <a:solidFill>
                  <a:srgbClr val="0000FF"/>
                </a:solidFill>
              </a:rPr>
              <a:t>The </a:t>
            </a:r>
            <a:r>
              <a:rPr lang="en-GB" dirty="0" err="1" smtClean="0">
                <a:solidFill>
                  <a:srgbClr val="0000FF"/>
                </a:solidFill>
              </a:rPr>
              <a:t>TGax</a:t>
            </a:r>
            <a:r>
              <a:rPr lang="en-GB" dirty="0" smtClean="0">
                <a:solidFill>
                  <a:srgbClr val="0000FF"/>
                </a:solidFill>
              </a:rPr>
              <a:t> amendment shall provide a mechanism to </a:t>
            </a:r>
            <a:r>
              <a:rPr lang="en-US" dirty="0" smtClean="0">
                <a:solidFill>
                  <a:srgbClr val="0000FF"/>
                </a:solidFill>
              </a:rPr>
              <a:t>increase robustness in outdoor propagation environments and uplink transmissions.</a:t>
            </a:r>
          </a:p>
          <a:p>
            <a:r>
              <a:rPr lang="en-US" b="0" dirty="0" smtClean="0"/>
              <a:t>Discussions:</a:t>
            </a:r>
          </a:p>
          <a:p>
            <a:pPr lvl="1"/>
            <a:r>
              <a:rPr lang="en-US" dirty="0" smtClean="0"/>
              <a:t>Are these requirements clear and verifiable?</a:t>
            </a:r>
          </a:p>
          <a:p>
            <a:pPr lvl="1"/>
            <a:r>
              <a:rPr lang="en-US" b="0" dirty="0" smtClean="0"/>
              <a:t>Any overlapping with other  requirements, e.g., dense deployment, outdoor deployment?</a:t>
            </a:r>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Lei Wang, etc.,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3008648-98A1-4237-B714-70ED63F73659}"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153400" cy="838200"/>
          </a:xfrm>
        </p:spPr>
        <p:txBody>
          <a:bodyPr/>
          <a:lstStyle/>
          <a:p>
            <a:pPr algn="l"/>
            <a:r>
              <a:rPr lang="en-US" sz="2400" dirty="0" smtClean="0"/>
              <a:t>HEW Functional Requirements (FRs) – Need Discussions</a:t>
            </a:r>
            <a:br>
              <a:rPr lang="en-US" sz="2400" dirty="0" smtClean="0"/>
            </a:br>
            <a:r>
              <a:rPr lang="en-US" sz="2400" dirty="0" smtClean="0"/>
              <a:t>-- </a:t>
            </a:r>
            <a:r>
              <a:rPr lang="en-US" sz="2400" dirty="0" err="1" smtClean="0"/>
              <a:t>con’t</a:t>
            </a:r>
            <a:r>
              <a:rPr lang="en-US" sz="2400" dirty="0" smtClean="0"/>
              <a:t> </a:t>
            </a:r>
            <a:endParaRPr lang="en-US" sz="2400" dirty="0"/>
          </a:p>
        </p:txBody>
      </p:sp>
      <p:sp>
        <p:nvSpPr>
          <p:cNvPr id="3" name="Content Placeholder 2"/>
          <p:cNvSpPr>
            <a:spLocks noGrp="1"/>
          </p:cNvSpPr>
          <p:nvPr>
            <p:ph idx="1"/>
          </p:nvPr>
        </p:nvSpPr>
        <p:spPr>
          <a:xfrm>
            <a:off x="685800" y="1447800"/>
            <a:ext cx="8001000" cy="5029200"/>
          </a:xfrm>
        </p:spPr>
        <p:txBody>
          <a:bodyPr>
            <a:normAutofit fontScale="77500" lnSpcReduction="20000"/>
          </a:bodyPr>
          <a:lstStyle/>
          <a:p>
            <a:pPr>
              <a:lnSpc>
                <a:spcPct val="120000"/>
              </a:lnSpc>
              <a:spcBef>
                <a:spcPts val="400"/>
              </a:spcBef>
              <a:spcAft>
                <a:spcPts val="300"/>
              </a:spcAft>
            </a:pPr>
            <a:r>
              <a:rPr lang="en-US" b="0" dirty="0" smtClean="0"/>
              <a:t>Diverse Deployment Environment</a:t>
            </a:r>
          </a:p>
          <a:p>
            <a:pPr marL="633413" lvl="1">
              <a:lnSpc>
                <a:spcPct val="120000"/>
              </a:lnSpc>
              <a:spcBef>
                <a:spcPts val="400"/>
              </a:spcBef>
              <a:spcAft>
                <a:spcPts val="300"/>
              </a:spcAft>
            </a:pPr>
            <a:r>
              <a:rPr lang="en-GB" dirty="0" smtClean="0"/>
              <a:t>Dense Deployment</a:t>
            </a:r>
          </a:p>
          <a:p>
            <a:pPr marL="682625" lvl="1" indent="6350">
              <a:lnSpc>
                <a:spcPct val="120000"/>
              </a:lnSpc>
              <a:spcBef>
                <a:spcPts val="400"/>
              </a:spcBef>
              <a:spcAft>
                <a:spcPts val="300"/>
              </a:spcAft>
              <a:buNone/>
            </a:pPr>
            <a:r>
              <a:rPr lang="en-GB" dirty="0" smtClean="0">
                <a:solidFill>
                  <a:srgbClr val="0000FF"/>
                </a:solidFill>
              </a:rPr>
              <a:t>The </a:t>
            </a:r>
            <a:r>
              <a:rPr lang="en-GB" dirty="0" err="1" smtClean="0">
                <a:solidFill>
                  <a:srgbClr val="0000FF"/>
                </a:solidFill>
              </a:rPr>
              <a:t>TGax</a:t>
            </a:r>
            <a:r>
              <a:rPr lang="en-GB" dirty="0" smtClean="0">
                <a:solidFill>
                  <a:srgbClr val="0000FF"/>
                </a:solidFill>
              </a:rPr>
              <a:t> amendment shall support at least one mode of operation that supports dense deployment environments characterized by the existence of </a:t>
            </a:r>
            <a:r>
              <a:rPr lang="en-US" dirty="0" smtClean="0">
                <a:solidFill>
                  <a:srgbClr val="0000FF"/>
                </a:solidFill>
              </a:rPr>
              <a:t>a high density of STAs per BSS or a high density of both STAs and BSSs </a:t>
            </a:r>
            <a:r>
              <a:rPr lang="en-GB" dirty="0" smtClean="0">
                <a:solidFill>
                  <a:srgbClr val="0000FF"/>
                </a:solidFill>
              </a:rPr>
              <a:t>in geographically limited areas. </a:t>
            </a:r>
          </a:p>
          <a:p>
            <a:pPr marL="633413" lvl="1">
              <a:lnSpc>
                <a:spcPct val="120000"/>
              </a:lnSpc>
              <a:spcBef>
                <a:spcPts val="400"/>
              </a:spcBef>
              <a:spcAft>
                <a:spcPts val="300"/>
              </a:spcAft>
            </a:pPr>
            <a:r>
              <a:rPr lang="en-GB" dirty="0" smtClean="0"/>
              <a:t>Indoor / outdoor. </a:t>
            </a:r>
          </a:p>
          <a:p>
            <a:pPr marL="627063" lvl="1" indent="7938">
              <a:lnSpc>
                <a:spcPct val="120000"/>
              </a:lnSpc>
              <a:spcBef>
                <a:spcPts val="400"/>
              </a:spcBef>
              <a:spcAft>
                <a:spcPts val="300"/>
              </a:spcAft>
              <a:buNone/>
            </a:pPr>
            <a:r>
              <a:rPr lang="en-GB" dirty="0" smtClean="0">
                <a:solidFill>
                  <a:srgbClr val="0000FF"/>
                </a:solidFill>
              </a:rPr>
              <a:t>The </a:t>
            </a:r>
            <a:r>
              <a:rPr lang="en-GB" dirty="0" err="1" smtClean="0">
                <a:solidFill>
                  <a:srgbClr val="0000FF"/>
                </a:solidFill>
              </a:rPr>
              <a:t>TGax</a:t>
            </a:r>
            <a:r>
              <a:rPr lang="en-GB" dirty="0" smtClean="0">
                <a:solidFill>
                  <a:srgbClr val="0000FF"/>
                </a:solidFill>
              </a:rPr>
              <a:t> amendment shall support at least one mode of operation that supports outdoor operations with stationary devices or devices at pedestrian speeds.</a:t>
            </a:r>
            <a:endParaRPr lang="en-GB" dirty="0" smtClean="0"/>
          </a:p>
          <a:p>
            <a:pPr marL="233363">
              <a:spcBef>
                <a:spcPts val="500"/>
              </a:spcBef>
              <a:spcAft>
                <a:spcPts val="500"/>
              </a:spcAft>
            </a:pPr>
            <a:r>
              <a:rPr lang="en-US" b="0" dirty="0" smtClean="0"/>
              <a:t>Discussions</a:t>
            </a:r>
          </a:p>
          <a:p>
            <a:pPr marL="633413" lvl="1">
              <a:spcBef>
                <a:spcPts val="500"/>
              </a:spcBef>
              <a:spcAft>
                <a:spcPts val="500"/>
              </a:spcAft>
            </a:pPr>
            <a:r>
              <a:rPr lang="en-US" dirty="0" smtClean="0"/>
              <a:t>Do we need to quantify the definition of high density? </a:t>
            </a:r>
          </a:p>
          <a:p>
            <a:pPr marL="976313" lvl="2">
              <a:spcBef>
                <a:spcPts val="500"/>
              </a:spcBef>
              <a:spcAft>
                <a:spcPts val="500"/>
              </a:spcAft>
            </a:pPr>
            <a:r>
              <a:rPr lang="en-US" dirty="0" smtClean="0"/>
              <a:t>Suggest to leave the details to the Simulation Scenario Descriptions.</a:t>
            </a:r>
          </a:p>
          <a:p>
            <a:pPr marL="633413" lvl="1">
              <a:spcBef>
                <a:spcPts val="500"/>
              </a:spcBef>
              <a:spcAft>
                <a:spcPts val="500"/>
              </a:spcAft>
            </a:pPr>
            <a:r>
              <a:rPr lang="en-US" b="0" dirty="0" smtClean="0"/>
              <a:t>Do we need a specific </a:t>
            </a:r>
            <a:r>
              <a:rPr lang="en-US" dirty="0" smtClean="0"/>
              <a:t>requirement for indoor? Suggest not, as indoor is the default.</a:t>
            </a:r>
          </a:p>
          <a:p>
            <a:pPr marL="633413" lvl="1">
              <a:spcBef>
                <a:spcPts val="500"/>
              </a:spcBef>
              <a:spcAft>
                <a:spcPts val="500"/>
              </a:spcAft>
            </a:pPr>
            <a:r>
              <a:rPr lang="en-US" b="0" dirty="0" smtClean="0"/>
              <a:t>Do we need a specific requirement for typical </a:t>
            </a:r>
            <a:r>
              <a:rPr lang="en-GB" dirty="0" smtClean="0"/>
              <a:t>deployment  environments, e.g.,  wireless corporate office, indoor and outdoor hotspot, dense residential apartments, and stadiums?</a:t>
            </a:r>
          </a:p>
          <a:p>
            <a:pPr marL="976313" lvl="2">
              <a:spcBef>
                <a:spcPts val="500"/>
              </a:spcBef>
              <a:spcAft>
                <a:spcPts val="500"/>
              </a:spcAft>
            </a:pPr>
            <a:r>
              <a:rPr lang="en-GB" dirty="0" smtClean="0"/>
              <a:t>Suggest not to include in the HEW FRs, leaving the details in Simulation Scenario Descriptions.</a:t>
            </a:r>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Lei Wang, etc.,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3008648-98A1-4237-B714-70ED63F73659}"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153400" cy="838200"/>
          </a:xfrm>
        </p:spPr>
        <p:txBody>
          <a:bodyPr/>
          <a:lstStyle/>
          <a:p>
            <a:pPr algn="l"/>
            <a:r>
              <a:rPr lang="en-US" sz="2400" dirty="0" smtClean="0"/>
              <a:t>HEW Functional Requirements (FRs) – Need Discussions</a:t>
            </a:r>
            <a:br>
              <a:rPr lang="en-US" sz="2400" dirty="0" smtClean="0"/>
            </a:br>
            <a:r>
              <a:rPr lang="en-US" sz="2400" dirty="0" smtClean="0"/>
              <a:t>-- </a:t>
            </a:r>
            <a:r>
              <a:rPr lang="en-US" sz="2400" dirty="0" err="1" smtClean="0"/>
              <a:t>con’t</a:t>
            </a:r>
            <a:r>
              <a:rPr lang="en-US" sz="2400" dirty="0" smtClean="0"/>
              <a:t> </a:t>
            </a:r>
            <a:endParaRPr lang="en-US" sz="2400" dirty="0"/>
          </a:p>
        </p:txBody>
      </p:sp>
      <p:sp>
        <p:nvSpPr>
          <p:cNvPr id="3" name="Content Placeholder 2"/>
          <p:cNvSpPr>
            <a:spLocks noGrp="1"/>
          </p:cNvSpPr>
          <p:nvPr>
            <p:ph idx="1"/>
          </p:nvPr>
        </p:nvSpPr>
        <p:spPr>
          <a:xfrm>
            <a:off x="685800" y="1600200"/>
            <a:ext cx="8001000" cy="4800600"/>
          </a:xfrm>
        </p:spPr>
        <p:txBody>
          <a:bodyPr>
            <a:normAutofit fontScale="92500" lnSpcReduction="20000"/>
          </a:bodyPr>
          <a:lstStyle/>
          <a:p>
            <a:pPr>
              <a:lnSpc>
                <a:spcPct val="90000"/>
              </a:lnSpc>
              <a:spcBef>
                <a:spcPts val="500"/>
              </a:spcBef>
              <a:spcAft>
                <a:spcPts val="500"/>
              </a:spcAft>
            </a:pPr>
            <a:r>
              <a:rPr lang="en-GB" b="0" dirty="0" smtClean="0"/>
              <a:t>Maintain or improve the power efficiency per station</a:t>
            </a:r>
          </a:p>
          <a:p>
            <a:pPr marL="341313" lvl="1" indent="-6350">
              <a:lnSpc>
                <a:spcPct val="120000"/>
              </a:lnSpc>
              <a:spcBef>
                <a:spcPts val="500"/>
              </a:spcBef>
              <a:spcAft>
                <a:spcPts val="500"/>
              </a:spcAft>
              <a:buNone/>
            </a:pPr>
            <a:r>
              <a:rPr lang="en-GB" dirty="0" smtClean="0">
                <a:solidFill>
                  <a:srgbClr val="0000FF"/>
                </a:solidFill>
              </a:rPr>
              <a:t>The </a:t>
            </a:r>
            <a:r>
              <a:rPr lang="en-GB" dirty="0" err="1" smtClean="0">
                <a:solidFill>
                  <a:srgbClr val="0000FF"/>
                </a:solidFill>
              </a:rPr>
              <a:t>TGax</a:t>
            </a:r>
            <a:r>
              <a:rPr lang="en-GB" dirty="0" smtClean="0">
                <a:solidFill>
                  <a:srgbClr val="0000FF"/>
                </a:solidFill>
              </a:rPr>
              <a:t> amendment shall  maintain or improve the power efficiency per station as measured as average power consumption of device, </a:t>
            </a:r>
            <a:r>
              <a:rPr lang="en-US" dirty="0" smtClean="0">
                <a:solidFill>
                  <a:srgbClr val="0000FF"/>
                </a:solidFill>
              </a:rPr>
              <a:t>compared  to the existing IEEE 802.11 standard and its amendments </a:t>
            </a:r>
            <a:r>
              <a:rPr lang="en-GB" dirty="0" smtClean="0">
                <a:solidFill>
                  <a:srgbClr val="0000FF"/>
                </a:solidFill>
              </a:rPr>
              <a:t>operating in the same band </a:t>
            </a:r>
            <a:r>
              <a:rPr lang="en-US" dirty="0" smtClean="0">
                <a:solidFill>
                  <a:srgbClr val="0000FF"/>
                </a:solidFill>
              </a:rPr>
              <a:t>(IEEE 802.11n in 2.4 GHz and IEEE 802.11ac in 5 GHz)</a:t>
            </a:r>
            <a:r>
              <a:rPr lang="en-GB" dirty="0" smtClean="0">
                <a:solidFill>
                  <a:srgbClr val="0000FF"/>
                </a:solidFill>
              </a:rPr>
              <a:t> and </a:t>
            </a:r>
            <a:r>
              <a:rPr lang="en-US" dirty="0" smtClean="0">
                <a:solidFill>
                  <a:srgbClr val="0000FF"/>
                </a:solidFill>
              </a:rPr>
              <a:t>in the same deployment scenario.</a:t>
            </a:r>
            <a:endParaRPr lang="en-GB" dirty="0" smtClean="0">
              <a:solidFill>
                <a:srgbClr val="0000FF"/>
              </a:solidFill>
            </a:endParaRPr>
          </a:p>
          <a:p>
            <a:pPr>
              <a:lnSpc>
                <a:spcPct val="90000"/>
              </a:lnSpc>
              <a:spcBef>
                <a:spcPts val="500"/>
              </a:spcBef>
              <a:spcAft>
                <a:spcPts val="500"/>
              </a:spcAft>
            </a:pPr>
            <a:r>
              <a:rPr lang="en-GB" b="0" dirty="0" smtClean="0"/>
              <a:t>Discussions:</a:t>
            </a:r>
          </a:p>
          <a:p>
            <a:pPr lvl="1">
              <a:lnSpc>
                <a:spcPct val="90000"/>
              </a:lnSpc>
              <a:spcBef>
                <a:spcPts val="500"/>
              </a:spcBef>
              <a:spcAft>
                <a:spcPts val="500"/>
              </a:spcAft>
            </a:pPr>
            <a:r>
              <a:rPr lang="en-GB" dirty="0" smtClean="0"/>
              <a:t>Do we need to mention battery-powered devices?</a:t>
            </a:r>
          </a:p>
          <a:p>
            <a:pPr marL="1023938" lvl="2" indent="-287338">
              <a:lnSpc>
                <a:spcPct val="90000"/>
              </a:lnSpc>
              <a:spcBef>
                <a:spcPts val="500"/>
              </a:spcBef>
              <a:spcAft>
                <a:spcPts val="500"/>
              </a:spcAft>
            </a:pPr>
            <a:r>
              <a:rPr lang="en-GB" dirty="0" smtClean="0"/>
              <a:t>Should focus on power efficiency improvements for the battery-powered devices.</a:t>
            </a:r>
          </a:p>
          <a:p>
            <a:pPr lvl="1">
              <a:lnSpc>
                <a:spcPct val="90000"/>
              </a:lnSpc>
              <a:spcBef>
                <a:spcPts val="500"/>
              </a:spcBef>
              <a:spcAft>
                <a:spcPts val="500"/>
              </a:spcAft>
            </a:pPr>
            <a:r>
              <a:rPr lang="en-GB" dirty="0" smtClean="0"/>
              <a:t>Do we need to further define the power consumption metrics? </a:t>
            </a:r>
          </a:p>
          <a:p>
            <a:pPr lvl="2">
              <a:lnSpc>
                <a:spcPct val="90000"/>
              </a:lnSpc>
              <a:spcBef>
                <a:spcPts val="500"/>
              </a:spcBef>
              <a:spcAft>
                <a:spcPts val="500"/>
              </a:spcAft>
            </a:pPr>
            <a:r>
              <a:rPr lang="en-GB" dirty="0" smtClean="0"/>
              <a:t>Keep the average power consumption per device as the main power consumption metric in the HEW FRs;</a:t>
            </a:r>
          </a:p>
          <a:p>
            <a:pPr lvl="2">
              <a:lnSpc>
                <a:spcPct val="90000"/>
              </a:lnSpc>
              <a:spcBef>
                <a:spcPts val="500"/>
              </a:spcBef>
              <a:spcAft>
                <a:spcPts val="500"/>
              </a:spcAft>
            </a:pPr>
            <a:r>
              <a:rPr lang="en-GB" dirty="0" smtClean="0"/>
              <a:t>Introduce additional metrics when needed, to the Simulation Scenario Descriptions.</a:t>
            </a:r>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Lei Wang, etc.,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3008648-98A1-4237-B714-70ED63F73659}"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153400" cy="838200"/>
          </a:xfrm>
        </p:spPr>
        <p:txBody>
          <a:bodyPr/>
          <a:lstStyle/>
          <a:p>
            <a:pPr algn="l"/>
            <a:r>
              <a:rPr lang="en-US" sz="2400" dirty="0" smtClean="0"/>
              <a:t>HEW Functional Requirements (FRs) – Need Discussions</a:t>
            </a:r>
            <a:br>
              <a:rPr lang="en-US" sz="2400" dirty="0" smtClean="0"/>
            </a:br>
            <a:r>
              <a:rPr lang="en-US" sz="2400" dirty="0" smtClean="0"/>
              <a:t>-- </a:t>
            </a:r>
            <a:r>
              <a:rPr lang="en-US" sz="2400" dirty="0" err="1" smtClean="0"/>
              <a:t>con’t</a:t>
            </a:r>
            <a:r>
              <a:rPr lang="en-US" sz="2400" dirty="0" smtClean="0"/>
              <a:t> </a:t>
            </a:r>
            <a:endParaRPr lang="en-US" sz="2400" dirty="0"/>
          </a:p>
        </p:txBody>
      </p:sp>
      <p:sp>
        <p:nvSpPr>
          <p:cNvPr id="3" name="Content Placeholder 2"/>
          <p:cNvSpPr>
            <a:spLocks noGrp="1"/>
          </p:cNvSpPr>
          <p:nvPr>
            <p:ph idx="1"/>
          </p:nvPr>
        </p:nvSpPr>
        <p:spPr>
          <a:xfrm>
            <a:off x="685800" y="1600200"/>
            <a:ext cx="8001000" cy="4800600"/>
          </a:xfrm>
        </p:spPr>
        <p:txBody>
          <a:bodyPr>
            <a:normAutofit/>
          </a:bodyPr>
          <a:lstStyle/>
          <a:p>
            <a:r>
              <a:rPr lang="en-US" b="0" dirty="0" smtClean="0"/>
              <a:t>A variety of applications</a:t>
            </a:r>
          </a:p>
          <a:p>
            <a:pPr marL="341313" lvl="1" indent="0">
              <a:spcBef>
                <a:spcPts val="500"/>
              </a:spcBef>
              <a:spcAft>
                <a:spcPts val="500"/>
              </a:spcAft>
              <a:buNone/>
            </a:pPr>
            <a:r>
              <a:rPr lang="en-GB" dirty="0" smtClean="0">
                <a:solidFill>
                  <a:srgbClr val="0000FF"/>
                </a:solidFill>
              </a:rPr>
              <a:t>The </a:t>
            </a:r>
            <a:r>
              <a:rPr lang="en-GB" dirty="0" err="1" smtClean="0">
                <a:solidFill>
                  <a:srgbClr val="0000FF"/>
                </a:solidFill>
              </a:rPr>
              <a:t>TGax</a:t>
            </a:r>
            <a:r>
              <a:rPr lang="en-GB" dirty="0" smtClean="0">
                <a:solidFill>
                  <a:srgbClr val="0000FF"/>
                </a:solidFill>
              </a:rPr>
              <a:t> amendment shall provide a mechanism to </a:t>
            </a:r>
            <a:r>
              <a:rPr lang="en-US" dirty="0" smtClean="0">
                <a:solidFill>
                  <a:srgbClr val="0000FF"/>
                </a:solidFill>
              </a:rPr>
              <a:t>improve the performance in delivering </a:t>
            </a:r>
            <a:r>
              <a:rPr lang="en-GB" dirty="0" smtClean="0">
                <a:solidFill>
                  <a:srgbClr val="0000FF"/>
                </a:solidFill>
              </a:rPr>
              <a:t>a variety of applications such as video, cloud access, broadcast/multicast, and offloading.</a:t>
            </a:r>
            <a:endParaRPr lang="en-US" dirty="0" smtClean="0">
              <a:solidFill>
                <a:srgbClr val="0000FF"/>
              </a:solidFill>
            </a:endParaRPr>
          </a:p>
          <a:p>
            <a:r>
              <a:rPr lang="en-US" b="0" dirty="0" smtClean="0"/>
              <a:t>Discussions</a:t>
            </a:r>
          </a:p>
          <a:p>
            <a:pPr lvl="1"/>
            <a:r>
              <a:rPr lang="en-US" dirty="0" smtClean="0"/>
              <a:t>Is this requirement clear and verifiable?</a:t>
            </a:r>
          </a:p>
          <a:p>
            <a:pPr marL="1023938" lvl="2" indent="-287338"/>
            <a:r>
              <a:rPr lang="en-US" dirty="0" smtClean="0"/>
              <a:t>Focus on identifying the key applications for HEW based WLAN systems.</a:t>
            </a:r>
          </a:p>
          <a:p>
            <a:pPr lvl="1"/>
            <a:r>
              <a:rPr lang="en-US" b="0" dirty="0" smtClean="0"/>
              <a:t>Do we need to elaborate the specification of “performance”?  </a:t>
            </a:r>
          </a:p>
          <a:p>
            <a:pPr marL="1023938" lvl="2" indent="-287338"/>
            <a:r>
              <a:rPr lang="en-US" b="0" dirty="0" smtClean="0"/>
              <a:t>Not needed in HEW FRs, and should we leave the details in the Simulation Scenario descriptions</a:t>
            </a:r>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Lei Wang, etc.,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3008648-98A1-4237-B714-70ED63F73659}"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Discussions on HEW FR Documentation</a:t>
            </a:r>
            <a:endParaRPr lang="en-US" dirty="0"/>
          </a:p>
        </p:txBody>
      </p:sp>
      <p:sp>
        <p:nvSpPr>
          <p:cNvPr id="3" name="Content Placeholder 2"/>
          <p:cNvSpPr>
            <a:spLocks noGrp="1"/>
          </p:cNvSpPr>
          <p:nvPr>
            <p:ph idx="1"/>
          </p:nvPr>
        </p:nvSpPr>
        <p:spPr>
          <a:xfrm>
            <a:off x="685800" y="1447800"/>
            <a:ext cx="8001000" cy="4953000"/>
          </a:xfrm>
        </p:spPr>
        <p:txBody>
          <a:bodyPr/>
          <a:lstStyle/>
          <a:p>
            <a:pPr marL="457200" indent="-457200"/>
            <a:r>
              <a:rPr lang="en-US" dirty="0" smtClean="0"/>
              <a:t>Two options of HEW FR documentation</a:t>
            </a:r>
          </a:p>
          <a:p>
            <a:pPr marL="857250" lvl="1" indent="-457200">
              <a:buFont typeface="+mj-lt"/>
              <a:buAutoNum type="arabicParenR"/>
            </a:pPr>
            <a:r>
              <a:rPr lang="en-US" dirty="0" smtClean="0"/>
              <a:t>As a separate document, i.e., HEW FRD (Functional Requirement Document)</a:t>
            </a:r>
          </a:p>
          <a:p>
            <a:pPr marL="857250" lvl="1" indent="-457200">
              <a:buFont typeface="+mj-lt"/>
              <a:buAutoNum type="arabicParenR"/>
            </a:pPr>
            <a:r>
              <a:rPr lang="en-US" dirty="0" smtClean="0"/>
              <a:t>As a section in a combined doc for HEW FR and Simulation Scenario (SS) / Evaluation Methodology (EVM) document</a:t>
            </a:r>
          </a:p>
          <a:p>
            <a:pPr marL="457200" indent="-457200"/>
            <a:r>
              <a:rPr lang="en-US" dirty="0" smtClean="0"/>
              <a:t>Discussions</a:t>
            </a:r>
          </a:p>
          <a:p>
            <a:pPr marL="857250" lvl="1" indent="-457200"/>
            <a:r>
              <a:rPr lang="en-US" dirty="0" smtClean="0"/>
              <a:t>HEW FRs are closely tied with deployment scenarios and applications whose details will be described in SS/EVM Doc;</a:t>
            </a:r>
          </a:p>
          <a:p>
            <a:pPr marL="857250" lvl="1" indent="-457200"/>
            <a:r>
              <a:rPr lang="en-US" dirty="0" smtClean="0"/>
              <a:t>Leaving details in SS/EVM Doc could avoid duplication text;</a:t>
            </a:r>
          </a:p>
          <a:p>
            <a:pPr marL="857250" lvl="1" indent="-457200"/>
            <a:r>
              <a:rPr lang="en-US" dirty="0" smtClean="0"/>
              <a:t>Option 2) above is recommended.</a:t>
            </a:r>
          </a:p>
          <a:p>
            <a:pPr marL="857250" lvl="1" indent="-457200"/>
            <a:endParaRPr lang="en-US" dirty="0" smtClean="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Lei Wang, etc.,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3008648-98A1-4237-B714-70ED63F73659}"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References</a:t>
            </a:r>
            <a:endParaRPr lang="en-US" dirty="0"/>
          </a:p>
        </p:txBody>
      </p:sp>
      <p:sp>
        <p:nvSpPr>
          <p:cNvPr id="3" name="Content Placeholder 2"/>
          <p:cNvSpPr>
            <a:spLocks noGrp="1"/>
          </p:cNvSpPr>
          <p:nvPr>
            <p:ph idx="1"/>
          </p:nvPr>
        </p:nvSpPr>
        <p:spPr>
          <a:xfrm>
            <a:off x="685800" y="1447800"/>
            <a:ext cx="8001000" cy="4953000"/>
          </a:xfrm>
        </p:spPr>
        <p:txBody>
          <a:bodyPr/>
          <a:lstStyle/>
          <a:p>
            <a:pPr marL="457200" indent="-457200">
              <a:buFont typeface="+mj-lt"/>
              <a:buAutoNum type="arabicPeriod"/>
            </a:pPr>
            <a:r>
              <a:rPr lang="en-US" dirty="0" smtClean="0"/>
              <a:t>11-14-0165-00-0hew-802-11-hew-sg-proposed-par</a:t>
            </a:r>
          </a:p>
          <a:p>
            <a:pPr marL="457200" indent="-457200">
              <a:buFont typeface="+mj-lt"/>
              <a:buAutoNum type="arabicPeriod"/>
            </a:pPr>
            <a:r>
              <a:rPr lang="en-US" smtClean="0"/>
              <a:t>11-14-0169-00-0hew-ieee-802-11-hew-sg-proposed-csd</a:t>
            </a:r>
          </a:p>
          <a:p>
            <a:pPr marL="457200" indent="-457200">
              <a:buFont typeface="+mj-lt"/>
              <a:buAutoNum type="arabicPeriod"/>
            </a:pPr>
            <a:r>
              <a:rPr lang="en-US" dirty="0" smtClean="0"/>
              <a:t>11-09-0451-16-00ac-tgac-functional-requirements-and-evaluation-methodology</a:t>
            </a:r>
          </a:p>
          <a:p>
            <a:pPr marL="457200" indent="-457200">
              <a:buFont typeface="+mj-lt"/>
              <a:buAutoNum type="arabicPeriod"/>
            </a:pPr>
            <a:r>
              <a:rPr lang="en-US" dirty="0" smtClean="0"/>
              <a:t>11-03-0813-13-000n-functional-requirements</a:t>
            </a:r>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Lei Wang, etc.,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3008648-98A1-4237-B714-70ED63F73659}"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p:spPr>
        <p:txBody>
          <a:bodyPr/>
          <a:lstStyle/>
          <a:p>
            <a:r>
              <a:rPr lang="en-US" smtClean="0"/>
              <a:t>March, 2014</a:t>
            </a:r>
          </a:p>
        </p:txBody>
      </p:sp>
      <p:sp>
        <p:nvSpPr>
          <p:cNvPr id="17411" name="Rectangle 5"/>
          <p:cNvSpPr>
            <a:spLocks noGrp="1" noChangeArrowheads="1"/>
          </p:cNvSpPr>
          <p:nvPr>
            <p:ph type="ftr" sz="quarter" idx="11"/>
          </p:nvPr>
        </p:nvSpPr>
        <p:spPr>
          <a:noFill/>
        </p:spPr>
        <p:txBody>
          <a:bodyPr/>
          <a:lstStyle/>
          <a:p>
            <a:r>
              <a:rPr lang="en-US" smtClean="0"/>
              <a:t>Lei Wang, etc., Marvell</a:t>
            </a:r>
          </a:p>
        </p:txBody>
      </p:sp>
      <p:sp>
        <p:nvSpPr>
          <p:cNvPr id="17412" name="Rectangle 6"/>
          <p:cNvSpPr>
            <a:spLocks noGrp="1" noChangeArrowheads="1"/>
          </p:cNvSpPr>
          <p:nvPr>
            <p:ph type="sldNum" sz="quarter" idx="12"/>
          </p:nvPr>
        </p:nvSpPr>
        <p:spPr>
          <a:noFill/>
        </p:spPr>
        <p:txBody>
          <a:bodyPr/>
          <a:lstStyle/>
          <a:p>
            <a:r>
              <a:rPr lang="en-US" smtClean="0"/>
              <a:t>Slide </a:t>
            </a:r>
            <a:fld id="{7C05CEF0-D35C-45EB-90C2-91EAD35F5024}" type="slidenum">
              <a:rPr lang="en-US" smtClean="0"/>
              <a:pPr/>
              <a:t>2</a:t>
            </a:fld>
            <a:endParaRPr lang="en-US" smtClean="0"/>
          </a:p>
        </p:txBody>
      </p:sp>
      <p:sp>
        <p:nvSpPr>
          <p:cNvPr id="17415" name="Rectangle 2"/>
          <p:cNvSpPr>
            <a:spLocks noGrp="1" noChangeArrowheads="1"/>
          </p:cNvSpPr>
          <p:nvPr>
            <p:ph type="title"/>
          </p:nvPr>
        </p:nvSpPr>
        <p:spPr/>
        <p:txBody>
          <a:bodyPr/>
          <a:lstStyle/>
          <a:p>
            <a:r>
              <a:rPr lang="en-GB" smtClean="0"/>
              <a:t>Abstract</a:t>
            </a:r>
          </a:p>
        </p:txBody>
      </p:sp>
      <p:sp>
        <p:nvSpPr>
          <p:cNvPr id="17416" name="Rectangle 3"/>
          <p:cNvSpPr>
            <a:spLocks noGrp="1" noChangeArrowheads="1"/>
          </p:cNvSpPr>
          <p:nvPr>
            <p:ph type="body" idx="1"/>
          </p:nvPr>
        </p:nvSpPr>
        <p:spPr>
          <a:xfrm>
            <a:off x="609600" y="1600200"/>
            <a:ext cx="8153400" cy="4648200"/>
          </a:xfrm>
        </p:spPr>
        <p:txBody>
          <a:bodyPr/>
          <a:lstStyle/>
          <a:p>
            <a:pPr marL="0" indent="0">
              <a:buNone/>
            </a:pPr>
            <a:r>
              <a:rPr lang="en-US" altLang="ko-KR" dirty="0" smtClean="0">
                <a:ea typeface="굴림" pitchFamily="34" charset="-127"/>
              </a:rPr>
              <a:t>This contribution provides an overview of HEW functional requirements and identifies items requiring further discussions, for the development of the HEW Functional Requirements.</a:t>
            </a:r>
            <a:endParaRPr lang="en-US" altLang="ko-KR" dirty="0">
              <a:ea typeface="굴림" pitchFamily="34" charset="-127"/>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p:spPr>
        <p:txBody>
          <a:bodyPr/>
          <a:lstStyle/>
          <a:p>
            <a:r>
              <a:rPr lang="en-US" smtClean="0"/>
              <a:t>March, 2014</a:t>
            </a:r>
          </a:p>
        </p:txBody>
      </p:sp>
      <p:sp>
        <p:nvSpPr>
          <p:cNvPr id="18435" name="Rectangle 5"/>
          <p:cNvSpPr>
            <a:spLocks noGrp="1" noChangeArrowheads="1"/>
          </p:cNvSpPr>
          <p:nvPr>
            <p:ph type="ftr" sz="quarter" idx="11"/>
          </p:nvPr>
        </p:nvSpPr>
        <p:spPr>
          <a:noFill/>
        </p:spPr>
        <p:txBody>
          <a:bodyPr/>
          <a:lstStyle/>
          <a:p>
            <a:r>
              <a:rPr lang="en-US" smtClean="0"/>
              <a:t>Lei Wang, etc., Marvell</a:t>
            </a:r>
          </a:p>
        </p:txBody>
      </p:sp>
      <p:sp>
        <p:nvSpPr>
          <p:cNvPr id="18436" name="Rectangle 6"/>
          <p:cNvSpPr>
            <a:spLocks noGrp="1" noChangeArrowheads="1"/>
          </p:cNvSpPr>
          <p:nvPr>
            <p:ph type="sldNum" sz="quarter" idx="12"/>
          </p:nvPr>
        </p:nvSpPr>
        <p:spPr>
          <a:noFill/>
        </p:spPr>
        <p:txBody>
          <a:bodyPr/>
          <a:lstStyle/>
          <a:p>
            <a:r>
              <a:rPr lang="en-US" smtClean="0"/>
              <a:t>Slide </a:t>
            </a:r>
            <a:fld id="{C61F60CB-5F74-4C9E-84AC-A7026E4CEDFD}" type="slidenum">
              <a:rPr lang="en-US" smtClean="0"/>
              <a:pPr/>
              <a:t>3</a:t>
            </a:fld>
            <a:endParaRPr lang="en-US" smtClean="0"/>
          </a:p>
        </p:txBody>
      </p:sp>
      <p:sp>
        <p:nvSpPr>
          <p:cNvPr id="18437" name="Title 1"/>
          <p:cNvSpPr>
            <a:spLocks noGrp="1"/>
          </p:cNvSpPr>
          <p:nvPr>
            <p:ph type="title"/>
          </p:nvPr>
        </p:nvSpPr>
        <p:spPr>
          <a:xfrm>
            <a:off x="762000" y="609600"/>
            <a:ext cx="7772400" cy="914400"/>
          </a:xfrm>
        </p:spPr>
        <p:txBody>
          <a:bodyPr/>
          <a:lstStyle/>
          <a:p>
            <a:r>
              <a:rPr lang="en-US" altLang="ko-KR" dirty="0" smtClean="0">
                <a:latin typeface="Times New Roman" pitchFamily="18" charset="0"/>
                <a:ea typeface="굴림" pitchFamily="34" charset="-127"/>
              </a:rPr>
              <a:t>Outline</a:t>
            </a:r>
            <a:endParaRPr lang="en-US" dirty="0" smtClean="0"/>
          </a:p>
        </p:txBody>
      </p:sp>
      <p:sp>
        <p:nvSpPr>
          <p:cNvPr id="18438" name="Content Placeholder 2"/>
          <p:cNvSpPr>
            <a:spLocks noGrp="1"/>
          </p:cNvSpPr>
          <p:nvPr>
            <p:ph idx="1"/>
          </p:nvPr>
        </p:nvSpPr>
        <p:spPr>
          <a:xfrm>
            <a:off x="838200" y="1447800"/>
            <a:ext cx="7772400" cy="4876800"/>
          </a:xfrm>
        </p:spPr>
        <p:txBody>
          <a:bodyPr/>
          <a:lstStyle/>
          <a:p>
            <a:pPr lvl="0">
              <a:lnSpc>
                <a:spcPct val="110000"/>
              </a:lnSpc>
              <a:spcBef>
                <a:spcPts val="300"/>
              </a:spcBef>
              <a:spcAft>
                <a:spcPts val="300"/>
              </a:spcAft>
              <a:defRPr/>
            </a:pPr>
            <a:r>
              <a:rPr lang="en-US" dirty="0" smtClean="0"/>
              <a:t>Background</a:t>
            </a:r>
          </a:p>
          <a:p>
            <a:pPr lvl="0">
              <a:lnSpc>
                <a:spcPct val="110000"/>
              </a:lnSpc>
              <a:spcBef>
                <a:spcPts val="300"/>
              </a:spcBef>
              <a:spcAft>
                <a:spcPts val="300"/>
              </a:spcAft>
              <a:defRPr/>
            </a:pPr>
            <a:r>
              <a:rPr lang="en-US" dirty="0" smtClean="0"/>
              <a:t>Examples of Functional Requirements (11ac and 11n)</a:t>
            </a:r>
          </a:p>
          <a:p>
            <a:pPr lvl="0">
              <a:lnSpc>
                <a:spcPct val="110000"/>
              </a:lnSpc>
              <a:spcBef>
                <a:spcPts val="300"/>
              </a:spcBef>
              <a:spcAft>
                <a:spcPts val="300"/>
              </a:spcAft>
              <a:defRPr/>
            </a:pPr>
            <a:r>
              <a:rPr lang="en-US" dirty="0" smtClean="0"/>
              <a:t>HEW PAR Highlights</a:t>
            </a:r>
          </a:p>
          <a:p>
            <a:pPr lvl="0">
              <a:lnSpc>
                <a:spcPct val="110000"/>
              </a:lnSpc>
              <a:spcBef>
                <a:spcPts val="300"/>
              </a:spcBef>
              <a:spcAft>
                <a:spcPts val="300"/>
              </a:spcAft>
              <a:defRPr/>
            </a:pPr>
            <a:r>
              <a:rPr lang="en-US" dirty="0" smtClean="0"/>
              <a:t>HEW Functional Requirement Discussions</a:t>
            </a:r>
          </a:p>
          <a:p>
            <a:pPr lvl="0">
              <a:lnSpc>
                <a:spcPct val="110000"/>
              </a:lnSpc>
              <a:spcBef>
                <a:spcPts val="300"/>
              </a:spcBef>
              <a:spcAft>
                <a:spcPts val="300"/>
              </a:spcAft>
              <a:defRPr/>
            </a:pPr>
            <a:r>
              <a:rPr lang="en-US" dirty="0" smtClean="0"/>
              <a:t>References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Background</a:t>
            </a:r>
            <a:endParaRPr lang="en-US" dirty="0"/>
          </a:p>
        </p:txBody>
      </p:sp>
      <p:sp>
        <p:nvSpPr>
          <p:cNvPr id="3" name="Content Placeholder 2"/>
          <p:cNvSpPr>
            <a:spLocks noGrp="1"/>
          </p:cNvSpPr>
          <p:nvPr>
            <p:ph idx="1"/>
          </p:nvPr>
        </p:nvSpPr>
        <p:spPr>
          <a:xfrm>
            <a:off x="685800" y="1295400"/>
            <a:ext cx="8001000" cy="5105400"/>
          </a:xfrm>
        </p:spPr>
        <p:txBody>
          <a:bodyPr>
            <a:normAutofit/>
          </a:bodyPr>
          <a:lstStyle/>
          <a:p>
            <a:r>
              <a:rPr lang="en-US" dirty="0" smtClean="0"/>
              <a:t>HEW SG Status</a:t>
            </a:r>
          </a:p>
          <a:p>
            <a:pPr lvl="1"/>
            <a:r>
              <a:rPr lang="en-US" dirty="0" smtClean="0"/>
              <a:t>Has completed / submitted PAR and 5C; </a:t>
            </a:r>
          </a:p>
          <a:p>
            <a:pPr lvl="1"/>
            <a:r>
              <a:rPr lang="en-US" dirty="0" smtClean="0"/>
              <a:t>Expect approvals near the end of  March-2014;</a:t>
            </a:r>
          </a:p>
          <a:p>
            <a:pPr lvl="1"/>
            <a:r>
              <a:rPr lang="en-US" dirty="0" smtClean="0"/>
              <a:t>Expect starting TG in May-2014 </a:t>
            </a:r>
            <a:r>
              <a:rPr lang="en-US" dirty="0" err="1" smtClean="0"/>
              <a:t>FtF</a:t>
            </a:r>
            <a:r>
              <a:rPr lang="en-US" dirty="0" smtClean="0"/>
              <a:t> meeting;</a:t>
            </a:r>
          </a:p>
          <a:p>
            <a:pPr lvl="1"/>
            <a:r>
              <a:rPr lang="en-US" dirty="0" smtClean="0"/>
              <a:t>Is the time to work on Technical Supporting Materials for developing the HEW amendment, e.g., </a:t>
            </a:r>
          </a:p>
          <a:p>
            <a:pPr lvl="2"/>
            <a:r>
              <a:rPr lang="en-US" dirty="0" smtClean="0"/>
              <a:t>Functional Requirements </a:t>
            </a:r>
          </a:p>
          <a:p>
            <a:pPr lvl="2"/>
            <a:r>
              <a:rPr lang="en-US" dirty="0" smtClean="0"/>
              <a:t>Simulation Scenarios</a:t>
            </a:r>
          </a:p>
          <a:p>
            <a:pPr lvl="2"/>
            <a:r>
              <a:rPr lang="en-US" dirty="0" smtClean="0"/>
              <a:t>Evaluation Methodology</a:t>
            </a:r>
          </a:p>
          <a:p>
            <a:pPr marL="342900" lvl="2" indent="-342900"/>
            <a:r>
              <a:rPr lang="en-US" sz="2400" b="1" dirty="0" smtClean="0">
                <a:ea typeface="+mn-ea"/>
                <a:cs typeface="+mn-cs"/>
              </a:rPr>
              <a:t>HEW Functional Requirements</a:t>
            </a:r>
          </a:p>
          <a:p>
            <a:pPr lvl="1"/>
            <a:r>
              <a:rPr lang="en-US" dirty="0" smtClean="0"/>
              <a:t>Shall be derived from the HEW PAR</a:t>
            </a:r>
          </a:p>
          <a:p>
            <a:pPr lvl="1"/>
            <a:r>
              <a:rPr lang="en-US" dirty="0" smtClean="0"/>
              <a:t>must be addressed by the HEW amendment, i.e., mandatory requirements</a:t>
            </a:r>
          </a:p>
          <a:p>
            <a:pPr lvl="1"/>
            <a:r>
              <a:rPr lang="en-GB" dirty="0" smtClean="0"/>
              <a:t>should be defined in an unambiguous and verifiable way</a:t>
            </a:r>
            <a:endParaRPr lang="en-US" dirty="0" smtClean="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Lei Wang, etc.,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3008648-98A1-4237-B714-70ED63F73659}"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838200"/>
          </a:xfrm>
        </p:spPr>
        <p:txBody>
          <a:bodyPr/>
          <a:lstStyle/>
          <a:p>
            <a:r>
              <a:rPr lang="en-US" sz="2800" dirty="0" smtClean="0"/>
              <a:t>Examples:</a:t>
            </a:r>
            <a:br>
              <a:rPr lang="en-US" sz="2800" dirty="0" smtClean="0"/>
            </a:br>
            <a:r>
              <a:rPr lang="en-US" sz="2800" dirty="0" smtClean="0"/>
              <a:t> 11ac Functional Requirements </a:t>
            </a:r>
            <a:endParaRPr lang="en-US" sz="2800" dirty="0"/>
          </a:p>
        </p:txBody>
      </p:sp>
      <p:sp>
        <p:nvSpPr>
          <p:cNvPr id="3" name="Content Placeholder 2"/>
          <p:cNvSpPr>
            <a:spLocks noGrp="1"/>
          </p:cNvSpPr>
          <p:nvPr>
            <p:ph idx="1"/>
          </p:nvPr>
        </p:nvSpPr>
        <p:spPr>
          <a:xfrm>
            <a:off x="685800" y="1600200"/>
            <a:ext cx="8001000" cy="4800600"/>
          </a:xfrm>
        </p:spPr>
        <p:txBody>
          <a:bodyPr>
            <a:normAutofit fontScale="85000" lnSpcReduction="10000"/>
          </a:bodyPr>
          <a:lstStyle/>
          <a:p>
            <a:pPr lvl="0"/>
            <a:r>
              <a:rPr lang="en-US" dirty="0" smtClean="0"/>
              <a:t>System performance</a:t>
            </a:r>
          </a:p>
          <a:p>
            <a:pPr lvl="1"/>
            <a:r>
              <a:rPr lang="en-GB" dirty="0" smtClean="0"/>
              <a:t>shall provide at least a mode of operation capable of achieving a maximum </a:t>
            </a:r>
            <a:r>
              <a:rPr lang="en-US" dirty="0" smtClean="0"/>
              <a:t>Multi-STA aggregate throughput measured at the MAC SAP to be at least 1 </a:t>
            </a:r>
            <a:r>
              <a:rPr lang="en-US" dirty="0" err="1" smtClean="0"/>
              <a:t>Gbps</a:t>
            </a:r>
            <a:r>
              <a:rPr lang="en-GB" dirty="0" smtClean="0"/>
              <a:t>, utilizing no more than 80 MHz of channel bandwidth in 5 GHz band. </a:t>
            </a:r>
            <a:endParaRPr lang="en-US" dirty="0" smtClean="0"/>
          </a:p>
          <a:p>
            <a:pPr lvl="1"/>
            <a:r>
              <a:rPr lang="en-GB" dirty="0" smtClean="0"/>
              <a:t>shall provide at least a mode of operation capable of achieving a maximum </a:t>
            </a:r>
            <a:r>
              <a:rPr lang="en-US" dirty="0" smtClean="0"/>
              <a:t>Single-STA throughput measured at the MAC SAP to be at least 500 Mbps, </a:t>
            </a:r>
            <a:r>
              <a:rPr lang="en-GB" dirty="0" smtClean="0"/>
              <a:t>utilizing no more than 80 MHz of channel bandwidth in 5GHz band</a:t>
            </a:r>
            <a:endParaRPr lang="en-US" dirty="0" smtClean="0"/>
          </a:p>
          <a:p>
            <a:pPr lvl="0"/>
            <a:r>
              <a:rPr lang="en-US" dirty="0" smtClean="0"/>
              <a:t>Backward </a:t>
            </a:r>
            <a:r>
              <a:rPr lang="en-GB" dirty="0" smtClean="0"/>
              <a:t>compatibility</a:t>
            </a:r>
            <a:r>
              <a:rPr lang="en-US" dirty="0" smtClean="0"/>
              <a:t> with 802.11a/n devices operating in 5 GHz</a:t>
            </a:r>
          </a:p>
          <a:p>
            <a:pPr lvl="1"/>
            <a:r>
              <a:rPr lang="en-GB" dirty="0" smtClean="0"/>
              <a:t>shall provide backward compatibility with IEEE802.11a /n devices operating in the 5 GHz frequency band</a:t>
            </a:r>
            <a:endParaRPr lang="en-US" dirty="0" smtClean="0"/>
          </a:p>
          <a:p>
            <a:pPr lvl="0"/>
            <a:r>
              <a:rPr lang="en-US" dirty="0" smtClean="0"/>
              <a:t>Coexistence with 802.11a/n devices operating in 5 GHz</a:t>
            </a:r>
          </a:p>
          <a:p>
            <a:pPr lvl="1"/>
            <a:r>
              <a:rPr lang="en-GB" dirty="0" smtClean="0"/>
              <a:t>shall provide mechanisms that ensure coexistence between </a:t>
            </a:r>
            <a:r>
              <a:rPr lang="en-GB" dirty="0" err="1" smtClean="0"/>
              <a:t>TGac</a:t>
            </a:r>
            <a:r>
              <a:rPr lang="en-GB" dirty="0" smtClean="0"/>
              <a:t> and legacy IEEE802.11a/n devices</a:t>
            </a:r>
            <a:endParaRPr lang="en-US" dirty="0" smtClean="0"/>
          </a:p>
          <a:p>
            <a:r>
              <a:rPr lang="en-US" dirty="0" smtClean="0"/>
              <a:t>Compliance to PAR</a:t>
            </a:r>
          </a:p>
          <a:p>
            <a:pPr lvl="1"/>
            <a:r>
              <a:rPr lang="en-GB" dirty="0" smtClean="0"/>
              <a:t>complies with the PAR and 5 Criteria </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Lei Wang, etc.,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3008648-98A1-4237-B714-70ED63F73659}"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sz="2800" dirty="0" smtClean="0"/>
              <a:t>Examples: 11n Functional Requirements</a:t>
            </a:r>
            <a:endParaRPr lang="en-US" sz="2800"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Lei Wang, etc.,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3008648-98A1-4237-B714-70ED63F73659}" type="slidenum">
              <a:rPr lang="en-US" smtClean="0"/>
              <a:pPr>
                <a:defRPr/>
              </a:pPr>
              <a:t>6</a:t>
            </a:fld>
            <a:endParaRPr lang="en-US"/>
          </a:p>
        </p:txBody>
      </p:sp>
      <p:graphicFrame>
        <p:nvGraphicFramePr>
          <p:cNvPr id="7" name="Table 6"/>
          <p:cNvGraphicFramePr>
            <a:graphicFrameLocks noGrp="1"/>
          </p:cNvGraphicFramePr>
          <p:nvPr/>
        </p:nvGraphicFramePr>
        <p:xfrm>
          <a:off x="685800" y="1260261"/>
          <a:ext cx="7848599" cy="5216739"/>
        </p:xfrm>
        <a:graphic>
          <a:graphicData uri="http://schemas.openxmlformats.org/drawingml/2006/table">
            <a:tbl>
              <a:tblPr/>
              <a:tblGrid>
                <a:gridCol w="686378"/>
                <a:gridCol w="2056822"/>
                <a:gridCol w="5105399"/>
              </a:tblGrid>
              <a:tr h="194112">
                <a:tc>
                  <a:txBody>
                    <a:bodyPr/>
                    <a:lstStyle/>
                    <a:p>
                      <a:pPr marL="0" marR="0">
                        <a:lnSpc>
                          <a:spcPct val="115000"/>
                        </a:lnSpc>
                        <a:spcBef>
                          <a:spcPts val="400"/>
                        </a:spcBef>
                        <a:spcAft>
                          <a:spcPts val="400"/>
                        </a:spcAft>
                      </a:pPr>
                      <a:r>
                        <a:rPr lang="en-GB" sz="1200" dirty="0">
                          <a:latin typeface="Calibri"/>
                          <a:ea typeface="Calibri"/>
                          <a:cs typeface="Times New Roman"/>
                        </a:rPr>
                        <a:t>Number</a:t>
                      </a:r>
                      <a:endParaRPr lang="en-US" sz="1200" dirty="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b="1">
                          <a:latin typeface="Calibri"/>
                          <a:ea typeface="Calibri"/>
                          <a:cs typeface="Times New Roman"/>
                        </a:rPr>
                        <a:t>Name</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b="1">
                          <a:latin typeface="Calibri"/>
                          <a:ea typeface="Calibri"/>
                          <a:cs typeface="Times New Roman"/>
                        </a:rPr>
                        <a:t>Requirement</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224">
                <a:tc>
                  <a:txBody>
                    <a:bodyPr/>
                    <a:lstStyle/>
                    <a:p>
                      <a:pPr marL="0" marR="0" algn="ctr">
                        <a:lnSpc>
                          <a:spcPct val="115000"/>
                        </a:lnSpc>
                        <a:spcBef>
                          <a:spcPts val="400"/>
                        </a:spcBef>
                        <a:spcAft>
                          <a:spcPts val="400"/>
                        </a:spcAft>
                      </a:pPr>
                      <a:r>
                        <a:rPr lang="en-GB" sz="1200">
                          <a:latin typeface="Calibri"/>
                          <a:ea typeface="Calibri"/>
                          <a:cs typeface="Times New Roman"/>
                        </a:rPr>
                        <a:t>1</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a:latin typeface="Calibri"/>
                          <a:ea typeface="Calibri"/>
                          <a:cs typeface="Times New Roman"/>
                        </a:rPr>
                        <a:t>Single Link HT rate supported</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a:latin typeface="Calibri"/>
                          <a:ea typeface="Calibri"/>
                          <a:cs typeface="Times New Roman"/>
                        </a:rPr>
                        <a:t>Demonstrate at least one set of conditions under which 100 Mbps at the top of the MAC SAP can be achieved.  </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224">
                <a:tc>
                  <a:txBody>
                    <a:bodyPr/>
                    <a:lstStyle/>
                    <a:p>
                      <a:pPr marL="0" marR="0" algn="ctr">
                        <a:lnSpc>
                          <a:spcPct val="115000"/>
                        </a:lnSpc>
                        <a:spcBef>
                          <a:spcPts val="400"/>
                        </a:spcBef>
                        <a:spcAft>
                          <a:spcPts val="400"/>
                        </a:spcAft>
                      </a:pPr>
                      <a:r>
                        <a:rPr lang="en-GB" sz="1200">
                          <a:latin typeface="Calibri"/>
                          <a:ea typeface="Calibri"/>
                          <a:cs typeface="Times New Roman"/>
                        </a:rPr>
                        <a:t>2</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a:latin typeface="Calibri"/>
                          <a:ea typeface="Calibri"/>
                          <a:cs typeface="Times New Roman"/>
                        </a:rPr>
                        <a:t>HT rate supported in 20MHz channel</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a:latin typeface="Calibri"/>
                          <a:ea typeface="Calibri"/>
                          <a:cs typeface="Times New Roman"/>
                        </a:rPr>
                        <a:t>support at least one mode of operation that supports 100Mbps throughput at the top of the MAC SAP in a 20MHz channel.</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112">
                <a:tc>
                  <a:txBody>
                    <a:bodyPr/>
                    <a:lstStyle/>
                    <a:p>
                      <a:pPr marL="0" marR="0" algn="ctr">
                        <a:lnSpc>
                          <a:spcPct val="115000"/>
                        </a:lnSpc>
                        <a:spcBef>
                          <a:spcPts val="400"/>
                        </a:spcBef>
                        <a:spcAft>
                          <a:spcPts val="400"/>
                        </a:spcAft>
                      </a:pPr>
                      <a:r>
                        <a:rPr lang="en-GB" sz="1200">
                          <a:latin typeface="Calibri"/>
                          <a:ea typeface="Calibri"/>
                          <a:cs typeface="Times New Roman"/>
                        </a:rPr>
                        <a:t>3</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dirty="0">
                          <a:latin typeface="Calibri"/>
                          <a:ea typeface="Calibri"/>
                          <a:cs typeface="Times New Roman"/>
                        </a:rPr>
                        <a:t>Supports 5GHz bands</a:t>
                      </a:r>
                      <a:endParaRPr lang="en-US" sz="1200" dirty="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a:latin typeface="Calibri"/>
                          <a:ea typeface="Calibri"/>
                          <a:cs typeface="Times New Roman"/>
                        </a:rPr>
                        <a:t>support 5GHz bands (including those supported by .11a)</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713">
                <a:tc>
                  <a:txBody>
                    <a:bodyPr/>
                    <a:lstStyle/>
                    <a:p>
                      <a:pPr marL="0" marR="0" algn="ctr">
                        <a:lnSpc>
                          <a:spcPct val="115000"/>
                        </a:lnSpc>
                        <a:spcBef>
                          <a:spcPts val="400"/>
                        </a:spcBef>
                        <a:spcAft>
                          <a:spcPts val="400"/>
                        </a:spcAft>
                      </a:pPr>
                      <a:r>
                        <a:rPr lang="en-GB" sz="1200">
                          <a:latin typeface="Calibri"/>
                          <a:ea typeface="Calibri"/>
                          <a:cs typeface="Times New Roman"/>
                        </a:rPr>
                        <a:t>4</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a:latin typeface="Calibri"/>
                          <a:ea typeface="Calibri"/>
                          <a:cs typeface="Times New Roman"/>
                        </a:rPr>
                        <a:t>.11a backwards compatibility</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a:latin typeface="Calibri"/>
                          <a:ea typeface="Calibri"/>
                          <a:cs typeface="Times New Roman"/>
                        </a:rPr>
                        <a:t>Some of the modes of operation shall be backwards compatible with 802.11a.</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224">
                <a:tc>
                  <a:txBody>
                    <a:bodyPr/>
                    <a:lstStyle/>
                    <a:p>
                      <a:pPr marL="0" marR="0" algn="ctr">
                        <a:lnSpc>
                          <a:spcPct val="115000"/>
                        </a:lnSpc>
                        <a:spcBef>
                          <a:spcPts val="400"/>
                        </a:spcBef>
                        <a:spcAft>
                          <a:spcPts val="400"/>
                        </a:spcAft>
                      </a:pPr>
                      <a:r>
                        <a:rPr lang="en-GB" sz="1200">
                          <a:latin typeface="Calibri"/>
                          <a:ea typeface="Calibri"/>
                          <a:cs typeface="Times New Roman"/>
                        </a:rPr>
                        <a:t>5</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a:latin typeface="Calibri"/>
                          <a:ea typeface="Calibri"/>
                          <a:cs typeface="Times New Roman"/>
                        </a:rPr>
                        <a:t>.11g backwards compatibility</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a:latin typeface="Calibri"/>
                          <a:ea typeface="Calibri"/>
                          <a:cs typeface="Times New Roman"/>
                        </a:rPr>
                        <a:t>If it supports 2.4 GHz operation, some of the modes of operation shall be backwards compatible with 802.11g.</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224">
                <a:tc>
                  <a:txBody>
                    <a:bodyPr/>
                    <a:lstStyle/>
                    <a:p>
                      <a:pPr marL="0" marR="0" algn="ctr">
                        <a:lnSpc>
                          <a:spcPct val="115000"/>
                        </a:lnSpc>
                        <a:spcBef>
                          <a:spcPts val="400"/>
                        </a:spcBef>
                        <a:spcAft>
                          <a:spcPts val="400"/>
                        </a:spcAft>
                      </a:pPr>
                      <a:r>
                        <a:rPr lang="en-GB" sz="1200">
                          <a:latin typeface="Calibri"/>
                          <a:ea typeface="Calibri"/>
                          <a:cs typeface="Times New Roman"/>
                        </a:rPr>
                        <a:t>6</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a:latin typeface="Calibri"/>
                          <a:ea typeface="Calibri"/>
                          <a:cs typeface="Times New Roman"/>
                        </a:rPr>
                        <a:t>Control of support for legacy STA from .11n AP</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a:latin typeface="Calibri"/>
                          <a:ea typeface="Calibri"/>
                          <a:cs typeface="Times New Roman"/>
                        </a:rPr>
                        <a:t>A .11n AP can be configured to reject or accept associations from legacy STA because they are legacy STA.</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713">
                <a:tc>
                  <a:txBody>
                    <a:bodyPr/>
                    <a:lstStyle/>
                    <a:p>
                      <a:pPr marL="0" marR="0" algn="ctr">
                        <a:lnSpc>
                          <a:spcPct val="115000"/>
                        </a:lnSpc>
                        <a:spcBef>
                          <a:spcPts val="400"/>
                        </a:spcBef>
                        <a:spcAft>
                          <a:spcPts val="400"/>
                        </a:spcAft>
                      </a:pPr>
                      <a:r>
                        <a:rPr lang="en-GB" sz="1200">
                          <a:latin typeface="Calibri"/>
                          <a:ea typeface="Calibri"/>
                          <a:cs typeface="Times New Roman"/>
                        </a:rPr>
                        <a:t>7</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a:latin typeface="Calibri"/>
                          <a:ea typeface="Calibri"/>
                          <a:cs typeface="Times New Roman"/>
                        </a:rPr>
                        <a:t>.11e QoS support</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dirty="0">
                          <a:latin typeface="Calibri"/>
                          <a:ea typeface="Calibri"/>
                          <a:cs typeface="Times New Roman"/>
                        </a:rPr>
                        <a:t>Permit implementation of the 802.11e amendment within a .11n STA</a:t>
                      </a:r>
                      <a:endParaRPr lang="en-US" sz="1200" dirty="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224">
                <a:tc>
                  <a:txBody>
                    <a:bodyPr/>
                    <a:lstStyle/>
                    <a:p>
                      <a:pPr marL="0" marR="0" algn="ctr">
                        <a:lnSpc>
                          <a:spcPct val="115000"/>
                        </a:lnSpc>
                        <a:spcBef>
                          <a:spcPts val="400"/>
                        </a:spcBef>
                        <a:spcAft>
                          <a:spcPts val="400"/>
                        </a:spcAft>
                      </a:pPr>
                      <a:r>
                        <a:rPr lang="en-GB" sz="1200">
                          <a:latin typeface="Calibri"/>
                          <a:ea typeface="Calibri"/>
                          <a:cs typeface="Times New Roman"/>
                        </a:rPr>
                        <a:t>8</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a:latin typeface="Calibri"/>
                          <a:ea typeface="Calibri"/>
                          <a:cs typeface="Times New Roman"/>
                        </a:rPr>
                        <a:t>Spectral Efficiency</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a:latin typeface="Calibri"/>
                          <a:ea typeface="Calibri"/>
                          <a:cs typeface="Times New Roman"/>
                        </a:rPr>
                        <a:t>The highest throughput mode of the proposal shall achieve a spectral efficiency of at least 3 bps/Hz for the PSDU</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713">
                <a:tc>
                  <a:txBody>
                    <a:bodyPr/>
                    <a:lstStyle/>
                    <a:p>
                      <a:pPr marL="0" marR="0" algn="ctr">
                        <a:lnSpc>
                          <a:spcPct val="115000"/>
                        </a:lnSpc>
                        <a:spcBef>
                          <a:spcPts val="400"/>
                        </a:spcBef>
                        <a:spcAft>
                          <a:spcPts val="400"/>
                        </a:spcAft>
                      </a:pPr>
                      <a:r>
                        <a:rPr lang="en-GB" sz="1200">
                          <a:latin typeface="Calibri"/>
                          <a:ea typeface="Calibri"/>
                          <a:cs typeface="Times New Roman"/>
                        </a:rPr>
                        <a:t>9</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a:latin typeface="Calibri"/>
                          <a:ea typeface="Calibri"/>
                          <a:cs typeface="Times New Roman"/>
                        </a:rPr>
                        <a:t>Compliance to PAR</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a:latin typeface="Calibri"/>
                          <a:ea typeface="Calibri"/>
                          <a:cs typeface="Times New Roman"/>
                        </a:rPr>
                        <a:t>Complies with all the mandatory requirements of the PAR [5] and 5 Criteria [6]</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9428">
                <a:tc>
                  <a:txBody>
                    <a:bodyPr/>
                    <a:lstStyle/>
                    <a:p>
                      <a:pPr marL="0" marR="0" algn="ctr">
                        <a:lnSpc>
                          <a:spcPct val="115000"/>
                        </a:lnSpc>
                        <a:spcBef>
                          <a:spcPts val="400"/>
                        </a:spcBef>
                        <a:spcAft>
                          <a:spcPts val="400"/>
                        </a:spcAft>
                      </a:pPr>
                      <a:r>
                        <a:rPr lang="en-GB" sz="1200">
                          <a:latin typeface="Calibri"/>
                          <a:ea typeface="Calibri"/>
                          <a:cs typeface="Times New Roman"/>
                        </a:rPr>
                        <a:t>10</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a:latin typeface="Calibri"/>
                          <a:ea typeface="Calibri"/>
                          <a:cs typeface="Times New Roman"/>
                        </a:rPr>
                        <a:t>Existence of single spatial stream transmission modes</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a:latin typeface="Calibri"/>
                          <a:ea typeface="Calibri"/>
                          <a:cs typeface="Times New Roman"/>
                        </a:rPr>
                        <a:t>Define single spatial stream transmission modes that provide at least one mode of operation that supports a maximum throughput of at least 50 Mbps in a 20MHz channel as measured at the MAC data SAP.</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9428">
                <a:tc>
                  <a:txBody>
                    <a:bodyPr/>
                    <a:lstStyle/>
                    <a:p>
                      <a:pPr marL="0" marR="0" algn="ctr">
                        <a:lnSpc>
                          <a:spcPct val="115000"/>
                        </a:lnSpc>
                        <a:spcBef>
                          <a:spcPts val="400"/>
                        </a:spcBef>
                        <a:spcAft>
                          <a:spcPts val="400"/>
                        </a:spcAft>
                      </a:pPr>
                      <a:r>
                        <a:rPr lang="en-GB" sz="1200">
                          <a:latin typeface="Calibri"/>
                          <a:ea typeface="Calibri"/>
                          <a:cs typeface="Times New Roman"/>
                        </a:rPr>
                        <a:t>11</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a:latin typeface="Calibri"/>
                          <a:ea typeface="Calibri"/>
                          <a:cs typeface="Times New Roman"/>
                        </a:rPr>
                        <a:t>Interoperability with single spatial stream non AP stations</a:t>
                      </a:r>
                      <a:endParaRPr lang="en-US" sz="120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pPr>
                      <a:r>
                        <a:rPr lang="en-GB" sz="1200" dirty="0">
                          <a:latin typeface="Calibri"/>
                          <a:ea typeface="Calibri"/>
                          <a:cs typeface="Times New Roman"/>
                        </a:rPr>
                        <a:t>A .11n AP or STA shall interoperate with a single spatial stream entity defined as a non-AP STA that complies with the .11n proposal with the exception of only supporting single spatial stream transmission modes as required by FR10.</a:t>
                      </a:r>
                      <a:endParaRPr lang="en-US" sz="1200" dirty="0">
                        <a:latin typeface="Calibri"/>
                        <a:ea typeface="Calibri"/>
                        <a:cs typeface="Times New Roman"/>
                      </a:endParaRPr>
                    </a:p>
                  </a:txBody>
                  <a:tcPr marL="55604" marR="556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HEW PAR Highlights</a:t>
            </a:r>
            <a:endParaRPr lang="en-US" dirty="0"/>
          </a:p>
        </p:txBody>
      </p:sp>
      <p:sp>
        <p:nvSpPr>
          <p:cNvPr id="3" name="Content Placeholder 2"/>
          <p:cNvSpPr>
            <a:spLocks noGrp="1"/>
          </p:cNvSpPr>
          <p:nvPr>
            <p:ph idx="1"/>
          </p:nvPr>
        </p:nvSpPr>
        <p:spPr>
          <a:xfrm>
            <a:off x="685800" y="1447800"/>
            <a:ext cx="8001000" cy="4953000"/>
          </a:xfrm>
        </p:spPr>
        <p:txBody>
          <a:bodyPr>
            <a:normAutofit fontScale="92500" lnSpcReduction="20000"/>
          </a:bodyPr>
          <a:lstStyle/>
          <a:p>
            <a:pPr>
              <a:lnSpc>
                <a:spcPct val="90000"/>
              </a:lnSpc>
              <a:spcBef>
                <a:spcPts val="500"/>
              </a:spcBef>
              <a:spcAft>
                <a:spcPts val="500"/>
              </a:spcAft>
            </a:pPr>
            <a:r>
              <a:rPr lang="en-GB" b="0" dirty="0" smtClean="0"/>
              <a:t>Improve Average Throughput Per Station in dense deployment scenarios</a:t>
            </a:r>
          </a:p>
          <a:p>
            <a:pPr lvl="1">
              <a:lnSpc>
                <a:spcPct val="90000"/>
              </a:lnSpc>
              <a:spcBef>
                <a:spcPts val="500"/>
              </a:spcBef>
              <a:spcAft>
                <a:spcPts val="500"/>
              </a:spcAft>
            </a:pPr>
            <a:r>
              <a:rPr lang="en-GB" dirty="0" smtClean="0"/>
              <a:t>4 times improvements for </a:t>
            </a:r>
            <a:r>
              <a:rPr lang="en-GB" b="0" dirty="0" smtClean="0"/>
              <a:t>at least one mode of operation (measured at the MAC data SAP) </a:t>
            </a:r>
            <a:endParaRPr lang="en-GB" dirty="0" smtClean="0"/>
          </a:p>
          <a:p>
            <a:pPr lvl="1">
              <a:lnSpc>
                <a:spcPct val="90000"/>
              </a:lnSpc>
              <a:spcBef>
                <a:spcPts val="500"/>
              </a:spcBef>
              <a:spcAft>
                <a:spcPts val="500"/>
              </a:spcAft>
            </a:pPr>
            <a:r>
              <a:rPr lang="en-GB" b="0" dirty="0" smtClean="0"/>
              <a:t>Target </a:t>
            </a:r>
            <a:r>
              <a:rPr lang="en-US" dirty="0" smtClean="0"/>
              <a:t>5-10 times improvements</a:t>
            </a:r>
            <a:endParaRPr lang="en-GB" b="0" dirty="0" smtClean="0"/>
          </a:p>
          <a:p>
            <a:pPr lvl="0">
              <a:spcBef>
                <a:spcPts val="500"/>
              </a:spcBef>
              <a:spcAft>
                <a:spcPts val="500"/>
              </a:spcAft>
            </a:pPr>
            <a:r>
              <a:rPr lang="en-US" b="0" dirty="0" smtClean="0"/>
              <a:t>Focus on the relative improvements compared to previous IEEE 802.11 amendments </a:t>
            </a:r>
          </a:p>
          <a:p>
            <a:pPr lvl="1">
              <a:spcBef>
                <a:spcPts val="500"/>
              </a:spcBef>
              <a:spcAft>
                <a:spcPts val="500"/>
              </a:spcAft>
            </a:pPr>
            <a:r>
              <a:rPr lang="en-US" dirty="0" smtClean="0"/>
              <a:t>IEEE 802.11n in 2.4 GHz </a:t>
            </a:r>
          </a:p>
          <a:p>
            <a:pPr lvl="1">
              <a:spcBef>
                <a:spcPts val="500"/>
              </a:spcBef>
              <a:spcAft>
                <a:spcPts val="500"/>
              </a:spcAft>
            </a:pPr>
            <a:r>
              <a:rPr lang="en-US" dirty="0" smtClean="0"/>
              <a:t>IEEE 802.11ac in 5 GHz</a:t>
            </a:r>
            <a:endParaRPr lang="en-US" b="0" dirty="0" smtClean="0"/>
          </a:p>
          <a:p>
            <a:pPr>
              <a:lnSpc>
                <a:spcPct val="90000"/>
              </a:lnSpc>
              <a:spcBef>
                <a:spcPts val="500"/>
              </a:spcBef>
              <a:spcAft>
                <a:spcPts val="500"/>
              </a:spcAft>
            </a:pPr>
            <a:r>
              <a:rPr lang="en-GB" b="0" dirty="0" smtClean="0"/>
              <a:t>Define operations in frequency bands between 1 GHz and 6 GHz </a:t>
            </a:r>
          </a:p>
          <a:p>
            <a:pPr lvl="1">
              <a:lnSpc>
                <a:spcPct val="90000"/>
              </a:lnSpc>
              <a:spcBef>
                <a:spcPts val="500"/>
              </a:spcBef>
              <a:spcAft>
                <a:spcPts val="500"/>
              </a:spcAft>
            </a:pPr>
            <a:r>
              <a:rPr lang="en-GB" b="0" dirty="0" smtClean="0"/>
              <a:t>Focus on the 2.4 GHz and the 5 GHz frequency bands. </a:t>
            </a:r>
            <a:endParaRPr lang="en-GB" dirty="0" smtClean="0"/>
          </a:p>
          <a:p>
            <a:pPr lvl="1">
              <a:lnSpc>
                <a:spcPct val="90000"/>
              </a:lnSpc>
              <a:spcBef>
                <a:spcPts val="500"/>
              </a:spcBef>
              <a:spcAft>
                <a:spcPts val="500"/>
              </a:spcAft>
            </a:pPr>
            <a:r>
              <a:rPr lang="en-GB" b="0" dirty="0" smtClean="0"/>
              <a:t>May add additional bands between 1 GHz and 6 GHz as they become available.</a:t>
            </a:r>
            <a:endParaRPr lang="en-US" b="0" dirty="0" smtClean="0"/>
          </a:p>
          <a:p>
            <a:pPr>
              <a:lnSpc>
                <a:spcPct val="90000"/>
              </a:lnSpc>
              <a:spcBef>
                <a:spcPts val="500"/>
              </a:spcBef>
              <a:spcAft>
                <a:spcPts val="500"/>
              </a:spcAft>
            </a:pPr>
            <a:r>
              <a:rPr lang="en-GB" b="0" dirty="0" smtClean="0"/>
              <a:t>Enable backward compatibility and coexistence with legacy IEEE 802.11 devices operating in the same band.</a:t>
            </a:r>
            <a:endParaRPr lang="en-US" b="0" dirty="0" smtClean="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Lei Wang, etc.,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3008648-98A1-4237-B714-70ED63F73659}"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HEW PAR Highlights – </a:t>
            </a:r>
            <a:r>
              <a:rPr lang="en-US" dirty="0" err="1" smtClean="0"/>
              <a:t>con’t</a:t>
            </a:r>
            <a:endParaRPr lang="en-US" dirty="0"/>
          </a:p>
        </p:txBody>
      </p:sp>
      <p:sp>
        <p:nvSpPr>
          <p:cNvPr id="3" name="Content Placeholder 2"/>
          <p:cNvSpPr>
            <a:spLocks noGrp="1"/>
          </p:cNvSpPr>
          <p:nvPr>
            <p:ph idx="1"/>
          </p:nvPr>
        </p:nvSpPr>
        <p:spPr>
          <a:xfrm>
            <a:off x="457200" y="1447800"/>
            <a:ext cx="8534400" cy="5105400"/>
          </a:xfrm>
        </p:spPr>
        <p:txBody>
          <a:bodyPr>
            <a:normAutofit fontScale="77500" lnSpcReduction="20000"/>
          </a:bodyPr>
          <a:lstStyle/>
          <a:p>
            <a:pPr marL="231775" indent="-231775">
              <a:lnSpc>
                <a:spcPct val="90000"/>
              </a:lnSpc>
              <a:spcBef>
                <a:spcPts val="500"/>
              </a:spcBef>
              <a:spcAft>
                <a:spcPts val="500"/>
              </a:spcAft>
            </a:pPr>
            <a:r>
              <a:rPr lang="en-GB" b="0" dirty="0" smtClean="0"/>
              <a:t>Maintain or improve the power efficiency per station</a:t>
            </a:r>
          </a:p>
          <a:p>
            <a:pPr marL="525463" lvl="1">
              <a:lnSpc>
                <a:spcPct val="90000"/>
              </a:lnSpc>
              <a:spcBef>
                <a:spcPts val="500"/>
              </a:spcBef>
              <a:spcAft>
                <a:spcPts val="500"/>
              </a:spcAft>
            </a:pPr>
            <a:r>
              <a:rPr lang="en-GB" dirty="0" smtClean="0"/>
              <a:t>Power efficiency is intended to measure consumption of devices which can reasonably be assumed to be powered by batteries </a:t>
            </a:r>
          </a:p>
          <a:p>
            <a:pPr marL="525463" lvl="1">
              <a:lnSpc>
                <a:spcPct val="90000"/>
              </a:lnSpc>
              <a:spcBef>
                <a:spcPts val="500"/>
              </a:spcBef>
              <a:spcAft>
                <a:spcPts val="500"/>
              </a:spcAft>
            </a:pPr>
            <a:r>
              <a:rPr lang="en-GB" dirty="0" smtClean="0"/>
              <a:t>will take into account average power consumption for a given scenario</a:t>
            </a:r>
            <a:endParaRPr lang="en-US" b="0" dirty="0" smtClean="0"/>
          </a:p>
          <a:p>
            <a:pPr marL="231775" indent="-231775">
              <a:spcBef>
                <a:spcPts val="500"/>
              </a:spcBef>
              <a:spcAft>
                <a:spcPts val="500"/>
              </a:spcAft>
            </a:pPr>
            <a:r>
              <a:rPr lang="en-US" b="0" dirty="0" smtClean="0"/>
              <a:t>improve WLAN efficiency in three categories of objectives:</a:t>
            </a:r>
          </a:p>
          <a:p>
            <a:pPr marL="463550" lvl="1" indent="-236538">
              <a:spcBef>
                <a:spcPts val="500"/>
              </a:spcBef>
              <a:spcAft>
                <a:spcPts val="500"/>
              </a:spcAft>
            </a:pPr>
            <a:r>
              <a:rPr lang="en-US" b="0" dirty="0" smtClean="0"/>
              <a:t>Make more efficient use of spectrum resources in scenarios with a high density of STAs per BSS.</a:t>
            </a:r>
          </a:p>
          <a:p>
            <a:pPr marL="463550" lvl="1" indent="-236538">
              <a:spcBef>
                <a:spcPts val="500"/>
              </a:spcBef>
              <a:spcAft>
                <a:spcPts val="500"/>
              </a:spcAft>
            </a:pPr>
            <a:r>
              <a:rPr lang="en-US" b="0" dirty="0" smtClean="0"/>
              <a:t>Significantly increase spectral frequency reuse and manage interference between neighboring overlapping BSS (OBSS) in scenarios with a high density of both STAs and BSSs.</a:t>
            </a:r>
          </a:p>
          <a:p>
            <a:pPr marL="463550" lvl="1" indent="-236538">
              <a:spcBef>
                <a:spcPts val="500"/>
              </a:spcBef>
              <a:spcAft>
                <a:spcPts val="500"/>
              </a:spcAft>
            </a:pPr>
            <a:r>
              <a:rPr lang="en-US" b="0" dirty="0" smtClean="0"/>
              <a:t>Increase robustness in outdoor propagation environments and uplink transmissions.</a:t>
            </a:r>
          </a:p>
          <a:p>
            <a:pPr marL="231775" indent="-231775">
              <a:spcBef>
                <a:spcPts val="500"/>
              </a:spcBef>
              <a:spcAft>
                <a:spcPts val="500"/>
              </a:spcAft>
            </a:pPr>
            <a:r>
              <a:rPr lang="en-GB" b="0" dirty="0" smtClean="0"/>
              <a:t>Focus on improving metrics reflecting user </a:t>
            </a:r>
            <a:r>
              <a:rPr lang="en-GB" b="0" dirty="0" smtClean="0"/>
              <a:t>experience </a:t>
            </a:r>
            <a:endParaRPr lang="en-GB" b="0" dirty="0" smtClean="0"/>
          </a:p>
          <a:p>
            <a:pPr marL="457200" lvl="1" indent="-225425">
              <a:spcBef>
                <a:spcPts val="500"/>
              </a:spcBef>
              <a:spcAft>
                <a:spcPts val="500"/>
              </a:spcAft>
            </a:pPr>
            <a:r>
              <a:rPr lang="en-GB" dirty="0" smtClean="0"/>
              <a:t>average </a:t>
            </a:r>
            <a:r>
              <a:rPr lang="en-GB" dirty="0" smtClean="0"/>
              <a:t>per station throughput, the 5</a:t>
            </a:r>
            <a:r>
              <a:rPr lang="en-GB" baseline="30000" dirty="0" smtClean="0"/>
              <a:t>th</a:t>
            </a:r>
            <a:r>
              <a:rPr lang="en-GB" dirty="0" smtClean="0"/>
              <a:t> percentile of per station throughput, and area throughput.</a:t>
            </a:r>
          </a:p>
          <a:p>
            <a:pPr marL="457200" lvl="1" indent="-225425">
              <a:spcBef>
                <a:spcPts val="500"/>
              </a:spcBef>
              <a:spcAft>
                <a:spcPts val="500"/>
              </a:spcAft>
            </a:pPr>
            <a:r>
              <a:rPr lang="en-GB" dirty="0" smtClean="0"/>
              <a:t>Packet delay</a:t>
            </a:r>
          </a:p>
          <a:p>
            <a:pPr marL="457200" lvl="1" indent="-225425">
              <a:spcBef>
                <a:spcPts val="500"/>
              </a:spcBef>
              <a:spcAft>
                <a:spcPts val="500"/>
              </a:spcAft>
            </a:pPr>
            <a:r>
              <a:rPr lang="en-GB" dirty="0" smtClean="0"/>
              <a:t>Packet </a:t>
            </a:r>
            <a:r>
              <a:rPr lang="en-US" dirty="0" smtClean="0"/>
              <a:t>error ratio (PER) </a:t>
            </a:r>
            <a:endParaRPr lang="en-US" dirty="0" smtClean="0"/>
          </a:p>
          <a:p>
            <a:pPr marL="463550" lvl="1" indent="-6350">
              <a:spcBef>
                <a:spcPts val="500"/>
              </a:spcBef>
              <a:spcAft>
                <a:spcPts val="500"/>
              </a:spcAft>
              <a:buNone/>
            </a:pPr>
            <a:r>
              <a:rPr lang="en-US" altLang="ja-JP" dirty="0" smtClean="0"/>
              <a:t>Note that: while specific </a:t>
            </a:r>
            <a:r>
              <a:rPr lang="en-US" altLang="ja-JP" dirty="0" smtClean="0"/>
              <a:t>throughput metrics are stated in the PAR, the primary objective of HEW is to deliver significant improvements in User Experience for all identified use cases</a:t>
            </a:r>
            <a:endParaRPr lang="en-US" dirty="0" smtClean="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Lei Wang, etc.,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3008648-98A1-4237-B714-70ED63F73659}"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HEW PAR Highlights – </a:t>
            </a:r>
            <a:r>
              <a:rPr lang="en-US" dirty="0" err="1" smtClean="0"/>
              <a:t>con’t</a:t>
            </a:r>
            <a:endParaRPr lang="en-US" dirty="0"/>
          </a:p>
        </p:txBody>
      </p:sp>
      <p:sp>
        <p:nvSpPr>
          <p:cNvPr id="3" name="Content Placeholder 2"/>
          <p:cNvSpPr>
            <a:spLocks noGrp="1"/>
          </p:cNvSpPr>
          <p:nvPr>
            <p:ph idx="1"/>
          </p:nvPr>
        </p:nvSpPr>
        <p:spPr>
          <a:xfrm>
            <a:off x="685800" y="1447800"/>
            <a:ext cx="8001000" cy="4953000"/>
          </a:xfrm>
        </p:spPr>
        <p:txBody>
          <a:bodyPr>
            <a:normAutofit fontScale="92500" lnSpcReduction="10000"/>
          </a:bodyPr>
          <a:lstStyle/>
          <a:p>
            <a:pPr>
              <a:spcBef>
                <a:spcPts val="500"/>
              </a:spcBef>
              <a:spcAft>
                <a:spcPts val="500"/>
              </a:spcAft>
            </a:pPr>
            <a:r>
              <a:rPr lang="en-GB" b="0" dirty="0" smtClean="0"/>
              <a:t>Support diverse deployment environments </a:t>
            </a:r>
          </a:p>
          <a:p>
            <a:pPr lvl="1">
              <a:spcBef>
                <a:spcPts val="500"/>
              </a:spcBef>
              <a:spcAft>
                <a:spcPts val="500"/>
              </a:spcAft>
            </a:pPr>
            <a:r>
              <a:rPr lang="en-GB" b="0" dirty="0" smtClean="0"/>
              <a:t>Dense deployments</a:t>
            </a:r>
            <a:r>
              <a:rPr lang="en-GB" dirty="0" smtClean="0"/>
              <a:t>: </a:t>
            </a:r>
            <a:r>
              <a:rPr lang="en-GB" b="0" dirty="0" smtClean="0"/>
              <a:t> the existence of many access points and non-AP stations in geographically limited areas.</a:t>
            </a:r>
          </a:p>
          <a:p>
            <a:pPr lvl="1">
              <a:spcBef>
                <a:spcPts val="500"/>
              </a:spcBef>
              <a:spcAft>
                <a:spcPts val="500"/>
              </a:spcAft>
            </a:pPr>
            <a:r>
              <a:rPr lang="en-GB" dirty="0" smtClean="0"/>
              <a:t>Deployment  environments: wireless corporate office, indoor and outdoor hotspot, dense residential apartments, and stadiums.</a:t>
            </a:r>
            <a:endParaRPr lang="en-GB" b="0" dirty="0" smtClean="0"/>
          </a:p>
          <a:p>
            <a:pPr lvl="1">
              <a:spcBef>
                <a:spcPts val="500"/>
              </a:spcBef>
              <a:spcAft>
                <a:spcPts val="500"/>
              </a:spcAft>
            </a:pPr>
            <a:r>
              <a:rPr lang="en-US" dirty="0" smtClean="0"/>
              <a:t>WLAN indoor and outdoor operations, where limit outdoor to stationary and pedestrian speeds.</a:t>
            </a:r>
            <a:endParaRPr lang="en-GB" b="0" dirty="0" smtClean="0"/>
          </a:p>
          <a:p>
            <a:pPr>
              <a:spcBef>
                <a:spcPts val="500"/>
              </a:spcBef>
              <a:spcAft>
                <a:spcPts val="500"/>
              </a:spcAft>
            </a:pPr>
            <a:r>
              <a:rPr lang="en-GB" b="0" dirty="0" smtClean="0"/>
              <a:t>Support a variety of applications: </a:t>
            </a:r>
          </a:p>
          <a:p>
            <a:pPr lvl="1">
              <a:spcBef>
                <a:spcPts val="500"/>
              </a:spcBef>
              <a:spcAft>
                <a:spcPts val="500"/>
              </a:spcAft>
            </a:pPr>
            <a:r>
              <a:rPr lang="en-GB" b="0" dirty="0" smtClean="0"/>
              <a:t>video, cloud access, and offloading.</a:t>
            </a:r>
          </a:p>
          <a:p>
            <a:pPr lvl="1">
              <a:spcBef>
                <a:spcPts val="500"/>
              </a:spcBef>
              <a:spcAft>
                <a:spcPts val="500"/>
              </a:spcAft>
            </a:pPr>
            <a:r>
              <a:rPr lang="en-GB" b="0" dirty="0" smtClean="0"/>
              <a:t>Expecting video traffic as the dominant type of traffic in many HEW deployments.</a:t>
            </a:r>
          </a:p>
          <a:p>
            <a:pPr>
              <a:spcBef>
                <a:spcPts val="500"/>
              </a:spcBef>
              <a:spcAft>
                <a:spcPts val="500"/>
              </a:spcAft>
            </a:pPr>
            <a:r>
              <a:rPr lang="en-US" b="0" dirty="0" smtClean="0">
                <a:solidFill>
                  <a:srgbClr val="FF0000"/>
                </a:solidFill>
              </a:rPr>
              <a:t>may</a:t>
            </a:r>
            <a:r>
              <a:rPr lang="en-US" b="0" dirty="0" smtClean="0"/>
              <a:t> include the capability to handle multiple simultaneous communications in both the spatial and frequency domains, in both the uplink (UL) and downlink (DL) direction.</a:t>
            </a:r>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Lei Wang, etc.,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3008648-98A1-4237-B714-70ED63F73659}"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88386</TotalTime>
  <Words>2226</Words>
  <Application>Microsoft Office PowerPoint</Application>
  <PresentationFormat>On-screen Show (4:3)</PresentationFormat>
  <Paragraphs>273</Paragraphs>
  <Slides>19</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Default Design</vt:lpstr>
      <vt:lpstr>Document</vt:lpstr>
      <vt:lpstr>Discussions on HEW  Functional Requirements</vt:lpstr>
      <vt:lpstr>Abstract</vt:lpstr>
      <vt:lpstr>Outline</vt:lpstr>
      <vt:lpstr>Background</vt:lpstr>
      <vt:lpstr>Examples:  11ac Functional Requirements </vt:lpstr>
      <vt:lpstr>Examples: 11n Functional Requirements</vt:lpstr>
      <vt:lpstr>HEW PAR Highlights</vt:lpstr>
      <vt:lpstr>HEW PAR Highlights – con’t</vt:lpstr>
      <vt:lpstr>HEW PAR Highlights – con’t</vt:lpstr>
      <vt:lpstr>HEW Functional Requirement Discussions</vt:lpstr>
      <vt:lpstr>HEW Functional Requirements -- Straightforward</vt:lpstr>
      <vt:lpstr>HEW Functional Requirements (FRs) – Need Discussions</vt:lpstr>
      <vt:lpstr>HEW Functional Requirements (FRs)  – Need Discussions -- con’t </vt:lpstr>
      <vt:lpstr>HEW Functional Requirements (FRs)  – Need Discussions -- con’t </vt:lpstr>
      <vt:lpstr>HEW Functional Requirements (FRs) – Need Discussions -- con’t </vt:lpstr>
      <vt:lpstr>HEW Functional Requirements (FRs) – Need Discussions -- con’t </vt:lpstr>
      <vt:lpstr>HEW Functional Requirements (FRs) – Need Discussions -- con’t </vt:lpstr>
      <vt:lpstr>Discussions on HEW FR Documentation</vt:lpstr>
      <vt:lpstr>References</vt:lpstr>
    </vt:vector>
  </TitlesOfParts>
  <Company>Marvell Semiconductor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Discussions on HEW Functional Requirements</dc:title>
  <dc:creator>Lei Wang</dc:creator>
  <cp:lastModifiedBy>Lei Wang</cp:lastModifiedBy>
  <cp:revision>1365</cp:revision>
  <cp:lastPrinted>1998-02-10T13:28:06Z</cp:lastPrinted>
  <dcterms:created xsi:type="dcterms:W3CDTF">1998-02-10T13:07:52Z</dcterms:created>
  <dcterms:modified xsi:type="dcterms:W3CDTF">2014-03-17T01:43:21Z</dcterms:modified>
</cp:coreProperties>
</file>