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0" r:id="rId3"/>
    <p:sldId id="313" r:id="rId4"/>
    <p:sldId id="314" r:id="rId5"/>
    <p:sldId id="315" r:id="rId6"/>
    <p:sldId id="316" r:id="rId7"/>
    <p:sldId id="295" r:id="rId8"/>
    <p:sldId id="304" r:id="rId9"/>
    <p:sldId id="308" r:id="rId10"/>
    <p:sldId id="309" r:id="rId11"/>
    <p:sldId id="311" r:id="rId12"/>
    <p:sldId id="317" r:id="rId13"/>
    <p:sldId id="285" r:id="rId14"/>
    <p:sldId id="307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05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9959E8-8ABA-4C84-9BCE-B9A014D558AD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94EEE8-9663-4DB0-9207-559A492EFFA3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639102-2E24-413A-B794-029385711CE7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EFA9-C415-4F0E-89BA-BA2DB12E7C50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63D672-0C26-4F04-961D-40ED17AE3A3D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10480D-0009-4B73-9A4D-D46F78F2747E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1B1C7B-99B2-41E2-9844-13CCBEBEE0D8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7C94C-C544-4BE9-986C-5516A1D526D8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9CE0F-CFDE-4ACD-8FFA-20D99441137F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5CC9DE-8C0A-4A3A-9D90-E71971D95F6B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643553-048F-4104-B636-E8EEF3BE3A46}" type="datetime1">
              <a:rPr lang="en-US" altLang="ja-JP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fld id="{8213EFA9-C415-4F0E-89BA-BA2DB12E7C50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802.11-14/0301r0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3587BA67-5FBC-43E6-A941-29DE3D98B3C9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Multicast Considerations for HEW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</a:t>
            </a:r>
            <a:r>
              <a:rPr lang="en-US" sz="2000" dirty="0" smtClean="0"/>
              <a:t>18/03/2014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678455"/>
              </p:ext>
            </p:extLst>
          </p:nvPr>
        </p:nvGraphicFramePr>
        <p:xfrm>
          <a:off x="1150938" y="2743200"/>
          <a:ext cx="7235825" cy="348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9" name="Document" r:id="rId4" imgW="8237804" imgH="4236076" progId="Word.Document.8">
                  <p:embed/>
                </p:oleObj>
              </mc:Choice>
              <mc:Fallback>
                <p:oleObj name="Document" r:id="rId4" imgW="8237804" imgH="42360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743200"/>
                        <a:ext cx="7235825" cy="348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12186"/>
              </p:ext>
            </p:extLst>
          </p:nvPr>
        </p:nvGraphicFramePr>
        <p:xfrm>
          <a:off x="381000" y="2921319"/>
          <a:ext cx="8153401" cy="3521817"/>
        </p:xfrm>
        <a:graphic>
          <a:graphicData uri="http://schemas.openxmlformats.org/drawingml/2006/table">
            <a:tbl>
              <a:tblPr/>
              <a:tblGrid>
                <a:gridCol w="788617"/>
                <a:gridCol w="1635129"/>
                <a:gridCol w="2249847"/>
                <a:gridCol w="1102706"/>
                <a:gridCol w="1274396"/>
                <a:gridCol w="1102706"/>
              </a:tblGrid>
              <a:tr h="820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Times New Roman"/>
                          <a:ea typeface="Times New Roman"/>
                          <a:cs typeface="Arial"/>
                        </a:rPr>
                        <a:t>Traffic Model #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Traffic model name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Times New Roman"/>
                          <a:ea typeface="Times New Roman"/>
                          <a:cs typeface="Arial"/>
                        </a:rPr>
                        <a:t>Description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Application traffic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 Application Load  (Mbps)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A-MPDU Size (B)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7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T1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Local file transfer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FTP/TCP transfer of large file within local network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FTP file transfer </a:t>
                      </a:r>
                      <a:b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/ FTP TCP ack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Full buffer / </a:t>
                      </a:r>
                      <a:b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0.1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Max A-MPDU / 64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T2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Lightly compressed video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T3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Internet streaming video/audio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T4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4k video streaming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T5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Online game server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T6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Management:  Beacon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T7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Managgeemnt: Probe requests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Existing </a:t>
            </a:r>
            <a:r>
              <a:rPr kumimoji="1" lang="en-US" altLang="ja-JP" dirty="0"/>
              <a:t>Simulation Scenario 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9A0CC307-B101-4432-B0ED-00C6CA291308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143000" y="2971800"/>
            <a:ext cx="1676400" cy="3429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791200" y="1447800"/>
            <a:ext cx="2867891" cy="1371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Tx/>
              <a:buChar char="-"/>
            </a:pPr>
            <a:r>
              <a:rPr lang="en-US" altLang="ja-JP" sz="1600" dirty="0" smtClean="0"/>
              <a:t>None of the proposed traffic models assumes one-way  traffic base on </a:t>
            </a:r>
            <a:r>
              <a:rPr lang="en-US" altLang="ja-JP" sz="1600" dirty="0"/>
              <a:t>UDP/IP </a:t>
            </a:r>
            <a:r>
              <a:rPr lang="en-US" altLang="ja-JP" sz="1600" dirty="0" smtClean="0"/>
              <a:t>and does not match multicast video streaming</a:t>
            </a:r>
          </a:p>
        </p:txBody>
      </p:sp>
      <p:cxnSp>
        <p:nvCxnSpPr>
          <p:cNvPr id="12" name="直線コネクタ 11"/>
          <p:cNvCxnSpPr>
            <a:stCxn id="11" idx="1"/>
            <a:endCxn id="9" idx="0"/>
          </p:cNvCxnSpPr>
          <p:nvPr/>
        </p:nvCxnSpPr>
        <p:spPr bwMode="auto">
          <a:xfrm flipH="1">
            <a:off x="1981200" y="2133600"/>
            <a:ext cx="3810000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5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Amendment to Simulation </a:t>
            </a:r>
            <a:r>
              <a:rPr kumimoji="1" lang="en-US" altLang="ja-JP" dirty="0"/>
              <a:t>Scenario 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0BA81B40-B2A4-477D-8666-3AC51A6295D9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7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552984"/>
              </p:ext>
            </p:extLst>
          </p:nvPr>
        </p:nvGraphicFramePr>
        <p:xfrm>
          <a:off x="381000" y="2921319"/>
          <a:ext cx="8153401" cy="3936681"/>
        </p:xfrm>
        <a:graphic>
          <a:graphicData uri="http://schemas.openxmlformats.org/drawingml/2006/table">
            <a:tbl>
              <a:tblPr/>
              <a:tblGrid>
                <a:gridCol w="788617"/>
                <a:gridCol w="1635129"/>
                <a:gridCol w="2249847"/>
                <a:gridCol w="1102706"/>
                <a:gridCol w="1274396"/>
                <a:gridCol w="1102706"/>
              </a:tblGrid>
              <a:tr h="820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Times New Roman"/>
                          <a:ea typeface="Times New Roman"/>
                          <a:cs typeface="Arial"/>
                        </a:rPr>
                        <a:t>Traffic Model #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Traffic model name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latin typeface="Times New Roman"/>
                          <a:ea typeface="Times New Roman"/>
                          <a:cs typeface="Arial"/>
                        </a:rPr>
                        <a:t>Description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Application traffic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 Application Load  (Mbps)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A-MPDU Size (B)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00">
                          <a:latin typeface="Times New Roman"/>
                          <a:ea typeface="Times New Roman"/>
                          <a:cs typeface="Arial"/>
                        </a:rPr>
                        <a:t>(Forward / Backward)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7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T1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Local file transfer 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FTP/TCP transfer of large file within local network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FTP file transfer </a:t>
                      </a:r>
                      <a:b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/ FTP TCP ack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Full buffer / </a:t>
                      </a:r>
                      <a:b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0.1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Max A-MPDU / 64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T2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Lightly compressed video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T3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Internet streaming video/audio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T4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4k video streaming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T5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Online game server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T6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Management:  Beacon 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Times New Roman"/>
                          <a:cs typeface="Arial"/>
                        </a:rPr>
                        <a:t>T7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Times New Roman"/>
                          <a:cs typeface="Arial"/>
                        </a:rPr>
                        <a:t>Managgeemnt: Probe requests</a:t>
                      </a:r>
                      <a:endParaRPr lang="ja-JP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T8</a:t>
                      </a:r>
                      <a:endParaRPr lang="ja-JP" sz="1200" kern="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ja-JP" sz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Multicast Video Streaming</a:t>
                      </a:r>
                      <a:endParaRPr lang="ja-JP" sz="12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</a:rPr>
                        <a:t>UDP/IP transfer of compressed video streaming</a:t>
                      </a:r>
                      <a:endParaRPr lang="en-US" sz="1200" kern="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</a:rPr>
                        <a:t>UDP packet transfer/Nothing</a:t>
                      </a:r>
                      <a:endParaRPr lang="en-US" sz="1200" kern="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3-6Mbps/Nothing</a:t>
                      </a:r>
                      <a:endParaRPr lang="en-US" sz="1200" kern="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19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 bwMode="auto">
          <a:xfrm>
            <a:off x="304800" y="6400800"/>
            <a:ext cx="82296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791200" y="2001982"/>
            <a:ext cx="2867891" cy="7620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Tx/>
              <a:buChar char="-"/>
            </a:pPr>
            <a:r>
              <a:rPr lang="en-US" altLang="ja-JP" sz="1600" dirty="0"/>
              <a:t>A new traffic model for multicast </a:t>
            </a:r>
            <a:r>
              <a:rPr lang="en-US" altLang="ja-JP" sz="1600" dirty="0" smtClean="0"/>
              <a:t>streaming should be defined</a:t>
            </a:r>
            <a:endParaRPr lang="en-US" altLang="ja-JP" sz="1600" dirty="0"/>
          </a:p>
        </p:txBody>
      </p:sp>
      <p:cxnSp>
        <p:nvCxnSpPr>
          <p:cNvPr id="20" name="直線コネクタ 19"/>
          <p:cNvCxnSpPr>
            <a:stCxn id="19" idx="1"/>
          </p:cNvCxnSpPr>
          <p:nvPr/>
        </p:nvCxnSpPr>
        <p:spPr bwMode="auto">
          <a:xfrm flipH="1">
            <a:off x="1905000" y="2382982"/>
            <a:ext cx="3886200" cy="40178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795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 for New Traffic Model Descriptions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We define Multicast </a:t>
            </a:r>
            <a:r>
              <a:rPr kumimoji="1" lang="en-US" altLang="ja-JP" dirty="0"/>
              <a:t>Video Streaming Traffic </a:t>
            </a:r>
            <a:r>
              <a:rPr kumimoji="1" lang="en-US" altLang="ja-JP" dirty="0" smtClean="0"/>
              <a:t>Model</a:t>
            </a:r>
          </a:p>
          <a:p>
            <a:pPr lvl="1"/>
            <a:r>
              <a:rPr lang="en-GB" altLang="ja-JP" sz="1800" dirty="0"/>
              <a:t>Multicast Video Streaming is one-way video traffic from AP to </a:t>
            </a:r>
            <a:r>
              <a:rPr lang="en-GB" altLang="ja-JP" sz="1800" dirty="0" smtClean="0"/>
              <a:t>STAs</a:t>
            </a:r>
          </a:p>
          <a:p>
            <a:pPr lvl="1"/>
            <a:r>
              <a:rPr lang="en-GB" altLang="ja-JP" sz="1800" dirty="0" smtClean="0"/>
              <a:t>The </a:t>
            </a:r>
            <a:r>
              <a:rPr lang="en-GB" altLang="ja-JP" sz="1800" dirty="0"/>
              <a:t>video traffic is generated from a </a:t>
            </a:r>
            <a:r>
              <a:rPr lang="en-GB" altLang="ja-JP" sz="1800" dirty="0" smtClean="0"/>
              <a:t>video </a:t>
            </a:r>
            <a:r>
              <a:rPr lang="en-GB" altLang="ja-JP" sz="1800" dirty="0"/>
              <a:t>server, </a:t>
            </a:r>
            <a:r>
              <a:rPr lang="en-GB" altLang="ja-JP" sz="1800" dirty="0" smtClean="0"/>
              <a:t>and traverses </a:t>
            </a:r>
            <a:r>
              <a:rPr lang="en-GB" altLang="ja-JP" sz="1800" dirty="0"/>
              <a:t>multiple hops in the internet before arriving at AP for transmission to STA.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B9AF95A9-385F-422C-8134-E156D550B81C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276599" y="5150822"/>
            <a:ext cx="4946749" cy="1707178"/>
            <a:chOff x="533400" y="3505200"/>
            <a:chExt cx="6620693" cy="2905125"/>
          </a:xfrm>
        </p:grpSpPr>
        <p:pic>
          <p:nvPicPr>
            <p:cNvPr id="36865" name="図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3505200"/>
              <a:ext cx="6620693" cy="2905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1905000" y="3857214"/>
              <a:ext cx="2379959" cy="4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multicast streaming</a:t>
              </a:r>
              <a:endParaRPr kumimoji="1" lang="ja-JP" altLang="en-US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676400" y="3047762"/>
            <a:ext cx="63444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400" b="1" u="sng" dirty="0"/>
              <a:t>Station layer model </a:t>
            </a:r>
            <a:endParaRPr lang="ja-JP" altLang="ja-JP" sz="1400" dirty="0"/>
          </a:p>
          <a:p>
            <a:r>
              <a:rPr lang="en-GB" altLang="ja-JP" sz="1400" dirty="0" smtClean="0"/>
              <a:t>AP </a:t>
            </a:r>
            <a:r>
              <a:rPr lang="en-GB" altLang="ja-JP" sz="1400" dirty="0"/>
              <a:t>generates video frames at application layer. </a:t>
            </a:r>
            <a:endParaRPr lang="en-GB" altLang="ja-JP" sz="1400" dirty="0" smtClean="0"/>
          </a:p>
          <a:p>
            <a:r>
              <a:rPr lang="en-GB" altLang="ja-JP" sz="1400" dirty="0" smtClean="0"/>
              <a:t>Because </a:t>
            </a:r>
            <a:r>
              <a:rPr lang="en-GB" altLang="ja-JP" sz="1400" dirty="0"/>
              <a:t>the traffic from AP to station has experienced network </a:t>
            </a:r>
            <a:r>
              <a:rPr lang="en-GB" altLang="ja-JP" sz="1400" dirty="0" smtClean="0"/>
              <a:t>jitter</a:t>
            </a:r>
            <a:r>
              <a:rPr lang="en-GB" altLang="ja-JP" sz="1400" dirty="0"/>
              <a:t>, </a:t>
            </a:r>
            <a:endParaRPr lang="en-GB" altLang="ja-JP" sz="1400" dirty="0" smtClean="0"/>
          </a:p>
          <a:p>
            <a:r>
              <a:rPr lang="en-GB" altLang="ja-JP" sz="1400" dirty="0" smtClean="0"/>
              <a:t>it </a:t>
            </a:r>
            <a:r>
              <a:rPr lang="en-GB" altLang="ja-JP" sz="1400" dirty="0"/>
              <a:t>can be modelled the same way as the traffic model of video streaming.</a:t>
            </a:r>
            <a:endParaRPr lang="en-GB" altLang="ja-JP" sz="1400" dirty="0" smtClean="0"/>
          </a:p>
          <a:p>
            <a:r>
              <a:rPr lang="en-GB" altLang="ja-JP" sz="1400" dirty="0" smtClean="0"/>
              <a:t>The </a:t>
            </a:r>
            <a:r>
              <a:rPr lang="en-GB" altLang="ja-JP" sz="1400" dirty="0"/>
              <a:t>video traffic goes through UDP/IP layer and then to MAC layer</a:t>
            </a:r>
            <a:r>
              <a:rPr lang="en-GB" altLang="ja-JP" sz="1400" dirty="0" smtClean="0"/>
              <a:t>.</a:t>
            </a:r>
          </a:p>
          <a:p>
            <a:r>
              <a:rPr lang="en-GB" altLang="ja-JP" sz="1400" b="1" u="sng" dirty="0"/>
              <a:t>Video traffic generation</a:t>
            </a:r>
            <a:endParaRPr lang="ja-JP" altLang="ja-JP" sz="1400" dirty="0"/>
          </a:p>
          <a:p>
            <a:r>
              <a:rPr lang="en-GB" altLang="ja-JP" sz="1400" dirty="0"/>
              <a:t>Traffic model from AP to station: use the </a:t>
            </a:r>
            <a:r>
              <a:rPr lang="en-US" altLang="ja-JP" sz="1400" dirty="0" smtClean="0"/>
              <a:t>same</a:t>
            </a:r>
            <a:r>
              <a:rPr lang="en-GB" altLang="ja-JP" sz="1400" dirty="0" smtClean="0"/>
              <a:t> </a:t>
            </a:r>
            <a:r>
              <a:rPr lang="en-GB" altLang="ja-JP" sz="1400" dirty="0"/>
              <a:t>steps in video streaming traffic model </a:t>
            </a:r>
            <a:endParaRPr lang="ja-JP" altLang="ja-JP" sz="1400" dirty="0"/>
          </a:p>
          <a:p>
            <a:r>
              <a:rPr lang="en-GB" altLang="ja-JP" sz="1400" b="1" u="sng" dirty="0"/>
              <a:t>Evaluation metrics</a:t>
            </a:r>
            <a:endParaRPr lang="ja-JP" altLang="ja-JP" sz="1400" dirty="0"/>
          </a:p>
          <a:p>
            <a:pPr lvl="0"/>
            <a:r>
              <a:rPr lang="en-GB" altLang="ja-JP" sz="1400" dirty="0"/>
              <a:t>MAC throughput,  </a:t>
            </a:r>
            <a:r>
              <a:rPr lang="en-GB" altLang="ja-JP" sz="1400" dirty="0" smtClean="0"/>
              <a:t>latency</a:t>
            </a:r>
            <a:endParaRPr lang="ja-JP" altLang="ja-JP" sz="14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85800" y="5295640"/>
            <a:ext cx="2438400" cy="67808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We assume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 rate for video </a:t>
            </a:r>
            <a:r>
              <a:rPr lang="en-US" altLang="ja-JP" baseline="0" dirty="0" smtClean="0"/>
              <a:t>streaming</a:t>
            </a:r>
            <a:r>
              <a:rPr lang="en-US" altLang="ja-JP" dirty="0" smtClean="0"/>
              <a:t> </a:t>
            </a:r>
            <a:r>
              <a:rPr lang="en-US" altLang="ja-JP" dirty="0"/>
              <a:t>6 </a:t>
            </a:r>
            <a:r>
              <a:rPr lang="en-US" altLang="ja-JP" dirty="0" smtClean="0"/>
              <a:t>Mbps (1080/30p AVC) and 3 Mbps (1080/30p HEVC)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485F2874-5EEF-4B9B-8DBC-5A33B5D1B2FA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Expected number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multicast receiving STAs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198"/>
            <a:ext cx="7772400" cy="4191002"/>
          </a:xfrm>
        </p:spPr>
        <p:txBody>
          <a:bodyPr/>
          <a:lstStyle/>
          <a:p>
            <a:r>
              <a:rPr kumimoji="1" lang="en-US" altLang="ja-JP" dirty="0" smtClean="0"/>
              <a:t>Scenario </a:t>
            </a:r>
            <a:r>
              <a:rPr kumimoji="1" lang="en-US" altLang="ja-JP" dirty="0"/>
              <a:t>3 (Stadium use </a:t>
            </a:r>
            <a:r>
              <a:rPr kumimoji="1" lang="en-US" altLang="ja-JP" dirty="0" smtClean="0"/>
              <a:t>case, R=12m)</a:t>
            </a:r>
          </a:p>
          <a:p>
            <a:r>
              <a:rPr kumimoji="1" lang="en-US" altLang="ja-JP" dirty="0" smtClean="0"/>
              <a:t>Assume there are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2.2 </a:t>
            </a:r>
            <a:r>
              <a:rPr kumimoji="1" lang="en-US" altLang="ja-JP" dirty="0" smtClean="0"/>
              <a:t>seats per 1m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  <a:p>
            <a:r>
              <a:rPr kumimoji="1" lang="en-US" altLang="ja-JP" dirty="0" smtClean="0"/>
              <a:t>Assume </a:t>
            </a:r>
            <a:r>
              <a:rPr lang="en-US" altLang="ja-JP" dirty="0"/>
              <a:t>audience </a:t>
            </a:r>
            <a:r>
              <a:rPr kumimoji="1" lang="en-US" altLang="ja-JP" dirty="0" smtClean="0"/>
              <a:t>of </a:t>
            </a:r>
            <a:r>
              <a:rPr kumimoji="1" lang="en-US" altLang="ja-JP" dirty="0" smtClean="0">
                <a:solidFill>
                  <a:srgbClr val="FF0000"/>
                </a:solidFill>
              </a:rPr>
              <a:t>5%</a:t>
            </a:r>
            <a:r>
              <a:rPr kumimoji="1" lang="en-US" altLang="ja-JP" dirty="0" smtClean="0"/>
              <a:t> seats uses</a:t>
            </a:r>
            <a:br>
              <a:rPr kumimoji="1" lang="en-US" altLang="ja-JP" dirty="0" smtClean="0"/>
            </a:br>
            <a:r>
              <a:rPr kumimoji="1" lang="en-US" altLang="ja-JP" dirty="0" smtClean="0"/>
              <a:t>multicast service.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-&gt; about </a:t>
            </a:r>
            <a:r>
              <a:rPr kumimoji="1" lang="en-US" altLang="ja-JP" dirty="0" smtClean="0">
                <a:solidFill>
                  <a:srgbClr val="0000FF"/>
                </a:solidFill>
              </a:rPr>
              <a:t>40 STAs </a:t>
            </a:r>
            <a:r>
              <a:rPr kumimoji="1" lang="en-US" altLang="ja-JP" dirty="0" smtClean="0"/>
              <a:t>are expected to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receive multicast video packets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each cell (BSS).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B3134268-582F-4079-9B65-A253433204A6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六角形 7"/>
          <p:cNvSpPr/>
          <p:nvPr/>
        </p:nvSpPr>
        <p:spPr bwMode="auto">
          <a:xfrm>
            <a:off x="5257800" y="2895600"/>
            <a:ext cx="3729228" cy="3214852"/>
          </a:xfrm>
          <a:prstGeom prst="hex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2" descr="http://www.iyogi.net/mac/images/airport_express_base_station_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105" y="3845087"/>
            <a:ext cx="654618" cy="86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>
            <a:endCxn id="8" idx="5"/>
          </p:cNvCxnSpPr>
          <p:nvPr/>
        </p:nvCxnSpPr>
        <p:spPr bwMode="auto">
          <a:xfrm flipV="1">
            <a:off x="7122414" y="2895601"/>
            <a:ext cx="1060901" cy="16074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7160158" y="3290188"/>
            <a:ext cx="759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R=12m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615428" y="4701405"/>
            <a:ext cx="12165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There are about </a:t>
            </a:r>
            <a:r>
              <a:rPr kumimoji="1" lang="en-US" altLang="ja-JP" sz="1100" b="1" dirty="0" smtClean="0"/>
              <a:t>2.2</a:t>
            </a:r>
            <a:r>
              <a:rPr kumimoji="1" lang="en-US" altLang="ja-JP" sz="11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100" dirty="0" smtClean="0"/>
              <a:t>seats/m</a:t>
            </a:r>
            <a:r>
              <a:rPr kumimoji="1" lang="en-US" altLang="ja-JP" sz="1100" baseline="30000" dirty="0" smtClean="0"/>
              <a:t>2</a:t>
            </a:r>
            <a:r>
              <a:rPr kumimoji="1" lang="en-US" altLang="ja-JP" sz="1100" dirty="0" smtClean="0"/>
              <a:t> in typical stadium.</a:t>
            </a:r>
            <a:endParaRPr kumimoji="1" lang="ja-JP" altLang="en-US" sz="1100" dirty="0"/>
          </a:p>
        </p:txBody>
      </p:sp>
      <p:pic>
        <p:nvPicPr>
          <p:cNvPr id="31748" name="Picture 4" descr="http://stat.ameba.jp/user_images/20090717/00/snowcolor-duck/25/20/j/o02800210102147366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13" y="4803065"/>
            <a:ext cx="1518139" cy="113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4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EFA9-C415-4F0E-89BA-BA2DB12E7C50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656724"/>
              </p:ext>
            </p:extLst>
          </p:nvPr>
        </p:nvGraphicFramePr>
        <p:xfrm>
          <a:off x="1155700" y="1447800"/>
          <a:ext cx="7137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Document" r:id="rId3" imgW="8237804" imgH="4059768" progId="Word.Document.8">
                  <p:embed/>
                </p:oleObj>
              </mc:Choice>
              <mc:Fallback>
                <p:oleObj name="Document" r:id="rId3" imgW="8237804" imgH="4059768" progId="Word.Document.8">
                  <p:embed/>
                  <p:pic>
                    <p:nvPicPr>
                      <p:cNvPr id="0" name="オブジェクト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1447800"/>
                        <a:ext cx="71374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7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Discuss the unique characteristics of </a:t>
            </a:r>
            <a:r>
              <a:rPr kumimoji="1" lang="en-US" altLang="ja-JP" dirty="0"/>
              <a:t>d</a:t>
            </a:r>
            <a:r>
              <a:rPr kumimoji="1" lang="en-US" altLang="ja-JP" dirty="0" smtClean="0"/>
              <a:t>ense deployment scenarios receiving the same contents 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In particular:  Video distribution via multicast</a:t>
            </a:r>
          </a:p>
          <a:p>
            <a:r>
              <a:rPr kumimoji="1" lang="en-US" altLang="ja-JP" dirty="0" smtClean="0"/>
              <a:t>Propose simulation scenarios to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cover the multicast communication usage model that is critical to realizing the specific use cases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8BF7C06C-B54D-4B15-AC50-9E9C272B94E6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4114800"/>
          </a:xfrm>
        </p:spPr>
        <p:txBody>
          <a:bodyPr/>
          <a:lstStyle/>
          <a:p>
            <a:r>
              <a:rPr kumimoji="1" lang="en-US" altLang="ja-JP" sz="2000" dirty="0" smtClean="0"/>
              <a:t>Possible </a:t>
            </a:r>
            <a:r>
              <a:rPr kumimoji="1" lang="en-US" altLang="ja-JP" sz="2000" dirty="0"/>
              <a:t>u</a:t>
            </a:r>
            <a:r>
              <a:rPr kumimoji="1" lang="en-US" altLang="ja-JP" sz="2000" dirty="0" smtClean="0"/>
              <a:t>sage model in HEW</a:t>
            </a:r>
          </a:p>
          <a:p>
            <a:pPr lvl="1"/>
            <a:r>
              <a:rPr kumimoji="1" lang="en-US" altLang="ja-JP" sz="1800" dirty="0" smtClean="0"/>
              <a:t>Many people in a stadium or concert arena watch the same </a:t>
            </a:r>
            <a:r>
              <a:rPr kumimoji="1" lang="en-US" altLang="ja-JP" sz="1800" dirty="0" smtClean="0"/>
              <a:t>video </a:t>
            </a:r>
            <a:r>
              <a:rPr kumimoji="1" lang="en-US" altLang="ja-JP" sz="1800" dirty="0" smtClean="0"/>
              <a:t>(e.g., </a:t>
            </a:r>
            <a:r>
              <a:rPr kumimoji="1" lang="en-US" altLang="ja-JP" sz="1800" dirty="0" smtClean="0"/>
              <a:t>stream </a:t>
            </a:r>
            <a:r>
              <a:rPr kumimoji="1" lang="en-US" altLang="ja-JP" sz="1800" dirty="0" smtClean="0"/>
              <a:t>of a football game or close-up of performer) with their phones/tablets. </a:t>
            </a:r>
          </a:p>
          <a:p>
            <a:pPr lvl="1"/>
            <a:r>
              <a:rPr kumimoji="1" lang="en-US" altLang="ja-JP" sz="1800" dirty="0" smtClean="0"/>
              <a:t>An advertisement or dedicated content </a:t>
            </a:r>
            <a:r>
              <a:rPr kumimoji="1" lang="en-US" altLang="ja-JP" sz="1800" dirty="0"/>
              <a:t>in an airport such </a:t>
            </a:r>
            <a:r>
              <a:rPr kumimoji="1" lang="en-US" altLang="ja-JP" sz="1800" dirty="0" smtClean="0"/>
              <a:t>as  news channels with respect to each country is broadcasted only to the people who want to receive it. </a:t>
            </a:r>
          </a:p>
          <a:p>
            <a:pPr lvl="1"/>
            <a:r>
              <a:rPr kumimoji="1" lang="en-US" altLang="ja-JP" sz="1800" dirty="0" smtClean="0"/>
              <a:t>Students in a classroom watch single contents of a textbook. </a:t>
            </a:r>
          </a:p>
          <a:p>
            <a:r>
              <a:rPr kumimoji="1" lang="en-US" altLang="ja-JP" sz="2000" dirty="0" smtClean="0"/>
              <a:t>Technical conditions:</a:t>
            </a:r>
          </a:p>
          <a:p>
            <a:pPr lvl="1"/>
            <a:r>
              <a:rPr kumimoji="1" lang="en-US" altLang="ja-JP" sz="1800" dirty="0" smtClean="0"/>
              <a:t>Dozens/hundreds of STAs within a short distance (Dense environment)</a:t>
            </a:r>
          </a:p>
          <a:p>
            <a:pPr lvl="1"/>
            <a:r>
              <a:rPr kumimoji="1" lang="en-US" altLang="ja-JP" sz="1800" dirty="0" smtClean="0"/>
              <a:t>Simultaneous, single video contents distribution.</a:t>
            </a:r>
          </a:p>
          <a:p>
            <a:r>
              <a:rPr kumimoji="1" lang="en-US" altLang="ja-JP" sz="2000" dirty="0" smtClean="0"/>
              <a:t>To ensure the contents are delivered with quality and low latency, high efficiency communication is essential</a:t>
            </a:r>
          </a:p>
          <a:p>
            <a:pPr lvl="1"/>
            <a:r>
              <a:rPr kumimoji="1" lang="en-US" altLang="ja-JP" sz="1800" dirty="0" smtClean="0"/>
              <a:t>Thus, this usage model should be</a:t>
            </a:r>
          </a:p>
          <a:p>
            <a:pPr marL="457200" lvl="1" indent="0">
              <a:buNone/>
            </a:pPr>
            <a:r>
              <a:rPr kumimoji="1" lang="en-US" altLang="ja-JP" sz="1800" dirty="0"/>
              <a:t> </a:t>
            </a:r>
            <a:r>
              <a:rPr kumimoji="1" lang="en-US" altLang="ja-JP" sz="1800" dirty="0" smtClean="0"/>
              <a:t>    in the target scope of HEW and </a:t>
            </a:r>
          </a:p>
          <a:p>
            <a:pPr marL="457200" lvl="1" indent="0">
              <a:buNone/>
            </a:pPr>
            <a:r>
              <a:rPr kumimoji="1" lang="en-US" altLang="ja-JP" sz="1800" dirty="0" smtClean="0"/>
              <a:t>     provided for in the corresponding </a:t>
            </a:r>
          </a:p>
          <a:p>
            <a:pPr marL="457200" lvl="1" indent="0">
              <a:buNone/>
            </a:pPr>
            <a:r>
              <a:rPr kumimoji="1" lang="en-US" altLang="ja-JP" sz="1800" dirty="0"/>
              <a:t> </a:t>
            </a:r>
            <a:r>
              <a:rPr kumimoji="1" lang="en-US" altLang="ja-JP" sz="1800" dirty="0" smtClean="0"/>
              <a:t>    evaluation methodology.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E1C79939-7553-4371-B0E3-E153C6C06A9A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7" name="Group 22"/>
          <p:cNvGrpSpPr/>
          <p:nvPr/>
        </p:nvGrpSpPr>
        <p:grpSpPr>
          <a:xfrm>
            <a:off x="5623424" y="4800600"/>
            <a:ext cx="3542355" cy="2038664"/>
            <a:chOff x="11521233" y="1867710"/>
            <a:chExt cx="4319999" cy="2530119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1233" y="1867710"/>
              <a:ext cx="4319998" cy="2530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5"/>
            <p:cNvSpPr/>
            <p:nvPr/>
          </p:nvSpPr>
          <p:spPr>
            <a:xfrm>
              <a:off x="11521234" y="1867711"/>
              <a:ext cx="4319998" cy="2529627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sz="1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9749" y="3569084"/>
              <a:ext cx="1422392" cy="7315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87132" y="3526930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87132" y="3881991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77528" y="3926083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41889" y="3020598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41887" y="3934841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83780" y="3504232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89234" y="3020598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7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40786" y="4039036"/>
              <a:ext cx="690396" cy="35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2698" y="3129143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50016" y="2955904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4606" y="3089581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1234" y="2847357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18940" y="3020598"/>
              <a:ext cx="422126" cy="217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" descr="http://www.iyogi.net/mac/images/airport_express_base_station_image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48848" y="2048798"/>
              <a:ext cx="664778" cy="882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7731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Multicast Enhancement to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 </a:t>
            </a:r>
            <a:br>
              <a:rPr kumimoji="1" lang="en-US" altLang="ja-JP" dirty="0" smtClean="0">
                <a:solidFill>
                  <a:schemeClr val="accent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Achieve</a:t>
            </a:r>
            <a:r>
              <a:rPr kumimoji="1" lang="en-US" altLang="ja-JP" dirty="0" smtClean="0"/>
              <a:t> the Intended HEW Usage Model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05000"/>
            <a:ext cx="8229600" cy="4114800"/>
          </a:xfrm>
        </p:spPr>
        <p:txBody>
          <a:bodyPr/>
          <a:lstStyle/>
          <a:p>
            <a:r>
              <a:rPr kumimoji="1" lang="en-US" altLang="ja-JP" dirty="0" smtClean="0"/>
              <a:t>Unicast is NOT suited to distribute the same content to vast number of STAs in close proximity</a:t>
            </a:r>
          </a:p>
          <a:p>
            <a:pPr lvl="1"/>
            <a:r>
              <a:rPr kumimoji="1" lang="en-US" altLang="ja-JP" dirty="0" smtClean="0"/>
              <a:t>Multicast is preferred in terms of the usage model and highest efficiency</a:t>
            </a:r>
          </a:p>
          <a:p>
            <a:r>
              <a:rPr kumimoji="1" lang="en-US" altLang="ja-JP" dirty="0" smtClean="0"/>
              <a:t>11aa provides enhanced multicast, however, by itself, it may not be sufficient to cover use case envisioned by HEW</a:t>
            </a:r>
          </a:p>
          <a:p>
            <a:pPr lvl="1"/>
            <a:r>
              <a:rPr kumimoji="1" lang="en-US" altLang="ja-JP" dirty="0" smtClean="0"/>
              <a:t>Additional multicast </a:t>
            </a:r>
            <a:r>
              <a:rPr kumimoji="1" lang="en-US" altLang="ja-JP" dirty="0"/>
              <a:t>enhancements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HEW should be </a:t>
            </a:r>
            <a:r>
              <a:rPr kumimoji="1" lang="en-US" altLang="ja-JP" dirty="0" smtClean="0"/>
              <a:t>considered</a:t>
            </a:r>
          </a:p>
          <a:p>
            <a:pPr lvl="2"/>
            <a:r>
              <a:rPr lang="en-US" altLang="ja-JP" sz="1600" dirty="0" smtClean="0"/>
              <a:t>For </a:t>
            </a:r>
            <a:r>
              <a:rPr lang="en-US" altLang="ja-JP" sz="1600" dirty="0"/>
              <a:t>example, 11aa scheme may not provide high efficiency that HEW is targeting</a:t>
            </a:r>
            <a:endParaRPr kumimoji="1" lang="en-US" altLang="ja-JP" sz="1600" dirty="0" smtClean="0"/>
          </a:p>
          <a:p>
            <a:pPr lvl="2"/>
            <a:r>
              <a:rPr kumimoji="1" lang="en-US" altLang="ja-JP" sz="1600" dirty="0" smtClean="0"/>
              <a:t>Efficient </a:t>
            </a:r>
            <a:r>
              <a:rPr kumimoji="1" lang="en-US" altLang="ja-JP" sz="1600" dirty="0"/>
              <a:t>multicast communication in “a highly dense environment” should be covered</a:t>
            </a:r>
          </a:p>
          <a:p>
            <a:pPr lvl="2"/>
            <a:r>
              <a:rPr kumimoji="1" lang="en-US" altLang="ja-JP" sz="1600" dirty="0" smtClean="0"/>
              <a:t>Further discussions in HEW for more efficient solutions for same content distribution scenario</a:t>
            </a:r>
          </a:p>
          <a:p>
            <a:pPr lvl="2"/>
            <a:r>
              <a:rPr lang="en-US" altLang="ja-JP" sz="1600" dirty="0"/>
              <a:t>For example but not limited to, multicast enhancement on IEEE802.11-2012 and/or </a:t>
            </a:r>
            <a:r>
              <a:rPr lang="en-US" altLang="ja-JP" sz="1600" dirty="0" smtClean="0"/>
              <a:t>11aa </a:t>
            </a:r>
            <a:r>
              <a:rPr lang="en-US" altLang="ja-JP" sz="1600" dirty="0"/>
              <a:t>or using a new enhancement</a:t>
            </a:r>
            <a:endParaRPr kumimoji="1" lang="en-US" altLang="ja-JP" sz="160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81941D5D-635F-4538-886A-E4A035DCA1F6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dirty="0" smtClean="0"/>
              <a:t>To fully address the highly dense use cases such as Stadiums, Arenas, Airports, Malls, and stations, potential multicast enhancements in HEW should be explored.</a:t>
            </a:r>
          </a:p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A26C0CAD-9865-49FD-B82C-A0D9095160A1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0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It is necessary to extend simulation scenarios (11-13/1001r5) to cover multicast communication usage model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72D0B3A9-866B-4649-99F8-F22F9C41E1F4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コンテンツ プレースホルダー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450545"/>
              </p:ext>
            </p:extLst>
          </p:nvPr>
        </p:nvGraphicFramePr>
        <p:xfrm>
          <a:off x="152400" y="2209800"/>
          <a:ext cx="5817600" cy="2795620"/>
        </p:xfrm>
        <a:graphic>
          <a:graphicData uri="http://schemas.openxmlformats.org/drawingml/2006/table">
            <a:tbl>
              <a:tblPr firstRow="1" firstCol="1" bandRow="1"/>
              <a:tblGrid>
                <a:gridCol w="346798"/>
                <a:gridCol w="1148624"/>
                <a:gridCol w="1522189"/>
                <a:gridCol w="764585"/>
                <a:gridCol w="1761922"/>
                <a:gridCol w="273482"/>
              </a:tblGrid>
              <a:tr h="25551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Traffic model (per each BSS) - TBD</a:t>
                      </a:r>
                      <a:r>
                        <a:rPr lang="en-GB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5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#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Source/Sink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Name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Traffic definition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Flow specific paramters 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AC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5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Dowlink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D1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AP/STA1 to AP/STA10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Highly compressed video (streaming)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T2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D2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AP/STA11 to AP/STA20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Web browsing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T4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D3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AP/STA21 to AP/STA30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Local file transfer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T3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5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Uplink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U1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STA1/AP to STA10/AP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Highly compressed video (streaming) – UL TCP ACKs…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U2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STA11/AP to STA20/AP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Web browsing: – UL TCP ACKs…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U3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STA21/AP to STA30/AP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Local file transfer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T3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Existing Simulation Scenario 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9D1A9934-E34A-4519-B5B4-C21BCA17757F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57200" y="2819400"/>
            <a:ext cx="1143000" cy="339436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296891" y="3124200"/>
            <a:ext cx="2667000" cy="5334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TCP based streaming does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not allow multicast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276109" y="2467018"/>
            <a:ext cx="2667000" cy="5334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The # of STAs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is too small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aseline="0" dirty="0" smtClean="0"/>
              <a:t>for the usage model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 flipV="1">
            <a:off x="1565563" y="2733718"/>
            <a:ext cx="4710546" cy="215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629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Amendment to Simulation </a:t>
            </a:r>
            <a:r>
              <a:rPr kumimoji="1" lang="en-US" altLang="ja-JP" dirty="0"/>
              <a:t>Scenario 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fld id="{EE6682DD-2D8D-45FA-A807-EA653FE32870}" type="datetime1">
              <a:rPr lang="en-US" altLang="ja-JP" smtClean="0"/>
              <a:t>3/17/2014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2" name="コンテンツ プレースホルダー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553923"/>
              </p:ext>
            </p:extLst>
          </p:nvPr>
        </p:nvGraphicFramePr>
        <p:xfrm>
          <a:off x="152400" y="2209800"/>
          <a:ext cx="5817600" cy="3435000"/>
        </p:xfrm>
        <a:graphic>
          <a:graphicData uri="http://schemas.openxmlformats.org/drawingml/2006/table">
            <a:tbl>
              <a:tblPr firstRow="1" firstCol="1" bandRow="1"/>
              <a:tblGrid>
                <a:gridCol w="346798"/>
                <a:gridCol w="1148624"/>
                <a:gridCol w="1522189"/>
                <a:gridCol w="764585"/>
                <a:gridCol w="1761922"/>
                <a:gridCol w="273482"/>
              </a:tblGrid>
              <a:tr h="25551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Traffic model (per each BSS) - TBD</a:t>
                      </a:r>
                      <a:r>
                        <a:rPr lang="en-GB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5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#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Source/Sink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Name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Traffic definition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Flow specific paramters 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AC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5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</a:rPr>
                        <a:t>Dowlink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D1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AP/STA1 to AP/STA10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Highly compressed video (streaming)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T2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D2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AP/STA11 to AP/STA20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Web browsing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T4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D3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AP/STA21 to AP/STA30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Local file transfer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T3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D4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AP/STA31 to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AP/STA 70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Multicast Video Streaming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T8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51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</a:rPr>
                        <a:t>Uplink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0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U1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STA1/AP to STA10/AP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Highly compressed video (streaming) – UL TCP ACKs…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U2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STA11/AP to STA20/AP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Web browsing: – UL TCP ACKs…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U3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STA21/AP to STA30/AP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/>
                          <a:ea typeface="Times New Roman"/>
                        </a:rPr>
                        <a:t>Local file transfer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T3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U4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STA/AP31 to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STA/AP 70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91" marR="65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 bwMode="auto">
          <a:xfrm>
            <a:off x="152400" y="3726872"/>
            <a:ext cx="3810000" cy="3879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59327" y="5257800"/>
            <a:ext cx="3810000" cy="6096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096000" y="3708236"/>
            <a:ext cx="2867891" cy="132096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ja-JP" sz="1600" dirty="0" smtClean="0"/>
              <a:t>New source/sink and traffic for m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ulticast streaming should be defined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ja-JP" sz="1600" dirty="0" smtClean="0"/>
              <a:t>There should be no data traffic from U4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20492</TotalTime>
  <Words>1074</Words>
  <Application>Microsoft Office PowerPoint</Application>
  <PresentationFormat>画面に合わせる (4:3)</PresentationFormat>
  <Paragraphs>277</Paragraphs>
  <Slides>14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14</vt:i4>
      </vt:variant>
    </vt:vector>
  </HeadingPairs>
  <TitlesOfParts>
    <vt:vector size="17" baseType="lpstr">
      <vt:lpstr>802-11-Submission</vt:lpstr>
      <vt:lpstr>Document</vt:lpstr>
      <vt:lpstr>Microsoft Word 97-2003 文書</vt:lpstr>
      <vt:lpstr>Multicast Considerations for HEW</vt:lpstr>
      <vt:lpstr>PowerPoint プレゼンテーション</vt:lpstr>
      <vt:lpstr>Abstract</vt:lpstr>
      <vt:lpstr>Introduction</vt:lpstr>
      <vt:lpstr>Multicast Enhancement to  Achieve the Intended HEW Usage Model </vt:lpstr>
      <vt:lpstr>Summary</vt:lpstr>
      <vt:lpstr>Proposals</vt:lpstr>
      <vt:lpstr>Existing Simulation Scenario 3</vt:lpstr>
      <vt:lpstr>Proposed Amendment to Simulation Scenario 3</vt:lpstr>
      <vt:lpstr>Existing Simulation Scenario 3</vt:lpstr>
      <vt:lpstr>Proposed Amendment to Simulation Scenario 3</vt:lpstr>
      <vt:lpstr>Proposal for New Traffic Model Descriptions</vt:lpstr>
      <vt:lpstr>Backup</vt:lpstr>
      <vt:lpstr>Expected number of  multicast receiving STAs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Sakai, Eisuke</cp:lastModifiedBy>
  <cp:revision>162</cp:revision>
  <cp:lastPrinted>1998-02-10T13:28:06Z</cp:lastPrinted>
  <dcterms:created xsi:type="dcterms:W3CDTF">2014-01-02T14:03:14Z</dcterms:created>
  <dcterms:modified xsi:type="dcterms:W3CDTF">2014-03-18T03:20:22Z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