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317" r:id="rId3"/>
    <p:sldId id="318" r:id="rId4"/>
    <p:sldId id="319" r:id="rId5"/>
    <p:sldId id="328" r:id="rId6"/>
    <p:sldId id="327" r:id="rId7"/>
    <p:sldId id="320" r:id="rId8"/>
    <p:sldId id="324" r:id="rId9"/>
    <p:sldId id="325" r:id="rId10"/>
    <p:sldId id="321" r:id="rId11"/>
    <p:sldId id="326" r:id="rId12"/>
    <p:sldId id="322" r:id="rId13"/>
    <p:sldId id="329" r:id="rId14"/>
  </p:sldIdLst>
  <p:sldSz cx="9144000" cy="6858000" type="screen4x3"/>
  <p:notesSz cx="7102475" cy="9388475"/>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33"/>
    <a:srgbClr val="66FF99"/>
    <a:srgbClr val="FF9966"/>
    <a:srgbClr val="FF3300"/>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84"/>
        <p:guide pos="295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952946" y="178949"/>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711893" y="178949"/>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784079" y="9087070"/>
            <a:ext cx="16870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205979" y="9087070"/>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7728">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710248" y="391186"/>
            <a:ext cx="568198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8199" name="Rectangle 7"/>
          <p:cNvSpPr>
            <a:spLocks noChangeArrowheads="1"/>
          </p:cNvSpPr>
          <p:nvPr/>
        </p:nvSpPr>
        <p:spPr bwMode="auto">
          <a:xfrm>
            <a:off x="710248" y="9087070"/>
            <a:ext cx="728333"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57728"/>
            <a:r>
              <a:rPr lang="en-US" sz="1200" b="0"/>
              <a:t>Submission</a:t>
            </a:r>
          </a:p>
        </p:txBody>
      </p:sp>
      <p:sp>
        <p:nvSpPr>
          <p:cNvPr id="8200" name="Line 8"/>
          <p:cNvSpPr>
            <a:spLocks noChangeShapeType="1"/>
          </p:cNvSpPr>
          <p:nvPr/>
        </p:nvSpPr>
        <p:spPr bwMode="auto">
          <a:xfrm>
            <a:off x="710247" y="9075847"/>
            <a:ext cx="583981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997336" y="98788"/>
            <a:ext cx="143763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7728">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69146" y="98788"/>
            <a:ext cx="81272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7728">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211263" y="708025"/>
            <a:ext cx="4683125" cy="35115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997" y="4460167"/>
            <a:ext cx="5208482" cy="4226096"/>
          </a:xfrm>
          <a:prstGeom prst="rect">
            <a:avLst/>
          </a:prstGeom>
          <a:noFill/>
          <a:ln w="9525">
            <a:noFill/>
            <a:miter lim="800000"/>
            <a:headEnd/>
            <a:tailEnd/>
          </a:ln>
          <a:effectLst/>
        </p:spPr>
        <p:txBody>
          <a:bodyPr vert="horz" wrap="square" lIns="96070" tIns="47221" rIns="96070" bIns="4722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74703" y="9090276"/>
            <a:ext cx="216027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8331" lvl="4" algn="r" defTabSz="957728">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294760" y="9090276"/>
            <a:ext cx="531042" cy="18437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7728">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41486" y="9090276"/>
            <a:ext cx="728332" cy="184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82"/>
            <a:r>
              <a:rPr lang="en-US" sz="1200" b="0"/>
              <a:t>Submission</a:t>
            </a:r>
          </a:p>
        </p:txBody>
      </p:sp>
      <p:sp>
        <p:nvSpPr>
          <p:cNvPr id="5129" name="Line 9"/>
          <p:cNvSpPr>
            <a:spLocks noChangeShapeType="1"/>
          </p:cNvSpPr>
          <p:nvPr/>
        </p:nvSpPr>
        <p:spPr bwMode="auto">
          <a:xfrm>
            <a:off x="741486" y="9088673"/>
            <a:ext cx="561950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
        <p:nvSpPr>
          <p:cNvPr id="5130" name="Line 10"/>
          <p:cNvSpPr>
            <a:spLocks noChangeShapeType="1"/>
          </p:cNvSpPr>
          <p:nvPr/>
        </p:nvSpPr>
        <p:spPr bwMode="auto">
          <a:xfrm>
            <a:off x="662570" y="299803"/>
            <a:ext cx="57773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3342" tIns="46671" rIns="93342" bIns="46671"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40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50032" indent="-350032"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468331" defTabSz="957728">
              <a:defRPr sz="2400" b="1">
                <a:solidFill>
                  <a:schemeClr val="tx1"/>
                </a:solidFill>
                <a:latin typeface="Times New Roman" pitchFamily="18" charset="0"/>
              </a:defRPr>
            </a:lvl5pPr>
            <a:lvl6pPr marL="935041" defTabSz="957728" eaLnBrk="0" fontAlgn="base" hangingPunct="0">
              <a:spcBef>
                <a:spcPct val="0"/>
              </a:spcBef>
              <a:spcAft>
                <a:spcPct val="0"/>
              </a:spcAft>
              <a:defRPr sz="2400" b="1">
                <a:solidFill>
                  <a:schemeClr val="tx1"/>
                </a:solidFill>
                <a:latin typeface="Times New Roman" pitchFamily="18" charset="0"/>
              </a:defRPr>
            </a:lvl6pPr>
            <a:lvl7pPr marL="1401750" defTabSz="957728" eaLnBrk="0" fontAlgn="base" hangingPunct="0">
              <a:spcBef>
                <a:spcPct val="0"/>
              </a:spcBef>
              <a:spcAft>
                <a:spcPct val="0"/>
              </a:spcAft>
              <a:defRPr sz="2400" b="1">
                <a:solidFill>
                  <a:schemeClr val="tx1"/>
                </a:solidFill>
                <a:latin typeface="Times New Roman" pitchFamily="18" charset="0"/>
              </a:defRPr>
            </a:lvl7pPr>
            <a:lvl8pPr marL="1868460" defTabSz="957728" eaLnBrk="0" fontAlgn="base" hangingPunct="0">
              <a:spcBef>
                <a:spcPct val="0"/>
              </a:spcBef>
              <a:spcAft>
                <a:spcPct val="0"/>
              </a:spcAft>
              <a:defRPr sz="2400" b="1">
                <a:solidFill>
                  <a:schemeClr val="tx1"/>
                </a:solidFill>
                <a:latin typeface="Times New Roman" pitchFamily="18" charset="0"/>
              </a:defRPr>
            </a:lvl8pPr>
            <a:lvl9pPr marL="2335170" defTabSz="957728" eaLnBrk="0" fontAlgn="base" hangingPunct="0">
              <a:spcBef>
                <a:spcPct val="0"/>
              </a:spcBef>
              <a:spcAft>
                <a:spcPct val="0"/>
              </a:spcAft>
              <a:defRPr sz="2400" b="1">
                <a:solidFill>
                  <a:schemeClr val="tx1"/>
                </a:solidFill>
                <a:latin typeface="Times New Roman" pitchFamily="18" charset="0"/>
              </a:defRPr>
            </a:lvl9pPr>
          </a:lstStyle>
          <a:p>
            <a:pPr lvl="4"/>
            <a:r>
              <a:rPr lang="en-US" sz="1200" b="0"/>
              <a:t>Graham Smith, DSP Group</a:t>
            </a:r>
          </a:p>
        </p:txBody>
      </p:sp>
      <p:sp>
        <p:nvSpPr>
          <p:cNvPr id="6149" name="Rectangle 7"/>
          <p:cNvSpPr>
            <a:spLocks noGrp="1" noChangeArrowheads="1"/>
          </p:cNvSpPr>
          <p:nvPr>
            <p:ph type="sldNum" sz="quarter" idx="5"/>
          </p:nvPr>
        </p:nvSpPr>
        <p:spPr>
          <a:xfrm>
            <a:off x="3410625" y="9090276"/>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728">
              <a:defRPr sz="2400" b="1">
                <a:solidFill>
                  <a:schemeClr val="tx1"/>
                </a:solidFill>
                <a:latin typeface="Times New Roman" pitchFamily="18" charset="0"/>
              </a:defRPr>
            </a:lvl1pPr>
            <a:lvl2pPr marL="758403" indent="-291694" defTabSz="957728">
              <a:defRPr sz="2400" b="1">
                <a:solidFill>
                  <a:schemeClr val="tx1"/>
                </a:solidFill>
                <a:latin typeface="Times New Roman" pitchFamily="18" charset="0"/>
              </a:defRPr>
            </a:lvl2pPr>
            <a:lvl3pPr marL="1166774" indent="-233355" defTabSz="957728">
              <a:defRPr sz="2400" b="1">
                <a:solidFill>
                  <a:schemeClr val="tx1"/>
                </a:solidFill>
                <a:latin typeface="Times New Roman" pitchFamily="18" charset="0"/>
              </a:defRPr>
            </a:lvl3pPr>
            <a:lvl4pPr marL="1633484" indent="-233355" defTabSz="957728">
              <a:defRPr sz="2400" b="1">
                <a:solidFill>
                  <a:schemeClr val="tx1"/>
                </a:solidFill>
                <a:latin typeface="Times New Roman" pitchFamily="18" charset="0"/>
              </a:defRPr>
            </a:lvl4pPr>
            <a:lvl5pPr marL="2100194" indent="-233355" defTabSz="957728">
              <a:defRPr sz="2400" b="1">
                <a:solidFill>
                  <a:schemeClr val="tx1"/>
                </a:solidFill>
                <a:latin typeface="Times New Roman" pitchFamily="18" charset="0"/>
              </a:defRPr>
            </a:lvl5pPr>
            <a:lvl6pPr marL="2566904" indent="-233355" defTabSz="957728" eaLnBrk="0" fontAlgn="base" hangingPunct="0">
              <a:spcBef>
                <a:spcPct val="0"/>
              </a:spcBef>
              <a:spcAft>
                <a:spcPct val="0"/>
              </a:spcAft>
              <a:defRPr sz="2400" b="1">
                <a:solidFill>
                  <a:schemeClr val="tx1"/>
                </a:solidFill>
                <a:latin typeface="Times New Roman" pitchFamily="18" charset="0"/>
              </a:defRPr>
            </a:lvl6pPr>
            <a:lvl7pPr marL="3033613" indent="-233355" defTabSz="957728" eaLnBrk="0" fontAlgn="base" hangingPunct="0">
              <a:spcBef>
                <a:spcPct val="0"/>
              </a:spcBef>
              <a:spcAft>
                <a:spcPct val="0"/>
              </a:spcAft>
              <a:defRPr sz="2400" b="1">
                <a:solidFill>
                  <a:schemeClr val="tx1"/>
                </a:solidFill>
                <a:latin typeface="Times New Roman" pitchFamily="18" charset="0"/>
              </a:defRPr>
            </a:lvl7pPr>
            <a:lvl8pPr marL="3500323" indent="-233355" defTabSz="957728" eaLnBrk="0" fontAlgn="base" hangingPunct="0">
              <a:spcBef>
                <a:spcPct val="0"/>
              </a:spcBef>
              <a:spcAft>
                <a:spcPct val="0"/>
              </a:spcAft>
              <a:defRPr sz="2400" b="1">
                <a:solidFill>
                  <a:schemeClr val="tx1"/>
                </a:solidFill>
                <a:latin typeface="Times New Roman" pitchFamily="18" charset="0"/>
              </a:defRPr>
            </a:lvl8pPr>
            <a:lvl9pPr marL="3967033" indent="-233355" defTabSz="957728" eaLnBrk="0" fontAlgn="base" hangingPunct="0">
              <a:spcBef>
                <a:spcPct val="0"/>
              </a:spcBef>
              <a:spcAft>
                <a:spcPct val="0"/>
              </a:spcAft>
              <a:defRPr sz="2400" b="1">
                <a:solidFill>
                  <a:schemeClr val="tx1"/>
                </a:solidFill>
                <a:latin typeface="Times New Roman" pitchFamily="18" charset="0"/>
              </a:defRPr>
            </a:lvl9pPr>
          </a:lstStyle>
          <a:p>
            <a:r>
              <a:rPr lang="en-US" sz="1200" b="0"/>
              <a:t>Page </a:t>
            </a:r>
            <a:fld id="{D0B8B295-F92D-467A-B866-1ED57ECAAB6C}" type="slidenum">
              <a:rPr lang="en-US" sz="1200" b="0"/>
              <a:pPr/>
              <a:t>1</a:t>
            </a:fld>
            <a:endParaRPr lang="en-US" sz="1200" b="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951222" cy="276999"/>
          </a:xfrm>
        </p:spPr>
        <p:txBody>
          <a:bodyPr/>
          <a:lstStyle>
            <a:lvl1pPr>
              <a:defRPr/>
            </a:lvl1pPr>
          </a:lstStyle>
          <a:p>
            <a:pPr>
              <a:defRPr/>
            </a:pPr>
            <a:r>
              <a:rPr lang="en-US" smtClean="0"/>
              <a:t>Mar 2014</a:t>
            </a:r>
            <a:endParaRPr lang="en-US" dirty="0"/>
          </a:p>
        </p:txBody>
      </p:sp>
    </p:spTree>
    <p:extLst>
      <p:ext uri="{BB962C8B-B14F-4D97-AF65-F5344CB8AC3E}">
        <p14:creationId xmlns:p14="http://schemas.microsoft.com/office/powerpoint/2010/main" val="36454847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Mar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802.11-14/0294r1</a:t>
            </a:r>
            <a:endParaRPr lang="en-US" sz="1800" dirty="0" smtClean="0"/>
          </a:p>
        </p:txBody>
      </p:sp>
      <p:sp>
        <p:nvSpPr>
          <p:cNvPr id="1032" name="Line 8"/>
          <p:cNvSpPr>
            <a:spLocks noChangeShapeType="1"/>
          </p:cNvSpPr>
          <p:nvPr/>
        </p:nvSpPr>
        <p:spPr bwMode="auto">
          <a:xfrm>
            <a:off x="7239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xfrm>
            <a:off x="685800" y="838200"/>
            <a:ext cx="7772400" cy="1828800"/>
          </a:xfrm>
          <a:noFill/>
        </p:spPr>
        <p:txBody>
          <a:bodyPr/>
          <a:lstStyle/>
          <a:p>
            <a:r>
              <a:rPr lang="en-US" dirty="0" smtClean="0"/>
              <a:t>Dynamic Sensitivity Control </a:t>
            </a:r>
            <a:br>
              <a:rPr lang="en-US" dirty="0" smtClean="0"/>
            </a:br>
            <a:r>
              <a:rPr lang="en-US" dirty="0" smtClean="0"/>
              <a:t>Channel Selection and Legacy Sharing</a:t>
            </a:r>
            <a:endParaRPr lang="en-US" sz="2800" dirty="0" smtClean="0"/>
          </a:p>
        </p:txBody>
      </p:sp>
      <p:sp>
        <p:nvSpPr>
          <p:cNvPr id="3078" name="Rectangle 6"/>
          <p:cNvSpPr>
            <a:spLocks noGrp="1" noChangeArrowheads="1"/>
          </p:cNvSpPr>
          <p:nvPr>
            <p:ph type="body" idx="1"/>
          </p:nvPr>
        </p:nvSpPr>
        <p:spPr>
          <a:xfrm>
            <a:off x="685800" y="2762250"/>
            <a:ext cx="7772400" cy="381000"/>
          </a:xfrm>
          <a:noFill/>
        </p:spPr>
        <p:txBody>
          <a:bodyPr/>
          <a:lstStyle/>
          <a:p>
            <a:pPr algn="ctr">
              <a:lnSpc>
                <a:spcPct val="90000"/>
              </a:lnSpc>
              <a:buFontTx/>
              <a:buNone/>
            </a:pPr>
            <a:r>
              <a:rPr lang="en-US" sz="2000" dirty="0" smtClean="0"/>
              <a:t>Date:</a:t>
            </a:r>
            <a:r>
              <a:rPr lang="en-US" sz="2000" b="0" dirty="0" smtClean="0"/>
              <a:t> 2014-03</a:t>
            </a:r>
          </a:p>
        </p:txBody>
      </p:sp>
      <p:sp>
        <p:nvSpPr>
          <p:cNvPr id="3080" name="Rectangle 12"/>
          <p:cNvSpPr>
            <a:spLocks noChangeArrowheads="1"/>
          </p:cNvSpPr>
          <p:nvPr/>
        </p:nvSpPr>
        <p:spPr bwMode="auto">
          <a:xfrm>
            <a:off x="541401"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28361737"/>
              </p:ext>
            </p:extLst>
          </p:nvPr>
        </p:nvGraphicFramePr>
        <p:xfrm>
          <a:off x="569976" y="3657600"/>
          <a:ext cx="7635875" cy="2552700"/>
        </p:xfrm>
        <a:graphic>
          <a:graphicData uri="http://schemas.openxmlformats.org/presentationml/2006/ole">
            <mc:AlternateContent xmlns:mc="http://schemas.openxmlformats.org/markup-compatibility/2006">
              <mc:Choice xmlns:v="urn:schemas-microsoft-com:vml" Requires="v">
                <p:oleObj spid="_x0000_s3362"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69976" y="36576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DSC and Legacy STAs in apartment complex and cell </a:t>
            </a:r>
            <a:r>
              <a:rPr lang="en-US" dirty="0"/>
              <a:t>c</a:t>
            </a:r>
            <a:r>
              <a:rPr lang="en-US" dirty="0" smtClean="0"/>
              <a:t>luster </a:t>
            </a:r>
            <a:endParaRPr lang="en-US" dirty="0"/>
          </a:p>
        </p:txBody>
      </p:sp>
      <p:sp>
        <p:nvSpPr>
          <p:cNvPr id="3" name="Content Placeholder 2"/>
          <p:cNvSpPr>
            <a:spLocks noGrp="1"/>
          </p:cNvSpPr>
          <p:nvPr>
            <p:ph idx="1"/>
          </p:nvPr>
        </p:nvSpPr>
        <p:spPr/>
        <p:txBody>
          <a:bodyPr>
            <a:normAutofit/>
          </a:bodyPr>
          <a:lstStyle/>
          <a:p>
            <a:r>
              <a:rPr lang="en-US" sz="1800" dirty="0" smtClean="0"/>
              <a:t>DSC network sharing with a legacy network, </a:t>
            </a:r>
          </a:p>
          <a:p>
            <a:pPr lvl="1"/>
            <a:r>
              <a:rPr lang="en-US" sz="1800" dirty="0" smtClean="0"/>
              <a:t>DSC network does not see the legacy network</a:t>
            </a:r>
          </a:p>
          <a:p>
            <a:pPr lvl="1"/>
            <a:r>
              <a:rPr lang="en-US" sz="1800" dirty="0" smtClean="0"/>
              <a:t>Legacy network does see the DSC network</a:t>
            </a:r>
            <a:endParaRPr lang="en-US" sz="1800" dirty="0"/>
          </a:p>
          <a:p>
            <a:r>
              <a:rPr lang="en-US" sz="1800" dirty="0" smtClean="0"/>
              <a:t>Legacy STAs will compete with own network STAs and with DSC STAs </a:t>
            </a:r>
          </a:p>
          <a:p>
            <a:r>
              <a:rPr lang="en-US" sz="1800" dirty="0" smtClean="0"/>
              <a:t>DSC STAs just compete with DSC STAs</a:t>
            </a:r>
          </a:p>
          <a:p>
            <a:r>
              <a:rPr lang="en-US" sz="1800" dirty="0" smtClean="0"/>
              <a:t>If Legacy STA wins it sends packet and completes even if DSC STA starts to transmit </a:t>
            </a:r>
            <a:r>
              <a:rPr lang="en-US" sz="1800" i="1" dirty="0" smtClean="0"/>
              <a:t>(DSC Margin is set to allow this)</a:t>
            </a:r>
          </a:p>
          <a:p>
            <a:r>
              <a:rPr lang="en-US" sz="1800" dirty="0" smtClean="0"/>
              <a:t>If DSC STA starts a packet the Legacy STAs will hold off.  As soon as DSC STA completes transmission all DSC and Legacy STAs will then compete for medium.  </a:t>
            </a:r>
          </a:p>
          <a:p>
            <a:r>
              <a:rPr lang="en-US" sz="1800" dirty="0" smtClean="0"/>
              <a:t>ALSO if DSC STA is transmitting when the Legacy STA completes its transmission, then the legacy STA  will not hold off as CCA is now based on signal strength (i.e. -62dBm not -82dBm)</a:t>
            </a:r>
          </a:p>
          <a:p>
            <a:pPr marL="0" indent="0">
              <a:buNone/>
            </a:pPr>
            <a:endParaRPr lang="en-US" dirty="0" smtClean="0"/>
          </a:p>
          <a:p>
            <a:endParaRPr lang="en-US" dirty="0"/>
          </a:p>
          <a:p>
            <a:endParaRPr lang="en-US" dirty="0" smtClean="0"/>
          </a:p>
          <a:p>
            <a:pPr lvl="1"/>
            <a:endParaRPr lang="en-US"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0145531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15596" y="685800"/>
            <a:ext cx="7772400" cy="609600"/>
          </a:xfrm>
        </p:spPr>
        <p:txBody>
          <a:bodyPr/>
          <a:lstStyle/>
          <a:p>
            <a:r>
              <a:rPr lang="en-US" dirty="0" smtClean="0"/>
              <a:t>Throughput Simulations</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633" y="1817132"/>
            <a:ext cx="3523191" cy="21204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5596" y="4173899"/>
            <a:ext cx="3551604" cy="2208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1524000" y="1414242"/>
            <a:ext cx="1729961" cy="369332"/>
          </a:xfrm>
          <a:prstGeom prst="rect">
            <a:avLst/>
          </a:prstGeom>
          <a:noFill/>
        </p:spPr>
        <p:txBody>
          <a:bodyPr wrap="none" rtlCol="0">
            <a:spAutoFit/>
          </a:bodyPr>
          <a:lstStyle/>
          <a:p>
            <a:pPr algn="ctr"/>
            <a:r>
              <a:rPr lang="en-US" sz="1800" dirty="0" smtClean="0"/>
              <a:t>Legacy Sharing</a:t>
            </a:r>
            <a:endParaRPr lang="en-US" sz="1800" dirty="0"/>
          </a:p>
        </p:txBody>
      </p:sp>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97634" y="1817916"/>
            <a:ext cx="3565524" cy="2125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0548" y="4146131"/>
            <a:ext cx="3565525" cy="22360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5615415" y="1415534"/>
            <a:ext cx="2255746" cy="369332"/>
          </a:xfrm>
          <a:prstGeom prst="rect">
            <a:avLst/>
          </a:prstGeom>
          <a:noFill/>
        </p:spPr>
        <p:txBody>
          <a:bodyPr wrap="none" rtlCol="0">
            <a:spAutoFit/>
          </a:bodyPr>
          <a:lstStyle/>
          <a:p>
            <a:r>
              <a:rPr lang="en-US" sz="1800" dirty="0" smtClean="0"/>
              <a:t>DSC/Legacy Sharing</a:t>
            </a:r>
            <a:endParaRPr lang="en-US" sz="1800" dirty="0"/>
          </a:p>
        </p:txBody>
      </p:sp>
    </p:spTree>
    <p:extLst>
      <p:ext uri="{BB962C8B-B14F-4D97-AF65-F5344CB8AC3E}">
        <p14:creationId xmlns:p14="http://schemas.microsoft.com/office/powerpoint/2010/main" val="22989118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Legacy and DSC Simulation </a:t>
            </a:r>
            <a:endParaRPr lang="en-US" dirty="0"/>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7424" y="1770887"/>
            <a:ext cx="5126470" cy="24354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1517904" y="4495800"/>
            <a:ext cx="6700809" cy="1384995"/>
          </a:xfrm>
          <a:prstGeom prst="rect">
            <a:avLst/>
          </a:prstGeom>
          <a:noFill/>
        </p:spPr>
        <p:txBody>
          <a:bodyPr wrap="none" rtlCol="0">
            <a:spAutoFit/>
          </a:bodyPr>
          <a:lstStyle/>
          <a:p>
            <a:r>
              <a:rPr lang="en-US" sz="2800" dirty="0" smtClean="0"/>
              <a:t>Actually Legacy STAs are better off!!</a:t>
            </a:r>
          </a:p>
          <a:p>
            <a:r>
              <a:rPr lang="en-US" sz="2800" dirty="0" smtClean="0"/>
              <a:t>DSC STAs are a lot better off </a:t>
            </a:r>
          </a:p>
          <a:p>
            <a:r>
              <a:rPr lang="en-US" sz="2800" dirty="0" smtClean="0"/>
              <a:t>(incentive to use the feature, even by itself)</a:t>
            </a:r>
            <a:endParaRPr lang="en-US" sz="2800" dirty="0"/>
          </a:p>
        </p:txBody>
      </p:sp>
      <p:sp>
        <p:nvSpPr>
          <p:cNvPr id="3" name="TextBox 2"/>
          <p:cNvSpPr txBox="1"/>
          <p:nvPr/>
        </p:nvSpPr>
        <p:spPr>
          <a:xfrm>
            <a:off x="1466088" y="1287886"/>
            <a:ext cx="2589812" cy="461665"/>
          </a:xfrm>
          <a:prstGeom prst="rect">
            <a:avLst/>
          </a:prstGeom>
          <a:noFill/>
        </p:spPr>
        <p:txBody>
          <a:bodyPr wrap="none" rtlCol="0">
            <a:spAutoFit/>
          </a:bodyPr>
          <a:lstStyle/>
          <a:p>
            <a:r>
              <a:rPr lang="en-US" dirty="0" smtClean="0"/>
              <a:t>270Mbps 2SS 11n</a:t>
            </a:r>
            <a:endParaRPr lang="en-US" dirty="0"/>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spTree>
    <p:extLst>
      <p:ext uri="{BB962C8B-B14F-4D97-AF65-F5344CB8AC3E}">
        <p14:creationId xmlns:p14="http://schemas.microsoft.com/office/powerpoint/2010/main" val="53863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DSC and Channel Selection effectively eliminates OBSS problems in dense Apartment scenario</a:t>
            </a:r>
          </a:p>
          <a:p>
            <a:r>
              <a:rPr lang="en-US" dirty="0" smtClean="0"/>
              <a:t>Channel Selection with Overlap indication is required to prevent ‘piggy in the middle’ AP </a:t>
            </a:r>
          </a:p>
          <a:p>
            <a:pPr lvl="1"/>
            <a:r>
              <a:rPr lang="en-US" dirty="0" smtClean="0"/>
              <a:t>Assuming DSC is not universally used</a:t>
            </a:r>
          </a:p>
          <a:p>
            <a:r>
              <a:rPr lang="en-US" dirty="0" smtClean="0"/>
              <a:t>Legacy Networks are not disadvantaged by sharing with DSC networks</a:t>
            </a:r>
          </a:p>
          <a:p>
            <a:r>
              <a:rPr lang="en-US" dirty="0" smtClean="0"/>
              <a:t>In general decreasing channel BW to have independent channel is better than sharing at higher BW</a:t>
            </a:r>
          </a:p>
          <a:p>
            <a:pPr lvl="1"/>
            <a:r>
              <a:rPr lang="en-US" dirty="0" smtClean="0"/>
              <a:t>Dynamic BW as per 11ac should be effective.</a:t>
            </a:r>
          </a:p>
          <a:p>
            <a:endParaRPr lang="en-US" dirty="0"/>
          </a:p>
        </p:txBody>
      </p:sp>
      <p:sp>
        <p:nvSpPr>
          <p:cNvPr id="3" name="Title 2"/>
          <p:cNvSpPr>
            <a:spLocks noGrp="1"/>
          </p:cNvSpPr>
          <p:nvPr>
            <p:ph type="title"/>
          </p:nvPr>
        </p:nvSpPr>
        <p:spPr/>
        <p:txBody>
          <a:bodyPr/>
          <a:lstStyle/>
          <a:p>
            <a:r>
              <a:rPr lang="en-US" dirty="0" smtClean="0"/>
              <a:t>Conclusions/Points</a:t>
            </a:r>
            <a:endParaRPr lang="en-US"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Tree>
    <p:extLst>
      <p:ext uri="{BB962C8B-B14F-4D97-AF65-F5344CB8AC3E}">
        <p14:creationId xmlns:p14="http://schemas.microsoft.com/office/powerpoint/2010/main" val="96147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13/1012r4 Described Dynamic Sensitivity Control DSC and provided a throughput calculation for a hypothetical Cell Structure network. </a:t>
            </a:r>
          </a:p>
          <a:p>
            <a:pPr lvl="1" eaLnBrk="1" hangingPunct="1">
              <a:defRPr/>
            </a:pPr>
            <a:r>
              <a:rPr lang="en-US" sz="1400" dirty="0" smtClean="0"/>
              <a:t> 3005Mbps vs. 397Mbps</a:t>
            </a:r>
          </a:p>
          <a:p>
            <a:pPr lvl="1" eaLnBrk="1" hangingPunct="1">
              <a:defRPr/>
            </a:pPr>
            <a:endParaRPr lang="en-US" sz="1400" dirty="0"/>
          </a:p>
          <a:p>
            <a:pPr eaLnBrk="1" hangingPunct="1">
              <a:defRPr/>
            </a:pPr>
            <a:r>
              <a:rPr lang="en-US" sz="1800" dirty="0" smtClean="0"/>
              <a:t>13/1290r2 further described DSC including a sample algorithm.</a:t>
            </a:r>
          </a:p>
          <a:p>
            <a:pPr eaLnBrk="1" hangingPunct="1">
              <a:defRPr/>
            </a:pPr>
            <a:r>
              <a:rPr lang="en-US" sz="1800" dirty="0" smtClean="0"/>
              <a:t>13/1487r2 described the improvements with DSC for dense apartment complex</a:t>
            </a:r>
          </a:p>
          <a:p>
            <a:pPr lvl="1"/>
            <a:r>
              <a:rPr lang="en-US" sz="1400" dirty="0"/>
              <a:t>296% improvement for Single Apartment Complex</a:t>
            </a:r>
          </a:p>
          <a:p>
            <a:pPr lvl="1"/>
            <a:r>
              <a:rPr lang="en-US" sz="1400" dirty="0"/>
              <a:t>412% improvement for Double Apartment Complex</a:t>
            </a:r>
          </a:p>
          <a:p>
            <a:pPr eaLnBrk="1" hangingPunct="1">
              <a:defRPr/>
            </a:pPr>
            <a:endParaRPr lang="en-US" sz="1800" dirty="0" smtClean="0"/>
          </a:p>
          <a:p>
            <a:pPr eaLnBrk="1" hangingPunct="1">
              <a:defRPr/>
            </a:pPr>
            <a:endParaRPr lang="en-US" sz="1800" dirty="0" smtClean="0"/>
          </a:p>
          <a:p>
            <a:pPr eaLnBrk="1" hangingPunct="1">
              <a:defRPr/>
            </a:pPr>
            <a:r>
              <a:rPr lang="en-US" sz="1800" dirty="0" smtClean="0"/>
              <a:t>This presentation shows that legacy STAs are not impeded by DSC</a:t>
            </a:r>
          </a:p>
          <a:p>
            <a:pPr lvl="1" eaLnBrk="1" hangingPunct="1">
              <a:defRPr/>
            </a:pPr>
            <a:endParaRPr lang="en-US" sz="1600" dirty="0" smtClean="0"/>
          </a:p>
          <a:p>
            <a:pPr marL="0" indent="0" eaLnBrk="1" hangingPunct="1">
              <a:buFontTx/>
              <a:buNone/>
              <a:defRPr/>
            </a:pPr>
            <a:endParaRPr lang="en-US" dirty="0" smtClean="0"/>
          </a:p>
        </p:txBody>
      </p:sp>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Dense apartment complex - Legacy</a:t>
            </a:r>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447800"/>
            <a:ext cx="5246687"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22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72200" y="3048000"/>
            <a:ext cx="1747837" cy="1149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2170778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sz="2400" dirty="0" smtClean="0"/>
              <a:t>Channel Selection (Channel and Overlap) </a:t>
            </a:r>
            <a:r>
              <a:rPr lang="en-US" sz="2400" dirty="0" err="1" smtClean="0"/>
              <a:t>vs</a:t>
            </a:r>
            <a:r>
              <a:rPr lang="en-US" sz="2400" dirty="0" smtClean="0"/>
              <a:t> Random</a:t>
            </a:r>
            <a:endParaRPr lang="en-US" sz="2400"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
        <p:nvSpPr>
          <p:cNvPr id="7" name="TextBox 6"/>
          <p:cNvSpPr txBox="1"/>
          <p:nvPr/>
        </p:nvSpPr>
        <p:spPr>
          <a:xfrm>
            <a:off x="762000" y="5955572"/>
            <a:ext cx="7758984" cy="461665"/>
          </a:xfrm>
          <a:prstGeom prst="rect">
            <a:avLst/>
          </a:prstGeom>
          <a:noFill/>
        </p:spPr>
        <p:txBody>
          <a:bodyPr wrap="none" rtlCol="0">
            <a:spAutoFit/>
          </a:bodyPr>
          <a:lstStyle/>
          <a:p>
            <a:r>
              <a:rPr lang="en-US" dirty="0" smtClean="0"/>
              <a:t>There are two other considerations for Channel Selection</a:t>
            </a:r>
            <a:endParaRPr lang="en-US" dirty="0"/>
          </a:p>
        </p:txBody>
      </p:sp>
      <p:pic>
        <p:nvPicPr>
          <p:cNvPr id="4102"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4022" y="1295400"/>
            <a:ext cx="6442501"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4"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54021" y="3733800"/>
            <a:ext cx="7184835" cy="22217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787946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sz="2400" dirty="0"/>
              <a:t>OBSS – Do overlapping networks just share? </a:t>
            </a:r>
            <a:r>
              <a:rPr lang="en-US" sz="2400" dirty="0" smtClean="0"/>
              <a:t>– NO</a:t>
            </a:r>
            <a:br>
              <a:rPr lang="en-US" sz="2400" dirty="0" smtClean="0"/>
            </a:br>
            <a:r>
              <a:rPr lang="en-US" sz="2400" dirty="0" smtClean="0"/>
              <a:t>Hence, Channel selection with “Overlap” (11aa)</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
        <p:nvSpPr>
          <p:cNvPr id="7" name="Content Placeholder 2"/>
          <p:cNvSpPr txBox="1">
            <a:spLocks/>
          </p:cNvSpPr>
          <p:nvPr/>
        </p:nvSpPr>
        <p:spPr>
          <a:xfrm>
            <a:off x="457200" y="1524000"/>
            <a:ext cx="8366760" cy="4794504"/>
          </a:xfrm>
          <a:prstGeom prst="rect">
            <a:avLst/>
          </a:prstGeom>
        </p:spPr>
        <p:txBody>
          <a:bodyPr vert="horz" lIns="91440" tIns="45720" rIns="91440" bIns="45720" rtlCol="0">
            <a:normAutofit/>
          </a:bodyPr>
          <a:lstStyle>
            <a:lvl1pPr marL="227013" indent="-227013" algn="l" defTabSz="914400" rtl="0" eaLnBrk="1" latinLnBrk="0" hangingPunct="1">
              <a:spcBef>
                <a:spcPts val="1200"/>
              </a:spcBef>
              <a:buFont typeface="Arial" pitchFamily="34" charset="0"/>
              <a:buChar char="•"/>
              <a:defRPr sz="1800" b="0" kern="1200">
                <a:solidFill>
                  <a:schemeClr val="tx1"/>
                </a:solidFill>
                <a:latin typeface="+mn-lt"/>
                <a:ea typeface="+mn-ea"/>
                <a:cs typeface="+mn-cs"/>
              </a:defRPr>
            </a:lvl1pPr>
            <a:lvl2pPr marL="400050" indent="-173038" algn="l" defTabSz="914400" rtl="0" eaLnBrk="1" latinLnBrk="0" hangingPunct="1">
              <a:spcBef>
                <a:spcPts val="400"/>
              </a:spcBef>
              <a:buClr>
                <a:schemeClr val="tx1"/>
              </a:buClr>
              <a:buFont typeface="Museo Sans For Dell" pitchFamily="2" charset="0"/>
              <a:buChar char="–"/>
              <a:defRPr sz="1600" kern="1200">
                <a:solidFill>
                  <a:schemeClr val="tx1"/>
                </a:solidFill>
                <a:latin typeface="+mn-lt"/>
                <a:ea typeface="+mn-ea"/>
                <a:cs typeface="+mn-cs"/>
              </a:defRPr>
            </a:lvl2pPr>
            <a:lvl3pPr marL="687388" indent="-223838" algn="l" defTabSz="914400" rtl="0" eaLnBrk="1" latinLnBrk="0" hangingPunct="1">
              <a:spcBef>
                <a:spcPts val="400"/>
              </a:spcBef>
              <a:buClr>
                <a:schemeClr val="tx1"/>
              </a:buClr>
              <a:buFont typeface="Arial" pitchFamily="34" charset="0"/>
              <a:buChar char="•"/>
              <a:defRPr sz="1400" kern="1200">
                <a:solidFill>
                  <a:schemeClr val="tx1"/>
                </a:solidFill>
                <a:latin typeface="+mn-lt"/>
                <a:ea typeface="+mn-ea"/>
                <a:cs typeface="+mn-cs"/>
              </a:defRPr>
            </a:lvl3pPr>
            <a:lvl4pPr marL="914400" indent="-220663" algn="l" defTabSz="914400" rtl="0" eaLnBrk="1" latinLnBrk="0" hangingPunct="1">
              <a:spcBef>
                <a:spcPts val="400"/>
              </a:spcBef>
              <a:buClr>
                <a:schemeClr val="tx1"/>
              </a:buClr>
              <a:buFont typeface="Museo Sans For Dell" pitchFamily="2" charset="0"/>
              <a:buChar char="–"/>
              <a:defRPr sz="1300" kern="1200">
                <a:solidFill>
                  <a:schemeClr val="tx1"/>
                </a:solidFill>
                <a:latin typeface="+mn-lt"/>
                <a:ea typeface="+mn-ea"/>
                <a:cs typeface="+mn-cs"/>
              </a:defRPr>
            </a:lvl4pPr>
            <a:lvl5pPr marL="1085850" indent="-173038" algn="l" defTabSz="914400" rtl="0" eaLnBrk="1" latinLnBrk="0" hangingPunct="1">
              <a:spcBef>
                <a:spcPts val="400"/>
              </a:spcBef>
              <a:buClr>
                <a:schemeClr val="tx1"/>
              </a:buClr>
              <a:buFont typeface="Arial" pitchFamily="34" charset="0"/>
              <a:buChar char="»"/>
              <a:defRPr sz="1200" kern="1200">
                <a:solidFill>
                  <a:schemeClr val="tx1"/>
                </a:solidFill>
                <a:latin typeface="+mn-lt"/>
                <a:ea typeface="+mn-ea"/>
                <a:cs typeface="+mn-cs"/>
              </a:defRPr>
            </a:lvl5pPr>
            <a:lvl6pPr marL="1097280" indent="-173736"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l" defTabSz="914400" rtl="0"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200"/>
              </a:spcBef>
              <a:spcAft>
                <a:spcPts val="0"/>
              </a:spcAft>
              <a:buClrTx/>
              <a:buSzTx/>
              <a:buFont typeface="Arial" pitchFamily="34" charset="0"/>
              <a:buNone/>
              <a:tabLst/>
              <a:defRPr/>
            </a:pPr>
            <a:r>
              <a:rPr kumimoji="0" lang="en-US" sz="1800" b="1" i="0" u="sng" strike="noStrike" kern="1200" cap="none" spc="0" normalizeH="0" baseline="0" noProof="0" dirty="0" smtClean="0">
                <a:ln>
                  <a:noFill/>
                </a:ln>
                <a:solidFill>
                  <a:srgbClr val="4D4D4F"/>
                </a:solidFill>
                <a:effectLst/>
                <a:uLnTx/>
                <a:uFillTx/>
                <a:latin typeface="Arial"/>
                <a:ea typeface="+mn-ea"/>
                <a:cs typeface="+mn-cs"/>
              </a:rPr>
              <a:t>Neighbor AP effect:</a:t>
            </a:r>
            <a:r>
              <a:rPr kumimoji="0" lang="en-US" sz="1800" b="0" i="0" u="none" strike="noStrike" kern="1200" cap="none" spc="0" normalizeH="0" baseline="0" noProof="0" dirty="0" smtClean="0">
                <a:ln>
                  <a:noFill/>
                </a:ln>
                <a:solidFill>
                  <a:srgbClr val="4D4D4F"/>
                </a:solidFill>
                <a:effectLst/>
                <a:uLnTx/>
                <a:uFillTx/>
                <a:latin typeface="Arial"/>
                <a:ea typeface="+mn-ea"/>
                <a:cs typeface="+mn-cs"/>
              </a:rPr>
              <a:t>	 “Piggy in the middle”</a:t>
            </a:r>
          </a:p>
          <a:p>
            <a:pPr marL="227013" marR="0" lvl="0" indent="-227013" algn="l" defTabSz="914400" rtl="0" eaLnBrk="1" fontAlgn="auto" latinLnBrk="0" hangingPunct="1">
              <a:lnSpc>
                <a:spcPct val="100000"/>
              </a:lnSpc>
              <a:spcBef>
                <a:spcPts val="1200"/>
              </a:spcBef>
              <a:spcAft>
                <a:spcPts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4D4D4F"/>
                </a:solidFill>
                <a:effectLst/>
                <a:uLnTx/>
                <a:uFillTx/>
                <a:latin typeface="Arial"/>
                <a:ea typeface="+mn-ea"/>
                <a:cs typeface="+mn-cs"/>
              </a:rPr>
              <a:t>An AP that has two overlapping APs that are hidden from each other, the middle AP will wait while either of its neighbors is transmitting.  The two outer, hidden APs, do not wait for each other and can transmit at the same time.</a:t>
            </a:r>
          </a:p>
          <a:p>
            <a:pPr marL="227013" marR="0" lvl="0" indent="-227013" algn="l" defTabSz="9144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kern="1200" cap="none" spc="0" normalizeH="0" baseline="0" noProof="0" dirty="0">
              <a:ln>
                <a:noFill/>
              </a:ln>
              <a:solidFill>
                <a:srgbClr val="4D4D4F"/>
              </a:solidFill>
              <a:effectLst/>
              <a:uLnTx/>
              <a:uFillTx/>
              <a:latin typeface="Arial"/>
              <a:ea typeface="+mn-ea"/>
              <a:cs typeface="+mn-cs"/>
            </a:endParaRPr>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182" y="2864796"/>
            <a:ext cx="5640807" cy="33074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84371" y="2862903"/>
            <a:ext cx="2273144" cy="2684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79013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2 x 20MHz or Share 40MHz</a:t>
            </a:r>
            <a:r>
              <a:rPr lang="en-US" dirty="0" smtClean="0"/>
              <a:t>?</a:t>
            </a:r>
            <a:br>
              <a:rPr lang="en-US" dirty="0" smtClean="0"/>
            </a:br>
            <a:r>
              <a:rPr lang="en-US" sz="2400" dirty="0" smtClean="0"/>
              <a:t>Does EDCA Overhead cancel out extra subcarriers?</a:t>
            </a:r>
            <a:endParaRPr lang="en-US" sz="2400" dirty="0"/>
          </a:p>
        </p:txBody>
      </p:sp>
      <p:sp>
        <p:nvSpPr>
          <p:cNvPr id="4" name="Footer Placeholder 3"/>
          <p:cNvSpPr>
            <a:spLocks noGrp="1"/>
          </p:cNvSpPr>
          <p:nvPr>
            <p:ph type="ftr" sz="quarter" idx="11"/>
          </p:nvPr>
        </p:nvSpPr>
        <p:spPr/>
        <p:txBody>
          <a:bodyPr/>
          <a:lstStyle/>
          <a:p>
            <a:pPr>
              <a:defRPr/>
            </a:pPr>
            <a:r>
              <a:rPr lang="en-US" smtClean="0"/>
              <a:t>Graham Smith, DSP Group</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333" y="1614407"/>
            <a:ext cx="7735479" cy="47655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14094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sz="2800" dirty="0" smtClean="0"/>
              <a:t>Dense Apartment Complex – DSC</a:t>
            </a:r>
            <a:endParaRPr lang="en-US" sz="2800" dirty="0"/>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371600"/>
            <a:ext cx="6989763" cy="464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31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86400" y="3581400"/>
            <a:ext cx="2876550" cy="272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228600"/>
            <a:ext cx="1481137" cy="487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246682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a:t>Coverage and Capacity </a:t>
            </a:r>
            <a:r>
              <a:rPr lang="en-US" dirty="0" smtClean="0"/>
              <a:t>– Cell cluster</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176950"/>
            <a:ext cx="6400800" cy="52909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58842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DSC and Legacy Networks</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
        <p:nvSpPr>
          <p:cNvPr id="6" name="Rectangle 5"/>
          <p:cNvSpPr/>
          <p:nvPr/>
        </p:nvSpPr>
        <p:spPr bwMode="auto">
          <a:xfrm>
            <a:off x="2409986" y="3162300"/>
            <a:ext cx="1143000" cy="762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DSC</a:t>
            </a:r>
          </a:p>
        </p:txBody>
      </p:sp>
      <p:sp>
        <p:nvSpPr>
          <p:cNvPr id="7" name="Rectangle 6"/>
          <p:cNvSpPr/>
          <p:nvPr/>
        </p:nvSpPr>
        <p:spPr bwMode="auto">
          <a:xfrm>
            <a:off x="4572000" y="3162300"/>
            <a:ext cx="1143000" cy="762000"/>
          </a:xfrm>
          <a:prstGeom prst="rect">
            <a:avLst/>
          </a:prstGeom>
          <a:solidFill>
            <a:srgbClr val="FF9966"/>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Legacy</a:t>
            </a:r>
          </a:p>
        </p:txBody>
      </p:sp>
      <p:sp>
        <p:nvSpPr>
          <p:cNvPr id="8" name="Oval 7"/>
          <p:cNvSpPr/>
          <p:nvPr/>
        </p:nvSpPr>
        <p:spPr bwMode="auto">
          <a:xfrm>
            <a:off x="1545310" y="2209800"/>
            <a:ext cx="2895600" cy="2667000"/>
          </a:xfrm>
          <a:prstGeom prst="ellipse">
            <a:avLst/>
          </a:prstGeom>
          <a:noFill/>
          <a:ln w="12700" cap="flat" cmpd="sng" algn="ctr">
            <a:solidFill>
              <a:srgbClr val="66FF9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9" name="Oval 8"/>
          <p:cNvSpPr/>
          <p:nvPr/>
        </p:nvSpPr>
        <p:spPr bwMode="auto">
          <a:xfrm>
            <a:off x="685800" y="1447800"/>
            <a:ext cx="8229600" cy="3962400"/>
          </a:xfrm>
          <a:prstGeom prst="ellipse">
            <a:avLst/>
          </a:prstGeom>
          <a:noFill/>
          <a:ln w="12700" cap="flat" cmpd="sng" algn="ctr">
            <a:solidFill>
              <a:srgbClr val="FF9933"/>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5730498" y="3220134"/>
            <a:ext cx="3012363" cy="646331"/>
          </a:xfrm>
          <a:prstGeom prst="rect">
            <a:avLst/>
          </a:prstGeom>
          <a:noFill/>
        </p:spPr>
        <p:txBody>
          <a:bodyPr wrap="none" rtlCol="0">
            <a:spAutoFit/>
          </a:bodyPr>
          <a:lstStyle/>
          <a:p>
            <a:r>
              <a:rPr lang="en-US" sz="1800" dirty="0" smtClean="0"/>
              <a:t>Legacy Network </a:t>
            </a:r>
          </a:p>
          <a:p>
            <a:r>
              <a:rPr lang="en-US" sz="1800" dirty="0" smtClean="0"/>
              <a:t>Overlaps with DSC Network</a:t>
            </a:r>
            <a:endParaRPr lang="en-US" sz="1800" dirty="0"/>
          </a:p>
        </p:txBody>
      </p:sp>
      <p:sp>
        <p:nvSpPr>
          <p:cNvPr id="11" name="TextBox 10"/>
          <p:cNvSpPr txBox="1"/>
          <p:nvPr/>
        </p:nvSpPr>
        <p:spPr>
          <a:xfrm>
            <a:off x="1544580" y="2428068"/>
            <a:ext cx="3256020" cy="646331"/>
          </a:xfrm>
          <a:prstGeom prst="rect">
            <a:avLst/>
          </a:prstGeom>
          <a:noFill/>
        </p:spPr>
        <p:txBody>
          <a:bodyPr wrap="none" rtlCol="0">
            <a:spAutoFit/>
          </a:bodyPr>
          <a:lstStyle/>
          <a:p>
            <a:pPr algn="ctr"/>
            <a:r>
              <a:rPr lang="en-US" sz="1800" dirty="0" smtClean="0"/>
              <a:t>DSC Network does not</a:t>
            </a:r>
          </a:p>
          <a:p>
            <a:pPr algn="ctr"/>
            <a:r>
              <a:rPr lang="en-US" sz="1800" dirty="0" smtClean="0"/>
              <a:t>Overlap with Legacy Network</a:t>
            </a:r>
            <a:endParaRPr lang="en-US" sz="1800" dirty="0"/>
          </a:p>
        </p:txBody>
      </p:sp>
    </p:spTree>
    <p:extLst>
      <p:ext uri="{BB962C8B-B14F-4D97-AF65-F5344CB8AC3E}">
        <p14:creationId xmlns:p14="http://schemas.microsoft.com/office/powerpoint/2010/main" val="2632797579"/>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79063</TotalTime>
  <Words>512</Words>
  <Application>Microsoft Office PowerPoint</Application>
  <PresentationFormat>On-screen Show (4:3)</PresentationFormat>
  <Paragraphs>86</Paragraphs>
  <Slides>13</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Default Design</vt:lpstr>
      <vt:lpstr>Document</vt:lpstr>
      <vt:lpstr>Dynamic Sensitivity Control  Channel Selection and Legacy Sharing</vt:lpstr>
      <vt:lpstr>Background</vt:lpstr>
      <vt:lpstr>Dense apartment complex - Legacy</vt:lpstr>
      <vt:lpstr>Channel Selection (Channel and Overlap) vs Random</vt:lpstr>
      <vt:lpstr>OBSS – Do overlapping networks just share? – NO Hence, Channel selection with “Overlap” (11aa)</vt:lpstr>
      <vt:lpstr>2 x 20MHz or Share 40MHz? Does EDCA Overhead cancel out extra subcarriers?</vt:lpstr>
      <vt:lpstr>Dense Apartment Complex – DSC</vt:lpstr>
      <vt:lpstr>Coverage and Capacity – Cell cluster</vt:lpstr>
      <vt:lpstr>“Sharing” DSC and Legacy Networks</vt:lpstr>
      <vt:lpstr>DSC and Legacy STAs in apartment complex and cell cluster </vt:lpstr>
      <vt:lpstr>Throughput Simulations</vt:lpstr>
      <vt:lpstr>Legacy and DSC Simulation </vt:lpstr>
      <vt:lpstr>Conclusions/Points</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Sensitivity Control V2</dc:title>
  <dc:creator>Graham.Smith@dspg.com</dc:creator>
  <cp:lastModifiedBy>Graham Smith</cp:lastModifiedBy>
  <cp:revision>1534</cp:revision>
  <cp:lastPrinted>2014-03-12T21:02:55Z</cp:lastPrinted>
  <dcterms:created xsi:type="dcterms:W3CDTF">1998-02-10T13:07:52Z</dcterms:created>
  <dcterms:modified xsi:type="dcterms:W3CDTF">2014-03-12T22:06:54Z</dcterms:modified>
</cp:coreProperties>
</file>