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95" r:id="rId2"/>
    <p:sldId id="321" r:id="rId3"/>
    <p:sldId id="287" r:id="rId4"/>
    <p:sldId id="302" r:id="rId5"/>
    <p:sldId id="303" r:id="rId6"/>
    <p:sldId id="322" r:id="rId7"/>
    <p:sldId id="304" r:id="rId8"/>
    <p:sldId id="306" r:id="rId9"/>
    <p:sldId id="364" r:id="rId10"/>
    <p:sldId id="365" r:id="rId11"/>
    <p:sldId id="314" r:id="rId12"/>
    <p:sldId id="311" r:id="rId13"/>
    <p:sldId id="317" r:id="rId14"/>
    <p:sldId id="351" r:id="rId15"/>
    <p:sldId id="358" r:id="rId16"/>
    <p:sldId id="352" r:id="rId17"/>
    <p:sldId id="310" r:id="rId18"/>
    <p:sldId id="355" r:id="rId19"/>
    <p:sldId id="360" r:id="rId20"/>
    <p:sldId id="362" r:id="rId21"/>
    <p:sldId id="332" r:id="rId22"/>
    <p:sldId id="335" r:id="rId23"/>
    <p:sldId id="356" r:id="rId24"/>
    <p:sldId id="357" r:id="rId25"/>
    <p:sldId id="336" r:id="rId2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0000CC"/>
    <a:srgbClr val="FF000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385" autoAdjust="0"/>
    <p:restoredTop sz="94676" autoAdjust="0"/>
  </p:normalViewPr>
  <p:slideViewPr>
    <p:cSldViewPr>
      <p:cViewPr varScale="1">
        <p:scale>
          <a:sx n="74" d="100"/>
          <a:sy n="74" d="100"/>
        </p:scale>
        <p:origin x="-1716" y="-90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928"/>
    </p:cViewPr>
  </p:sorterViewPr>
  <p:notesViewPr>
    <p:cSldViewPr>
      <p:cViewPr>
        <p:scale>
          <a:sx n="100" d="100"/>
          <a:sy n="100" d="100"/>
        </p:scale>
        <p:origin x="-2568" y="-7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010710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748677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0153558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5559884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17E4734-E93D-4119-AD53-64F2B1E3BFF1}" type="slidenum">
              <a:rPr lang="en-US" smtClean="0"/>
              <a:pPr/>
              <a:t>16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418986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6041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September 2007</a:t>
            </a:r>
          </a:p>
        </p:txBody>
      </p:sp>
      <p:sp>
        <p:nvSpPr>
          <p:cNvPr id="6042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604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9C44FAB-61B8-4A66-BBA1-94E6BB943BF4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604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04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106085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545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595124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5017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01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01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2D12055-9FED-41AC-BC41-66DDF4A95F6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01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01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1494842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2A966BB1-2648-428D-89B2-DEE69CF444F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9434038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5865869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5325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325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3253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3254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3255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7C76FB5-D21E-4856-9A2E-583C467B7A54}" type="slidenum">
              <a:rPr lang="en-US" smtClean="0"/>
              <a:pPr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528012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5427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42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42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8E69B3AA-26FE-4019-9278-A38067FC49B3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42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42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0999282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2060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9512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2475" y="6475413"/>
            <a:ext cx="1441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802.11-14/0284r1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1/11-11-0875-03-0000-editor-s-guide.doc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ieee-sa.centraldesktop.com/802-11editorial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editor_resources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.turner@ieee.or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.h.kim@ieee.org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jiamin.chen@mail01.huawei.com" TargetMode="External"/><Relationship Id="rId13" Type="http://schemas.openxmlformats.org/officeDocument/2006/relationships/hyperlink" Target="mailto:carlos.cordeiro@intel.com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Ping.FANG@huawei.com" TargetMode="External"/><Relationship Id="rId12" Type="http://schemas.openxmlformats.org/officeDocument/2006/relationships/hyperlink" Target="mailto:robert.stacey@intel.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LRA@tiac.net" TargetMode="External"/><Relationship Id="rId11" Type="http://schemas.openxmlformats.org/officeDocument/2006/relationships/hyperlink" Target="mailto:alex.ashley@hotmail.co.uk" TargetMode="External"/><Relationship Id="rId5" Type="http://schemas.openxmlformats.org/officeDocument/2006/relationships/hyperlink" Target="mailto:aasterja@qti.qualcomm.com" TargetMode="External"/><Relationship Id="rId15" Type="http://schemas.openxmlformats.org/officeDocument/2006/relationships/hyperlink" Target="mailto:pecclesi@cisco.com" TargetMode="External"/><Relationship Id="rId10" Type="http://schemas.openxmlformats.org/officeDocument/2006/relationships/hyperlink" Target="mailto:ddrgal@gmail.com" TargetMode="External"/><Relationship Id="rId4" Type="http://schemas.openxmlformats.org/officeDocument/2006/relationships/hyperlink" Target="mailto:yongho.seok@lge.com" TargetMode="External"/><Relationship Id="rId9" Type="http://schemas.openxmlformats.org/officeDocument/2006/relationships/hyperlink" Target="mailto:d3e3e3@gmail.com" TargetMode="External"/><Relationship Id="rId14" Type="http://schemas.openxmlformats.org/officeDocument/2006/relationships/hyperlink" Target="mailto:henry@LOGOUT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WG Editor’s Meeting (Mar ‘14)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2014-03-10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3789153"/>
              </p:ext>
            </p:extLst>
          </p:nvPr>
        </p:nvGraphicFramePr>
        <p:xfrm>
          <a:off x="534988" y="2505075"/>
          <a:ext cx="7920037" cy="257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2" name="Document" r:id="rId5" imgW="8606510" imgH="2806597" progId="Word.Document.8">
                  <p:embed/>
                </p:oleObj>
              </mc:Choice>
              <mc:Fallback>
                <p:oleObj name="Document" r:id="rId5" imgW="8606510" imgH="2806597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505075"/>
                        <a:ext cx="7920037" cy="2579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Learnings from 11ac roll-in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TG Editor took two rounds of draft review, over six to eight weeks, Amendment is 395 pages </a:t>
            </a:r>
          </a:p>
          <a:p>
            <a:r>
              <a:rPr lang="en-US" dirty="0" smtClean="0"/>
              <a:t>The merging into </a:t>
            </a:r>
            <a:r>
              <a:rPr lang="en-US" dirty="0" err="1" smtClean="0"/>
              <a:t>REVmc</a:t>
            </a:r>
            <a:r>
              <a:rPr lang="en-US" dirty="0" smtClean="0"/>
              <a:t> also involves considering the style of -2012 is being changed (minimize style pollution and stick to </a:t>
            </a:r>
            <a:r>
              <a:rPr lang="en-US" dirty="0" err="1" smtClean="0"/>
              <a:t>REVmc</a:t>
            </a:r>
            <a:r>
              <a:rPr lang="en-US" dirty="0" smtClean="0"/>
              <a:t> style)</a:t>
            </a:r>
          </a:p>
          <a:p>
            <a:r>
              <a:rPr lang="en-US" dirty="0" smtClean="0"/>
              <a:t>Adrian recommends the use of Auto </a:t>
            </a:r>
            <a:r>
              <a:rPr lang="en-US" dirty="0" err="1" smtClean="0"/>
              <a:t>HotScript</a:t>
            </a:r>
            <a:endParaRPr lang="en-US" dirty="0" smtClean="0"/>
          </a:p>
          <a:p>
            <a:r>
              <a:rPr lang="en-US" dirty="0" smtClean="0"/>
              <a:t>Adrian uses Frame Script to prepare lists of formatting styles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4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Numbering Alignment Process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Update from all published standards. Posted as 802.11-11/1149r35 (2013 Oct 11)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802.11-2012 is numbering baseline. 11ac D7.0 went first, then  11af D6.0 , 11ah, 11ai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We will not renumber until after 11ac and 11af are rolled into </a:t>
            </a:r>
            <a:r>
              <a:rPr lang="en-US" dirty="0" err="1" smtClean="0"/>
              <a:t>REVmc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TG editor will be responsible for ensuring their column represents their latest draft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WG editor will update any “changes pending” columns and summarize status to editors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  <a:buFontTx/>
              <a:buNone/>
            </a:pPr>
            <a:endParaRPr lang="en-US" dirty="0" smtClean="0"/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3557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D0006E87-4113-42BD-87CE-4B7F5CBEF5D3}" type="slidenum">
              <a:rPr lang="en-US"/>
              <a:pPr algn="ctr"/>
              <a:t>11</a:t>
            </a:fld>
            <a:endParaRPr lang="en-US"/>
          </a:p>
        </p:txBody>
      </p:sp>
      <p:sp>
        <p:nvSpPr>
          <p:cNvPr id="2355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DDA43E0-4135-4613-BA84-1D30358DDEC6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3559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3560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Amendment &amp; other ordering notes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dirty="0" smtClean="0"/>
              <a:t>Editors define publication order independent of working group public timelines:</a:t>
            </a:r>
          </a:p>
          <a:p>
            <a:pPr lvl="1"/>
            <a:r>
              <a:rPr lang="en-US" dirty="0" smtClean="0"/>
              <a:t>Since official timeline is volatile and moves around</a:t>
            </a:r>
          </a:p>
          <a:p>
            <a:pPr lvl="1"/>
            <a:r>
              <a:rPr lang="en-US" dirty="0" smtClean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dirty="0" smtClean="0"/>
              <a:t>Editors are committed to maintain a rational publication order</a:t>
            </a:r>
          </a:p>
          <a:p>
            <a:r>
              <a:rPr lang="en-US" dirty="0" smtClean="0"/>
              <a:t>Numbering spreadsheet 802.11-11/1149:</a:t>
            </a:r>
          </a:p>
          <a:p>
            <a:pPr lvl="1"/>
            <a:r>
              <a:rPr lang="en-US" dirty="0" smtClean="0"/>
              <a:t>Succeeding amendments to do their respective updates</a:t>
            </a:r>
          </a:p>
          <a:p>
            <a:pPr lvl="1"/>
            <a:r>
              <a:rPr lang="en-US" dirty="0" smtClean="0"/>
              <a:t>Must match the official timeline after plenaries</a:t>
            </a:r>
          </a:p>
          <a:p>
            <a:endParaRPr lang="en-US" dirty="0" smtClean="0"/>
          </a:p>
        </p:txBody>
      </p:sp>
      <p:sp>
        <p:nvSpPr>
          <p:cNvPr id="24580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458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CE635F6-8864-4BBD-8832-5B292A43C38D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458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458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MDR Status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r>
              <a:rPr lang="en-US" dirty="0" smtClean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600" dirty="0" smtClean="0"/>
              <a:t>802.11-11/</a:t>
            </a:r>
            <a:r>
              <a:rPr lang="en-US" sz="1600" dirty="0" err="1" smtClean="0"/>
              <a:t>615r4</a:t>
            </a:r>
            <a:r>
              <a:rPr lang="en-US" sz="1600" dirty="0" smtClean="0"/>
              <a:t> documents the process. There is an </a:t>
            </a:r>
            <a:r>
              <a:rPr lang="en-US" sz="1600" dirty="0" err="1" smtClean="0"/>
              <a:t>r5</a:t>
            </a:r>
            <a:r>
              <a:rPr lang="en-US" sz="1600" dirty="0" smtClean="0"/>
              <a:t>.</a:t>
            </a:r>
          </a:p>
          <a:p>
            <a:pPr lvl="1">
              <a:buFontTx/>
              <a:buNone/>
            </a:pPr>
            <a:r>
              <a:rPr lang="en-US" sz="1600" dirty="0" smtClean="0"/>
              <a:t>MDR now in the 802.11 Operating Manual 802.11-09/0002r12</a:t>
            </a:r>
          </a:p>
          <a:p>
            <a:r>
              <a:rPr lang="en-US" sz="2000" dirty="0" err="1" smtClean="0"/>
              <a:t>P802.11aa</a:t>
            </a:r>
            <a:r>
              <a:rPr lang="en-US" sz="2000" dirty="0" smtClean="0"/>
              <a:t> </a:t>
            </a:r>
            <a:r>
              <a:rPr lang="en-US" sz="2000" dirty="0" err="1" smtClean="0"/>
              <a:t>D5.0</a:t>
            </a:r>
            <a:r>
              <a:rPr lang="en-US" sz="2000" dirty="0" smtClean="0"/>
              <a:t> went through Working Group Mandatory Editorial Coordination before July 2011</a:t>
            </a:r>
          </a:p>
          <a:p>
            <a:r>
              <a:rPr lang="en-US" sz="2000" dirty="0" err="1" smtClean="0"/>
              <a:t>P802.11ad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went through Working Group Mandatory Editorial Coordination before July 2011</a:t>
            </a:r>
          </a:p>
          <a:p>
            <a:r>
              <a:rPr lang="en-US" sz="2000" dirty="0" err="1" smtClean="0"/>
              <a:t>P802.11ae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went through Working Group Mandatory Editorial Coordination before July 2011</a:t>
            </a:r>
          </a:p>
          <a:p>
            <a:r>
              <a:rPr lang="en-US" sz="2000" dirty="0" err="1" smtClean="0"/>
              <a:t>P802.11ac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went through Working Group Mandatory Draft Review</a:t>
            </a:r>
            <a:r>
              <a:rPr lang="en-US" sz="2000" dirty="0"/>
              <a:t> </a:t>
            </a:r>
            <a:r>
              <a:rPr lang="en-US" sz="2000" dirty="0" smtClean="0"/>
              <a:t>before January 2013</a:t>
            </a:r>
          </a:p>
          <a:p>
            <a:r>
              <a:rPr lang="en-US" sz="2000" dirty="0" smtClean="0"/>
              <a:t>P802.11af D4.0 went through Working Group Mandatory Draft Review before Saturday May 18, 2013</a:t>
            </a:r>
          </a:p>
          <a:p>
            <a:r>
              <a:rPr lang="en-US" sz="2000" dirty="0" smtClean="0"/>
              <a:t>All editors are willing to participate in the </a:t>
            </a:r>
            <a:r>
              <a:rPr lang="en-US" sz="2000" dirty="0" err="1" smtClean="0"/>
              <a:t>REVmc</a:t>
            </a:r>
            <a:r>
              <a:rPr lang="en-US" sz="2000" dirty="0" smtClean="0"/>
              <a:t> MDR process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2F44440-AD43-43F2-939F-6A909DC803D7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662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663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See 11-09-1034-09-0000-wg11-style-guide.doc</a:t>
            </a:r>
          </a:p>
          <a:p>
            <a:pPr lvl="1"/>
            <a:r>
              <a:rPr lang="en-US" dirty="0" smtClean="0"/>
              <a:t>We updated 802.11 </a:t>
            </a:r>
            <a:r>
              <a:rPr lang="en-US" dirty="0" err="1" smtClean="0"/>
              <a:t>WG</a:t>
            </a:r>
            <a:r>
              <a:rPr lang="en-US" dirty="0" smtClean="0"/>
              <a:t> Style Guide based on 2012 IEEE Standards Style Manual and consistency changes in final publication of the 802.11 standard</a:t>
            </a:r>
            <a:endParaRPr lang="en-GB" dirty="0" smtClean="0"/>
          </a:p>
          <a:p>
            <a:r>
              <a:rPr lang="en-US" b="0" dirty="0" smtClean="0"/>
              <a:t>Editor’s responsibility includes checking the </a:t>
            </a:r>
            <a:r>
              <a:rPr lang="en-US" dirty="0" smtClean="0"/>
              <a:t>2012 IEEE Standards Style Manual </a:t>
            </a:r>
            <a:r>
              <a:rPr lang="en-US" b="0" dirty="0" smtClean="0"/>
              <a:t>when creating or updating drafts. </a:t>
            </a:r>
            <a:r>
              <a:rPr lang="en-GB" u="sng" dirty="0" smtClean="0">
                <a:hlinkClick r:id="rId3"/>
              </a:rPr>
              <a:t>https://development.standards.ieee.org/myproject/Public/mytools/draft/styleman.pdf</a:t>
            </a:r>
            <a:endParaRPr lang="en-US" b="0" dirty="0" smtClean="0"/>
          </a:p>
          <a:p>
            <a:r>
              <a:rPr lang="en-US" b="0" dirty="0" smtClean="0"/>
              <a:t>Submissions with draft text should conform to both the </a:t>
            </a:r>
            <a:r>
              <a:rPr lang="en-US" b="0" dirty="0" err="1" smtClean="0"/>
              <a:t>WG11</a:t>
            </a:r>
            <a:r>
              <a:rPr lang="en-US" b="0" dirty="0" smtClean="0"/>
              <a:t> Style Guide and IEEE Standards Style Manual</a:t>
            </a:r>
          </a:p>
          <a:p>
            <a:r>
              <a:rPr lang="en-US" b="0" dirty="0" smtClean="0"/>
              <a:t>Note that the Style Guide evolves with our practice</a:t>
            </a:r>
          </a:p>
          <a:p>
            <a:pPr>
              <a:buFontTx/>
              <a:buNone/>
            </a:pPr>
            <a:endParaRPr lang="en-GB" dirty="0" smtClean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7D261DD-C19A-4D33-B792-98F42174A4BE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Editor’s Guide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>
                <a:hlinkClick r:id="rId2"/>
              </a:rPr>
              <a:t>https://</a:t>
            </a:r>
            <a:r>
              <a:rPr lang="en-GB" sz="2000" dirty="0" smtClean="0">
                <a:hlinkClick r:id="rId2"/>
              </a:rPr>
              <a:t>mentor.ieee.org/802.11/dcn/11/11-11-0875-03-0000-editor-s-guide.doc</a:t>
            </a:r>
            <a:r>
              <a:rPr lang="en-GB" sz="2000" dirty="0" smtClean="0"/>
              <a:t>   </a:t>
            </a:r>
            <a:endParaRPr lang="en-GB" sz="2000" dirty="0"/>
          </a:p>
          <a:p>
            <a:r>
              <a:rPr lang="en-GB" dirty="0" smtClean="0"/>
              <a:t>This document contains material relevant to the job of being an 802.11 editor.</a:t>
            </a:r>
            <a:endParaRPr lang="en-US" dirty="0" smtClean="0"/>
          </a:p>
          <a:p>
            <a:r>
              <a:rPr lang="en-GB" dirty="0" smtClean="0"/>
              <a:t>It is recommended that editors read this material before they start, as it may avoid them needlessly re-inventing the wheel.</a:t>
            </a:r>
            <a:endParaRPr lang="en-US" dirty="0" smtClean="0"/>
          </a:p>
          <a:p>
            <a:r>
              <a:rPr lang="en-US" dirty="0" smtClean="0"/>
              <a:t>Creating a Redline, Graphics, Numbering and ANA, Source Control</a:t>
            </a:r>
          </a:p>
          <a:p>
            <a:r>
              <a:rPr lang="en-US" dirty="0" smtClean="0"/>
              <a:t>Comment Resolution and Publication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68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67CEDAE-0893-43B3-92C5-6D110BF9235A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6545757"/>
              </p:ext>
            </p:extLst>
          </p:nvPr>
        </p:nvGraphicFramePr>
        <p:xfrm>
          <a:off x="914400" y="2398816"/>
          <a:ext cx="7772400" cy="2880360"/>
        </p:xfrm>
        <a:graphic>
          <a:graphicData uri="http://schemas.openxmlformats.org/drawingml/2006/table">
            <a:tbl>
              <a:tblPr/>
              <a:tblGrid>
                <a:gridCol w="2894013"/>
                <a:gridCol w="2284412"/>
                <a:gridCol w="259397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Oct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Dec 2013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Dec 2013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802.11REVmc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802.11-2015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802.11-2015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>
                <a:solidFill>
                  <a:srgbClr val="FF0000"/>
                </a:solidFill>
              </a:rPr>
              <a:t>Mar 2014</a:t>
            </a:r>
            <a:endParaRPr lang="en-US" sz="1400" b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</a:t>
            </a:r>
            <a:r>
              <a:rPr lang="en-US" sz="1400" dirty="0" smtClean="0">
                <a:hlinkClick r:id="rId3"/>
              </a:rPr>
              <a:t>grouper.ieee.org/groups/802/11/Reports/802.11_Timelines.htm</a:t>
            </a:r>
            <a:endParaRPr lang="en-US" sz="1400" dirty="0" smtClean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 smtClean="0"/>
              <a:t>July 2013 Editors changed the running order and will revisit in July 2014, maintaining this order in the interim </a:t>
            </a:r>
            <a:endParaRPr lang="en-US" sz="1600" dirty="0"/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530BA4BB-2CC5-42D0-8747-56B48B57AB9A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Email Your Draft Status Updates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Each editor, please send update for next page via the editor’s reflector </a:t>
            </a:r>
            <a:r>
              <a:rPr lang="en-US" smtClean="0">
                <a:solidFill>
                  <a:srgbClr val="FF0000"/>
                </a:solidFill>
              </a:rPr>
              <a:t>no later than Thursday am2 to update table on next page</a:t>
            </a:r>
            <a:r>
              <a:rPr lang="en-US" smtClean="0"/>
              <a:t>!</a:t>
            </a:r>
          </a:p>
        </p:txBody>
      </p:sp>
      <p:sp>
        <p:nvSpPr>
          <p:cNvPr id="30725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0726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0727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Most current doc shaded green.</a:t>
            </a:r>
            <a:endParaRPr lang="en-US" b="1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2605646"/>
              </p:ext>
            </p:extLst>
          </p:nvPr>
        </p:nvGraphicFramePr>
        <p:xfrm>
          <a:off x="457200" y="1371600"/>
          <a:ext cx="8077200" cy="3090862"/>
        </p:xfrm>
        <a:graphic>
          <a:graphicData uri="http://schemas.openxmlformats.org/drawingml/2006/table">
            <a:tbl>
              <a:tblPr/>
              <a:tblGrid>
                <a:gridCol w="325603"/>
                <a:gridCol w="402976"/>
                <a:gridCol w="338221"/>
                <a:gridCol w="347579"/>
                <a:gridCol w="414421"/>
                <a:gridCol w="347579"/>
                <a:gridCol w="414421"/>
                <a:gridCol w="304800"/>
                <a:gridCol w="339557"/>
                <a:gridCol w="803443"/>
                <a:gridCol w="533400"/>
                <a:gridCol w="533400"/>
                <a:gridCol w="1524000"/>
                <a:gridCol w="1447800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2.3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1.3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9.0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17-Mar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1.1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11.0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Alfred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Asterjadhi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0.01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Jiamin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Chen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18-Mar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Dan Gal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Changes from  last report shown in </a:t>
            </a:r>
            <a:r>
              <a:rPr lang="en-US" b="1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18</a:t>
            </a:fld>
            <a:endParaRPr lang="en-US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 dirty="0" smtClean="0">
                <a:solidFill>
                  <a:srgbClr val="FF0000"/>
                </a:solidFill>
                <a:latin typeface="Arial" charset="0"/>
              </a:rPr>
              <a:t>Mar 2014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91116"/>
            <a:ext cx="7772400" cy="457200"/>
          </a:xfrm>
        </p:spPr>
        <p:txBody>
          <a:bodyPr/>
          <a:lstStyle/>
          <a:p>
            <a:r>
              <a:rPr lang="en-US" sz="2800" dirty="0" smtClean="0"/>
              <a:t>Draft Development Snapshot</a:t>
            </a:r>
            <a:endParaRPr lang="en-GB" sz="2800" dirty="0" smtClean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5EAAF8-1103-4F9A-8384-029AC986883C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Standards Central Desktop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IEEE-SA central desktop site </a:t>
            </a:r>
            <a:r>
              <a:rPr lang="en-GB" dirty="0" smtClean="0"/>
              <a:t> tour of the facilities</a:t>
            </a:r>
          </a:p>
          <a:p>
            <a:r>
              <a:rPr lang="en-US" dirty="0">
                <a:hlinkClick r:id="rId2"/>
              </a:rPr>
              <a:t>https://ieee-sa.centraldesktop.com/802-11editorial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12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 smtClean="0"/>
              <a:t>Abstract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b="0" smtClean="0"/>
              <a:t>This document contains agenda/minutes/actions/status as prepared/recorded at the IEEE 802.11 Editors’ Meeting</a:t>
            </a:r>
          </a:p>
          <a:p>
            <a:pPr algn="ctr">
              <a:buFontTx/>
              <a:buNone/>
            </a:pPr>
            <a:endParaRPr lang="en-US" b="0" smtClean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891F8A2-1EAC-473B-AEDB-2822547FCA8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638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639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Editors Backup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IEEE Servers provide durable places to retain the 802.11 source files, drawing files, and other components of drafts.</a:t>
            </a:r>
          </a:p>
          <a:p>
            <a:r>
              <a:rPr lang="en-US" dirty="0" smtClean="0"/>
              <a:t>Our best practice is that after a draft is posted in the Member’s Area, a zip file containing all the clean source files, drawing files and other components should be created and sent to the 802.11 Working Group Editor for safekeeping. </a:t>
            </a:r>
            <a:r>
              <a:rPr lang="en-US" smtClean="0"/>
              <a:t>Please </a:t>
            </a:r>
            <a:r>
              <a:rPr lang="en-US" dirty="0" smtClean="0"/>
              <a:t>rename the file extension to .</a:t>
            </a:r>
            <a:r>
              <a:rPr lang="en-US" dirty="0" err="1" smtClean="0"/>
              <a:t>piz</a:t>
            </a:r>
            <a:r>
              <a:rPr lang="en-US" dirty="0" smtClean="0"/>
              <a:t> (.zip backwards), so the </a:t>
            </a:r>
            <a:r>
              <a:rPr lang="en-US" dirty="0" err="1" smtClean="0"/>
              <a:t>WG</a:t>
            </a:r>
            <a:r>
              <a:rPr lang="en-US" dirty="0" smtClean="0"/>
              <a:t> Editor’s email system allows it to be delivered.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89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MIB style, Visio and Frame practices</a:t>
            </a:r>
            <a:br>
              <a:rPr lang="en-US" smtClean="0"/>
            </a:br>
            <a:endParaRPr lang="en-US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GB" dirty="0" smtClean="0"/>
              <a:t>I’m going to suggest going forward we use a single style with appropriately set tabs,  and use leading</a:t>
            </a:r>
            <a:r>
              <a:rPr lang="en-US" dirty="0" smtClean="0"/>
              <a:t> </a:t>
            </a:r>
            <a:r>
              <a:rPr lang="en-GB" dirty="0" smtClean="0"/>
              <a:t>Tabs to distinguish the syntax and description parts. (Adrian Stephens Feb 9, 2010)</a:t>
            </a:r>
          </a:p>
          <a:p>
            <a:r>
              <a:rPr lang="en-GB" dirty="0" smtClean="0"/>
              <a:t> Keep embedded figures using </a:t>
            </a:r>
            <a:r>
              <a:rPr lang="en-GB" dirty="0" err="1" smtClean="0"/>
              <a:t>visio</a:t>
            </a:r>
            <a:r>
              <a:rPr lang="en-GB" dirty="0" smtClean="0"/>
              <a:t> as long as possible</a:t>
            </a:r>
            <a:endParaRPr lang="en-US" dirty="0" smtClean="0"/>
          </a:p>
          <a:p>
            <a:pPr lvl="1"/>
            <a:r>
              <a:rPr lang="en-GB" dirty="0" smtClean="0"/>
              <a:t>Near the end of sponsor ballot,  turn these all into .</a:t>
            </a:r>
            <a:r>
              <a:rPr lang="en-GB" dirty="0" err="1" smtClean="0"/>
              <a:t>wmf</a:t>
            </a:r>
            <a:r>
              <a:rPr lang="en-GB" dirty="0" smtClean="0"/>
              <a:t> (windows meta file) format files (you can do this from </a:t>
            </a:r>
            <a:r>
              <a:rPr lang="en-GB" dirty="0" err="1" smtClean="0"/>
              <a:t>visio</a:t>
            </a:r>
            <a:r>
              <a:rPr lang="en-GB" dirty="0" smtClean="0"/>
              <a:t> using “save as”).   Keep separate files for the .</a:t>
            </a:r>
            <a:r>
              <a:rPr lang="en-GB" dirty="0" err="1" smtClean="0"/>
              <a:t>vsd</a:t>
            </a:r>
            <a:r>
              <a:rPr lang="en-GB" dirty="0" smtClean="0"/>
              <a:t> source and the .</a:t>
            </a:r>
            <a:r>
              <a:rPr lang="en-GB" dirty="0" err="1" smtClean="0"/>
              <a:t>wmf</a:t>
            </a:r>
            <a:r>
              <a:rPr lang="en-GB" dirty="0" smtClean="0"/>
              <a:t> file that is linked to from frame. There is likelihood we should use .</a:t>
            </a:r>
            <a:r>
              <a:rPr lang="en-GB" dirty="0" err="1" smtClean="0"/>
              <a:t>emf</a:t>
            </a:r>
            <a:endParaRPr lang="en-GB" dirty="0" smtClean="0"/>
          </a:p>
          <a:p>
            <a:r>
              <a:rPr lang="en-GB" dirty="0" smtClean="0"/>
              <a:t>Frame templates for </a:t>
            </a:r>
            <a:r>
              <a:rPr lang="en-GB" dirty="0" err="1" smtClean="0"/>
              <a:t>11aa</a:t>
            </a:r>
            <a:r>
              <a:rPr lang="en-GB" dirty="0" smtClean="0"/>
              <a:t>, </a:t>
            </a:r>
            <a:r>
              <a:rPr lang="en-GB" dirty="0" err="1" smtClean="0"/>
              <a:t>11ac</a:t>
            </a:r>
            <a:r>
              <a:rPr lang="en-GB" dirty="0" smtClean="0"/>
              <a:t>, </a:t>
            </a:r>
            <a:r>
              <a:rPr lang="en-GB" dirty="0" err="1" smtClean="0"/>
              <a:t>11af</a:t>
            </a:r>
            <a:r>
              <a:rPr lang="en-GB" dirty="0" smtClean="0"/>
              <a:t> </a:t>
            </a:r>
          </a:p>
          <a:p>
            <a:r>
              <a:rPr lang="en-GB" dirty="0" smtClean="0"/>
              <a:t>Text version of </a:t>
            </a:r>
            <a:r>
              <a:rPr lang="en-GB" dirty="0" err="1" smtClean="0"/>
              <a:t>MIB</a:t>
            </a:r>
            <a:r>
              <a:rPr lang="en-GB" dirty="0" smtClean="0"/>
              <a:t> is available (2012, </a:t>
            </a:r>
            <a:r>
              <a:rPr lang="en-GB" dirty="0" err="1" smtClean="0"/>
              <a:t>ae2012</a:t>
            </a:r>
            <a:r>
              <a:rPr lang="en-GB" dirty="0" smtClean="0"/>
              <a:t>, </a:t>
            </a:r>
            <a:r>
              <a:rPr lang="en-GB" dirty="0" err="1" smtClean="0"/>
              <a:t>aa2012</a:t>
            </a:r>
            <a:r>
              <a:rPr lang="en-GB" dirty="0" smtClean="0"/>
              <a:t>, </a:t>
            </a:r>
            <a:r>
              <a:rPr lang="en-GB" dirty="0" err="1" smtClean="0"/>
              <a:t>ad2012</a:t>
            </a:r>
            <a:r>
              <a:rPr lang="en-GB" dirty="0" smtClean="0"/>
              <a:t>, </a:t>
            </a:r>
            <a:r>
              <a:rPr lang="en-GB" dirty="0" err="1" smtClean="0"/>
              <a:t>acD5.0</a:t>
            </a:r>
            <a:r>
              <a:rPr lang="en-GB" dirty="0" smtClean="0"/>
              <a:t>, </a:t>
            </a:r>
            <a:r>
              <a:rPr lang="en-GB" dirty="0" err="1" smtClean="0"/>
              <a:t>afD5.0</a:t>
            </a:r>
            <a:r>
              <a:rPr lang="en-GB" dirty="0" smtClean="0"/>
              <a:t>)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 2014</a:t>
            </a:r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6A5EF2C-B352-4DCD-8AF4-06278E96712B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 Technical Editors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Peter Ecclesine will run the face to face meetings</a:t>
            </a:r>
          </a:p>
          <a:p>
            <a:r>
              <a:rPr lang="en-US" smtClean="0"/>
              <a:t>Adrian Stephens will run the publication process</a:t>
            </a:r>
          </a:p>
          <a:p>
            <a:r>
              <a:rPr lang="en-US" smtClean="0"/>
              <a:t>Adrian Stephens is the ANA administrator</a:t>
            </a:r>
          </a:p>
          <a:p>
            <a:r>
              <a:rPr lang="en-US" smtClean="0"/>
              <a:t>All are on the Editor’s email list.</a:t>
            </a:r>
          </a:p>
        </p:txBody>
      </p:sp>
      <p:sp>
        <p:nvSpPr>
          <p:cNvPr id="348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 2014</a:t>
            </a:r>
          </a:p>
        </p:txBody>
      </p:sp>
      <p:sp>
        <p:nvSpPr>
          <p:cNvPr id="3482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48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58554DE-B085-48F8-9ABE-F6BC00DD07E3}" type="slidenum">
              <a:rPr lang="en-US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Pending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0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Backup/Background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38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Editors page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>
                <a:hlinkClick r:id="rId2"/>
              </a:rPr>
              <a:t>http://www.ieee802.org/11/editor_resources.html</a:t>
            </a:r>
            <a:endParaRPr lang="en-US" u="sng" dirty="0" smtClean="0"/>
          </a:p>
          <a:p>
            <a:r>
              <a:rPr lang="en-US" b="0" dirty="0" smtClean="0"/>
              <a:t>Comments or changes? Perhaps an online wiki?</a:t>
            </a:r>
          </a:p>
          <a:p>
            <a:r>
              <a:rPr lang="en-US" b="0" dirty="0" smtClean="0"/>
              <a:t>Volunteers sought to improve this state.</a:t>
            </a:r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 2014</a:t>
            </a: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A7343D4-A490-4C6E-ADC9-8805142B12B2}" type="slidenum">
              <a:rPr lang="en-US" smtClean="0"/>
              <a:pPr/>
              <a:t>25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Agenda for 2014-03-18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Roll Call / Contacts / Reflector</a:t>
            </a:r>
          </a:p>
          <a:p>
            <a:r>
              <a:rPr lang="en-US" dirty="0" smtClean="0"/>
              <a:t>Go round table and get brief status report</a:t>
            </a:r>
          </a:p>
          <a:p>
            <a:r>
              <a:rPr lang="en-US" dirty="0"/>
              <a:t>Learnings from </a:t>
            </a:r>
            <a:r>
              <a:rPr lang="en-US" dirty="0" smtClean="0"/>
              <a:t>802.11ac/</a:t>
            </a:r>
            <a:r>
              <a:rPr lang="en-US" dirty="0" err="1" smtClean="0"/>
              <a:t>af</a:t>
            </a:r>
            <a:r>
              <a:rPr lang="en-US" dirty="0" smtClean="0"/>
              <a:t> roll-ins</a:t>
            </a:r>
          </a:p>
          <a:p>
            <a:r>
              <a:rPr lang="en-US" dirty="0" smtClean="0"/>
              <a:t>ANA Status / Process / What is administered</a:t>
            </a:r>
          </a:p>
          <a:p>
            <a:r>
              <a:rPr lang="en-US" dirty="0" smtClean="0"/>
              <a:t>Numbering </a:t>
            </a:r>
            <a:r>
              <a:rPr lang="en-US" dirty="0"/>
              <a:t>Alignment process / </a:t>
            </a:r>
            <a:r>
              <a:rPr lang="en-US" dirty="0" smtClean="0"/>
              <a:t>Spreadsheet</a:t>
            </a:r>
          </a:p>
          <a:p>
            <a:r>
              <a:rPr lang="en-US" dirty="0" smtClean="0"/>
              <a:t>802.11 Mandatory Draft Review before SB</a:t>
            </a:r>
          </a:p>
          <a:p>
            <a:r>
              <a:rPr lang="en-US" dirty="0"/>
              <a:t>Style Guide for </a:t>
            </a:r>
            <a:r>
              <a:rPr lang="en-US" dirty="0" smtClean="0"/>
              <a:t>802.11 09/1034r9</a:t>
            </a:r>
            <a:endParaRPr lang="en-US" dirty="0"/>
          </a:p>
          <a:p>
            <a:r>
              <a:rPr lang="en-US" dirty="0" smtClean="0"/>
              <a:t>Amendment Ordering / Draft Snapshots</a:t>
            </a:r>
          </a:p>
          <a:p>
            <a:r>
              <a:rPr lang="en-US" dirty="0" smtClean="0"/>
              <a:t>IEEE Standards Central Desktop</a:t>
            </a:r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47E796F5-5253-41EA-82B0-28826C328533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Roll Call – 2014-03-18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4864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400" dirty="0" smtClean="0"/>
              <a:t>802.11 Editor’s Present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P802.11REVmc</a:t>
            </a:r>
            <a:r>
              <a:rPr lang="en-US" sz="1400" dirty="0" smtClean="0"/>
              <a:t> – Adrian Stephens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smtClean="0"/>
              <a:t>P802.11ah Amendment (S1G) – </a:t>
            </a:r>
            <a:r>
              <a:rPr lang="en-US" sz="1400" dirty="0" err="1" smtClean="0"/>
              <a:t>Yongho</a:t>
            </a:r>
            <a:r>
              <a:rPr lang="en-US" sz="1400" dirty="0" smtClean="0"/>
              <a:t> </a:t>
            </a:r>
            <a:r>
              <a:rPr lang="en-US" sz="1400" dirty="0" err="1" smtClean="0"/>
              <a:t>Seok</a:t>
            </a:r>
            <a:r>
              <a:rPr lang="en-US" sz="1400" dirty="0" smtClean="0"/>
              <a:t>, Alfred </a:t>
            </a:r>
            <a:r>
              <a:rPr lang="en-US" sz="1400" dirty="0" err="1"/>
              <a:t>Asterjadhi</a:t>
            </a:r>
            <a:r>
              <a:rPr lang="en-US" sz="1400" dirty="0"/>
              <a:t> </a:t>
            </a:r>
            <a:endParaRPr lang="en-US" sz="1400" dirty="0" smtClean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smtClean="0"/>
              <a:t>P802.11ai </a:t>
            </a:r>
            <a:r>
              <a:rPr lang="en-US" sz="1400" dirty="0"/>
              <a:t>Amendment (FILS) – </a:t>
            </a:r>
            <a:r>
              <a:rPr lang="en-US" sz="1400" dirty="0" smtClean="0"/>
              <a:t>Lee Armstrong, Ping FANG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/>
              <a:t>P802.11aj Amendment (CMMW) – </a:t>
            </a:r>
            <a:r>
              <a:rPr lang="en-US" sz="1400" dirty="0" err="1"/>
              <a:t>Jiamin</a:t>
            </a:r>
            <a:r>
              <a:rPr lang="en-US" sz="1400" dirty="0"/>
              <a:t> </a:t>
            </a:r>
            <a:r>
              <a:rPr lang="en-US" sz="1400" dirty="0" smtClean="0"/>
              <a:t>CHEN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smtClean="0"/>
              <a:t>P802.11ak Amendment(GLK) </a:t>
            </a:r>
            <a:r>
              <a:rPr lang="en-US" sz="1400" dirty="0"/>
              <a:t>– </a:t>
            </a:r>
            <a:r>
              <a:rPr lang="en-US" sz="1400" dirty="0" smtClean="0"/>
              <a:t> Donald Eastlake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r>
              <a:rPr lang="en-US" sz="1400" dirty="0" smtClean="0"/>
              <a:t>802.11 Editors not  present</a:t>
            </a:r>
          </a:p>
          <a:p>
            <a:pPr lvl="1">
              <a:lnSpc>
                <a:spcPct val="80000"/>
              </a:lnSpc>
              <a:buNone/>
              <a:defRPr/>
            </a:pPr>
            <a:r>
              <a:rPr lang="en-US" sz="1400" dirty="0" smtClean="0"/>
              <a:t>P809.11aq </a:t>
            </a:r>
            <a:r>
              <a:rPr lang="en-US" sz="1400" dirty="0"/>
              <a:t>Amendment (PAD) – Dan Gal</a:t>
            </a:r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000" dirty="0" smtClean="0"/>
              <a:t>Also present: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100" dirty="0" smtClean="0"/>
              <a:t>Ron </a:t>
            </a:r>
            <a:r>
              <a:rPr lang="en-US" sz="1100" dirty="0" err="1" smtClean="0"/>
              <a:t>Murias</a:t>
            </a:r>
            <a:endParaRPr lang="en-US" sz="11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100" smtClean="0"/>
              <a:t>Mark Hamilton</a:t>
            </a:r>
            <a:endParaRPr lang="en-US" sz="11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IEEE Staff present and always welcome! </a:t>
            </a:r>
            <a:endParaRPr lang="en-US" sz="1100" dirty="0" smtClean="0"/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 smtClean="0"/>
              <a:t>Kathryn Bennett, IEEE </a:t>
            </a:r>
            <a:endParaRPr lang="en-US" sz="1100" dirty="0"/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/>
              <a:t>Michelle Turner – staff editor for 802, </a:t>
            </a:r>
            <a:r>
              <a:rPr lang="en-US" sz="1100" dirty="0" smtClean="0">
                <a:hlinkClick r:id="rId3"/>
              </a:rPr>
              <a:t>m.turner@ieee.org</a:t>
            </a:r>
            <a:endParaRPr lang="en-US" sz="1100" dirty="0" smtClean="0"/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 err="1" smtClean="0"/>
              <a:t>Soo</a:t>
            </a:r>
            <a:r>
              <a:rPr lang="en-US" sz="1100" dirty="0" smtClean="0"/>
              <a:t> Kim – Client Services, </a:t>
            </a:r>
            <a:r>
              <a:rPr lang="en-US" sz="1100" dirty="0" smtClean="0">
                <a:hlinkClick r:id="rId4"/>
              </a:rPr>
              <a:t>s.h.kim@ieee.org</a:t>
            </a:r>
            <a:r>
              <a:rPr lang="en-US" sz="1100" dirty="0" smtClean="0"/>
              <a:t> </a:t>
            </a:r>
          </a:p>
          <a:p>
            <a:pPr marL="685800" lvl="2" indent="-342900">
              <a:lnSpc>
                <a:spcPct val="80000"/>
              </a:lnSpc>
              <a:defRPr/>
            </a:pPr>
            <a:endParaRPr lang="en-US" sz="1100" dirty="0" smtClean="0"/>
          </a:p>
          <a:p>
            <a:pPr marL="685800" lvl="2" indent="-342900">
              <a:lnSpc>
                <a:spcPct val="80000"/>
              </a:lnSpc>
              <a:defRPr/>
            </a:pPr>
            <a:endParaRPr lang="en-US" sz="11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200" dirty="0"/>
          </a:p>
          <a:p>
            <a:pPr lvl="1">
              <a:lnSpc>
                <a:spcPct val="80000"/>
              </a:lnSpc>
              <a:buNone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IEEE Staff not present and always welcome! </a:t>
            </a:r>
          </a:p>
          <a:p>
            <a:pPr marL="342900" lvl="2" indent="0">
              <a:lnSpc>
                <a:spcPct val="80000"/>
              </a:lnSpc>
              <a:buNone/>
              <a:defRPr/>
            </a:pPr>
            <a:endParaRPr lang="en-US" sz="1100" dirty="0"/>
          </a:p>
          <a:p>
            <a:pPr marL="685800" lvl="2" indent="-342900">
              <a:lnSpc>
                <a:spcPct val="80000"/>
              </a:lnSpc>
              <a:defRPr/>
            </a:pPr>
            <a:endParaRPr lang="en-US" sz="1100" dirty="0"/>
          </a:p>
          <a:p>
            <a:pPr>
              <a:lnSpc>
                <a:spcPct val="80000"/>
              </a:lnSpc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Note: editors request that an IEEE staff member should be present at least during Plenary meetings</a:t>
            </a:r>
          </a:p>
          <a:p>
            <a:pPr lvl="1">
              <a:lnSpc>
                <a:spcPct val="80000"/>
              </a:lnSpc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000" dirty="0" smtClean="0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8438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8439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F256CC3-709F-4B73-B483-640656AD6A9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 smtClean="0"/>
              <a:t>TGmc</a:t>
            </a:r>
            <a:r>
              <a:rPr lang="en-US" sz="1600" dirty="0" smtClean="0"/>
              <a:t> – Adrian Stephens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3"/>
              </a:rPr>
              <a:t>adrian.p.stephens@intel.com</a:t>
            </a:r>
            <a:endParaRPr lang="en-US" sz="1600" b="0" dirty="0" smtClean="0"/>
          </a:p>
          <a:p>
            <a:r>
              <a:rPr lang="en-US" sz="1600" dirty="0" err="1" smtClean="0"/>
              <a:t>TGah</a:t>
            </a:r>
            <a:r>
              <a:rPr lang="en-US" sz="1600" dirty="0" smtClean="0"/>
              <a:t> – </a:t>
            </a:r>
            <a:r>
              <a:rPr lang="en-US" sz="1600" dirty="0" err="1" smtClean="0"/>
              <a:t>Yongho</a:t>
            </a:r>
            <a:r>
              <a:rPr lang="en-US" sz="1600" dirty="0" smtClean="0"/>
              <a:t> </a:t>
            </a:r>
            <a:r>
              <a:rPr lang="en-US" sz="1600" dirty="0" err="1" smtClean="0"/>
              <a:t>Seok</a:t>
            </a:r>
            <a:r>
              <a:rPr lang="en-US" sz="1600" dirty="0" smtClean="0"/>
              <a:t> </a:t>
            </a:r>
            <a:r>
              <a:rPr lang="en-US" sz="1600" b="0" dirty="0" smtClean="0">
                <a:hlinkClick r:id="rId4"/>
              </a:rPr>
              <a:t>yongho.seok@lge.com</a:t>
            </a:r>
            <a:r>
              <a:rPr lang="en-US" sz="1600" b="0" dirty="0" smtClean="0"/>
              <a:t>, </a:t>
            </a:r>
            <a:r>
              <a:rPr lang="en-US" sz="1600" dirty="0" smtClean="0"/>
              <a:t>Alfred </a:t>
            </a:r>
            <a:r>
              <a:rPr lang="en-US" sz="1600" dirty="0" err="1" smtClean="0"/>
              <a:t>Asterjadhi</a:t>
            </a:r>
            <a:r>
              <a:rPr lang="en-US" sz="1600" dirty="0" smtClean="0"/>
              <a:t> – </a:t>
            </a:r>
            <a:r>
              <a:rPr lang="en-US" sz="1600" b="0" dirty="0" smtClean="0">
                <a:hlinkClick r:id="rId5"/>
              </a:rPr>
              <a:t>aasterja@qti.qualcomm.com</a:t>
            </a:r>
            <a:r>
              <a:rPr lang="en-US" sz="1600" b="0" dirty="0" smtClean="0"/>
              <a:t>   </a:t>
            </a:r>
          </a:p>
          <a:p>
            <a:r>
              <a:rPr lang="en-US" sz="1600" dirty="0" err="1" smtClean="0"/>
              <a:t>TGai</a:t>
            </a:r>
            <a:r>
              <a:rPr lang="en-US" sz="1600" dirty="0" smtClean="0"/>
              <a:t> – Lee Armstrong – </a:t>
            </a:r>
            <a:r>
              <a:rPr lang="en-US" sz="1600" b="0" dirty="0" smtClean="0">
                <a:hlinkClick r:id="rId6"/>
              </a:rPr>
              <a:t>LRA@tiac.net</a:t>
            </a:r>
            <a:r>
              <a:rPr lang="en-US" sz="1600" b="0" dirty="0" smtClean="0"/>
              <a:t>, </a:t>
            </a:r>
            <a:r>
              <a:rPr lang="en-US" sz="1600" dirty="0" smtClean="0"/>
              <a:t>Ping FANG </a:t>
            </a:r>
            <a:r>
              <a:rPr lang="en-US" sz="1600" b="0" dirty="0" smtClean="0">
                <a:hlinkClick r:id="rId7"/>
              </a:rPr>
              <a:t>Ping.FANG@huawei.com</a:t>
            </a:r>
            <a:endParaRPr lang="en-US" sz="1600" b="0" dirty="0" smtClean="0"/>
          </a:p>
          <a:p>
            <a:r>
              <a:rPr lang="en-US" sz="1600" dirty="0" err="1" smtClean="0"/>
              <a:t>TGaj</a:t>
            </a:r>
            <a:r>
              <a:rPr lang="en-US" sz="1600" dirty="0" smtClean="0"/>
              <a:t> – </a:t>
            </a:r>
            <a:r>
              <a:rPr lang="en-US" sz="1600" dirty="0" err="1" smtClean="0"/>
              <a:t>Jiamin</a:t>
            </a:r>
            <a:r>
              <a:rPr lang="en-US" sz="1600" dirty="0" smtClean="0"/>
              <a:t> CHEN – </a:t>
            </a:r>
            <a:r>
              <a:rPr lang="en-US" sz="1600" b="0" dirty="0" smtClean="0">
                <a:hlinkClick r:id="rId8"/>
              </a:rPr>
              <a:t>jiamin.chen@mail01.huawei.com</a:t>
            </a:r>
            <a:r>
              <a:rPr lang="en-US" sz="1600" b="0" dirty="0" smtClean="0"/>
              <a:t> </a:t>
            </a:r>
            <a:endParaRPr lang="en-US" sz="1600" dirty="0" smtClean="0"/>
          </a:p>
          <a:p>
            <a:r>
              <a:rPr lang="en-US" sz="1600" dirty="0" err="1" smtClean="0"/>
              <a:t>Tgak</a:t>
            </a:r>
            <a:r>
              <a:rPr lang="en-US" sz="1600" dirty="0" smtClean="0"/>
              <a:t> – Donald Eastlake – </a:t>
            </a:r>
            <a:r>
              <a:rPr lang="en-US" sz="1600" b="0" dirty="0" smtClean="0">
                <a:hlinkClick r:id="rId9"/>
              </a:rPr>
              <a:t>d3e3e3@gmail.com</a:t>
            </a:r>
            <a:r>
              <a:rPr lang="en-US" sz="1600" b="0" dirty="0" smtClean="0"/>
              <a:t> </a:t>
            </a:r>
            <a:endParaRPr lang="en-US" sz="1600" dirty="0" smtClean="0"/>
          </a:p>
          <a:p>
            <a:r>
              <a:rPr lang="en-US" sz="1600" dirty="0" err="1" smtClean="0"/>
              <a:t>TGaq</a:t>
            </a:r>
            <a:r>
              <a:rPr lang="en-US" sz="1600" dirty="0" smtClean="0"/>
              <a:t> – Dan Gal – </a:t>
            </a:r>
            <a:r>
              <a:rPr lang="en-US" sz="1600" b="0" dirty="0" smtClean="0">
                <a:hlinkClick r:id="rId10"/>
              </a:rPr>
              <a:t>ddrgal@gmail.com</a:t>
            </a:r>
            <a:r>
              <a:rPr lang="en-US" sz="1600" b="0" dirty="0" smtClean="0"/>
              <a:t>   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Editors Emeritus:</a:t>
            </a:r>
          </a:p>
          <a:p>
            <a:pPr lvl="1"/>
            <a:r>
              <a:rPr lang="en-US" sz="1600" dirty="0" err="1"/>
              <a:t>TGaa</a:t>
            </a:r>
            <a:r>
              <a:rPr lang="en-US" sz="1600" dirty="0"/>
              <a:t> – Alex Ashley – </a:t>
            </a:r>
            <a:r>
              <a:rPr lang="en-US" sz="1600" dirty="0" smtClean="0">
                <a:hlinkClick r:id="rId11"/>
              </a:rPr>
              <a:t>alex.ashley@hotmail.co.uk</a:t>
            </a:r>
            <a:endParaRPr lang="en-US" sz="1600" dirty="0" smtClean="0"/>
          </a:p>
          <a:p>
            <a:pPr lvl="1"/>
            <a:r>
              <a:rPr lang="en-US" sz="1600" dirty="0" err="1" smtClean="0"/>
              <a:t>TGac</a:t>
            </a:r>
            <a:r>
              <a:rPr lang="en-US" sz="1600" dirty="0" smtClean="0"/>
              <a:t> – Robert Stacey – </a:t>
            </a:r>
            <a:r>
              <a:rPr lang="en-US" sz="1600" dirty="0" smtClean="0">
                <a:hlinkClick r:id="rId12"/>
              </a:rPr>
              <a:t>robert.stacey@intel.com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/>
              <a:t>TGad</a:t>
            </a:r>
            <a:r>
              <a:rPr lang="en-US" sz="1600" dirty="0"/>
              <a:t> – Carlos Cordeiro – </a:t>
            </a:r>
            <a:r>
              <a:rPr lang="en-US" sz="1600" dirty="0">
                <a:hlinkClick r:id="rId13"/>
              </a:rPr>
              <a:t>carlos.cordeiro@intel.com</a:t>
            </a:r>
            <a:r>
              <a:rPr lang="en-US" sz="1600" dirty="0"/>
              <a:t> 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 smtClean="0"/>
              <a:t>TGae</a:t>
            </a:r>
            <a:r>
              <a:rPr lang="en-US" sz="1600" dirty="0" smtClean="0"/>
              <a:t> – Henry </a:t>
            </a:r>
            <a:r>
              <a:rPr lang="en-US" sz="1600" dirty="0" err="1" smtClean="0"/>
              <a:t>Ptasinski</a:t>
            </a:r>
            <a:r>
              <a:rPr lang="en-US" sz="1600" dirty="0" smtClean="0"/>
              <a:t> – </a:t>
            </a:r>
            <a:r>
              <a:rPr lang="en-US" sz="1600" dirty="0" smtClean="0">
                <a:hlinkClick r:id="rId14"/>
              </a:rPr>
              <a:t>henry@LOGOUT.COM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 smtClean="0"/>
              <a:t>TGaf</a:t>
            </a:r>
            <a:r>
              <a:rPr lang="en-US" sz="1600" dirty="0" smtClean="0"/>
              <a:t> – Peter Ecclesine – </a:t>
            </a:r>
            <a:r>
              <a:rPr lang="en-US" sz="1600" dirty="0" smtClean="0">
                <a:hlinkClick r:id="rId15"/>
              </a:rPr>
              <a:t>pecclesi@cisco.com</a:t>
            </a:r>
            <a:r>
              <a:rPr lang="en-US" sz="1600" dirty="0" smtClean="0"/>
              <a:t> </a:t>
            </a:r>
          </a:p>
          <a:p>
            <a:pPr lvl="1"/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Mar 18</a:t>
            </a:r>
            <a:r>
              <a:rPr lang="en-GB" baseline="30000" dirty="0" smtClean="0"/>
              <a:t>th</a:t>
            </a:r>
            <a:r>
              <a:rPr lang="en-GB" dirty="0" smtClean="0"/>
              <a:t> Round table status report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GB" sz="2000" dirty="0" err="1" smtClean="0"/>
              <a:t>REVmc</a:t>
            </a:r>
            <a:r>
              <a:rPr lang="en-GB" sz="2000" dirty="0" smtClean="0"/>
              <a:t> – Doing comment resolutions, will roll in </a:t>
            </a:r>
            <a:r>
              <a:rPr lang="en-GB" sz="2000" dirty="0" err="1" smtClean="0"/>
              <a:t>TGaf</a:t>
            </a:r>
            <a:r>
              <a:rPr lang="en-GB" sz="2000" dirty="0" smtClean="0"/>
              <a:t> either in D2.7 or 3.1, and that will trigger renumbering of all amendments . Not clear whether </a:t>
            </a:r>
            <a:r>
              <a:rPr lang="en-GB" sz="2000" dirty="0" err="1" smtClean="0"/>
              <a:t>recirc</a:t>
            </a:r>
            <a:r>
              <a:rPr lang="en-GB" sz="2000" dirty="0" smtClean="0"/>
              <a:t> will happen out of March, still have ~100 comments to resolve </a:t>
            </a:r>
          </a:p>
          <a:p>
            <a:r>
              <a:rPr lang="en-GB" sz="2000" dirty="0" smtClean="0"/>
              <a:t>11ah –  D1.2 is on server, ~360 will remain unresolved after March meeting.</a:t>
            </a:r>
          </a:p>
          <a:p>
            <a:r>
              <a:rPr lang="en-GB" sz="2000" dirty="0" smtClean="0"/>
              <a:t>11ai –   Hoping to resolve all comments and go to letter ballot out of March meeting.</a:t>
            </a:r>
            <a:endParaRPr lang="en-GB" sz="2000" b="0" dirty="0" smtClean="0"/>
          </a:p>
          <a:p>
            <a:r>
              <a:rPr lang="en-GB" sz="2000" dirty="0" smtClean="0"/>
              <a:t>11aj </a:t>
            </a:r>
            <a:r>
              <a:rPr lang="en-GB" sz="2000" dirty="0"/>
              <a:t>–</a:t>
            </a:r>
            <a:r>
              <a:rPr lang="en-GB" sz="2000" dirty="0" smtClean="0"/>
              <a:t>  D0.01 is the baseline, CC received 151 comments and proposed resolutions are in hand, hope to have a new draft after May session.</a:t>
            </a:r>
          </a:p>
          <a:p>
            <a:r>
              <a:rPr lang="en-GB" sz="2000" dirty="0" smtClean="0"/>
              <a:t>11ak –  Hope to have Draft 0.01 out of March.</a:t>
            </a:r>
            <a:endParaRPr lang="en-GB" sz="2000" dirty="0"/>
          </a:p>
          <a:p>
            <a:r>
              <a:rPr lang="en-GB" sz="2000" dirty="0" smtClean="0"/>
              <a:t>11aq –   Still working on direction for the amendment, will know more in May.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BFB0970-0318-4E35-AEDF-341F41E712E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048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0486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Reflector Updates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Each editor is expected to be on the reflector and current.</a:t>
            </a:r>
          </a:p>
          <a:p>
            <a:r>
              <a:rPr lang="en-US" smtClean="0"/>
              <a:t>If you didn’t receive the meeting notice from the reflector, please send email to adrian.p.stephens@intel.com</a:t>
            </a:r>
          </a:p>
          <a:p>
            <a:r>
              <a:rPr lang="en-US" smtClean="0"/>
              <a:t>To be updated:</a:t>
            </a:r>
          </a:p>
          <a:p>
            <a:pPr lvl="1"/>
            <a:r>
              <a:rPr lang="en-US" smtClean="0"/>
              <a:t>None</a:t>
            </a:r>
          </a:p>
          <a:p>
            <a:endParaRPr lang="en-US" smtClean="0"/>
          </a:p>
        </p:txBody>
      </p:sp>
      <p:sp>
        <p:nvSpPr>
          <p:cNvPr id="2150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482AA55E-C9C8-4875-84FE-144AC5034762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1510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1511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 txBox="1">
            <a:spLocks noGrp="1"/>
          </p:cNvSpPr>
          <p:nvPr/>
        </p:nvSpPr>
        <p:spPr bwMode="auto">
          <a:xfrm>
            <a:off x="685800" y="30480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C8EBD44-B100-43B4-BD40-43258D2B7579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IEEE Publication Status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dirty="0" smtClean="0"/>
              <a:t>Publication completed for 802.11-2012 March  30,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11ae</a:t>
            </a:r>
            <a:r>
              <a:rPr lang="en-US" dirty="0" smtClean="0"/>
              <a:t> announced April 10, 2012</a:t>
            </a:r>
          </a:p>
          <a:p>
            <a:r>
              <a:rPr lang="en-US" dirty="0" smtClean="0"/>
              <a:t>Publication of 11aa announced June 5, 2012</a:t>
            </a:r>
          </a:p>
          <a:p>
            <a:r>
              <a:rPr lang="en-US" dirty="0" smtClean="0"/>
              <a:t>Publication of 11ac announced December 18, 2013</a:t>
            </a:r>
          </a:p>
          <a:p>
            <a:r>
              <a:rPr lang="en-US" dirty="0" smtClean="0"/>
              <a:t>Publication of 11ad announced December 28, 2012</a:t>
            </a:r>
          </a:p>
          <a:p>
            <a:r>
              <a:rPr lang="en-US" dirty="0" smtClean="0"/>
              <a:t>Publication of 11af announced February 21, 2014</a:t>
            </a:r>
          </a:p>
          <a:p>
            <a:pPr>
              <a:buNone/>
            </a:pPr>
            <a:endParaRPr lang="en-US" baseline="30000" dirty="0" smtClean="0"/>
          </a:p>
          <a:p>
            <a:endParaRPr lang="en-US" baseline="30000" dirty="0" smtClean="0"/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2253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2535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11af publication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publication is available in the members’ area until March 2x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64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1760</Words>
  <Application>Microsoft Office PowerPoint</Application>
  <PresentationFormat>On-screen Show (4:3)</PresentationFormat>
  <Paragraphs>377</Paragraphs>
  <Slides>25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Default Design</vt:lpstr>
      <vt:lpstr>Document</vt:lpstr>
      <vt:lpstr>802.11 WG Editor’s Meeting (Mar ‘14)</vt:lpstr>
      <vt:lpstr>Abstract</vt:lpstr>
      <vt:lpstr>Agenda for 2014-03-18</vt:lpstr>
      <vt:lpstr>Roll Call – 2014-03-18</vt:lpstr>
      <vt:lpstr>Volunteer Editor Contacts</vt:lpstr>
      <vt:lpstr>Mar 18th Round table status report</vt:lpstr>
      <vt:lpstr>Reflector Updates</vt:lpstr>
      <vt:lpstr>IEEE Publication Status</vt:lpstr>
      <vt:lpstr>11af publication process</vt:lpstr>
      <vt:lpstr>Learnings from 11ac roll-in</vt:lpstr>
      <vt:lpstr>Numbering Alignment Process</vt:lpstr>
      <vt:lpstr>Amendment &amp; other ordering notes</vt:lpstr>
      <vt:lpstr>MDR Status</vt:lpstr>
      <vt:lpstr>802.11 Style Guide</vt:lpstr>
      <vt:lpstr>802.11 Editor’s Guide</vt:lpstr>
      <vt:lpstr>Editor Amendment Ordering</vt:lpstr>
      <vt:lpstr>Email Your Draft Status Updates</vt:lpstr>
      <vt:lpstr>Draft Development Snapshot</vt:lpstr>
      <vt:lpstr>IEEE Standards Central Desktop</vt:lpstr>
      <vt:lpstr>Editors Backup practices</vt:lpstr>
      <vt:lpstr>MIB style, Visio and Frame practices </vt:lpstr>
      <vt:lpstr>Two Technical Editors</vt:lpstr>
      <vt:lpstr>Pending Actions</vt:lpstr>
      <vt:lpstr>Backup/Background Slides</vt:lpstr>
      <vt:lpstr>Editors page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2014-03-20T05:52:11Z</dcterms:modified>
</cp:coreProperties>
</file>