
<file path=[Content_Types].xml><?xml version="1.0" encoding="utf-8"?>
<Types xmlns="http://schemas.openxmlformats.org/package/2006/content-types">
  <Default Extension="xml" ContentType="application/xml"/>
  <Default Extension="doc" ContentType="application/msword"/>
  <Default Extension="jpeg" ContentType="image/jpeg"/>
  <Default Extension="rels" ContentType="application/vnd.openxmlformats-package.relationships+xml"/>
  <Default Extension="emf" ContentType="image/x-emf"/>
  <Default Extension="vml" ContentType="application/vnd.openxmlformats-officedocument.vmlDrawing"/>
  <Default Extension="bin" ContentType="application/vnd.openxmlformats-officedocument.presentationml.printerSettings"/>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8" r:id="rId6"/>
    <p:sldId id="269" r:id="rId7"/>
    <p:sldId id="263" r:id="rId8"/>
    <p:sldId id="266" r:id="rId9"/>
    <p:sldId id="270" r:id="rId10"/>
    <p:sldId id="271" r:id="rId11"/>
    <p:sldId id="273" r:id="rId12"/>
    <p:sldId id="274" r:id="rId13"/>
    <p:sldId id="275" r:id="rId14"/>
    <p:sldId id="272" r:id="rId15"/>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4" d="100"/>
          <a:sy n="104" d="100"/>
        </p:scale>
        <p:origin x="-1672" y="-9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smtClean="0"/>
              <a:t>doc.: IEEE 802.11-14/0269r0</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smtClean="0"/>
              <a:t>March 2014</a:t>
            </a:r>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smtClean="0"/>
              <a:t>Katsuo Yunoki, KDDI R&amp;D Laboratories</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129124622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doc.: IEEE 802.11-14/0269r0</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smtClean="0"/>
              <a:t>March 2014</a:t>
            </a:r>
            <a:endParaRPr lang="en-US"/>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smtClean="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smtClean="0"/>
              <a:t>Katsuo Yunoki, KDDI R&amp;D Laboratories</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9225026"/>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smtClean="0"/>
              <a:t>doc.: IEEE 802.11-14/0269r0</a:t>
            </a:r>
            <a:endParaRPr lang="en-US"/>
          </a:p>
        </p:txBody>
      </p:sp>
      <p:sp>
        <p:nvSpPr>
          <p:cNvPr id="5" name="Rectangle 3"/>
          <p:cNvSpPr>
            <a:spLocks noGrp="1" noChangeArrowheads="1"/>
          </p:cNvSpPr>
          <p:nvPr>
            <p:ph type="dt"/>
          </p:nvPr>
        </p:nvSpPr>
        <p:spPr>
          <a:ln/>
        </p:spPr>
        <p:txBody>
          <a:bodyPr/>
          <a:lstStyle/>
          <a:p>
            <a:r>
              <a:rPr lang="en-US" smtClean="0"/>
              <a:t>March 2014</a:t>
            </a:r>
            <a:endParaRPr lang="en-US"/>
          </a:p>
        </p:txBody>
      </p:sp>
      <p:sp>
        <p:nvSpPr>
          <p:cNvPr id="6" name="Rectangle 6"/>
          <p:cNvSpPr>
            <a:spLocks noGrp="1" noChangeArrowheads="1"/>
          </p:cNvSpPr>
          <p:nvPr>
            <p:ph type="ftr"/>
          </p:nvPr>
        </p:nvSpPr>
        <p:spPr>
          <a:ln/>
        </p:spPr>
        <p:txBody>
          <a:bodyPr/>
          <a:lstStyle/>
          <a:p>
            <a:r>
              <a:rPr lang="en-US" smtClean="0"/>
              <a:t>Katsuo Yunoki, KDDI R&amp;D Laboratories</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ja-JP" altLang="en-US" smtClean="0"/>
              <a:t>マスター タイトルの書式設定</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Katsuo Yunoki, KDDI R&amp;D Laboratories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Katsuo Yunoki, KDDI R&amp;D Laboratories</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マスター テキストの書式設定</a:t>
            </a:r>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Katsuo Yunoki, KDDI R&amp;D Laboratories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Date Placeholder 4"/>
          <p:cNvSpPr>
            <a:spLocks noGrp="1"/>
          </p:cNvSpPr>
          <p:nvPr>
            <p:ph type="dt" idx="10"/>
          </p:nvPr>
        </p:nvSpPr>
        <p:spPr/>
        <p:txBody>
          <a:bodyPr/>
          <a:lstStyle>
            <a:lvl1pPr>
              <a:defRPr/>
            </a:lvl1pPr>
          </a:lstStyle>
          <a:p>
            <a:r>
              <a:rPr lang="en-US" smtClean="0"/>
              <a:t>March 2014</a:t>
            </a:r>
            <a:endParaRPr lang="en-GB"/>
          </a:p>
        </p:txBody>
      </p:sp>
      <p:sp>
        <p:nvSpPr>
          <p:cNvPr id="6" name="Footer Placeholder 5"/>
          <p:cNvSpPr>
            <a:spLocks noGrp="1"/>
          </p:cNvSpPr>
          <p:nvPr>
            <p:ph type="ftr" idx="11"/>
          </p:nvPr>
        </p:nvSpPr>
        <p:spPr/>
        <p:txBody>
          <a:bodyPr/>
          <a:lstStyle>
            <a:lvl1pPr>
              <a:defRPr/>
            </a:lvl1pPr>
          </a:lstStyle>
          <a:p>
            <a:r>
              <a:rPr lang="en-GB" smtClean="0"/>
              <a:t>Katsuo Yunoki, KDDI R&amp;D Laboratories</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ja-JP" altLang="en-US" smtClean="0"/>
              <a:t>マスター タイトルの書式設定</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7" name="Date Placeholder 6"/>
          <p:cNvSpPr>
            <a:spLocks noGrp="1"/>
          </p:cNvSpPr>
          <p:nvPr>
            <p:ph type="dt" idx="10"/>
          </p:nvPr>
        </p:nvSpPr>
        <p:spPr/>
        <p:txBody>
          <a:bodyPr/>
          <a:lstStyle>
            <a:lvl1pPr>
              <a:defRPr/>
            </a:lvl1pPr>
          </a:lstStyle>
          <a:p>
            <a:r>
              <a:rPr lang="en-US" smtClean="0"/>
              <a:t>March 2014</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smtClean="0"/>
              <a:t>Katsuo Yunoki, KDDI R&amp;D Laboratories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smtClean="0"/>
              <a:t>March 2014</a:t>
            </a:r>
            <a:endParaRPr lang="en-GB"/>
          </a:p>
        </p:txBody>
      </p:sp>
      <p:sp>
        <p:nvSpPr>
          <p:cNvPr id="4" name="Footer Placeholder 3"/>
          <p:cNvSpPr>
            <a:spLocks noGrp="1"/>
          </p:cNvSpPr>
          <p:nvPr>
            <p:ph type="ftr" idx="11"/>
          </p:nvPr>
        </p:nvSpPr>
        <p:spPr/>
        <p:txBody>
          <a:bodyPr/>
          <a:lstStyle>
            <a:lvl1pPr>
              <a:defRPr/>
            </a:lvl1pPr>
          </a:lstStyle>
          <a:p>
            <a:r>
              <a:rPr lang="en-GB" smtClean="0"/>
              <a:t>Katsuo Yunoki, KDDI R&amp;D Laboratories</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smtClean="0"/>
              <a:t>March 2014</a:t>
            </a:r>
            <a:endParaRPr lang="en-GB"/>
          </a:p>
        </p:txBody>
      </p:sp>
      <p:sp>
        <p:nvSpPr>
          <p:cNvPr id="3" name="Footer Placeholder 2"/>
          <p:cNvSpPr>
            <a:spLocks noGrp="1"/>
          </p:cNvSpPr>
          <p:nvPr>
            <p:ph type="ftr" idx="11"/>
          </p:nvPr>
        </p:nvSpPr>
        <p:spPr/>
        <p:txBody>
          <a:bodyPr/>
          <a:lstStyle>
            <a:lvl1pPr>
              <a:defRPr/>
            </a:lvl1pPr>
          </a:lstStyle>
          <a:p>
            <a:r>
              <a:rPr lang="en-GB" smtClean="0"/>
              <a:t>Katsuo Yunoki, KDDI R&amp;D Laboratories</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Katsuo Yunoki, KDDI R&amp;D Laboratories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ja-JP" altLang="en-US" smtClean="0"/>
              <a:t>マスター タイトルの書式設定</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GB"/>
          </a:p>
        </p:txBody>
      </p:sp>
      <p:sp>
        <p:nvSpPr>
          <p:cNvPr id="4" name="Date Placeholder 3"/>
          <p:cNvSpPr>
            <a:spLocks noGrp="1"/>
          </p:cNvSpPr>
          <p:nvPr>
            <p:ph type="dt" idx="10"/>
          </p:nvPr>
        </p:nvSpPr>
        <p:spPr/>
        <p:txBody>
          <a:bodyPr/>
          <a:lstStyle>
            <a:lvl1pPr>
              <a:defRPr/>
            </a:lvl1pPr>
          </a:lstStyle>
          <a:p>
            <a:r>
              <a:rPr lang="en-US" smtClean="0"/>
              <a:t>March 2014</a:t>
            </a:r>
            <a:endParaRPr lang="en-GB"/>
          </a:p>
        </p:txBody>
      </p:sp>
      <p:sp>
        <p:nvSpPr>
          <p:cNvPr id="5" name="Footer Placeholder 4"/>
          <p:cNvSpPr>
            <a:spLocks noGrp="1"/>
          </p:cNvSpPr>
          <p:nvPr>
            <p:ph type="ftr" idx="11"/>
          </p:nvPr>
        </p:nvSpPr>
        <p:spPr/>
        <p:txBody>
          <a:bodyPr/>
          <a:lstStyle>
            <a:lvl1pPr>
              <a:defRPr/>
            </a:lvl1pPr>
          </a:lstStyle>
          <a:p>
            <a:r>
              <a:rPr lang="en-GB" smtClean="0"/>
              <a:t>Katsuo Yunoki, KDDI R&amp;D Laboratories</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smtClean="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smtClean="0"/>
              <a:t>March 2014</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smtClean="0"/>
              <a:t>Katsuo Yunoki, KDDI R&amp;D Laboratories</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doc.: IEEE 11-1</a:t>
            </a:r>
            <a:r>
              <a:rPr kumimoji="0" lang="en-US" altLang="ja-JP"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4</a:t>
            </a:r>
            <a:r>
              <a:rPr kumimoji="0" lang="en-GB" sz="1800" b="1" i="0" u="none" strike="noStrike" kern="1200" cap="none" spc="0" normalizeH="0" baseline="0" noProof="0" dirty="0" smtClean="0">
                <a:ln>
                  <a:noFill/>
                </a:ln>
                <a:solidFill>
                  <a:srgbClr val="000000"/>
                </a:solidFill>
                <a:effectLst/>
                <a:uLnTx/>
                <a:uFillTx/>
                <a:latin typeface="Times New Roman" pitchFamily="16" charset="0"/>
                <a:ea typeface="MS Gothic" charset="-128"/>
                <a:cs typeface="Arial Unicode MS" charset="0"/>
              </a:rPr>
              <a:t>/0269r0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__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image" Target="../media/image2.emf"/><Relationship Id="rId4" Type="http://schemas.openxmlformats.org/officeDocument/2006/relationships/image" Target="../media/image3.emf"/><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smtClean="0"/>
              <a:t>March 2014</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smtClean="0"/>
              <a:t>Katsuo Yunoki, KDDI R&amp;D Laboratories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901824"/>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ja-JP" dirty="0" smtClean="0"/>
              <a:t>Scanning Optimization </a:t>
            </a:r>
            <a:br>
              <a:rPr lang="en-US" altLang="ja-JP" dirty="0" smtClean="0"/>
            </a:br>
            <a:r>
              <a:rPr lang="en-US" altLang="ja-JP" dirty="0"/>
              <a:t>B</a:t>
            </a:r>
            <a:r>
              <a:rPr lang="en-US" altLang="ja-JP" dirty="0" smtClean="0"/>
              <a:t>y Using </a:t>
            </a:r>
            <a:r>
              <a:rPr lang="en-GB" dirty="0" smtClean="0"/>
              <a:t>Reduced Neighbor Report IE</a:t>
            </a:r>
            <a:endParaRPr lang="en-GB" dirty="0"/>
          </a:p>
        </p:txBody>
      </p:sp>
      <p:sp>
        <p:nvSpPr>
          <p:cNvPr id="3074" name="Rectangle 2"/>
          <p:cNvSpPr>
            <a:spLocks noGrp="1" noChangeArrowheads="1"/>
          </p:cNvSpPr>
          <p:nvPr>
            <p:ph type="body" idx="1"/>
          </p:nvPr>
        </p:nvSpPr>
        <p:spPr>
          <a:xfrm>
            <a:off x="685800" y="2312045"/>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a:t>
            </a:r>
            <a:r>
              <a:rPr lang="en-GB" sz="2000" b="0" dirty="0" smtClean="0"/>
              <a:t>2014-</a:t>
            </a:r>
            <a:r>
              <a:rPr lang="en-GB" sz="2000" b="0" dirty="0" smtClean="0"/>
              <a:t>03-03</a:t>
            </a:r>
            <a:endParaRPr lang="en-GB" sz="2000" b="0"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98136011"/>
              </p:ext>
            </p:extLst>
          </p:nvPr>
        </p:nvGraphicFramePr>
        <p:xfrm>
          <a:off x="508000" y="3377083"/>
          <a:ext cx="8156575" cy="2716213"/>
        </p:xfrm>
        <a:graphic>
          <a:graphicData uri="http://schemas.openxmlformats.org/presentationml/2006/ole">
            <mc:AlternateContent xmlns:mc="http://schemas.openxmlformats.org/markup-compatibility/2006">
              <mc:Choice xmlns:v="urn:schemas-microsoft-com:vml" Requires="v">
                <p:oleObj spid="_x0000_s3182" name="文書" r:id="rId4" imgW="8255000" imgH="2755900" progId="Word.Document.8">
                  <p:embed/>
                </p:oleObj>
              </mc:Choice>
              <mc:Fallback>
                <p:oleObj name="文書" r:id="rId4" imgW="8255000" imgH="2755900" progId="Word.Document.8">
                  <p:embed/>
                  <p:pic>
                    <p:nvPicPr>
                      <p:cNvPr id="0" name="Picture 3"/>
                      <p:cNvPicPr>
                        <a:picLocks noChangeAspect="1" noChangeArrowheads="1"/>
                      </p:cNvPicPr>
                      <p:nvPr/>
                    </p:nvPicPr>
                    <p:blipFill>
                      <a:blip r:embed="rId5"/>
                      <a:srcRect/>
                      <a:stretch>
                        <a:fillRect/>
                      </a:stretch>
                    </p:blipFill>
                    <p:spPr bwMode="auto">
                      <a:xfrm>
                        <a:off x="508000" y="3377083"/>
                        <a:ext cx="8156575" cy="2716213"/>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2932583"/>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Proposal Detail</a:t>
            </a:r>
            <a:br>
              <a:rPr lang="en-US" dirty="0" smtClean="0"/>
            </a:br>
            <a:r>
              <a:rPr lang="en-US" dirty="0" smtClean="0"/>
              <a:t>(MLME-SCAN.request)</a:t>
            </a:r>
            <a:endParaRPr lang="en-US" dirty="0"/>
          </a:p>
        </p:txBody>
      </p:sp>
      <p:sp>
        <p:nvSpPr>
          <p:cNvPr id="7" name="テキスト ボックス 6"/>
          <p:cNvSpPr txBox="1"/>
          <p:nvPr/>
        </p:nvSpPr>
        <p:spPr>
          <a:xfrm>
            <a:off x="755576" y="1988840"/>
            <a:ext cx="3384376" cy="4616648"/>
          </a:xfrm>
          <a:prstGeom prst="rect">
            <a:avLst/>
          </a:prstGeom>
          <a:noFill/>
        </p:spPr>
        <p:txBody>
          <a:bodyPr wrap="square" rtlCol="0">
            <a:spAutoFit/>
          </a:bodyPr>
          <a:lstStyle/>
          <a:p>
            <a:r>
              <a:rPr lang="en-US" altLang="ja-JP" sz="1400" dirty="0" smtClean="0">
                <a:solidFill>
                  <a:srgbClr val="000000"/>
                </a:solidFill>
              </a:rPr>
              <a:t>MLME</a:t>
            </a:r>
            <a:r>
              <a:rPr lang="en-US" altLang="ja-JP" sz="1400" dirty="0">
                <a:solidFill>
                  <a:srgbClr val="000000"/>
                </a:solidFill>
              </a:rPr>
              <a:t>-SCAN.request(</a:t>
            </a:r>
          </a:p>
          <a:p>
            <a:r>
              <a:rPr lang="en-US" altLang="ja-JP" sz="1400" dirty="0" smtClean="0">
                <a:solidFill>
                  <a:srgbClr val="000000"/>
                </a:solidFill>
              </a:rPr>
              <a:t>	BSSType</a:t>
            </a:r>
            <a:r>
              <a:rPr lang="en-US" altLang="ja-JP" sz="1400" dirty="0">
                <a:solidFill>
                  <a:srgbClr val="000000"/>
                </a:solidFill>
              </a:rPr>
              <a:t>,</a:t>
            </a:r>
          </a:p>
          <a:p>
            <a:r>
              <a:rPr lang="en-US" altLang="ja-JP" sz="1400" dirty="0" smtClean="0">
                <a:solidFill>
                  <a:srgbClr val="000000"/>
                </a:solidFill>
              </a:rPr>
              <a:t>	BSSID</a:t>
            </a:r>
            <a:r>
              <a:rPr lang="en-US" altLang="ja-JP" sz="1400" dirty="0">
                <a:solidFill>
                  <a:srgbClr val="000000"/>
                </a:solidFill>
              </a:rPr>
              <a:t>,</a:t>
            </a:r>
          </a:p>
          <a:p>
            <a:r>
              <a:rPr lang="en-US" altLang="ja-JP" sz="1400" dirty="0" smtClean="0">
                <a:solidFill>
                  <a:srgbClr val="000000"/>
                </a:solidFill>
              </a:rPr>
              <a:t>	SSID</a:t>
            </a:r>
            <a:r>
              <a:rPr lang="en-US" altLang="ja-JP" sz="1400" dirty="0">
                <a:solidFill>
                  <a:srgbClr val="000000"/>
                </a:solidFill>
              </a:rPr>
              <a:t>,</a:t>
            </a:r>
          </a:p>
          <a:p>
            <a:r>
              <a:rPr lang="en-US" altLang="ja-JP" sz="1400" dirty="0" smtClean="0">
                <a:solidFill>
                  <a:srgbClr val="000000"/>
                </a:solidFill>
              </a:rPr>
              <a:t>	ScanType</a:t>
            </a:r>
            <a:r>
              <a:rPr lang="en-US" altLang="ja-JP" sz="1400" dirty="0">
                <a:solidFill>
                  <a:srgbClr val="000000"/>
                </a:solidFill>
              </a:rPr>
              <a:t>,</a:t>
            </a:r>
          </a:p>
          <a:p>
            <a:r>
              <a:rPr lang="en-US" altLang="ja-JP" sz="1400" dirty="0" smtClean="0">
                <a:solidFill>
                  <a:srgbClr val="000000"/>
                </a:solidFill>
              </a:rPr>
              <a:t>	ProbeDelay</a:t>
            </a:r>
            <a:r>
              <a:rPr lang="en-US" altLang="ja-JP" sz="1400" dirty="0">
                <a:solidFill>
                  <a:srgbClr val="000000"/>
                </a:solidFill>
              </a:rPr>
              <a:t>,</a:t>
            </a:r>
          </a:p>
          <a:p>
            <a:r>
              <a:rPr lang="en-US" altLang="ja-JP" sz="1400" dirty="0" smtClean="0">
                <a:solidFill>
                  <a:srgbClr val="000000"/>
                </a:solidFill>
              </a:rPr>
              <a:t>	ChannelList</a:t>
            </a:r>
            <a:r>
              <a:rPr lang="en-US" altLang="ja-JP" sz="1400" dirty="0">
                <a:solidFill>
                  <a:srgbClr val="000000"/>
                </a:solidFill>
              </a:rPr>
              <a:t>,</a:t>
            </a:r>
          </a:p>
          <a:p>
            <a:r>
              <a:rPr lang="en-US" altLang="ja-JP" sz="1400" dirty="0" smtClean="0">
                <a:solidFill>
                  <a:srgbClr val="000000"/>
                </a:solidFill>
              </a:rPr>
              <a:t>	MinChannelTime</a:t>
            </a:r>
            <a:r>
              <a:rPr lang="en-US" altLang="ja-JP" sz="1400" dirty="0">
                <a:solidFill>
                  <a:srgbClr val="000000"/>
                </a:solidFill>
              </a:rPr>
              <a:t>,</a:t>
            </a:r>
          </a:p>
          <a:p>
            <a:r>
              <a:rPr lang="en-US" altLang="ja-JP" sz="1400" dirty="0" smtClean="0">
                <a:solidFill>
                  <a:srgbClr val="000000"/>
                </a:solidFill>
              </a:rPr>
              <a:t>	MaxChannelTime</a:t>
            </a:r>
            <a:r>
              <a:rPr lang="en-US" altLang="ja-JP" sz="1400" dirty="0">
                <a:solidFill>
                  <a:srgbClr val="000000"/>
                </a:solidFill>
              </a:rPr>
              <a:t>,</a:t>
            </a:r>
          </a:p>
          <a:p>
            <a:r>
              <a:rPr lang="en-US" altLang="ja-JP" sz="1400" dirty="0" smtClean="0">
                <a:solidFill>
                  <a:srgbClr val="000000"/>
                </a:solidFill>
              </a:rPr>
              <a:t>	RequestInformation</a:t>
            </a:r>
            <a:r>
              <a:rPr lang="en-US" altLang="ja-JP" sz="1400" dirty="0">
                <a:solidFill>
                  <a:srgbClr val="000000"/>
                </a:solidFill>
              </a:rPr>
              <a:t>,</a:t>
            </a:r>
          </a:p>
          <a:p>
            <a:r>
              <a:rPr lang="en-US" altLang="ja-JP" sz="1400" dirty="0" smtClean="0">
                <a:solidFill>
                  <a:srgbClr val="000000"/>
                </a:solidFill>
              </a:rPr>
              <a:t>	SSID </a:t>
            </a:r>
            <a:r>
              <a:rPr lang="en-US" altLang="ja-JP" sz="1400" dirty="0">
                <a:solidFill>
                  <a:srgbClr val="000000"/>
                </a:solidFill>
              </a:rPr>
              <a:t>List,</a:t>
            </a:r>
          </a:p>
          <a:p>
            <a:r>
              <a:rPr lang="en-US" altLang="ja-JP" sz="1400" dirty="0" smtClean="0">
                <a:solidFill>
                  <a:srgbClr val="000000"/>
                </a:solidFill>
              </a:rPr>
              <a:t>	ChannelUsage</a:t>
            </a:r>
            <a:r>
              <a:rPr lang="en-US" altLang="ja-JP" sz="1400" dirty="0">
                <a:solidFill>
                  <a:srgbClr val="000000"/>
                </a:solidFill>
              </a:rPr>
              <a:t>,</a:t>
            </a:r>
          </a:p>
          <a:p>
            <a:r>
              <a:rPr lang="en-US" altLang="ja-JP" sz="1400" dirty="0" smtClean="0">
                <a:solidFill>
                  <a:srgbClr val="000000"/>
                </a:solidFill>
              </a:rPr>
              <a:t>	AccessNetworkType</a:t>
            </a:r>
            <a:r>
              <a:rPr lang="en-US" altLang="ja-JP" sz="1400" dirty="0">
                <a:solidFill>
                  <a:srgbClr val="000000"/>
                </a:solidFill>
              </a:rPr>
              <a:t>,</a:t>
            </a:r>
          </a:p>
          <a:p>
            <a:r>
              <a:rPr lang="en-US" altLang="ja-JP" sz="1400" dirty="0" smtClean="0">
                <a:solidFill>
                  <a:srgbClr val="000000"/>
                </a:solidFill>
              </a:rPr>
              <a:t>	HESSID</a:t>
            </a:r>
            <a:r>
              <a:rPr lang="en-US" altLang="ja-JP" sz="1400" dirty="0">
                <a:solidFill>
                  <a:srgbClr val="000000"/>
                </a:solidFill>
              </a:rPr>
              <a:t>,</a:t>
            </a:r>
          </a:p>
          <a:p>
            <a:r>
              <a:rPr lang="en-US" altLang="ja-JP" sz="1400" dirty="0" smtClean="0">
                <a:solidFill>
                  <a:srgbClr val="000000"/>
                </a:solidFill>
              </a:rPr>
              <a:t>	MeshID</a:t>
            </a:r>
            <a:r>
              <a:rPr lang="en-US" altLang="ja-JP" sz="1400" dirty="0">
                <a:solidFill>
                  <a:srgbClr val="000000"/>
                </a:solidFill>
              </a:rPr>
              <a:t>,</a:t>
            </a:r>
          </a:p>
          <a:p>
            <a:r>
              <a:rPr lang="en-US" altLang="ja-JP" sz="1400" dirty="0" smtClean="0">
                <a:solidFill>
                  <a:srgbClr val="000000"/>
                </a:solidFill>
              </a:rPr>
              <a:t>	DiscoveryMode</a:t>
            </a:r>
            <a:r>
              <a:rPr lang="en-US" altLang="ja-JP" sz="1400"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FILSRequestParameters</a:t>
            </a:r>
            <a:r>
              <a:rPr lang="en-US" altLang="ja-JP" sz="1400" u="sng"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ReportingOption</a:t>
            </a:r>
            <a:r>
              <a:rPr lang="en-US" altLang="ja-JP" sz="1400" u="sng"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APConfigurationChangeCount</a:t>
            </a:r>
            <a:r>
              <a:rPr lang="en-US" altLang="ja-JP" sz="1400" u="sng" dirty="0">
                <a:solidFill>
                  <a:srgbClr val="000000"/>
                </a:solidFill>
              </a:rPr>
              <a:t>,</a:t>
            </a:r>
          </a:p>
          <a:p>
            <a:r>
              <a:rPr lang="en-US" altLang="ja-JP" sz="1400" dirty="0" smtClean="0">
                <a:solidFill>
                  <a:srgbClr val="000000"/>
                </a:solidFill>
              </a:rPr>
              <a:t>	VendorSpecificInfo</a:t>
            </a:r>
            <a:endParaRPr lang="en-US" altLang="ja-JP" sz="1400" dirty="0">
              <a:solidFill>
                <a:srgbClr val="000000"/>
              </a:solidFill>
            </a:endParaRPr>
          </a:p>
          <a:p>
            <a:r>
              <a:rPr lang="en-US" altLang="ja-JP" sz="1400" dirty="0" smtClean="0">
                <a:solidFill>
                  <a:srgbClr val="000000"/>
                </a:solidFill>
              </a:rPr>
              <a:t>	)</a:t>
            </a:r>
            <a:endParaRPr kumimoji="1" lang="ja-JP" altLang="en-US" sz="1400" dirty="0">
              <a:solidFill>
                <a:srgbClr val="000000"/>
              </a:solidFill>
            </a:endParaRPr>
          </a:p>
        </p:txBody>
      </p:sp>
      <p:sp>
        <p:nvSpPr>
          <p:cNvPr id="2" name="テキスト ボックス 1"/>
          <p:cNvSpPr txBox="1"/>
          <p:nvPr/>
        </p:nvSpPr>
        <p:spPr>
          <a:xfrm>
            <a:off x="4427984" y="2204864"/>
            <a:ext cx="3816424" cy="646331"/>
          </a:xfrm>
          <a:prstGeom prst="rect">
            <a:avLst/>
          </a:prstGeom>
          <a:noFill/>
        </p:spPr>
        <p:txBody>
          <a:bodyPr wrap="square" rtlCol="0">
            <a:spAutoFit/>
          </a:bodyPr>
          <a:lstStyle/>
          <a:p>
            <a:r>
              <a:rPr kumimoji="1" lang="en-US" altLang="ja-JP" sz="1800" dirty="0" smtClean="0">
                <a:solidFill>
                  <a:srgbClr val="000000"/>
                </a:solidFill>
              </a:rPr>
              <a:t>Add a semantic:</a:t>
            </a:r>
          </a:p>
          <a:p>
            <a:r>
              <a:rPr kumimoji="1" lang="en-US" altLang="ja-JP" sz="1800" dirty="0">
                <a:solidFill>
                  <a:srgbClr val="000000"/>
                </a:solidFill>
              </a:rPr>
              <a:t>	</a:t>
            </a:r>
            <a:r>
              <a:rPr kumimoji="1" lang="en-US" altLang="ja-JP" sz="1800" u="sng" dirty="0" smtClean="0">
                <a:solidFill>
                  <a:srgbClr val="000000"/>
                </a:solidFill>
              </a:rPr>
              <a:t>ScanOption</a:t>
            </a:r>
            <a:endParaRPr kumimoji="1" lang="ja-JP" altLang="en-US" sz="1800" u="sng" dirty="0">
              <a:solidFill>
                <a:srgbClr val="000000"/>
              </a:solidFill>
            </a:endParaRPr>
          </a:p>
        </p:txBody>
      </p:sp>
      <p:cxnSp>
        <p:nvCxnSpPr>
          <p:cNvPr id="10" name="直線矢印コネクタ 9"/>
          <p:cNvCxnSpPr/>
          <p:nvPr/>
        </p:nvCxnSpPr>
        <p:spPr bwMode="auto">
          <a:xfrm flipH="1">
            <a:off x="3563888" y="6093296"/>
            <a:ext cx="50405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2" name="カギ線コネクタ 11"/>
          <p:cNvCxnSpPr>
            <a:stCxn id="2" idx="1"/>
          </p:cNvCxnSpPr>
          <p:nvPr/>
        </p:nvCxnSpPr>
        <p:spPr bwMode="auto">
          <a:xfrm rot="10800000" flipV="1">
            <a:off x="4067944" y="2528030"/>
            <a:ext cx="360040" cy="3565266"/>
          </a:xfrm>
          <a:prstGeom prst="bentConnector2">
            <a:avLst/>
          </a:prstGeom>
          <a:solidFill>
            <a:srgbClr val="00B8FF"/>
          </a:solidFill>
          <a:ln w="9525" cap="flat" cmpd="sng" algn="ctr">
            <a:solidFill>
              <a:schemeClr val="tx1"/>
            </a:solidFill>
            <a:prstDash val="solid"/>
            <a:round/>
            <a:headEnd type="none" w="med" len="med"/>
            <a:tailEnd type="none" w="med" len="med"/>
          </a:ln>
          <a:effectLst/>
        </p:spPr>
      </p:cxnSp>
      <p:sp>
        <p:nvSpPr>
          <p:cNvPr id="15" name="テキスト ボックス 14"/>
          <p:cNvSpPr txBox="1"/>
          <p:nvPr/>
        </p:nvSpPr>
        <p:spPr>
          <a:xfrm>
            <a:off x="4427984" y="2996952"/>
            <a:ext cx="4536504" cy="646331"/>
          </a:xfrm>
          <a:prstGeom prst="rect">
            <a:avLst/>
          </a:prstGeom>
          <a:noFill/>
        </p:spPr>
        <p:txBody>
          <a:bodyPr wrap="square" rtlCol="0">
            <a:spAutoFit/>
          </a:bodyPr>
          <a:lstStyle/>
          <a:p>
            <a:r>
              <a:rPr kumimoji="1" lang="en-US" altLang="ja-JP" sz="1800" dirty="0" smtClean="0">
                <a:solidFill>
                  <a:srgbClr val="000000"/>
                </a:solidFill>
              </a:rPr>
              <a:t>Insert a row containing the following contents to the primitives table: </a:t>
            </a:r>
            <a:endParaRPr kumimoji="1" lang="ja-JP" altLang="en-US" sz="1800" dirty="0">
              <a:solidFill>
                <a:srgbClr val="000000"/>
              </a:solidFill>
            </a:endParaRPr>
          </a:p>
        </p:txBody>
      </p:sp>
      <p:sp>
        <p:nvSpPr>
          <p:cNvPr id="16" name="テキスト ボックス 15"/>
          <p:cNvSpPr txBox="1"/>
          <p:nvPr/>
        </p:nvSpPr>
        <p:spPr>
          <a:xfrm>
            <a:off x="4499992" y="3701931"/>
            <a:ext cx="4464496" cy="2585323"/>
          </a:xfrm>
          <a:prstGeom prst="rect">
            <a:avLst/>
          </a:prstGeom>
          <a:noFill/>
        </p:spPr>
        <p:txBody>
          <a:bodyPr wrap="square" rtlCol="0">
            <a:spAutoFit/>
          </a:bodyPr>
          <a:lstStyle/>
          <a:p>
            <a:pPr marL="285750" indent="-285750">
              <a:buFont typeface="Arial"/>
              <a:buChar char="•"/>
            </a:pPr>
            <a:r>
              <a:rPr kumimoji="1" lang="en-US" altLang="ja-JP" sz="1800" dirty="0" smtClean="0">
                <a:solidFill>
                  <a:srgbClr val="000000"/>
                </a:solidFill>
              </a:rPr>
              <a:t>Name: ScanOption</a:t>
            </a:r>
          </a:p>
          <a:p>
            <a:pPr marL="285750" indent="-285750">
              <a:buFont typeface="Arial"/>
              <a:buChar char="•"/>
            </a:pPr>
            <a:r>
              <a:rPr kumimoji="1" lang="en-US" altLang="ja-JP" sz="1800" dirty="0" smtClean="0">
                <a:solidFill>
                  <a:srgbClr val="000000"/>
                </a:solidFill>
              </a:rPr>
              <a:t>Type: Enumeration</a:t>
            </a:r>
          </a:p>
          <a:p>
            <a:pPr marL="285750" indent="-285750">
              <a:buFont typeface="Arial"/>
              <a:buChar char="•"/>
            </a:pPr>
            <a:r>
              <a:rPr kumimoji="1" lang="en-US" altLang="ja-JP" sz="1800" dirty="0" smtClean="0">
                <a:solidFill>
                  <a:srgbClr val="000000"/>
                </a:solidFill>
              </a:rPr>
              <a:t>Valid range:</a:t>
            </a:r>
          </a:p>
          <a:p>
            <a:pPr lvl="1"/>
            <a:r>
              <a:rPr kumimoji="1" lang="en-US" altLang="ja-JP" sz="1800" dirty="0" smtClean="0">
                <a:solidFill>
                  <a:srgbClr val="000000"/>
                </a:solidFill>
              </a:rPr>
              <a:t>NONE,</a:t>
            </a:r>
          </a:p>
          <a:p>
            <a:pPr lvl="1"/>
            <a:r>
              <a:rPr kumimoji="1" lang="en-US" altLang="ja-JP" sz="1800" dirty="0" smtClean="0">
                <a:solidFill>
                  <a:srgbClr val="000000"/>
                </a:solidFill>
              </a:rPr>
              <a:t>FILS_OPTIMIZED_SCAN</a:t>
            </a:r>
          </a:p>
          <a:p>
            <a:pPr marL="285750" indent="-285750">
              <a:buFont typeface="Arial"/>
              <a:buChar char="•"/>
            </a:pPr>
            <a:r>
              <a:rPr kumimoji="1" lang="en-US" altLang="ja-JP" sz="1800" dirty="0" smtClean="0">
                <a:solidFill>
                  <a:srgbClr val="000000"/>
                </a:solidFill>
              </a:rPr>
              <a:t>Description:</a:t>
            </a:r>
          </a:p>
          <a:p>
            <a:pPr marL="452438"/>
            <a:r>
              <a:rPr kumimoji="1" lang="en-US" altLang="ja-JP" sz="1800" dirty="0" smtClean="0">
                <a:solidFill>
                  <a:srgbClr val="000000"/>
                </a:solidFill>
              </a:rPr>
              <a:t>Indicates the additional scan execution. This parameter is optionally present when dot11FILSActivated is true. </a:t>
            </a:r>
            <a:endParaRPr kumimoji="1" lang="ja-JP" altLang="en-US" sz="1800" dirty="0">
              <a:solidFill>
                <a:srgbClr val="000000"/>
              </a:solidFill>
            </a:endParaRPr>
          </a:p>
        </p:txBody>
      </p:sp>
      <p:sp>
        <p:nvSpPr>
          <p:cNvPr id="17" name="正方形/長方形 16"/>
          <p:cNvSpPr/>
          <p:nvPr/>
        </p:nvSpPr>
        <p:spPr bwMode="auto">
          <a:xfrm>
            <a:off x="4283968" y="2060848"/>
            <a:ext cx="4752528" cy="4320480"/>
          </a:xfrm>
          <a:prstGeom prst="rect">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cxnSp>
        <p:nvCxnSpPr>
          <p:cNvPr id="8" name="直線コネクタ 7"/>
          <p:cNvCxnSpPr/>
          <p:nvPr/>
        </p:nvCxnSpPr>
        <p:spPr bwMode="auto">
          <a:xfrm flipH="1">
            <a:off x="3491880" y="5805264"/>
            <a:ext cx="288032" cy="288032"/>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11" name="直線コネクタ 10"/>
          <p:cNvCxnSpPr/>
          <p:nvPr/>
        </p:nvCxnSpPr>
        <p:spPr bwMode="auto">
          <a:xfrm>
            <a:off x="3491880" y="6093296"/>
            <a:ext cx="288032" cy="216024"/>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73442208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Proposal Detail</a:t>
            </a:r>
            <a:br>
              <a:rPr lang="en-US" dirty="0" smtClean="0"/>
            </a:br>
            <a:r>
              <a:rPr lang="en-US" dirty="0" smtClean="0"/>
              <a:t>(MLME-</a:t>
            </a:r>
            <a:r>
              <a:rPr lang="en-US" dirty="0" err="1" smtClean="0"/>
              <a:t>SCAN.confirm</a:t>
            </a:r>
            <a:r>
              <a:rPr lang="en-US" dirty="0" smtClean="0"/>
              <a:t>)</a:t>
            </a:r>
            <a:endParaRPr lang="en-US" dirty="0"/>
          </a:p>
        </p:txBody>
      </p:sp>
      <p:sp>
        <p:nvSpPr>
          <p:cNvPr id="13" name="テキスト ボックス 12"/>
          <p:cNvSpPr txBox="1"/>
          <p:nvPr/>
        </p:nvSpPr>
        <p:spPr>
          <a:xfrm>
            <a:off x="683568" y="2204864"/>
            <a:ext cx="4320480" cy="1600438"/>
          </a:xfrm>
          <a:prstGeom prst="rect">
            <a:avLst/>
          </a:prstGeom>
          <a:noFill/>
        </p:spPr>
        <p:txBody>
          <a:bodyPr wrap="square" rtlCol="0">
            <a:spAutoFit/>
          </a:bodyPr>
          <a:lstStyle/>
          <a:p>
            <a:r>
              <a:rPr lang="en-US" altLang="ja-JP" sz="1400" dirty="0">
                <a:solidFill>
                  <a:srgbClr val="000000"/>
                </a:solidFill>
              </a:rPr>
              <a:t>MLME-SCAN.confirm(</a:t>
            </a:r>
          </a:p>
          <a:p>
            <a:r>
              <a:rPr lang="en-US" altLang="ja-JP" sz="1400" dirty="0" smtClean="0">
                <a:solidFill>
                  <a:srgbClr val="000000"/>
                </a:solidFill>
              </a:rPr>
              <a:t>	BSSDescriptionSet</a:t>
            </a:r>
            <a:r>
              <a:rPr lang="en-US" altLang="ja-JP" sz="1400" dirty="0">
                <a:solidFill>
                  <a:srgbClr val="000000"/>
                </a:solidFill>
              </a:rPr>
              <a:t>,</a:t>
            </a:r>
          </a:p>
          <a:p>
            <a:r>
              <a:rPr lang="en-US" altLang="ja-JP" sz="1400" dirty="0" smtClean="0">
                <a:solidFill>
                  <a:srgbClr val="000000"/>
                </a:solidFill>
              </a:rPr>
              <a:t>	BSSDescriptionFromMeasurementPilotSet</a:t>
            </a:r>
            <a:r>
              <a:rPr lang="en-US" altLang="ja-JP" sz="1400"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BSSDescriptionFromFDSet</a:t>
            </a:r>
            <a:r>
              <a:rPr lang="en-US" altLang="ja-JP" sz="1400" u="sng" dirty="0">
                <a:solidFill>
                  <a:srgbClr val="000000"/>
                </a:solidFill>
              </a:rPr>
              <a:t>,</a:t>
            </a:r>
          </a:p>
          <a:p>
            <a:r>
              <a:rPr lang="en-US" altLang="ja-JP" sz="1400" dirty="0" smtClean="0">
                <a:solidFill>
                  <a:srgbClr val="000000"/>
                </a:solidFill>
              </a:rPr>
              <a:t>	ResultCode</a:t>
            </a:r>
            <a:r>
              <a:rPr lang="en-US" altLang="ja-JP" sz="1400" dirty="0">
                <a:solidFill>
                  <a:srgbClr val="000000"/>
                </a:solidFill>
              </a:rPr>
              <a:t>,</a:t>
            </a:r>
          </a:p>
          <a:p>
            <a:r>
              <a:rPr lang="en-US" altLang="ja-JP" sz="1400" dirty="0" smtClean="0">
                <a:solidFill>
                  <a:srgbClr val="000000"/>
                </a:solidFill>
              </a:rPr>
              <a:t>	VendorSpecificInfo</a:t>
            </a:r>
            <a:endParaRPr lang="en-US" altLang="ja-JP" sz="1400" dirty="0">
              <a:solidFill>
                <a:srgbClr val="000000"/>
              </a:solidFill>
            </a:endParaRPr>
          </a:p>
          <a:p>
            <a:r>
              <a:rPr lang="en-US" altLang="ja-JP" sz="1400" dirty="0" smtClean="0">
                <a:solidFill>
                  <a:srgbClr val="000000"/>
                </a:solidFill>
              </a:rPr>
              <a:t>	)</a:t>
            </a:r>
            <a:endParaRPr kumimoji="1" lang="ja-JP" altLang="en-US" sz="1400" dirty="0">
              <a:solidFill>
                <a:srgbClr val="000000"/>
              </a:solidFill>
            </a:endParaRPr>
          </a:p>
        </p:txBody>
      </p:sp>
      <p:sp>
        <p:nvSpPr>
          <p:cNvPr id="3" name="テキスト ボックス 2"/>
          <p:cNvSpPr txBox="1"/>
          <p:nvPr/>
        </p:nvSpPr>
        <p:spPr>
          <a:xfrm>
            <a:off x="683568" y="4092748"/>
            <a:ext cx="7776864" cy="2308324"/>
          </a:xfrm>
          <a:prstGeom prst="rect">
            <a:avLst/>
          </a:prstGeom>
          <a:noFill/>
          <a:ln>
            <a:solidFill>
              <a:srgbClr val="000000"/>
            </a:solidFill>
          </a:ln>
        </p:spPr>
        <p:txBody>
          <a:bodyPr wrap="square" rtlCol="0">
            <a:spAutoFit/>
          </a:bodyPr>
          <a:lstStyle/>
          <a:p>
            <a:pPr marL="342900" indent="-342900">
              <a:buFont typeface="Arial"/>
              <a:buChar char="•"/>
            </a:pPr>
            <a:r>
              <a:rPr kumimoji="1" lang="en-US" altLang="ja-JP" b="1" dirty="0" smtClean="0">
                <a:solidFill>
                  <a:srgbClr val="000000"/>
                </a:solidFill>
              </a:rPr>
              <a:t>No changes</a:t>
            </a:r>
          </a:p>
          <a:p>
            <a:pPr marL="342900" indent="-342900">
              <a:buFont typeface="Arial"/>
              <a:buChar char="•"/>
            </a:pPr>
            <a:r>
              <a:rPr kumimoji="1" lang="en-US" altLang="ja-JP" sz="2000" dirty="0" smtClean="0">
                <a:solidFill>
                  <a:srgbClr val="000000"/>
                </a:solidFill>
              </a:rPr>
              <a:t>When ScanOption is set to FILS_OPTIMIZED_SCAN, BSSDescriptionSet will include result of FILS optimized scanning automatically in addition to result of scanning on channels specified in MLME-SCAN.request.</a:t>
            </a:r>
          </a:p>
          <a:p>
            <a:pPr marL="342900" indent="-342900">
              <a:buFont typeface="Arial"/>
              <a:buChar char="•"/>
            </a:pPr>
            <a:r>
              <a:rPr kumimoji="1" lang="en-US" altLang="ja-JP" sz="2000" dirty="0" smtClean="0">
                <a:solidFill>
                  <a:srgbClr val="000000"/>
                </a:solidFill>
              </a:rPr>
              <a:t>Additional scanning behavior by ScanOption will depend on vendor’s implementation.</a:t>
            </a:r>
            <a:endParaRPr kumimoji="1" lang="ja-JP" altLang="en-US" sz="2000" dirty="0">
              <a:solidFill>
                <a:srgbClr val="000000"/>
              </a:solidFill>
            </a:endParaRPr>
          </a:p>
        </p:txBody>
      </p:sp>
    </p:spTree>
    <p:extLst>
      <p:ext uri="{BB962C8B-B14F-4D97-AF65-F5344CB8AC3E}">
        <p14:creationId xmlns:p14="http://schemas.microsoft.com/office/powerpoint/2010/main" val="678843595"/>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Example Figures</a:t>
            </a:r>
            <a:br>
              <a:rPr lang="en-US" dirty="0" smtClean="0"/>
            </a:br>
            <a:r>
              <a:rPr lang="en-US" dirty="0" smtClean="0"/>
              <a:t>of Scanning Sequence</a:t>
            </a:r>
            <a:endParaRPr lang="en-US" dirty="0"/>
          </a:p>
        </p:txBody>
      </p:sp>
      <p:sp>
        <p:nvSpPr>
          <p:cNvPr id="3" name="テキスト ボックス 2"/>
          <p:cNvSpPr txBox="1"/>
          <p:nvPr/>
        </p:nvSpPr>
        <p:spPr>
          <a:xfrm>
            <a:off x="539552" y="1772816"/>
            <a:ext cx="1440160" cy="461665"/>
          </a:xfrm>
          <a:prstGeom prst="rect">
            <a:avLst/>
          </a:prstGeom>
          <a:noFill/>
        </p:spPr>
        <p:txBody>
          <a:bodyPr wrap="square" rtlCol="0">
            <a:spAutoFit/>
          </a:bodyPr>
          <a:lstStyle/>
          <a:p>
            <a:r>
              <a:rPr kumimoji="1" lang="en-US" altLang="ja-JP" dirty="0" smtClean="0">
                <a:solidFill>
                  <a:srgbClr val="000000"/>
                </a:solidFill>
              </a:rPr>
              <a:t>&lt;Case 1&gt;</a:t>
            </a:r>
            <a:endParaRPr kumimoji="1" lang="ja-JP" altLang="en-US" dirty="0">
              <a:solidFill>
                <a:srgbClr val="000000"/>
              </a:solidFill>
            </a:endParaRPr>
          </a:p>
        </p:txBody>
      </p:sp>
      <p:sp>
        <p:nvSpPr>
          <p:cNvPr id="9" name="テキスト ボックス 8"/>
          <p:cNvSpPr txBox="1"/>
          <p:nvPr/>
        </p:nvSpPr>
        <p:spPr>
          <a:xfrm>
            <a:off x="539552" y="4005064"/>
            <a:ext cx="1440160" cy="461665"/>
          </a:xfrm>
          <a:prstGeom prst="rect">
            <a:avLst/>
          </a:prstGeom>
          <a:noFill/>
        </p:spPr>
        <p:txBody>
          <a:bodyPr wrap="square" rtlCol="0">
            <a:spAutoFit/>
          </a:bodyPr>
          <a:lstStyle/>
          <a:p>
            <a:r>
              <a:rPr kumimoji="1" lang="en-US" altLang="ja-JP" dirty="0" smtClean="0">
                <a:solidFill>
                  <a:srgbClr val="000000"/>
                </a:solidFill>
              </a:rPr>
              <a:t>&lt;Case 2&gt;</a:t>
            </a:r>
            <a:endParaRPr kumimoji="1" lang="ja-JP" altLang="en-US" dirty="0">
              <a:solidFill>
                <a:srgbClr val="000000"/>
              </a:solidFill>
            </a:endParaRPr>
          </a:p>
        </p:txBody>
      </p:sp>
      <p:sp>
        <p:nvSpPr>
          <p:cNvPr id="7" name="テキスト ボックス 6"/>
          <p:cNvSpPr txBox="1"/>
          <p:nvPr/>
        </p:nvSpPr>
        <p:spPr>
          <a:xfrm>
            <a:off x="1907704" y="4077072"/>
            <a:ext cx="2232248" cy="369332"/>
          </a:xfrm>
          <a:prstGeom prst="rect">
            <a:avLst/>
          </a:prstGeom>
          <a:noFill/>
        </p:spPr>
        <p:txBody>
          <a:bodyPr wrap="square" rtlCol="0">
            <a:spAutoFit/>
          </a:bodyPr>
          <a:lstStyle/>
          <a:p>
            <a:r>
              <a:rPr kumimoji="1" lang="en-US" altLang="ja-JP" sz="1800" dirty="0" smtClean="0">
                <a:solidFill>
                  <a:srgbClr val="000000"/>
                </a:solidFill>
              </a:rPr>
              <a:t>Aggressive sequence</a:t>
            </a:r>
            <a:endParaRPr kumimoji="1" lang="ja-JP" altLang="en-US" sz="1800" dirty="0">
              <a:solidFill>
                <a:srgbClr val="000000"/>
              </a:solidFill>
            </a:endParaRPr>
          </a:p>
        </p:txBody>
      </p:sp>
      <p:cxnSp>
        <p:nvCxnSpPr>
          <p:cNvPr id="10" name="直線矢印コネクタ 9"/>
          <p:cNvCxnSpPr/>
          <p:nvPr/>
        </p:nvCxnSpPr>
        <p:spPr bwMode="auto">
          <a:xfrm>
            <a:off x="1043608" y="3573016"/>
            <a:ext cx="7344816"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1" name="テキスト ボックス 10"/>
          <p:cNvSpPr txBox="1"/>
          <p:nvPr/>
        </p:nvSpPr>
        <p:spPr>
          <a:xfrm>
            <a:off x="8388424" y="3356992"/>
            <a:ext cx="288032"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12" name="テキスト ボックス 11"/>
          <p:cNvSpPr txBox="1"/>
          <p:nvPr/>
        </p:nvSpPr>
        <p:spPr>
          <a:xfrm>
            <a:off x="611560" y="2276872"/>
            <a:ext cx="2304256" cy="738664"/>
          </a:xfrm>
          <a:prstGeom prst="rect">
            <a:avLst/>
          </a:prstGeom>
          <a:noFill/>
          <a:ln>
            <a:solidFill>
              <a:schemeClr val="tx1"/>
            </a:solidFill>
          </a:ln>
        </p:spPr>
        <p:txBody>
          <a:bodyPr wrap="square" rtlCol="0">
            <a:spAutoFit/>
          </a:bodyPr>
          <a:lstStyle/>
          <a:p>
            <a:r>
              <a:rPr kumimoji="1" lang="en-US" altLang="ja-JP" sz="1400" dirty="0" smtClean="0">
                <a:solidFill>
                  <a:srgbClr val="000000"/>
                </a:solidFill>
              </a:rPr>
              <a:t>SCAN.request</a:t>
            </a:r>
          </a:p>
          <a:p>
            <a:r>
              <a:rPr kumimoji="1" lang="en-US" altLang="ja-JP" sz="1400" dirty="0">
                <a:solidFill>
                  <a:srgbClr val="000000"/>
                </a:solidFill>
              </a:rPr>
              <a:t> </a:t>
            </a:r>
            <a:r>
              <a:rPr kumimoji="1" lang="en-US" altLang="ja-JP" sz="1400" dirty="0" smtClean="0">
                <a:solidFill>
                  <a:srgbClr val="000000"/>
                </a:solidFill>
              </a:rPr>
              <a:t> </a:t>
            </a:r>
            <a:r>
              <a:rPr kumimoji="1" lang="en-US" altLang="ja-JP" sz="1400" dirty="0" err="1" smtClean="0">
                <a:solidFill>
                  <a:srgbClr val="000000"/>
                </a:solidFill>
              </a:rPr>
              <a:t>ScanChannel</a:t>
            </a:r>
            <a:r>
              <a:rPr kumimoji="1" lang="en-US" altLang="ja-JP" sz="1400" dirty="0" smtClean="0">
                <a:solidFill>
                  <a:srgbClr val="000000"/>
                </a:solidFill>
              </a:rPr>
              <a:t> = 1,2,3….11</a:t>
            </a:r>
          </a:p>
          <a:p>
            <a:r>
              <a:rPr kumimoji="1" lang="en-US" altLang="ja-JP" sz="1400" dirty="0">
                <a:solidFill>
                  <a:srgbClr val="000000"/>
                </a:solidFill>
              </a:rPr>
              <a:t> </a:t>
            </a:r>
            <a:r>
              <a:rPr kumimoji="1" lang="en-US" altLang="ja-JP" sz="1400" dirty="0" smtClean="0">
                <a:solidFill>
                  <a:srgbClr val="000000"/>
                </a:solidFill>
              </a:rPr>
              <a:t> </a:t>
            </a:r>
            <a:r>
              <a:rPr kumimoji="1" lang="en-US" altLang="ja-JP" sz="1400" dirty="0" err="1" smtClean="0">
                <a:solidFill>
                  <a:srgbClr val="000000"/>
                </a:solidFill>
              </a:rPr>
              <a:t>ScanOption</a:t>
            </a:r>
            <a:r>
              <a:rPr kumimoji="1" lang="en-US" altLang="ja-JP" sz="1400" dirty="0" smtClean="0">
                <a:solidFill>
                  <a:srgbClr val="000000"/>
                </a:solidFill>
              </a:rPr>
              <a:t> = </a:t>
            </a:r>
            <a:r>
              <a:rPr kumimoji="1" lang="en-US" altLang="ja-JP" sz="1400" dirty="0" err="1" smtClean="0">
                <a:solidFill>
                  <a:srgbClr val="000000"/>
                </a:solidFill>
              </a:rPr>
              <a:t>FILSOptScan</a:t>
            </a:r>
            <a:r>
              <a:rPr kumimoji="1" lang="en-US" altLang="ja-JP" sz="1400" dirty="0" smtClean="0">
                <a:solidFill>
                  <a:srgbClr val="000000"/>
                </a:solidFill>
              </a:rPr>
              <a:t> </a:t>
            </a:r>
            <a:endParaRPr kumimoji="1" lang="ja-JP" altLang="en-US" sz="1400" dirty="0">
              <a:solidFill>
                <a:srgbClr val="000000"/>
              </a:solidFill>
            </a:endParaRPr>
          </a:p>
        </p:txBody>
      </p:sp>
      <p:cxnSp>
        <p:nvCxnSpPr>
          <p:cNvPr id="14" name="直線矢印コネクタ 13"/>
          <p:cNvCxnSpPr/>
          <p:nvPr/>
        </p:nvCxnSpPr>
        <p:spPr bwMode="auto">
          <a:xfrm>
            <a:off x="2123728"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7" name="直線矢印コネクタ 16"/>
          <p:cNvCxnSpPr/>
          <p:nvPr/>
        </p:nvCxnSpPr>
        <p:spPr bwMode="auto">
          <a:xfrm flipV="1">
            <a:off x="334786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0" name="直線矢印コネクタ 19"/>
          <p:cNvCxnSpPr/>
          <p:nvPr/>
        </p:nvCxnSpPr>
        <p:spPr bwMode="auto">
          <a:xfrm flipV="1">
            <a:off x="370790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1" name="直線矢印コネクタ 20"/>
          <p:cNvCxnSpPr/>
          <p:nvPr/>
        </p:nvCxnSpPr>
        <p:spPr bwMode="auto">
          <a:xfrm flipV="1">
            <a:off x="406794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2" name="直線矢印コネクタ 21"/>
          <p:cNvCxnSpPr/>
          <p:nvPr/>
        </p:nvCxnSpPr>
        <p:spPr bwMode="auto">
          <a:xfrm flipV="1">
            <a:off x="442798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3" name="直線矢印コネクタ 22"/>
          <p:cNvCxnSpPr/>
          <p:nvPr/>
        </p:nvCxnSpPr>
        <p:spPr bwMode="auto">
          <a:xfrm flipV="1">
            <a:off x="478802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4" name="直線矢印コネクタ 23"/>
          <p:cNvCxnSpPr/>
          <p:nvPr/>
        </p:nvCxnSpPr>
        <p:spPr bwMode="auto">
          <a:xfrm flipV="1">
            <a:off x="514806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5" name="直線矢印コネクタ 24"/>
          <p:cNvCxnSpPr/>
          <p:nvPr/>
        </p:nvCxnSpPr>
        <p:spPr bwMode="auto">
          <a:xfrm flipV="1">
            <a:off x="6012160"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6" name="直線矢印コネクタ 25"/>
          <p:cNvCxnSpPr/>
          <p:nvPr/>
        </p:nvCxnSpPr>
        <p:spPr bwMode="auto">
          <a:xfrm flipV="1">
            <a:off x="6588224"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7" name="直線矢印コネクタ 26"/>
          <p:cNvCxnSpPr/>
          <p:nvPr/>
        </p:nvCxnSpPr>
        <p:spPr bwMode="auto">
          <a:xfrm flipV="1">
            <a:off x="7164288" y="2996952"/>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8" name="テキスト ボックス 17"/>
          <p:cNvSpPr txBox="1"/>
          <p:nvPr/>
        </p:nvSpPr>
        <p:spPr>
          <a:xfrm>
            <a:off x="2987824" y="3573016"/>
            <a:ext cx="720080" cy="307777"/>
          </a:xfrm>
          <a:prstGeom prst="rect">
            <a:avLst/>
          </a:prstGeom>
          <a:noFill/>
        </p:spPr>
        <p:txBody>
          <a:bodyPr wrap="square" rtlCol="0">
            <a:spAutoFit/>
          </a:bodyPr>
          <a:lstStyle/>
          <a:p>
            <a:r>
              <a:rPr kumimoji="1" lang="en-US" altLang="ja-JP" sz="1400" dirty="0" smtClean="0">
                <a:solidFill>
                  <a:srgbClr val="000000"/>
                </a:solidFill>
              </a:rPr>
              <a:t>CH1</a:t>
            </a:r>
            <a:endParaRPr kumimoji="1" lang="ja-JP" altLang="en-US" sz="1400" dirty="0">
              <a:solidFill>
                <a:srgbClr val="000000"/>
              </a:solidFill>
            </a:endParaRPr>
          </a:p>
        </p:txBody>
      </p:sp>
      <p:sp>
        <p:nvSpPr>
          <p:cNvPr id="29" name="テキスト ボックス 28"/>
          <p:cNvSpPr txBox="1"/>
          <p:nvPr/>
        </p:nvSpPr>
        <p:spPr>
          <a:xfrm>
            <a:off x="3563888" y="3573016"/>
            <a:ext cx="360040" cy="307777"/>
          </a:xfrm>
          <a:prstGeom prst="rect">
            <a:avLst/>
          </a:prstGeom>
          <a:noFill/>
        </p:spPr>
        <p:txBody>
          <a:bodyPr wrap="square" rtlCol="0">
            <a:spAutoFit/>
          </a:bodyPr>
          <a:lstStyle/>
          <a:p>
            <a:r>
              <a:rPr kumimoji="1" lang="en-US" altLang="ja-JP" sz="1400" dirty="0" smtClean="0">
                <a:solidFill>
                  <a:srgbClr val="000000"/>
                </a:solidFill>
              </a:rPr>
              <a:t>2</a:t>
            </a:r>
            <a:endParaRPr kumimoji="1" lang="ja-JP" altLang="en-US" sz="1400" dirty="0">
              <a:solidFill>
                <a:srgbClr val="000000"/>
              </a:solidFill>
            </a:endParaRPr>
          </a:p>
        </p:txBody>
      </p:sp>
      <p:sp>
        <p:nvSpPr>
          <p:cNvPr id="31" name="テキスト ボックス 30"/>
          <p:cNvSpPr txBox="1"/>
          <p:nvPr/>
        </p:nvSpPr>
        <p:spPr>
          <a:xfrm>
            <a:off x="3923928" y="3573016"/>
            <a:ext cx="360040" cy="307777"/>
          </a:xfrm>
          <a:prstGeom prst="rect">
            <a:avLst/>
          </a:prstGeom>
          <a:noFill/>
        </p:spPr>
        <p:txBody>
          <a:bodyPr wrap="square" rtlCol="0">
            <a:spAutoFit/>
          </a:bodyPr>
          <a:lstStyle/>
          <a:p>
            <a:r>
              <a:rPr kumimoji="1" lang="en-US" altLang="ja-JP" sz="1400" dirty="0">
                <a:solidFill>
                  <a:srgbClr val="000000"/>
                </a:solidFill>
              </a:rPr>
              <a:t>3</a:t>
            </a:r>
            <a:endParaRPr kumimoji="1" lang="ja-JP" altLang="en-US" sz="1400" dirty="0">
              <a:solidFill>
                <a:srgbClr val="000000"/>
              </a:solidFill>
            </a:endParaRPr>
          </a:p>
        </p:txBody>
      </p:sp>
      <p:sp>
        <p:nvSpPr>
          <p:cNvPr id="32" name="テキスト ボックス 31"/>
          <p:cNvSpPr txBox="1"/>
          <p:nvPr/>
        </p:nvSpPr>
        <p:spPr>
          <a:xfrm>
            <a:off x="4283968" y="3573016"/>
            <a:ext cx="360040" cy="307777"/>
          </a:xfrm>
          <a:prstGeom prst="rect">
            <a:avLst/>
          </a:prstGeom>
          <a:noFill/>
        </p:spPr>
        <p:txBody>
          <a:bodyPr wrap="square" rtlCol="0">
            <a:spAutoFit/>
          </a:bodyPr>
          <a:lstStyle/>
          <a:p>
            <a:r>
              <a:rPr kumimoji="1" lang="en-US" altLang="ja-JP" sz="1400" dirty="0" smtClean="0">
                <a:solidFill>
                  <a:srgbClr val="000000"/>
                </a:solidFill>
              </a:rPr>
              <a:t>4</a:t>
            </a:r>
            <a:endParaRPr kumimoji="1" lang="ja-JP" altLang="en-US" sz="1400" dirty="0">
              <a:solidFill>
                <a:srgbClr val="000000"/>
              </a:solidFill>
            </a:endParaRPr>
          </a:p>
        </p:txBody>
      </p:sp>
      <p:sp>
        <p:nvSpPr>
          <p:cNvPr id="33" name="テキスト ボックス 32"/>
          <p:cNvSpPr txBox="1"/>
          <p:nvPr/>
        </p:nvSpPr>
        <p:spPr>
          <a:xfrm>
            <a:off x="4644008" y="3573016"/>
            <a:ext cx="360040" cy="307777"/>
          </a:xfrm>
          <a:prstGeom prst="rect">
            <a:avLst/>
          </a:prstGeom>
          <a:noFill/>
        </p:spPr>
        <p:txBody>
          <a:bodyPr wrap="square" rtlCol="0">
            <a:spAutoFit/>
          </a:bodyPr>
          <a:lstStyle/>
          <a:p>
            <a:r>
              <a:rPr kumimoji="1" lang="en-US" altLang="ja-JP" sz="1400" dirty="0" smtClean="0">
                <a:solidFill>
                  <a:srgbClr val="000000"/>
                </a:solidFill>
              </a:rPr>
              <a:t>5</a:t>
            </a:r>
            <a:endParaRPr kumimoji="1" lang="ja-JP" altLang="en-US" sz="1400" dirty="0">
              <a:solidFill>
                <a:srgbClr val="000000"/>
              </a:solidFill>
            </a:endParaRPr>
          </a:p>
        </p:txBody>
      </p:sp>
      <p:sp>
        <p:nvSpPr>
          <p:cNvPr id="34" name="テキスト ボックス 33"/>
          <p:cNvSpPr txBox="1"/>
          <p:nvPr/>
        </p:nvSpPr>
        <p:spPr>
          <a:xfrm>
            <a:off x="5004048" y="3573016"/>
            <a:ext cx="360040" cy="307777"/>
          </a:xfrm>
          <a:prstGeom prst="rect">
            <a:avLst/>
          </a:prstGeom>
          <a:noFill/>
        </p:spPr>
        <p:txBody>
          <a:bodyPr wrap="square" rtlCol="0">
            <a:spAutoFit/>
          </a:bodyPr>
          <a:lstStyle/>
          <a:p>
            <a:r>
              <a:rPr kumimoji="1" lang="en-US" altLang="ja-JP" sz="1400" dirty="0">
                <a:solidFill>
                  <a:srgbClr val="000000"/>
                </a:solidFill>
              </a:rPr>
              <a:t>6</a:t>
            </a:r>
            <a:endParaRPr kumimoji="1" lang="ja-JP" altLang="en-US" sz="1400" dirty="0">
              <a:solidFill>
                <a:srgbClr val="000000"/>
              </a:solidFill>
            </a:endParaRPr>
          </a:p>
        </p:txBody>
      </p:sp>
      <p:sp>
        <p:nvSpPr>
          <p:cNvPr id="35" name="テキスト ボックス 34"/>
          <p:cNvSpPr txBox="1"/>
          <p:nvPr/>
        </p:nvSpPr>
        <p:spPr>
          <a:xfrm>
            <a:off x="5868144" y="3573016"/>
            <a:ext cx="360040" cy="307777"/>
          </a:xfrm>
          <a:prstGeom prst="rect">
            <a:avLst/>
          </a:prstGeom>
          <a:noFill/>
        </p:spPr>
        <p:txBody>
          <a:bodyPr wrap="square" rtlCol="0">
            <a:spAutoFit/>
          </a:bodyPr>
          <a:lstStyle/>
          <a:p>
            <a:r>
              <a:rPr kumimoji="1" lang="en-US" altLang="ja-JP" sz="1400" dirty="0" smtClean="0">
                <a:solidFill>
                  <a:srgbClr val="000000"/>
                </a:solidFill>
              </a:rPr>
              <a:t>11</a:t>
            </a:r>
            <a:endParaRPr kumimoji="1" lang="ja-JP" altLang="en-US" sz="1400" dirty="0">
              <a:solidFill>
                <a:srgbClr val="000000"/>
              </a:solidFill>
            </a:endParaRPr>
          </a:p>
        </p:txBody>
      </p:sp>
      <p:sp>
        <p:nvSpPr>
          <p:cNvPr id="36" name="テキスト ボックス 35"/>
          <p:cNvSpPr txBox="1"/>
          <p:nvPr/>
        </p:nvSpPr>
        <p:spPr>
          <a:xfrm>
            <a:off x="6444208" y="3573016"/>
            <a:ext cx="360040" cy="307777"/>
          </a:xfrm>
          <a:prstGeom prst="rect">
            <a:avLst/>
          </a:prstGeom>
          <a:noFill/>
        </p:spPr>
        <p:txBody>
          <a:bodyPr wrap="square" rtlCol="0">
            <a:spAutoFit/>
          </a:bodyPr>
          <a:lstStyle/>
          <a:p>
            <a:r>
              <a:rPr kumimoji="1" lang="en-US" altLang="ja-JP" sz="1400" dirty="0" smtClean="0">
                <a:solidFill>
                  <a:srgbClr val="000000"/>
                </a:solidFill>
              </a:rPr>
              <a:t>36</a:t>
            </a:r>
            <a:endParaRPr kumimoji="1" lang="ja-JP" altLang="en-US" sz="1400" dirty="0">
              <a:solidFill>
                <a:srgbClr val="000000"/>
              </a:solidFill>
            </a:endParaRPr>
          </a:p>
        </p:txBody>
      </p:sp>
      <p:sp>
        <p:nvSpPr>
          <p:cNvPr id="37" name="テキスト ボックス 36"/>
          <p:cNvSpPr txBox="1"/>
          <p:nvPr/>
        </p:nvSpPr>
        <p:spPr>
          <a:xfrm>
            <a:off x="7020272" y="3573016"/>
            <a:ext cx="504056" cy="307777"/>
          </a:xfrm>
          <a:prstGeom prst="rect">
            <a:avLst/>
          </a:prstGeom>
          <a:noFill/>
        </p:spPr>
        <p:txBody>
          <a:bodyPr wrap="square" rtlCol="0">
            <a:spAutoFit/>
          </a:bodyPr>
          <a:lstStyle/>
          <a:p>
            <a:r>
              <a:rPr kumimoji="1" lang="en-US" altLang="ja-JP" sz="1400" dirty="0" smtClean="0">
                <a:solidFill>
                  <a:srgbClr val="000000"/>
                </a:solidFill>
              </a:rPr>
              <a:t>100</a:t>
            </a:r>
            <a:endParaRPr kumimoji="1" lang="ja-JP" altLang="en-US" sz="1400" dirty="0">
              <a:solidFill>
                <a:srgbClr val="000000"/>
              </a:solidFill>
            </a:endParaRPr>
          </a:p>
        </p:txBody>
      </p:sp>
      <p:sp>
        <p:nvSpPr>
          <p:cNvPr id="19" name="テキスト ボックス 18"/>
          <p:cNvSpPr txBox="1"/>
          <p:nvPr/>
        </p:nvSpPr>
        <p:spPr>
          <a:xfrm>
            <a:off x="5364088" y="3501008"/>
            <a:ext cx="504056" cy="307777"/>
          </a:xfrm>
          <a:prstGeom prst="rect">
            <a:avLst/>
          </a:prstGeom>
          <a:noFill/>
        </p:spPr>
        <p:txBody>
          <a:bodyPr wrap="square" rtlCol="0">
            <a:spAutoFit/>
          </a:bodyPr>
          <a:lstStyle/>
          <a:p>
            <a:r>
              <a:rPr kumimoji="1" lang="en-US" altLang="ja-JP" sz="1400" dirty="0" smtClean="0">
                <a:solidFill>
                  <a:srgbClr val="000000"/>
                </a:solidFill>
              </a:rPr>
              <a:t>….</a:t>
            </a:r>
            <a:endParaRPr kumimoji="1" lang="ja-JP" altLang="en-US" sz="1400" dirty="0">
              <a:solidFill>
                <a:srgbClr val="000000"/>
              </a:solidFill>
            </a:endParaRPr>
          </a:p>
        </p:txBody>
      </p:sp>
      <p:sp>
        <p:nvSpPr>
          <p:cNvPr id="28" name="角丸四角形 27"/>
          <p:cNvSpPr/>
          <p:nvPr/>
        </p:nvSpPr>
        <p:spPr bwMode="auto">
          <a:xfrm>
            <a:off x="6372200" y="3501008"/>
            <a:ext cx="1152128" cy="360040"/>
          </a:xfrm>
          <a:prstGeom prst="roundRect">
            <a:avLst>
              <a:gd name="adj" fmla="val 33305"/>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39" name="テキスト ボックス 38"/>
          <p:cNvSpPr txBox="1"/>
          <p:nvPr/>
        </p:nvSpPr>
        <p:spPr>
          <a:xfrm>
            <a:off x="6444208" y="3861048"/>
            <a:ext cx="1080120" cy="307777"/>
          </a:xfrm>
          <a:prstGeom prst="rect">
            <a:avLst/>
          </a:prstGeom>
          <a:noFill/>
        </p:spPr>
        <p:txBody>
          <a:bodyPr wrap="square" rtlCol="0">
            <a:spAutoFit/>
          </a:bodyPr>
          <a:lstStyle/>
          <a:p>
            <a:r>
              <a:rPr kumimoji="1" lang="en-US" altLang="ja-JP" sz="1400" i="1" dirty="0" smtClean="0">
                <a:solidFill>
                  <a:srgbClr val="000000"/>
                </a:solidFill>
              </a:rPr>
              <a:t>Additional</a:t>
            </a:r>
          </a:p>
        </p:txBody>
      </p:sp>
      <p:cxnSp>
        <p:nvCxnSpPr>
          <p:cNvPr id="42" name="直線矢印コネクタ 41"/>
          <p:cNvCxnSpPr/>
          <p:nvPr/>
        </p:nvCxnSpPr>
        <p:spPr bwMode="auto">
          <a:xfrm>
            <a:off x="1043608" y="5834881"/>
            <a:ext cx="4608512"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3" name="テキスト ボックス 42"/>
          <p:cNvSpPr txBox="1"/>
          <p:nvPr/>
        </p:nvSpPr>
        <p:spPr>
          <a:xfrm>
            <a:off x="5652120" y="5618857"/>
            <a:ext cx="288032" cy="369332"/>
          </a:xfrm>
          <a:prstGeom prst="rect">
            <a:avLst/>
          </a:prstGeom>
          <a:noFill/>
        </p:spPr>
        <p:txBody>
          <a:bodyPr wrap="square" rtlCol="0">
            <a:spAutoFit/>
          </a:bodyPr>
          <a:lstStyle/>
          <a:p>
            <a:r>
              <a:rPr kumimoji="1" lang="en-US" altLang="ja-JP" sz="1800" dirty="0" smtClean="0">
                <a:solidFill>
                  <a:srgbClr val="000000"/>
                </a:solidFill>
              </a:rPr>
              <a:t>t</a:t>
            </a:r>
            <a:endParaRPr kumimoji="1" lang="ja-JP" altLang="en-US" sz="1800" dirty="0">
              <a:solidFill>
                <a:srgbClr val="000000"/>
              </a:solidFill>
            </a:endParaRPr>
          </a:p>
        </p:txBody>
      </p:sp>
      <p:sp>
        <p:nvSpPr>
          <p:cNvPr id="44" name="テキスト ボックス 43"/>
          <p:cNvSpPr txBox="1"/>
          <p:nvPr/>
        </p:nvSpPr>
        <p:spPr>
          <a:xfrm>
            <a:off x="611560" y="4538737"/>
            <a:ext cx="2304256" cy="738664"/>
          </a:xfrm>
          <a:prstGeom prst="rect">
            <a:avLst/>
          </a:prstGeom>
          <a:noFill/>
          <a:ln>
            <a:solidFill>
              <a:schemeClr val="tx1"/>
            </a:solidFill>
          </a:ln>
        </p:spPr>
        <p:txBody>
          <a:bodyPr wrap="square" rtlCol="0">
            <a:spAutoFit/>
          </a:bodyPr>
          <a:lstStyle/>
          <a:p>
            <a:r>
              <a:rPr kumimoji="1" lang="en-US" altLang="ja-JP" sz="1400" dirty="0" smtClean="0">
                <a:solidFill>
                  <a:srgbClr val="000000"/>
                </a:solidFill>
              </a:rPr>
              <a:t>SCAN.request</a:t>
            </a:r>
          </a:p>
          <a:p>
            <a:r>
              <a:rPr kumimoji="1" lang="en-US" altLang="ja-JP" sz="1400" dirty="0">
                <a:solidFill>
                  <a:srgbClr val="000000"/>
                </a:solidFill>
              </a:rPr>
              <a:t> </a:t>
            </a:r>
            <a:r>
              <a:rPr kumimoji="1" lang="en-US" altLang="ja-JP" sz="1400" dirty="0" smtClean="0">
                <a:solidFill>
                  <a:srgbClr val="000000"/>
                </a:solidFill>
              </a:rPr>
              <a:t> </a:t>
            </a:r>
            <a:r>
              <a:rPr kumimoji="1" lang="en-US" altLang="ja-JP" sz="1400" dirty="0" err="1" smtClean="0">
                <a:solidFill>
                  <a:srgbClr val="000000"/>
                </a:solidFill>
              </a:rPr>
              <a:t>ScanChannel</a:t>
            </a:r>
            <a:r>
              <a:rPr kumimoji="1" lang="en-US" altLang="ja-JP" sz="1400" dirty="0" smtClean="0">
                <a:solidFill>
                  <a:srgbClr val="000000"/>
                </a:solidFill>
              </a:rPr>
              <a:t> = 1,2,3….11</a:t>
            </a:r>
          </a:p>
          <a:p>
            <a:r>
              <a:rPr kumimoji="1" lang="en-US" altLang="ja-JP" sz="1400" dirty="0">
                <a:solidFill>
                  <a:srgbClr val="000000"/>
                </a:solidFill>
              </a:rPr>
              <a:t> </a:t>
            </a:r>
            <a:r>
              <a:rPr kumimoji="1" lang="en-US" altLang="ja-JP" sz="1400" dirty="0" smtClean="0">
                <a:solidFill>
                  <a:srgbClr val="000000"/>
                </a:solidFill>
              </a:rPr>
              <a:t> </a:t>
            </a:r>
            <a:r>
              <a:rPr kumimoji="1" lang="en-US" altLang="ja-JP" sz="1400" dirty="0" err="1" smtClean="0">
                <a:solidFill>
                  <a:srgbClr val="000000"/>
                </a:solidFill>
              </a:rPr>
              <a:t>ScanOption</a:t>
            </a:r>
            <a:r>
              <a:rPr kumimoji="1" lang="en-US" altLang="ja-JP" sz="1400" dirty="0" smtClean="0">
                <a:solidFill>
                  <a:srgbClr val="000000"/>
                </a:solidFill>
              </a:rPr>
              <a:t> = </a:t>
            </a:r>
            <a:r>
              <a:rPr kumimoji="1" lang="en-US" altLang="ja-JP" sz="1400" dirty="0" err="1" smtClean="0">
                <a:solidFill>
                  <a:srgbClr val="000000"/>
                </a:solidFill>
              </a:rPr>
              <a:t>FILSOptScan</a:t>
            </a:r>
            <a:r>
              <a:rPr kumimoji="1" lang="en-US" altLang="ja-JP" sz="1400" dirty="0" smtClean="0">
                <a:solidFill>
                  <a:srgbClr val="000000"/>
                </a:solidFill>
              </a:rPr>
              <a:t> </a:t>
            </a:r>
            <a:endParaRPr kumimoji="1" lang="ja-JP" altLang="en-US" sz="1400" dirty="0">
              <a:solidFill>
                <a:srgbClr val="000000"/>
              </a:solidFill>
            </a:endParaRPr>
          </a:p>
        </p:txBody>
      </p:sp>
      <p:cxnSp>
        <p:nvCxnSpPr>
          <p:cNvPr id="45" name="直線矢印コネクタ 44"/>
          <p:cNvCxnSpPr/>
          <p:nvPr/>
        </p:nvCxnSpPr>
        <p:spPr bwMode="auto">
          <a:xfrm>
            <a:off x="2123728" y="5258817"/>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6" name="直線矢印コネクタ 45"/>
          <p:cNvCxnSpPr/>
          <p:nvPr/>
        </p:nvCxnSpPr>
        <p:spPr bwMode="auto">
          <a:xfrm flipV="1">
            <a:off x="3347864" y="5258817"/>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7" name="直線矢印コネクタ 46"/>
          <p:cNvCxnSpPr/>
          <p:nvPr/>
        </p:nvCxnSpPr>
        <p:spPr bwMode="auto">
          <a:xfrm flipV="1">
            <a:off x="3707904" y="5258817"/>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8" name="直線矢印コネクタ 47"/>
          <p:cNvCxnSpPr/>
          <p:nvPr/>
        </p:nvCxnSpPr>
        <p:spPr bwMode="auto">
          <a:xfrm flipV="1">
            <a:off x="4067944" y="5258817"/>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53" name="直線矢印コネクタ 52"/>
          <p:cNvCxnSpPr/>
          <p:nvPr/>
        </p:nvCxnSpPr>
        <p:spPr bwMode="auto">
          <a:xfrm flipV="1">
            <a:off x="4427984" y="5258817"/>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54" name="直線矢印コネクタ 53"/>
          <p:cNvCxnSpPr/>
          <p:nvPr/>
        </p:nvCxnSpPr>
        <p:spPr bwMode="auto">
          <a:xfrm flipV="1">
            <a:off x="4788024" y="5258817"/>
            <a:ext cx="0" cy="57606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55" name="テキスト ボックス 54"/>
          <p:cNvSpPr txBox="1"/>
          <p:nvPr/>
        </p:nvSpPr>
        <p:spPr>
          <a:xfrm>
            <a:off x="2987824" y="5834881"/>
            <a:ext cx="720080" cy="307777"/>
          </a:xfrm>
          <a:prstGeom prst="rect">
            <a:avLst/>
          </a:prstGeom>
          <a:noFill/>
        </p:spPr>
        <p:txBody>
          <a:bodyPr wrap="square" rtlCol="0">
            <a:spAutoFit/>
          </a:bodyPr>
          <a:lstStyle/>
          <a:p>
            <a:r>
              <a:rPr kumimoji="1" lang="en-US" altLang="ja-JP" sz="1400" dirty="0" smtClean="0">
                <a:solidFill>
                  <a:srgbClr val="000000"/>
                </a:solidFill>
              </a:rPr>
              <a:t>CH1</a:t>
            </a:r>
            <a:endParaRPr kumimoji="1" lang="ja-JP" altLang="en-US" sz="1400" dirty="0">
              <a:solidFill>
                <a:srgbClr val="000000"/>
              </a:solidFill>
            </a:endParaRPr>
          </a:p>
        </p:txBody>
      </p:sp>
      <p:sp>
        <p:nvSpPr>
          <p:cNvPr id="56" name="テキスト ボックス 55"/>
          <p:cNvSpPr txBox="1"/>
          <p:nvPr/>
        </p:nvSpPr>
        <p:spPr>
          <a:xfrm>
            <a:off x="3563888" y="5834881"/>
            <a:ext cx="360040" cy="307777"/>
          </a:xfrm>
          <a:prstGeom prst="rect">
            <a:avLst/>
          </a:prstGeom>
          <a:noFill/>
        </p:spPr>
        <p:txBody>
          <a:bodyPr wrap="square" rtlCol="0">
            <a:spAutoFit/>
          </a:bodyPr>
          <a:lstStyle/>
          <a:p>
            <a:r>
              <a:rPr kumimoji="1" lang="en-US" altLang="ja-JP" sz="1400" dirty="0">
                <a:solidFill>
                  <a:srgbClr val="000000"/>
                </a:solidFill>
              </a:rPr>
              <a:t>6</a:t>
            </a:r>
            <a:endParaRPr kumimoji="1" lang="ja-JP" altLang="en-US" sz="1400" dirty="0">
              <a:solidFill>
                <a:srgbClr val="000000"/>
              </a:solidFill>
            </a:endParaRPr>
          </a:p>
        </p:txBody>
      </p:sp>
      <p:sp>
        <p:nvSpPr>
          <p:cNvPr id="61" name="テキスト ボックス 60"/>
          <p:cNvSpPr txBox="1"/>
          <p:nvPr/>
        </p:nvSpPr>
        <p:spPr>
          <a:xfrm>
            <a:off x="3923928" y="5834881"/>
            <a:ext cx="360040" cy="307777"/>
          </a:xfrm>
          <a:prstGeom prst="rect">
            <a:avLst/>
          </a:prstGeom>
          <a:noFill/>
        </p:spPr>
        <p:txBody>
          <a:bodyPr wrap="square" rtlCol="0">
            <a:spAutoFit/>
          </a:bodyPr>
          <a:lstStyle/>
          <a:p>
            <a:r>
              <a:rPr kumimoji="1" lang="en-US" altLang="ja-JP" sz="1400" dirty="0" smtClean="0">
                <a:solidFill>
                  <a:srgbClr val="000000"/>
                </a:solidFill>
              </a:rPr>
              <a:t>11</a:t>
            </a:r>
            <a:endParaRPr kumimoji="1" lang="ja-JP" altLang="en-US" sz="1400" dirty="0">
              <a:solidFill>
                <a:srgbClr val="000000"/>
              </a:solidFill>
            </a:endParaRPr>
          </a:p>
        </p:txBody>
      </p:sp>
      <p:sp>
        <p:nvSpPr>
          <p:cNvPr id="62" name="テキスト ボックス 61"/>
          <p:cNvSpPr txBox="1"/>
          <p:nvPr/>
        </p:nvSpPr>
        <p:spPr>
          <a:xfrm>
            <a:off x="4283968" y="5834881"/>
            <a:ext cx="360040" cy="307777"/>
          </a:xfrm>
          <a:prstGeom prst="rect">
            <a:avLst/>
          </a:prstGeom>
          <a:noFill/>
        </p:spPr>
        <p:txBody>
          <a:bodyPr wrap="square" rtlCol="0">
            <a:spAutoFit/>
          </a:bodyPr>
          <a:lstStyle/>
          <a:p>
            <a:r>
              <a:rPr kumimoji="1" lang="en-US" altLang="ja-JP" sz="1400" dirty="0" smtClean="0">
                <a:solidFill>
                  <a:srgbClr val="000000"/>
                </a:solidFill>
              </a:rPr>
              <a:t>36</a:t>
            </a:r>
            <a:endParaRPr kumimoji="1" lang="ja-JP" altLang="en-US" sz="1400" dirty="0">
              <a:solidFill>
                <a:srgbClr val="000000"/>
              </a:solidFill>
            </a:endParaRPr>
          </a:p>
        </p:txBody>
      </p:sp>
      <p:sp>
        <p:nvSpPr>
          <p:cNvPr id="63" name="テキスト ボックス 62"/>
          <p:cNvSpPr txBox="1"/>
          <p:nvPr/>
        </p:nvSpPr>
        <p:spPr>
          <a:xfrm>
            <a:off x="4644008" y="5834881"/>
            <a:ext cx="504056" cy="307777"/>
          </a:xfrm>
          <a:prstGeom prst="rect">
            <a:avLst/>
          </a:prstGeom>
          <a:noFill/>
        </p:spPr>
        <p:txBody>
          <a:bodyPr wrap="square" rtlCol="0">
            <a:spAutoFit/>
          </a:bodyPr>
          <a:lstStyle/>
          <a:p>
            <a:r>
              <a:rPr kumimoji="1" lang="en-US" altLang="ja-JP" sz="1400" dirty="0" smtClean="0">
                <a:solidFill>
                  <a:srgbClr val="000000"/>
                </a:solidFill>
              </a:rPr>
              <a:t>100</a:t>
            </a:r>
            <a:endParaRPr kumimoji="1" lang="ja-JP" altLang="en-US" sz="1400" dirty="0">
              <a:solidFill>
                <a:srgbClr val="000000"/>
              </a:solidFill>
            </a:endParaRPr>
          </a:p>
        </p:txBody>
      </p:sp>
      <p:sp>
        <p:nvSpPr>
          <p:cNvPr id="67" name="角丸四角形 66"/>
          <p:cNvSpPr/>
          <p:nvPr/>
        </p:nvSpPr>
        <p:spPr bwMode="auto">
          <a:xfrm>
            <a:off x="4283968" y="5805264"/>
            <a:ext cx="864096" cy="360040"/>
          </a:xfrm>
          <a:prstGeom prst="roundRect">
            <a:avLst>
              <a:gd name="adj" fmla="val 33305"/>
            </a:avLst>
          </a:prstGeom>
          <a:noFill/>
          <a:ln w="28575" cap="flat" cmpd="sng" algn="ctr">
            <a:solidFill>
              <a:srgbClr val="FF0000"/>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68" name="角丸四角形 67"/>
          <p:cNvSpPr/>
          <p:nvPr/>
        </p:nvSpPr>
        <p:spPr bwMode="auto">
          <a:xfrm>
            <a:off x="3491880" y="5805264"/>
            <a:ext cx="792088" cy="360040"/>
          </a:xfrm>
          <a:prstGeom prst="roundRect">
            <a:avLst>
              <a:gd name="adj" fmla="val 33305"/>
            </a:avLst>
          </a:prstGeom>
          <a:noFill/>
          <a:ln w="28575" cap="flat" cmpd="sng" algn="ctr">
            <a:solidFill>
              <a:srgbClr val="0000FF"/>
            </a:solidFill>
            <a:prstDash val="sysDash"/>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70" name="正方形/長方形 69"/>
          <p:cNvSpPr/>
          <p:nvPr/>
        </p:nvSpPr>
        <p:spPr bwMode="auto">
          <a:xfrm>
            <a:off x="3203848" y="2204864"/>
            <a:ext cx="1152128" cy="288032"/>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chemeClr val="tx1"/>
                </a:solidFill>
                <a:effectLst/>
                <a:latin typeface="Times New Roman" pitchFamily="16" charset="0"/>
                <a:ea typeface="MS Gothic" charset="-128"/>
              </a:rPr>
              <a:t>RNR </a:t>
            </a:r>
            <a:r>
              <a:rPr lang="en-US" altLang="ja-JP" sz="1400" dirty="0" smtClean="0">
                <a:solidFill>
                  <a:schemeClr val="tx1"/>
                </a:solidFill>
              </a:rPr>
              <a:t>includ</a:t>
            </a:r>
            <a:r>
              <a:rPr kumimoji="0" lang="en-US" altLang="ja-JP" sz="1400" b="0" i="0" u="none" strike="noStrike" cap="none" normalizeH="0" baseline="0" dirty="0" smtClean="0">
                <a:ln>
                  <a:noFill/>
                </a:ln>
                <a:solidFill>
                  <a:schemeClr val="tx1"/>
                </a:solidFill>
                <a:effectLst/>
                <a:latin typeface="Times New Roman" pitchFamily="16" charset="0"/>
                <a:ea typeface="MS Gothic" charset="-128"/>
              </a:rPr>
              <a:t>ed</a:t>
            </a:r>
            <a:endParaRPr kumimoji="0" lang="ja-JP" alt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69" name="直線コネクタ 68"/>
          <p:cNvCxnSpPr/>
          <p:nvPr/>
        </p:nvCxnSpPr>
        <p:spPr bwMode="auto">
          <a:xfrm flipH="1">
            <a:off x="3347864" y="2492896"/>
            <a:ext cx="72008" cy="504056"/>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2" name="テキスト ボックス 71"/>
          <p:cNvSpPr txBox="1"/>
          <p:nvPr/>
        </p:nvSpPr>
        <p:spPr>
          <a:xfrm>
            <a:off x="3347864" y="6145559"/>
            <a:ext cx="1008112" cy="307777"/>
          </a:xfrm>
          <a:prstGeom prst="rect">
            <a:avLst/>
          </a:prstGeom>
          <a:noFill/>
        </p:spPr>
        <p:txBody>
          <a:bodyPr wrap="square" rtlCol="0">
            <a:spAutoFit/>
          </a:bodyPr>
          <a:lstStyle/>
          <a:p>
            <a:r>
              <a:rPr kumimoji="1" lang="en-US" altLang="ja-JP" sz="1400" i="1" dirty="0" smtClean="0">
                <a:solidFill>
                  <a:srgbClr val="000000"/>
                </a:solidFill>
              </a:rPr>
              <a:t>Optimized</a:t>
            </a:r>
            <a:endParaRPr kumimoji="1" lang="ja-JP" altLang="en-US" sz="1400" i="1" dirty="0">
              <a:solidFill>
                <a:srgbClr val="000000"/>
              </a:solidFill>
            </a:endParaRPr>
          </a:p>
        </p:txBody>
      </p:sp>
      <p:sp>
        <p:nvSpPr>
          <p:cNvPr id="77" name="テキスト ボックス 76"/>
          <p:cNvSpPr txBox="1"/>
          <p:nvPr/>
        </p:nvSpPr>
        <p:spPr>
          <a:xfrm>
            <a:off x="4355976" y="6145559"/>
            <a:ext cx="1008112" cy="307777"/>
          </a:xfrm>
          <a:prstGeom prst="rect">
            <a:avLst/>
          </a:prstGeom>
          <a:noFill/>
        </p:spPr>
        <p:txBody>
          <a:bodyPr wrap="square" rtlCol="0">
            <a:spAutoFit/>
          </a:bodyPr>
          <a:lstStyle/>
          <a:p>
            <a:r>
              <a:rPr kumimoji="1" lang="en-US" altLang="ja-JP" sz="1400" i="1" dirty="0" smtClean="0">
                <a:solidFill>
                  <a:srgbClr val="000000"/>
                </a:solidFill>
              </a:rPr>
              <a:t>Additional</a:t>
            </a:r>
            <a:endParaRPr kumimoji="1" lang="ja-JP" altLang="en-US" sz="1400" i="1" dirty="0">
              <a:solidFill>
                <a:srgbClr val="000000"/>
              </a:solidFill>
            </a:endParaRPr>
          </a:p>
        </p:txBody>
      </p:sp>
      <p:sp>
        <p:nvSpPr>
          <p:cNvPr id="81" name="正方形/長方形 80"/>
          <p:cNvSpPr/>
          <p:nvPr/>
        </p:nvSpPr>
        <p:spPr bwMode="auto">
          <a:xfrm>
            <a:off x="3203848" y="4509120"/>
            <a:ext cx="1152128" cy="288032"/>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chemeClr val="tx1"/>
                </a:solidFill>
                <a:effectLst/>
                <a:latin typeface="Times New Roman" pitchFamily="16" charset="0"/>
                <a:ea typeface="MS Gothic" charset="-128"/>
              </a:rPr>
              <a:t>RNR </a:t>
            </a:r>
            <a:r>
              <a:rPr lang="en-US" altLang="ja-JP" sz="1400" dirty="0" smtClean="0">
                <a:solidFill>
                  <a:schemeClr val="tx1"/>
                </a:solidFill>
              </a:rPr>
              <a:t>includ</a:t>
            </a:r>
            <a:r>
              <a:rPr kumimoji="0" lang="en-US" altLang="ja-JP" sz="1400" b="0" i="0" u="none" strike="noStrike" cap="none" normalizeH="0" baseline="0" dirty="0" smtClean="0">
                <a:ln>
                  <a:noFill/>
                </a:ln>
                <a:solidFill>
                  <a:schemeClr val="tx1"/>
                </a:solidFill>
                <a:effectLst/>
                <a:latin typeface="Times New Roman" pitchFamily="16" charset="0"/>
                <a:ea typeface="MS Gothic" charset="-128"/>
              </a:rPr>
              <a:t>ed</a:t>
            </a:r>
            <a:endParaRPr kumimoji="0" lang="ja-JP" alt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82" name="直線コネクタ 81"/>
          <p:cNvCxnSpPr/>
          <p:nvPr/>
        </p:nvCxnSpPr>
        <p:spPr bwMode="auto">
          <a:xfrm flipH="1">
            <a:off x="3347864" y="4797152"/>
            <a:ext cx="72008" cy="504056"/>
          </a:xfrm>
          <a:prstGeom prst="line">
            <a:avLst/>
          </a:prstGeom>
          <a:solidFill>
            <a:srgbClr val="00B8FF"/>
          </a:solidFill>
          <a:ln w="28575" cap="flat" cmpd="sng" algn="ctr">
            <a:solidFill>
              <a:srgbClr val="FF0000"/>
            </a:solidFill>
            <a:prstDash val="solid"/>
            <a:round/>
            <a:headEnd type="none" w="med" len="med"/>
            <a:tailEnd type="none" w="med" len="med"/>
          </a:ln>
          <a:effectLst/>
        </p:spPr>
      </p:cxnSp>
      <p:sp>
        <p:nvSpPr>
          <p:cNvPr id="76" name="右中かっこ 75"/>
          <p:cNvSpPr/>
          <p:nvPr/>
        </p:nvSpPr>
        <p:spPr bwMode="auto">
          <a:xfrm rot="16200000">
            <a:off x="4788024" y="1052736"/>
            <a:ext cx="360040" cy="3528392"/>
          </a:xfrm>
          <a:prstGeom prst="rightBrace">
            <a:avLst>
              <a:gd name="adj1" fmla="val 21644"/>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84" name="右中かっこ 83"/>
          <p:cNvSpPr/>
          <p:nvPr/>
        </p:nvSpPr>
        <p:spPr bwMode="auto">
          <a:xfrm rot="16200000">
            <a:off x="3707904" y="4437112"/>
            <a:ext cx="360040" cy="1368152"/>
          </a:xfrm>
          <a:prstGeom prst="rightBrace">
            <a:avLst>
              <a:gd name="adj1" fmla="val 21644"/>
              <a:gd name="adj2" fmla="val 91156"/>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80" name="テキスト ボックス 79"/>
          <p:cNvSpPr txBox="1"/>
          <p:nvPr/>
        </p:nvSpPr>
        <p:spPr>
          <a:xfrm>
            <a:off x="4572000" y="2348880"/>
            <a:ext cx="2016224" cy="307777"/>
          </a:xfrm>
          <a:prstGeom prst="rect">
            <a:avLst/>
          </a:prstGeom>
          <a:noFill/>
        </p:spPr>
        <p:txBody>
          <a:bodyPr wrap="square" rtlCol="0">
            <a:spAutoFit/>
          </a:bodyPr>
          <a:lstStyle/>
          <a:p>
            <a:r>
              <a:rPr kumimoji="1" lang="en-US" altLang="ja-JP" sz="1400" i="1" dirty="0" smtClean="0">
                <a:solidFill>
                  <a:srgbClr val="000000"/>
                </a:solidFill>
              </a:rPr>
              <a:t>Intermediate Scan Result </a:t>
            </a:r>
            <a:endParaRPr kumimoji="1" lang="ja-JP" altLang="en-US" sz="1400" i="1" dirty="0">
              <a:solidFill>
                <a:srgbClr val="000000"/>
              </a:solidFill>
            </a:endParaRPr>
          </a:p>
        </p:txBody>
      </p:sp>
      <p:sp>
        <p:nvSpPr>
          <p:cNvPr id="86" name="テキスト ボックス 85"/>
          <p:cNvSpPr txBox="1"/>
          <p:nvPr/>
        </p:nvSpPr>
        <p:spPr>
          <a:xfrm>
            <a:off x="4355976" y="4653136"/>
            <a:ext cx="2016224" cy="307777"/>
          </a:xfrm>
          <a:prstGeom prst="rect">
            <a:avLst/>
          </a:prstGeom>
          <a:noFill/>
        </p:spPr>
        <p:txBody>
          <a:bodyPr wrap="square" rtlCol="0">
            <a:spAutoFit/>
          </a:bodyPr>
          <a:lstStyle/>
          <a:p>
            <a:r>
              <a:rPr kumimoji="1" lang="en-US" altLang="ja-JP" sz="1400" i="1" dirty="0" smtClean="0">
                <a:solidFill>
                  <a:srgbClr val="000000"/>
                </a:solidFill>
              </a:rPr>
              <a:t>Intermediate Scan Result </a:t>
            </a:r>
            <a:endParaRPr kumimoji="1" lang="ja-JP" altLang="en-US" sz="1400" i="1" dirty="0">
              <a:solidFill>
                <a:srgbClr val="000000"/>
              </a:solidFill>
            </a:endParaRPr>
          </a:p>
        </p:txBody>
      </p:sp>
      <p:sp>
        <p:nvSpPr>
          <p:cNvPr id="87" name="テキスト ボックス 86"/>
          <p:cNvSpPr txBox="1"/>
          <p:nvPr/>
        </p:nvSpPr>
        <p:spPr>
          <a:xfrm>
            <a:off x="7020272" y="2492896"/>
            <a:ext cx="1944216" cy="523220"/>
          </a:xfrm>
          <a:prstGeom prst="rect">
            <a:avLst/>
          </a:prstGeom>
          <a:noFill/>
          <a:ln>
            <a:solidFill>
              <a:schemeClr val="tx1"/>
            </a:solidFill>
          </a:ln>
        </p:spPr>
        <p:txBody>
          <a:bodyPr wrap="square" rtlCol="0">
            <a:spAutoFit/>
          </a:bodyPr>
          <a:lstStyle/>
          <a:p>
            <a:r>
              <a:rPr kumimoji="1" lang="en-US" altLang="ja-JP" sz="1400" dirty="0" err="1" smtClean="0">
                <a:solidFill>
                  <a:srgbClr val="000000"/>
                </a:solidFill>
              </a:rPr>
              <a:t>SCAN.confirm</a:t>
            </a:r>
            <a:endParaRPr kumimoji="1" lang="en-US" altLang="ja-JP" sz="1400" dirty="0" smtClean="0">
              <a:solidFill>
                <a:srgbClr val="000000"/>
              </a:solidFill>
            </a:endParaRPr>
          </a:p>
          <a:p>
            <a:r>
              <a:rPr kumimoji="1" lang="en-US" altLang="ja-JP" sz="1400" dirty="0">
                <a:solidFill>
                  <a:srgbClr val="000000"/>
                </a:solidFill>
              </a:rPr>
              <a:t> </a:t>
            </a:r>
            <a:r>
              <a:rPr kumimoji="1" lang="en-US" altLang="ja-JP" sz="1400" dirty="0" smtClean="0">
                <a:solidFill>
                  <a:srgbClr val="000000"/>
                </a:solidFill>
              </a:rPr>
              <a:t> Result Code = Success </a:t>
            </a:r>
            <a:endParaRPr kumimoji="1" lang="ja-JP" altLang="en-US" sz="1400" dirty="0">
              <a:solidFill>
                <a:srgbClr val="000000"/>
              </a:solidFill>
            </a:endParaRPr>
          </a:p>
        </p:txBody>
      </p:sp>
      <p:sp>
        <p:nvSpPr>
          <p:cNvPr id="88" name="テキスト ボックス 87"/>
          <p:cNvSpPr txBox="1"/>
          <p:nvPr/>
        </p:nvSpPr>
        <p:spPr>
          <a:xfrm>
            <a:off x="5004048" y="5085184"/>
            <a:ext cx="1944216" cy="523220"/>
          </a:xfrm>
          <a:prstGeom prst="rect">
            <a:avLst/>
          </a:prstGeom>
          <a:noFill/>
          <a:ln>
            <a:solidFill>
              <a:schemeClr val="tx1"/>
            </a:solidFill>
          </a:ln>
        </p:spPr>
        <p:txBody>
          <a:bodyPr wrap="square" rtlCol="0">
            <a:spAutoFit/>
          </a:bodyPr>
          <a:lstStyle/>
          <a:p>
            <a:r>
              <a:rPr kumimoji="1" lang="en-US" altLang="ja-JP" sz="1400" dirty="0" err="1" smtClean="0">
                <a:solidFill>
                  <a:srgbClr val="000000"/>
                </a:solidFill>
              </a:rPr>
              <a:t>SCAN.confirm</a:t>
            </a:r>
            <a:endParaRPr kumimoji="1" lang="en-US" altLang="ja-JP" sz="1400" dirty="0" smtClean="0">
              <a:solidFill>
                <a:srgbClr val="000000"/>
              </a:solidFill>
            </a:endParaRPr>
          </a:p>
          <a:p>
            <a:r>
              <a:rPr kumimoji="1" lang="en-US" altLang="ja-JP" sz="1400" dirty="0">
                <a:solidFill>
                  <a:srgbClr val="000000"/>
                </a:solidFill>
              </a:rPr>
              <a:t> </a:t>
            </a:r>
            <a:r>
              <a:rPr kumimoji="1" lang="en-US" altLang="ja-JP" sz="1400" dirty="0" smtClean="0">
                <a:solidFill>
                  <a:srgbClr val="000000"/>
                </a:solidFill>
              </a:rPr>
              <a:t> Result Code = Success </a:t>
            </a:r>
            <a:endParaRPr kumimoji="1" lang="ja-JP" altLang="en-US" sz="1400" dirty="0">
              <a:solidFill>
                <a:srgbClr val="000000"/>
              </a:solidFill>
            </a:endParaRPr>
          </a:p>
        </p:txBody>
      </p:sp>
      <p:cxnSp>
        <p:nvCxnSpPr>
          <p:cNvPr id="89" name="直線コネクタ 88"/>
          <p:cNvCxnSpPr>
            <a:stCxn id="88" idx="1"/>
          </p:cNvCxnSpPr>
          <p:nvPr/>
        </p:nvCxnSpPr>
        <p:spPr bwMode="auto">
          <a:xfrm flipH="1">
            <a:off x="4788024" y="5346794"/>
            <a:ext cx="216024" cy="242446"/>
          </a:xfrm>
          <a:prstGeom prst="line">
            <a:avLst/>
          </a:prstGeom>
          <a:solidFill>
            <a:srgbClr val="00B8FF"/>
          </a:solidFill>
          <a:ln w="28575" cap="flat" cmpd="sng" algn="ctr">
            <a:solidFill>
              <a:srgbClr val="FF0000"/>
            </a:solidFill>
            <a:prstDash val="solid"/>
            <a:round/>
            <a:headEnd type="none" w="med" len="med"/>
            <a:tailEnd type="none" w="med" len="med"/>
          </a:ln>
          <a:effectLst/>
        </p:spPr>
      </p:cxnSp>
    </p:spTree>
    <p:extLst>
      <p:ext uri="{BB962C8B-B14F-4D97-AF65-F5344CB8AC3E}">
        <p14:creationId xmlns:p14="http://schemas.microsoft.com/office/powerpoint/2010/main" val="1599820621"/>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Remaining Issues</a:t>
            </a:r>
            <a:endParaRPr lang="en-US" dirty="0"/>
          </a:p>
        </p:txBody>
      </p:sp>
      <p:sp>
        <p:nvSpPr>
          <p:cNvPr id="10242" name="Rectangle 2"/>
          <p:cNvSpPr>
            <a:spLocks noGrp="1" noChangeArrowheads="1"/>
          </p:cNvSpPr>
          <p:nvPr>
            <p:ph type="body" idx="1"/>
          </p:nvPr>
        </p:nvSpPr>
        <p:spPr>
          <a:xfrm>
            <a:off x="685800" y="1981200"/>
            <a:ext cx="7918648" cy="4208463"/>
          </a:xfrm>
          <a:ln/>
        </p:spPr>
        <p:txBody>
          <a:bodyPr/>
          <a:lstStyle/>
          <a:p>
            <a:pPr>
              <a:buFont typeface="Arial"/>
              <a:buChar char="•"/>
            </a:pPr>
            <a:r>
              <a:rPr lang="en-US" dirty="0" smtClean="0"/>
              <a:t>This optimization will bring cause side effects.  Some BSSIDs may become invisible because scanning on the rest channels is omitted.</a:t>
            </a:r>
          </a:p>
          <a:p>
            <a:pPr lvl="1">
              <a:buFont typeface="Wingdings" charset="0"/>
              <a:buChar char="à"/>
            </a:pPr>
            <a:r>
              <a:rPr lang="en-US" sz="2400" dirty="0" smtClean="0">
                <a:sym typeface="Wingdings"/>
              </a:rPr>
              <a:t>Hybrid behavior with regular scanning may be a solution.  Hybrid algorithm should be on implementation</a:t>
            </a:r>
            <a:r>
              <a:rPr lang="en-US" dirty="0" smtClean="0">
                <a:sym typeface="Wingdings"/>
              </a:rPr>
              <a:t>.</a:t>
            </a:r>
            <a:endParaRPr lang="en-US" dirty="0"/>
          </a:p>
          <a:p>
            <a:pPr>
              <a:buFont typeface="Arial"/>
              <a:buChar char="•"/>
            </a:pPr>
            <a:endParaRPr lang="en-US" dirty="0" smtClean="0"/>
          </a:p>
          <a:p>
            <a:endParaRPr lang="en-US" dirty="0"/>
          </a:p>
        </p:txBody>
      </p:sp>
    </p:spTree>
    <p:extLst>
      <p:ext uri="{BB962C8B-B14F-4D97-AF65-F5344CB8AC3E}">
        <p14:creationId xmlns:p14="http://schemas.microsoft.com/office/powerpoint/2010/main" val="69391021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Summary</a:t>
            </a:r>
            <a:endParaRPr lang="en-US" dirty="0"/>
          </a:p>
        </p:txBody>
      </p:sp>
      <p:sp>
        <p:nvSpPr>
          <p:cNvPr id="3" name="テキスト ボックス 2"/>
          <p:cNvSpPr txBox="1"/>
          <p:nvPr/>
        </p:nvSpPr>
        <p:spPr>
          <a:xfrm>
            <a:off x="611560" y="1916832"/>
            <a:ext cx="7848872" cy="3785652"/>
          </a:xfrm>
          <a:prstGeom prst="rect">
            <a:avLst/>
          </a:prstGeom>
          <a:noFill/>
        </p:spPr>
        <p:txBody>
          <a:bodyPr wrap="square" rtlCol="0">
            <a:spAutoFit/>
          </a:bodyPr>
          <a:lstStyle/>
          <a:p>
            <a:pPr marL="342900" indent="-342900">
              <a:buFont typeface="Arial"/>
              <a:buChar char="•"/>
            </a:pPr>
            <a:r>
              <a:rPr kumimoji="1" lang="en-US" altLang="ja-JP" dirty="0" smtClean="0">
                <a:solidFill>
                  <a:srgbClr val="000000"/>
                </a:solidFill>
              </a:rPr>
              <a:t>This submission proposes optimized scanning by using information of Reduced Neighbor Report IE.</a:t>
            </a:r>
          </a:p>
          <a:p>
            <a:pPr marL="342900" indent="-342900">
              <a:buFont typeface="Arial"/>
              <a:buChar char="•"/>
            </a:pPr>
            <a:r>
              <a:rPr kumimoji="1" lang="en-US" altLang="ja-JP" dirty="0" smtClean="0">
                <a:solidFill>
                  <a:srgbClr val="000000"/>
                </a:solidFill>
              </a:rPr>
              <a:t>Semantics of MLME-SCAN.request is proposed for that purpose.</a:t>
            </a:r>
          </a:p>
          <a:p>
            <a:pPr marL="342900" indent="-342900">
              <a:buFont typeface="Arial"/>
              <a:buChar char="•"/>
            </a:pPr>
            <a:r>
              <a:rPr kumimoji="1" lang="en-US" altLang="ja-JP" dirty="0" smtClean="0">
                <a:solidFill>
                  <a:srgbClr val="000000"/>
                </a:solidFill>
              </a:rPr>
              <a:t>Related descriptions in the 11ai draft (specifications) should be modified.</a:t>
            </a:r>
          </a:p>
          <a:p>
            <a:pPr marL="342900" indent="-342900">
              <a:buFont typeface="Arial"/>
              <a:buChar char="•"/>
            </a:pPr>
            <a:r>
              <a:rPr kumimoji="1" lang="en-US" altLang="ja-JP" dirty="0" smtClean="0">
                <a:solidFill>
                  <a:srgbClr val="000000"/>
                </a:solidFill>
              </a:rPr>
              <a:t>Hybrid Scanning algorithm should be considered to mitigate side effects of the optimized scanning in accordance with real use cases.  It </a:t>
            </a:r>
            <a:r>
              <a:rPr kumimoji="1" lang="en-US" altLang="ja-JP" dirty="0">
                <a:solidFill>
                  <a:srgbClr val="000000"/>
                </a:solidFill>
              </a:rPr>
              <a:t>will be </a:t>
            </a:r>
            <a:r>
              <a:rPr kumimoji="1" lang="en-US" altLang="ja-JP" dirty="0" smtClean="0">
                <a:solidFill>
                  <a:srgbClr val="000000"/>
                </a:solidFill>
              </a:rPr>
              <a:t>an implementation matter.</a:t>
            </a:r>
          </a:p>
        </p:txBody>
      </p:sp>
    </p:spTree>
    <p:extLst>
      <p:ext uri="{BB962C8B-B14F-4D97-AF65-F5344CB8AC3E}">
        <p14:creationId xmlns:p14="http://schemas.microsoft.com/office/powerpoint/2010/main" val="385428492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smtClean="0"/>
              <a:t>March 2014</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buFont typeface="Wingdings" charset="2"/>
              <a:buChar char="l"/>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smtClean="0"/>
              <a:t>This submission proposes a scanning optimization using  “Reduced Neighbor Report IE”.</a:t>
            </a:r>
            <a:endParaRPr lang="en-GB" dirty="0"/>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796136" y="6453337"/>
            <a:ext cx="2746202" cy="203052"/>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9217"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Recap</a:t>
            </a:r>
            <a:endParaRPr lang="en-US" dirty="0"/>
          </a:p>
        </p:txBody>
      </p:sp>
      <p:sp>
        <p:nvSpPr>
          <p:cNvPr id="9218" name="Rectangle 2"/>
          <p:cNvSpPr>
            <a:spLocks noGrp="1" noChangeArrowheads="1"/>
          </p:cNvSpPr>
          <p:nvPr>
            <p:ph type="body" idx="1"/>
          </p:nvPr>
        </p:nvSpPr>
        <p:spPr>
          <a:xfrm>
            <a:off x="4211960" y="1556792"/>
            <a:ext cx="4680520" cy="3960440"/>
          </a:xfrm>
          <a:ln/>
        </p:spPr>
        <p:txBody>
          <a:bodyPr/>
          <a:lstStyle/>
          <a:p>
            <a:pPr>
              <a:buFont typeface="Times New Roman" pitchFamily="16" charset="0"/>
              <a:buChar char="•"/>
            </a:pPr>
            <a:r>
              <a:rPr lang="en-GB" sz="2200" dirty="0" smtClean="0"/>
              <a:t>Reduced Neighbor Report (RNR) IE is defined for faster AP discovery.</a:t>
            </a:r>
          </a:p>
          <a:p>
            <a:pPr>
              <a:buFont typeface="Times New Roman" pitchFamily="16" charset="0"/>
              <a:buChar char="•"/>
            </a:pPr>
            <a:r>
              <a:rPr lang="en-GB" altLang="ja-JP" sz="2200" dirty="0"/>
              <a:t>It </a:t>
            </a:r>
            <a:r>
              <a:rPr lang="en-GB" altLang="ja-JP" sz="2200" dirty="0" smtClean="0"/>
              <a:t>will be </a:t>
            </a:r>
            <a:r>
              <a:rPr lang="en-GB" altLang="ja-JP" sz="2200" dirty="0"/>
              <a:t>included in Beacon, Probe Response and FD </a:t>
            </a:r>
            <a:r>
              <a:rPr lang="en-GB" altLang="ja-JP" sz="2200" dirty="0" smtClean="0"/>
              <a:t>frame optionally.</a:t>
            </a:r>
            <a:endParaRPr lang="en-GB" sz="2200" dirty="0" smtClean="0"/>
          </a:p>
          <a:p>
            <a:pPr>
              <a:buFont typeface="Times New Roman" pitchFamily="16" charset="0"/>
              <a:buChar char="•"/>
            </a:pPr>
            <a:r>
              <a:rPr lang="en-GB" sz="2200" dirty="0" smtClean="0"/>
              <a:t>The primary purpose of RNR is optimizing 5GHz scanning.  The current 5GHz scanning is regularly passive.  It’s slower than active scanning.</a:t>
            </a:r>
          </a:p>
        </p:txBody>
      </p:sp>
      <p:sp>
        <p:nvSpPr>
          <p:cNvPr id="3" name="テキスト ボックス 2"/>
          <p:cNvSpPr txBox="1"/>
          <p:nvPr/>
        </p:nvSpPr>
        <p:spPr>
          <a:xfrm>
            <a:off x="3275856" y="5457998"/>
            <a:ext cx="4608512" cy="923330"/>
          </a:xfrm>
          <a:prstGeom prst="rect">
            <a:avLst/>
          </a:prstGeom>
          <a:noFill/>
        </p:spPr>
        <p:txBody>
          <a:bodyPr wrap="square" rtlCol="0">
            <a:spAutoFit/>
          </a:bodyPr>
          <a:lstStyle/>
          <a:p>
            <a:r>
              <a:rPr kumimoji="1" lang="en-US" altLang="ja-JP" sz="1800" dirty="0" smtClean="0">
                <a:solidFill>
                  <a:srgbClr val="000000"/>
                </a:solidFill>
              </a:rPr>
              <a:t>This figure was the starting point of discussion for faster AP discovery. </a:t>
            </a:r>
          </a:p>
          <a:p>
            <a:r>
              <a:rPr kumimoji="1" lang="en-US" altLang="ja-JP" sz="1800" dirty="0" smtClean="0">
                <a:solidFill>
                  <a:srgbClr val="000000"/>
                </a:solidFill>
              </a:rPr>
              <a:t>Ref. : IEEE802.11-11/1510r0 (FOKUS)</a:t>
            </a:r>
            <a:endParaRPr kumimoji="1" lang="ja-JP" altLang="en-US" sz="1800" dirty="0">
              <a:solidFill>
                <a:srgbClr val="000000"/>
              </a:solidFill>
            </a:endParaRPr>
          </a:p>
        </p:txBody>
      </p:sp>
      <p:grpSp>
        <p:nvGrpSpPr>
          <p:cNvPr id="9" name="Gruppierung 10"/>
          <p:cNvGrpSpPr/>
          <p:nvPr/>
        </p:nvGrpSpPr>
        <p:grpSpPr>
          <a:xfrm>
            <a:off x="228600" y="1844824"/>
            <a:ext cx="3810000" cy="1295400"/>
            <a:chOff x="2590800" y="3657600"/>
            <a:chExt cx="3810000" cy="1295400"/>
          </a:xfrm>
        </p:grpSpPr>
        <p:sp>
          <p:nvSpPr>
            <p:cNvPr id="10" name="Rechteck 9"/>
            <p:cNvSpPr/>
            <p:nvPr/>
          </p:nvSpPr>
          <p:spPr bwMode="auto">
            <a:xfrm>
              <a:off x="2590800" y="3657600"/>
              <a:ext cx="3810000" cy="1295400"/>
            </a:xfrm>
            <a:prstGeom prst="rect">
              <a:avLst/>
            </a:prstGeom>
            <a:solidFill>
              <a:srgbClr val="3366FF"/>
            </a:solidFill>
            <a:ln w="12700" cap="flat" cmpd="sng" algn="ctr">
              <a:solidFill>
                <a:srgbClr val="000000"/>
              </a:solidFill>
              <a:prstDash val="solid"/>
              <a:round/>
              <a:headEnd type="none" w="sm" len="sm"/>
              <a:tailEnd type="none" w="sm" len="sm"/>
            </a:ln>
            <a:effectLst/>
          </p:spPr>
          <p:txBody>
            <a:bodyP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Single Device / Box</a:t>
              </a:r>
              <a:endParaRPr kumimoji="0" lang="en-US" sz="1800" b="1" i="0" u="none" strike="noStrike" kern="0" cap="none" spc="0" normalizeH="0" baseline="0" noProof="0" dirty="0">
                <a:ln>
                  <a:noFill/>
                </a:ln>
                <a:solidFill>
                  <a:sysClr val="windowText" lastClr="000000"/>
                </a:solidFill>
                <a:effectLst/>
                <a:uLnTx/>
                <a:uFillTx/>
              </a:endParaRPr>
            </a:p>
          </p:txBody>
        </p:sp>
        <p:sp>
          <p:nvSpPr>
            <p:cNvPr id="11" name="Rechteck 6"/>
            <p:cNvSpPr/>
            <p:nvPr/>
          </p:nvSpPr>
          <p:spPr bwMode="auto">
            <a:xfrm>
              <a:off x="2667000" y="3733800"/>
              <a:ext cx="828390" cy="1143000"/>
            </a:xfrm>
            <a:prstGeom prst="rect">
              <a:avLst/>
            </a:prstGeom>
            <a:solidFill>
              <a:srgbClr val="00CC99"/>
            </a:solidFill>
            <a:ln w="12700" cap="flat" cmpd="sng" algn="ctr">
              <a:solidFill>
                <a:srgbClr val="000000"/>
              </a:solidFill>
              <a:prstDash val="solid"/>
              <a:round/>
              <a:headEnd type="none" w="sm" len="sm"/>
              <a:tailEnd type="none" w="sm" len="sm"/>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2.4 GHz AP</a:t>
              </a:r>
              <a:endParaRPr kumimoji="0" lang="en-US" sz="1800" b="1" i="0" u="none" strike="noStrike" kern="0" cap="none" spc="0" normalizeH="0" baseline="0" noProof="0" dirty="0">
                <a:ln>
                  <a:noFill/>
                </a:ln>
                <a:solidFill>
                  <a:sysClr val="windowText" lastClr="000000"/>
                </a:solidFill>
                <a:effectLst/>
                <a:uLnTx/>
                <a:uFillTx/>
              </a:endParaRPr>
            </a:p>
          </p:txBody>
        </p:sp>
        <p:sp>
          <p:nvSpPr>
            <p:cNvPr id="12" name="Rechteck 7"/>
            <p:cNvSpPr/>
            <p:nvPr/>
          </p:nvSpPr>
          <p:spPr bwMode="auto">
            <a:xfrm>
              <a:off x="5486400" y="3733800"/>
              <a:ext cx="828390" cy="1143000"/>
            </a:xfrm>
            <a:prstGeom prst="rect">
              <a:avLst/>
            </a:prstGeom>
            <a:solidFill>
              <a:srgbClr val="00CC99"/>
            </a:solidFill>
            <a:ln w="12700" cap="flat" cmpd="sng" algn="ctr">
              <a:solidFill>
                <a:srgbClr val="000000"/>
              </a:solidFill>
              <a:prstDash val="solid"/>
              <a:round/>
              <a:headEnd type="none" w="sm" len="sm"/>
              <a:tailEnd type="none" w="sm" len="sm"/>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800" b="1" i="0" u="none" strike="noStrike" kern="0" cap="none" spc="0" normalizeH="0" baseline="0" noProof="0" dirty="0" smtClean="0">
                  <a:ln>
                    <a:noFill/>
                  </a:ln>
                  <a:solidFill>
                    <a:sysClr val="windowText" lastClr="000000"/>
                  </a:solidFill>
                  <a:effectLst/>
                  <a:uLnTx/>
                  <a:uFillTx/>
                </a:rPr>
                <a:t>5 GHz AP</a:t>
              </a:r>
              <a:endParaRPr kumimoji="0" lang="en-US" sz="1800" b="1" i="0" u="none" strike="noStrike" kern="0" cap="none" spc="0" normalizeH="0" baseline="0" noProof="0" dirty="0">
                <a:ln>
                  <a:noFill/>
                </a:ln>
                <a:solidFill>
                  <a:sysClr val="windowText" lastClr="000000"/>
                </a:solidFill>
                <a:effectLst/>
                <a:uLnTx/>
                <a:uFillTx/>
              </a:endParaRPr>
            </a:p>
          </p:txBody>
        </p:sp>
        <p:sp>
          <p:nvSpPr>
            <p:cNvPr id="13" name="Pfeil nach links und rechts 8"/>
            <p:cNvSpPr/>
            <p:nvPr/>
          </p:nvSpPr>
          <p:spPr bwMode="auto">
            <a:xfrm>
              <a:off x="3503622" y="4017404"/>
              <a:ext cx="1982778" cy="859396"/>
            </a:xfrm>
            <a:prstGeom prst="leftRightArrow">
              <a:avLst/>
            </a:prstGeom>
            <a:solidFill>
              <a:srgbClr val="00CC99"/>
            </a:solidFill>
            <a:ln w="12700" cap="flat" cmpd="sng" algn="ctr">
              <a:solidFill>
                <a:srgbClr val="000000"/>
              </a:solidFill>
              <a:prstDash val="solid"/>
              <a:round/>
              <a:headEnd type="none" w="sm" len="sm"/>
              <a:tailEnd type="none" w="sm" len="sm"/>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Internal Mgmt. Not accessible by user</a:t>
              </a:r>
              <a:endParaRPr kumimoji="0" lang="en-US" sz="1200" b="0" i="0" u="none" strike="noStrike" kern="0" cap="none" spc="0" normalizeH="0" baseline="0" noProof="0" dirty="0">
                <a:ln>
                  <a:noFill/>
                </a:ln>
                <a:solidFill>
                  <a:sysClr val="windowText" lastClr="000000"/>
                </a:solidFill>
                <a:effectLst/>
                <a:uLnTx/>
                <a:uFillTx/>
              </a:endParaRPr>
            </a:p>
          </p:txBody>
        </p:sp>
      </p:grpSp>
      <p:sp>
        <p:nvSpPr>
          <p:cNvPr id="14" name="Rechteck 11"/>
          <p:cNvSpPr/>
          <p:nvPr/>
        </p:nvSpPr>
        <p:spPr bwMode="auto">
          <a:xfrm>
            <a:off x="1371600" y="4892824"/>
            <a:ext cx="1447800" cy="762000"/>
          </a:xfrm>
          <a:prstGeom prst="rect">
            <a:avLst/>
          </a:prstGeom>
          <a:solidFill>
            <a:srgbClr val="00CC99"/>
          </a:solidFill>
          <a:ln w="12700" cap="flat" cmpd="sng" algn="ctr">
            <a:solidFill>
              <a:srgbClr val="000000"/>
            </a:solidFill>
            <a:prstDash val="solid"/>
            <a:round/>
            <a:headEnd type="none" w="sm" len="sm"/>
            <a:tailEnd type="none" w="sm" len="sm"/>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600" b="1" i="0" u="none" strike="noStrike" kern="0" cap="none" spc="0" normalizeH="0" baseline="0" noProof="0" dirty="0" smtClean="0">
                <a:ln>
                  <a:noFill/>
                </a:ln>
                <a:solidFill>
                  <a:sysClr val="windowText" lastClr="000000"/>
                </a:solidFill>
                <a:effectLst/>
                <a:uLnTx/>
                <a:uFillTx/>
              </a:rPr>
              <a:t>Non-AP STA</a:t>
            </a:r>
            <a:br>
              <a:rPr kumimoji="0" lang="en-US" sz="1600" b="1" i="0" u="none" strike="noStrike" kern="0" cap="none" spc="0" normalizeH="0" baseline="0" noProof="0" dirty="0" smtClean="0">
                <a:ln>
                  <a:noFill/>
                </a:ln>
                <a:solidFill>
                  <a:sysClr val="windowText" lastClr="000000"/>
                </a:solidFill>
                <a:effectLst/>
                <a:uLnTx/>
                <a:uFillTx/>
              </a:rPr>
            </a:br>
            <a:r>
              <a:rPr kumimoji="0" lang="en-US" sz="1600" b="1" i="0" u="none" strike="noStrike" kern="0" cap="none" spc="0" normalizeH="0" baseline="0" noProof="0" dirty="0" smtClean="0">
                <a:ln>
                  <a:noFill/>
                </a:ln>
                <a:solidFill>
                  <a:sysClr val="windowText" lastClr="000000"/>
                </a:solidFill>
                <a:effectLst/>
                <a:uLnTx/>
                <a:uFillTx/>
              </a:rPr>
              <a:t>2.4 &amp; 5 GHz operation</a:t>
            </a:r>
            <a:endParaRPr kumimoji="0" lang="en-US" sz="1600" b="1" i="0" u="none" strike="noStrike" kern="0" cap="none" spc="0" normalizeH="0" baseline="0" noProof="0" dirty="0">
              <a:ln>
                <a:noFill/>
              </a:ln>
              <a:solidFill>
                <a:sysClr val="windowText" lastClr="000000"/>
              </a:solidFill>
              <a:effectLst/>
              <a:uLnTx/>
              <a:uFillTx/>
            </a:endParaRPr>
          </a:p>
        </p:txBody>
      </p:sp>
      <p:sp>
        <p:nvSpPr>
          <p:cNvPr id="15" name="Pfeil nach links und rechts 15"/>
          <p:cNvSpPr/>
          <p:nvPr/>
        </p:nvSpPr>
        <p:spPr bwMode="auto">
          <a:xfrm rot="2846947">
            <a:off x="106996" y="3668578"/>
            <a:ext cx="2112404" cy="805092"/>
          </a:xfrm>
          <a:prstGeom prst="leftRightArrow">
            <a:avLst/>
          </a:prstGeom>
          <a:solidFill>
            <a:srgbClr val="00CC99"/>
          </a:solidFill>
          <a:ln w="12700" cap="flat" cmpd="sng" algn="ctr">
            <a:solidFill>
              <a:srgbClr val="000000"/>
            </a:solidFill>
            <a:prstDash val="solid"/>
            <a:round/>
            <a:headEnd type="none" w="sm" len="sm"/>
            <a:tailEnd type="none" w="sm" len="sm"/>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Active scan </a:t>
            </a:r>
            <a:r>
              <a:rPr kumimoji="0" lang="de-DE" sz="1200" b="0" i="0" u="none" strike="noStrike" kern="0" cap="none" spc="0" normalizeH="0" baseline="0" noProof="0" dirty="0" smtClean="0">
                <a:ln>
                  <a:noFill/>
                </a:ln>
                <a:solidFill>
                  <a:sysClr val="windowText" lastClr="000000"/>
                </a:solidFill>
                <a:effectLst/>
                <a:uLnTx/>
                <a:uFillTx/>
                <a:sym typeface="Wingdings"/>
              </a:rPr>
              <a:t> </a:t>
            </a:r>
            <a:r>
              <a:rPr kumimoji="0" lang="de-DE" sz="1200" b="0" i="0" u="none" strike="noStrike" kern="0" cap="none" spc="0" normalizeH="0" baseline="0" noProof="0" dirty="0" err="1" smtClean="0">
                <a:ln>
                  <a:noFill/>
                </a:ln>
                <a:solidFill>
                  <a:sysClr val="windowText" lastClr="000000"/>
                </a:solidFill>
                <a:effectLst/>
                <a:uLnTx/>
                <a:uFillTx/>
                <a:sym typeface="Wingdings"/>
              </a:rPr>
              <a:t>receive</a:t>
            </a:r>
            <a:r>
              <a:rPr kumimoji="0" lang="de-DE" sz="1200" b="0" i="0" u="none" strike="noStrike" kern="0" cap="none" spc="0" normalizeH="0" baseline="0" noProof="0" dirty="0" smtClean="0">
                <a:ln>
                  <a:noFill/>
                </a:ln>
                <a:solidFill>
                  <a:sysClr val="windowText" lastClr="000000"/>
                </a:solidFill>
                <a:effectLst/>
                <a:uLnTx/>
                <a:uFillTx/>
                <a:sym typeface="Wingdings"/>
              </a:rPr>
              <a:t> 5GHz </a:t>
            </a:r>
            <a:r>
              <a:rPr kumimoji="0" lang="de-DE" sz="1200" b="0" i="0" u="none" strike="noStrike" kern="0" cap="none" spc="0" normalizeH="0" baseline="0" noProof="0" dirty="0" err="1" smtClean="0">
                <a:ln>
                  <a:noFill/>
                </a:ln>
                <a:solidFill>
                  <a:sysClr val="windowText" lastClr="000000"/>
                </a:solidFill>
                <a:effectLst/>
                <a:uLnTx/>
                <a:uFillTx/>
                <a:sym typeface="Wingdings"/>
              </a:rPr>
              <a:t>channel</a:t>
            </a:r>
            <a:r>
              <a:rPr kumimoji="0" lang="de-DE" sz="1200" b="0" i="0" u="none" strike="noStrike" kern="0" cap="none" spc="0" normalizeH="0" baseline="0" noProof="0" dirty="0" smtClean="0">
                <a:ln>
                  <a:noFill/>
                </a:ln>
                <a:solidFill>
                  <a:sysClr val="windowText" lastClr="000000"/>
                </a:solidFill>
                <a:effectLst/>
                <a:uLnTx/>
                <a:uFillTx/>
                <a:sym typeface="Wingdings"/>
              </a:rPr>
              <a:t> list</a:t>
            </a:r>
            <a:endParaRPr kumimoji="0" lang="en-US" sz="1200" b="0" i="0" u="none" strike="noStrike" kern="0" cap="none" spc="0" normalizeH="0" baseline="0" noProof="0" dirty="0">
              <a:ln>
                <a:noFill/>
              </a:ln>
              <a:solidFill>
                <a:sysClr val="windowText" lastClr="000000"/>
              </a:solidFill>
              <a:effectLst/>
              <a:uLnTx/>
              <a:uFillTx/>
            </a:endParaRPr>
          </a:p>
        </p:txBody>
      </p:sp>
      <p:sp>
        <p:nvSpPr>
          <p:cNvPr id="16" name="Pfeil nach links und rechts 16"/>
          <p:cNvSpPr/>
          <p:nvPr/>
        </p:nvSpPr>
        <p:spPr bwMode="auto">
          <a:xfrm rot="18620801">
            <a:off x="1693529" y="3596825"/>
            <a:ext cx="2196488" cy="861148"/>
          </a:xfrm>
          <a:prstGeom prst="leftRightArrow">
            <a:avLst/>
          </a:prstGeom>
          <a:solidFill>
            <a:srgbClr val="00CC99"/>
          </a:solidFill>
          <a:ln w="12700" cap="flat" cmpd="sng" algn="ctr">
            <a:solidFill>
              <a:srgbClr val="000000"/>
            </a:solidFill>
            <a:prstDash val="solid"/>
            <a:round/>
            <a:headEnd type="none" w="sm" len="sm"/>
            <a:tailEnd type="none" w="sm" len="sm"/>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200" b="0" i="0" u="none" strike="noStrike" kern="0" cap="none" spc="0" normalizeH="0" baseline="0" noProof="0" dirty="0" smtClean="0">
                <a:ln>
                  <a:noFill/>
                </a:ln>
                <a:solidFill>
                  <a:sysClr val="windowText" lastClr="000000"/>
                </a:solidFill>
                <a:effectLst/>
                <a:uLnTx/>
                <a:uFillTx/>
              </a:rPr>
              <a:t>Optional passive scan on channel for verification</a:t>
            </a:r>
            <a:endParaRPr kumimoji="0" lang="en-US" sz="1200" b="0" i="0" u="none" strike="noStrike" kern="0" cap="none" spc="0" normalizeH="0" baseline="0" noProof="0" dirty="0">
              <a:ln>
                <a:noFill/>
              </a:ln>
              <a:solidFill>
                <a:sysClr val="windowText" lastClr="000000"/>
              </a:solidFill>
              <a:effectLst/>
              <a:uLnTx/>
              <a:uFillTx/>
            </a:endParaRPr>
          </a:p>
        </p:txBody>
      </p:sp>
      <p:sp>
        <p:nvSpPr>
          <p:cNvPr id="17" name="Pfeil nach links und rechts 17"/>
          <p:cNvSpPr/>
          <p:nvPr/>
        </p:nvSpPr>
        <p:spPr bwMode="auto">
          <a:xfrm rot="18295622">
            <a:off x="2553311" y="3894748"/>
            <a:ext cx="1940735" cy="548640"/>
          </a:xfrm>
          <a:prstGeom prst="leftRightArrow">
            <a:avLst/>
          </a:prstGeom>
          <a:solidFill>
            <a:srgbClr val="00CC99"/>
          </a:solidFill>
          <a:ln w="12700" cap="flat" cmpd="sng" algn="ctr">
            <a:solidFill>
              <a:srgbClr val="000000"/>
            </a:solidFill>
            <a:prstDash val="solid"/>
            <a:round/>
            <a:headEnd type="none" w="sm" len="sm"/>
            <a:tailEnd type="none" w="sm" len="sm"/>
          </a:ln>
          <a:effectLst/>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400" b="0" i="0" u="none" strike="noStrike" kern="0" cap="none" spc="0" normalizeH="0" baseline="0" noProof="0" dirty="0" smtClean="0">
                <a:ln>
                  <a:noFill/>
                </a:ln>
                <a:solidFill>
                  <a:sysClr val="windowText" lastClr="000000"/>
                </a:solidFill>
                <a:effectLst/>
                <a:uLnTx/>
                <a:uFillTx/>
              </a:rPr>
              <a:t>Link-Set Up</a:t>
            </a:r>
            <a:endParaRPr kumimoji="0" lang="en-US" sz="1400" b="0" i="0" u="none" strike="noStrike" kern="0" cap="none" spc="0" normalizeH="0" baseline="0" noProof="0" dirty="0">
              <a:ln>
                <a:noFill/>
              </a:ln>
              <a:solidFill>
                <a:sysClr val="windowText" lastClr="000000"/>
              </a:solidFill>
              <a:effectLst/>
              <a:uLnTx/>
              <a:uFillTx/>
            </a:endParaRPr>
          </a:p>
        </p:txBody>
      </p:sp>
    </p:spTree>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Assumed behaviors</a:t>
            </a:r>
            <a:endParaRPr lang="en-US" dirty="0"/>
          </a:p>
        </p:txBody>
      </p:sp>
      <p:sp>
        <p:nvSpPr>
          <p:cNvPr id="7" name="Rectangle 2"/>
          <p:cNvSpPr txBox="1">
            <a:spLocks noChangeArrowheads="1"/>
          </p:cNvSpPr>
          <p:nvPr/>
        </p:nvSpPr>
        <p:spPr bwMode="auto">
          <a:xfrm>
            <a:off x="107504" y="1693168"/>
            <a:ext cx="8928992" cy="216788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a:lstStyle>
          <a:p>
            <a:pPr marL="185738" indent="-161925">
              <a:buFont typeface="Arial"/>
              <a:buChar char="•"/>
            </a:pPr>
            <a:r>
              <a:rPr lang="en-GB" dirty="0" smtClean="0"/>
              <a:t>11ai supported APs may </a:t>
            </a:r>
            <a:r>
              <a:rPr lang="en-US" altLang="ja-JP" dirty="0" smtClean="0"/>
              <a:t>inform operating channels of neighbor APs by RNR IE included in Beacon, Probe Response and FD frames.</a:t>
            </a:r>
          </a:p>
          <a:p>
            <a:pPr marL="185738" indent="-161925">
              <a:buFont typeface="Arial"/>
              <a:buChar char="•"/>
            </a:pPr>
            <a:r>
              <a:rPr lang="en-US" altLang="ja-JP" dirty="0" smtClean="0"/>
              <a:t>1</a:t>
            </a:r>
            <a:r>
              <a:rPr lang="en-US" dirty="0" smtClean="0"/>
              <a:t>1ai supported STAs expect operating channels information of surrounding APs by receiving RNR IE for scanning optimization. </a:t>
            </a:r>
            <a:endParaRPr lang="en-GB" dirty="0" smtClean="0"/>
          </a:p>
        </p:txBody>
      </p:sp>
      <p:sp>
        <p:nvSpPr>
          <p:cNvPr id="2" name="テキスト ボックス 1"/>
          <p:cNvSpPr txBox="1"/>
          <p:nvPr/>
        </p:nvSpPr>
        <p:spPr>
          <a:xfrm>
            <a:off x="827584" y="4221088"/>
            <a:ext cx="7056784" cy="830997"/>
          </a:xfrm>
          <a:prstGeom prst="rect">
            <a:avLst/>
          </a:prstGeom>
          <a:noFill/>
        </p:spPr>
        <p:txBody>
          <a:bodyPr wrap="square" rtlCol="0">
            <a:spAutoFit/>
          </a:bodyPr>
          <a:lstStyle/>
          <a:p>
            <a:r>
              <a:rPr kumimoji="1" lang="en-US" altLang="ja-JP" dirty="0" smtClean="0">
                <a:solidFill>
                  <a:srgbClr val="000000"/>
                </a:solidFill>
              </a:rPr>
              <a:t>&lt;Case 1&gt;</a:t>
            </a:r>
          </a:p>
          <a:p>
            <a:r>
              <a:rPr kumimoji="1" lang="en-US" altLang="ja-JP" dirty="0" smtClean="0">
                <a:solidFill>
                  <a:srgbClr val="000000"/>
                </a:solidFill>
              </a:rPr>
              <a:t>1, 2, 3, 4, …. 10, 11 </a:t>
            </a:r>
            <a:r>
              <a:rPr kumimoji="1" lang="en-US" altLang="ja-JP" dirty="0" smtClean="0">
                <a:solidFill>
                  <a:srgbClr val="000000"/>
                </a:solidFill>
                <a:sym typeface="Wingdings"/>
              </a:rPr>
              <a:t> (RNR IE received)  36, 100</a:t>
            </a:r>
            <a:endParaRPr kumimoji="1" lang="ja-JP" altLang="en-US" dirty="0">
              <a:solidFill>
                <a:srgbClr val="000000"/>
              </a:solidFill>
            </a:endParaRPr>
          </a:p>
        </p:txBody>
      </p:sp>
      <p:sp>
        <p:nvSpPr>
          <p:cNvPr id="9" name="テキスト ボックス 8"/>
          <p:cNvSpPr txBox="1"/>
          <p:nvPr/>
        </p:nvSpPr>
        <p:spPr>
          <a:xfrm>
            <a:off x="827584" y="5190291"/>
            <a:ext cx="7056784" cy="830997"/>
          </a:xfrm>
          <a:prstGeom prst="rect">
            <a:avLst/>
          </a:prstGeom>
          <a:noFill/>
        </p:spPr>
        <p:txBody>
          <a:bodyPr wrap="square" rtlCol="0">
            <a:spAutoFit/>
          </a:bodyPr>
          <a:lstStyle/>
          <a:p>
            <a:r>
              <a:rPr kumimoji="1" lang="en-US" altLang="ja-JP" dirty="0" smtClean="0">
                <a:solidFill>
                  <a:srgbClr val="000000"/>
                </a:solidFill>
              </a:rPr>
              <a:t>&lt;Case 2&gt;</a:t>
            </a:r>
          </a:p>
          <a:p>
            <a:r>
              <a:rPr kumimoji="1" lang="en-US" altLang="ja-JP" dirty="0" smtClean="0">
                <a:solidFill>
                  <a:srgbClr val="000000"/>
                </a:solidFill>
              </a:rPr>
              <a:t>1 </a:t>
            </a:r>
            <a:r>
              <a:rPr kumimoji="1" lang="en-US" altLang="ja-JP" dirty="0" smtClean="0">
                <a:solidFill>
                  <a:srgbClr val="000000"/>
                </a:solidFill>
                <a:sym typeface="Wingdings"/>
              </a:rPr>
              <a:t> (RNR IE received)  6, 11, 36, 100</a:t>
            </a:r>
            <a:endParaRPr kumimoji="1" lang="ja-JP" altLang="en-US" dirty="0">
              <a:solidFill>
                <a:srgbClr val="000000"/>
              </a:solidFill>
            </a:endParaRPr>
          </a:p>
        </p:txBody>
      </p:sp>
      <p:sp>
        <p:nvSpPr>
          <p:cNvPr id="8" name="テキスト ボックス 7"/>
          <p:cNvSpPr txBox="1"/>
          <p:nvPr/>
        </p:nvSpPr>
        <p:spPr>
          <a:xfrm>
            <a:off x="467544" y="3717032"/>
            <a:ext cx="4320480" cy="461665"/>
          </a:xfrm>
          <a:prstGeom prst="rect">
            <a:avLst/>
          </a:prstGeom>
          <a:noFill/>
        </p:spPr>
        <p:txBody>
          <a:bodyPr wrap="square" rtlCol="0">
            <a:spAutoFit/>
          </a:bodyPr>
          <a:lstStyle/>
          <a:p>
            <a:r>
              <a:rPr kumimoji="1" lang="en-US" altLang="ja-JP" u="sng" dirty="0" smtClean="0">
                <a:solidFill>
                  <a:srgbClr val="000000"/>
                </a:solidFill>
              </a:rPr>
              <a:t>Scanning sequence examples</a:t>
            </a:r>
            <a:endParaRPr kumimoji="1" lang="ja-JP" altLang="en-US" u="sng" dirty="0">
              <a:solidFill>
                <a:srgbClr val="000000"/>
              </a:solidFill>
            </a:endParaRPr>
          </a:p>
        </p:txBody>
      </p:sp>
      <p:sp>
        <p:nvSpPr>
          <p:cNvPr id="10" name="テキスト ボックス 9"/>
          <p:cNvSpPr txBox="1"/>
          <p:nvPr/>
        </p:nvSpPr>
        <p:spPr>
          <a:xfrm>
            <a:off x="4644008" y="3861048"/>
            <a:ext cx="4248472" cy="307777"/>
          </a:xfrm>
          <a:prstGeom prst="rect">
            <a:avLst/>
          </a:prstGeom>
          <a:noFill/>
        </p:spPr>
        <p:txBody>
          <a:bodyPr wrap="square" rtlCol="0">
            <a:spAutoFit/>
          </a:bodyPr>
          <a:lstStyle/>
          <a:p>
            <a:r>
              <a:rPr kumimoji="1" lang="en-US" altLang="ja-JP" sz="1400" dirty="0" smtClean="0">
                <a:solidFill>
                  <a:srgbClr val="000000"/>
                </a:solidFill>
              </a:rPr>
              <a:t>* Numbers below are channels which STA will scan on.</a:t>
            </a:r>
            <a:endParaRPr kumimoji="1" lang="ja-JP" altLang="en-US" sz="1400" dirty="0">
              <a:solidFill>
                <a:srgbClr val="000000"/>
              </a:solidFill>
            </a:endParaRPr>
          </a:p>
        </p:txBody>
      </p:sp>
      <p:sp>
        <p:nvSpPr>
          <p:cNvPr id="11" name="左中かっこ 10"/>
          <p:cNvSpPr/>
          <p:nvPr/>
        </p:nvSpPr>
        <p:spPr bwMode="auto">
          <a:xfrm rot="16200000">
            <a:off x="6840252" y="4689140"/>
            <a:ext cx="360040" cy="864096"/>
          </a:xfrm>
          <a:prstGeom prst="leftBrace">
            <a:avLst>
              <a:gd name="adj1" fmla="val 1538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2" name="テキスト ボックス 11"/>
          <p:cNvSpPr txBox="1"/>
          <p:nvPr/>
        </p:nvSpPr>
        <p:spPr>
          <a:xfrm>
            <a:off x="6660232" y="5229200"/>
            <a:ext cx="936104" cy="369332"/>
          </a:xfrm>
          <a:prstGeom prst="rect">
            <a:avLst/>
          </a:prstGeom>
          <a:noFill/>
        </p:spPr>
        <p:txBody>
          <a:bodyPr wrap="square" rtlCol="0">
            <a:spAutoFit/>
          </a:bodyPr>
          <a:lstStyle/>
          <a:p>
            <a:r>
              <a:rPr kumimoji="1" lang="en-US" altLang="ja-JP" sz="1800" dirty="0" smtClean="0">
                <a:solidFill>
                  <a:srgbClr val="000000"/>
                </a:solidFill>
              </a:rPr>
              <a:t>5GHz</a:t>
            </a:r>
          </a:p>
        </p:txBody>
      </p:sp>
      <p:sp>
        <p:nvSpPr>
          <p:cNvPr id="17" name="左中かっこ 16"/>
          <p:cNvSpPr/>
          <p:nvPr/>
        </p:nvSpPr>
        <p:spPr bwMode="auto">
          <a:xfrm rot="16200000">
            <a:off x="5256076" y="5625245"/>
            <a:ext cx="360040" cy="864096"/>
          </a:xfrm>
          <a:prstGeom prst="leftBrace">
            <a:avLst>
              <a:gd name="adj1" fmla="val 15388"/>
              <a:gd name="adj2" fmla="val 50000"/>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8" name="テキスト ボックス 17"/>
          <p:cNvSpPr txBox="1"/>
          <p:nvPr/>
        </p:nvSpPr>
        <p:spPr>
          <a:xfrm>
            <a:off x="5076056" y="6165305"/>
            <a:ext cx="936104" cy="369332"/>
          </a:xfrm>
          <a:prstGeom prst="rect">
            <a:avLst/>
          </a:prstGeom>
          <a:noFill/>
        </p:spPr>
        <p:txBody>
          <a:bodyPr wrap="square" rtlCol="0">
            <a:spAutoFit/>
          </a:bodyPr>
          <a:lstStyle/>
          <a:p>
            <a:r>
              <a:rPr kumimoji="1" lang="en-US" altLang="ja-JP" sz="1800" dirty="0" smtClean="0">
                <a:solidFill>
                  <a:srgbClr val="000000"/>
                </a:solidFill>
              </a:rPr>
              <a:t>5GHz</a:t>
            </a:r>
          </a:p>
        </p:txBody>
      </p:sp>
      <p:sp>
        <p:nvSpPr>
          <p:cNvPr id="3" name="テキスト ボックス 2"/>
          <p:cNvSpPr txBox="1"/>
          <p:nvPr/>
        </p:nvSpPr>
        <p:spPr>
          <a:xfrm>
            <a:off x="1403648" y="5949280"/>
            <a:ext cx="3528392" cy="523220"/>
          </a:xfrm>
          <a:prstGeom prst="rect">
            <a:avLst/>
          </a:prstGeom>
          <a:noFill/>
        </p:spPr>
        <p:txBody>
          <a:bodyPr wrap="square" rtlCol="0">
            <a:spAutoFit/>
          </a:bodyPr>
          <a:lstStyle/>
          <a:p>
            <a:r>
              <a:rPr kumimoji="1" lang="en-US" altLang="ja-JP" sz="1400" i="1" dirty="0" smtClean="0">
                <a:solidFill>
                  <a:srgbClr val="000000"/>
                </a:solidFill>
              </a:rPr>
              <a:t>RNR consists of 2.4GHz info also.</a:t>
            </a:r>
          </a:p>
          <a:p>
            <a:r>
              <a:rPr kumimoji="1" lang="en-US" altLang="ja-JP" sz="1400" i="1" dirty="0" smtClean="0">
                <a:solidFill>
                  <a:srgbClr val="000000"/>
                </a:solidFill>
              </a:rPr>
              <a:t>It may be used 2.4GHz scanning optimization.</a:t>
            </a:r>
            <a:endParaRPr kumimoji="1" lang="ja-JP" altLang="en-US" sz="1400" i="1" dirty="0">
              <a:solidFill>
                <a:srgbClr val="000000"/>
              </a:solidFill>
            </a:endParaRPr>
          </a:p>
        </p:txBody>
      </p:sp>
      <p:sp>
        <p:nvSpPr>
          <p:cNvPr id="14" name="テキスト ボックス 13"/>
          <p:cNvSpPr txBox="1"/>
          <p:nvPr/>
        </p:nvSpPr>
        <p:spPr>
          <a:xfrm>
            <a:off x="3707904" y="4922004"/>
            <a:ext cx="2520280" cy="523220"/>
          </a:xfrm>
          <a:prstGeom prst="rect">
            <a:avLst/>
          </a:prstGeom>
          <a:noFill/>
        </p:spPr>
        <p:txBody>
          <a:bodyPr wrap="square" rtlCol="0">
            <a:spAutoFit/>
          </a:bodyPr>
          <a:lstStyle/>
          <a:p>
            <a:r>
              <a:rPr kumimoji="1" lang="en-US" altLang="ja-JP" sz="1400" i="1" dirty="0" smtClean="0">
                <a:solidFill>
                  <a:schemeClr val="tx1"/>
                </a:solidFill>
              </a:rPr>
              <a:t>RNR consists of operating 5GHz channels of neighbor APs.</a:t>
            </a:r>
            <a:endParaRPr kumimoji="1" lang="ja-JP" altLang="en-US" sz="1400" i="1" dirty="0">
              <a:solidFill>
                <a:schemeClr val="tx1"/>
              </a:solidFill>
            </a:endParaRPr>
          </a:p>
        </p:txBody>
      </p:sp>
    </p:spTree>
    <p:extLst>
      <p:ext uri="{BB962C8B-B14F-4D97-AF65-F5344CB8AC3E}">
        <p14:creationId xmlns:p14="http://schemas.microsoft.com/office/powerpoint/2010/main" val="165688984"/>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10241" name="Rectangle 1"/>
          <p:cNvSpPr>
            <a:spLocks noGrp="1" noChangeArrowheads="1"/>
          </p:cNvSpPr>
          <p:nvPr>
            <p:ph type="title"/>
          </p:nvPr>
        </p:nvSpPr>
        <p:spPr>
          <a:xfrm>
            <a:off x="685800" y="684362"/>
            <a:ext cx="7772400" cy="1160462"/>
          </a:xfrm>
          <a:ln/>
        </p:spPr>
        <p:txBody>
          <a:bodyPr lIns="90000" tIns="46800" rIns="90000" bIns="46800"/>
          <a:lstStyle/>
          <a:p>
            <a:r>
              <a:rPr lang="en-US" sz="2800" dirty="0" smtClean="0"/>
              <a:t>11ai D1.1 definitions of</a:t>
            </a:r>
            <a:br>
              <a:rPr lang="en-US" sz="2800" dirty="0" smtClean="0"/>
            </a:br>
            <a:r>
              <a:rPr lang="en-US" sz="2800" dirty="0" smtClean="0"/>
              <a:t>MLME SAP interface</a:t>
            </a:r>
            <a:br>
              <a:rPr lang="en-US" sz="2800" dirty="0" smtClean="0"/>
            </a:br>
            <a:r>
              <a:rPr lang="en-US" sz="2800" dirty="0" smtClean="0"/>
              <a:t>(6.3.3.2  MLME-SCAN.request)  </a:t>
            </a:r>
            <a:endParaRPr lang="en-US" sz="2800" dirty="0"/>
          </a:p>
        </p:txBody>
      </p:sp>
      <p:sp>
        <p:nvSpPr>
          <p:cNvPr id="2" name="テキスト ボックス 1"/>
          <p:cNvSpPr txBox="1"/>
          <p:nvPr/>
        </p:nvSpPr>
        <p:spPr>
          <a:xfrm>
            <a:off x="2051720" y="2060848"/>
            <a:ext cx="3384376" cy="4616648"/>
          </a:xfrm>
          <a:prstGeom prst="rect">
            <a:avLst/>
          </a:prstGeom>
          <a:noFill/>
        </p:spPr>
        <p:txBody>
          <a:bodyPr wrap="square" rtlCol="0">
            <a:spAutoFit/>
          </a:bodyPr>
          <a:lstStyle/>
          <a:p>
            <a:r>
              <a:rPr lang="en-US" altLang="ja-JP" sz="1400" dirty="0" smtClean="0">
                <a:solidFill>
                  <a:srgbClr val="000000"/>
                </a:solidFill>
              </a:rPr>
              <a:t>MLME</a:t>
            </a:r>
            <a:r>
              <a:rPr lang="en-US" altLang="ja-JP" sz="1400" dirty="0">
                <a:solidFill>
                  <a:srgbClr val="000000"/>
                </a:solidFill>
              </a:rPr>
              <a:t>-SCAN.request(</a:t>
            </a:r>
          </a:p>
          <a:p>
            <a:r>
              <a:rPr lang="en-US" altLang="ja-JP" sz="1400" dirty="0" smtClean="0">
                <a:solidFill>
                  <a:srgbClr val="000000"/>
                </a:solidFill>
              </a:rPr>
              <a:t>	BSSType</a:t>
            </a:r>
            <a:r>
              <a:rPr lang="en-US" altLang="ja-JP" sz="1400" dirty="0">
                <a:solidFill>
                  <a:srgbClr val="000000"/>
                </a:solidFill>
              </a:rPr>
              <a:t>,</a:t>
            </a:r>
          </a:p>
          <a:p>
            <a:r>
              <a:rPr lang="en-US" altLang="ja-JP" sz="1400" dirty="0" smtClean="0">
                <a:solidFill>
                  <a:srgbClr val="000000"/>
                </a:solidFill>
              </a:rPr>
              <a:t>	BSSID</a:t>
            </a:r>
            <a:r>
              <a:rPr lang="en-US" altLang="ja-JP" sz="1400" dirty="0">
                <a:solidFill>
                  <a:srgbClr val="000000"/>
                </a:solidFill>
              </a:rPr>
              <a:t>,</a:t>
            </a:r>
          </a:p>
          <a:p>
            <a:r>
              <a:rPr lang="en-US" altLang="ja-JP" sz="1400" dirty="0" smtClean="0">
                <a:solidFill>
                  <a:srgbClr val="000000"/>
                </a:solidFill>
              </a:rPr>
              <a:t>	SSID</a:t>
            </a:r>
            <a:r>
              <a:rPr lang="en-US" altLang="ja-JP" sz="1400" dirty="0">
                <a:solidFill>
                  <a:srgbClr val="000000"/>
                </a:solidFill>
              </a:rPr>
              <a:t>,</a:t>
            </a:r>
          </a:p>
          <a:p>
            <a:r>
              <a:rPr lang="en-US" altLang="ja-JP" sz="1400" dirty="0" smtClean="0">
                <a:solidFill>
                  <a:srgbClr val="000000"/>
                </a:solidFill>
              </a:rPr>
              <a:t>	ScanType</a:t>
            </a:r>
            <a:r>
              <a:rPr lang="en-US" altLang="ja-JP" sz="1400" dirty="0">
                <a:solidFill>
                  <a:srgbClr val="000000"/>
                </a:solidFill>
              </a:rPr>
              <a:t>,</a:t>
            </a:r>
          </a:p>
          <a:p>
            <a:r>
              <a:rPr lang="en-US" altLang="ja-JP" sz="1400" dirty="0" smtClean="0">
                <a:solidFill>
                  <a:srgbClr val="000000"/>
                </a:solidFill>
              </a:rPr>
              <a:t>	ProbeDelay</a:t>
            </a:r>
            <a:r>
              <a:rPr lang="en-US" altLang="ja-JP" sz="1400" dirty="0">
                <a:solidFill>
                  <a:srgbClr val="000000"/>
                </a:solidFill>
              </a:rPr>
              <a:t>,</a:t>
            </a:r>
          </a:p>
          <a:p>
            <a:r>
              <a:rPr lang="en-US" altLang="ja-JP" sz="1400" dirty="0" smtClean="0">
                <a:solidFill>
                  <a:srgbClr val="000000"/>
                </a:solidFill>
              </a:rPr>
              <a:t>	ChannelList</a:t>
            </a:r>
            <a:r>
              <a:rPr lang="en-US" altLang="ja-JP" sz="1400" dirty="0">
                <a:solidFill>
                  <a:srgbClr val="000000"/>
                </a:solidFill>
              </a:rPr>
              <a:t>,</a:t>
            </a:r>
          </a:p>
          <a:p>
            <a:r>
              <a:rPr lang="en-US" altLang="ja-JP" sz="1400" dirty="0" smtClean="0">
                <a:solidFill>
                  <a:srgbClr val="000000"/>
                </a:solidFill>
              </a:rPr>
              <a:t>	MinChannelTime</a:t>
            </a:r>
            <a:r>
              <a:rPr lang="en-US" altLang="ja-JP" sz="1400" dirty="0">
                <a:solidFill>
                  <a:srgbClr val="000000"/>
                </a:solidFill>
              </a:rPr>
              <a:t>,</a:t>
            </a:r>
          </a:p>
          <a:p>
            <a:r>
              <a:rPr lang="en-US" altLang="ja-JP" sz="1400" dirty="0" smtClean="0">
                <a:solidFill>
                  <a:srgbClr val="000000"/>
                </a:solidFill>
              </a:rPr>
              <a:t>	MaxChannelTime</a:t>
            </a:r>
            <a:r>
              <a:rPr lang="en-US" altLang="ja-JP" sz="1400" dirty="0">
                <a:solidFill>
                  <a:srgbClr val="000000"/>
                </a:solidFill>
              </a:rPr>
              <a:t>,</a:t>
            </a:r>
          </a:p>
          <a:p>
            <a:r>
              <a:rPr lang="en-US" altLang="ja-JP" sz="1400" dirty="0" smtClean="0">
                <a:solidFill>
                  <a:srgbClr val="000000"/>
                </a:solidFill>
              </a:rPr>
              <a:t>	RequestInformation</a:t>
            </a:r>
            <a:r>
              <a:rPr lang="en-US" altLang="ja-JP" sz="1400" dirty="0">
                <a:solidFill>
                  <a:srgbClr val="000000"/>
                </a:solidFill>
              </a:rPr>
              <a:t>,</a:t>
            </a:r>
          </a:p>
          <a:p>
            <a:r>
              <a:rPr lang="en-US" altLang="ja-JP" sz="1400" dirty="0" smtClean="0">
                <a:solidFill>
                  <a:srgbClr val="000000"/>
                </a:solidFill>
              </a:rPr>
              <a:t>	SSID </a:t>
            </a:r>
            <a:r>
              <a:rPr lang="en-US" altLang="ja-JP" sz="1400" dirty="0">
                <a:solidFill>
                  <a:srgbClr val="000000"/>
                </a:solidFill>
              </a:rPr>
              <a:t>List,</a:t>
            </a:r>
          </a:p>
          <a:p>
            <a:r>
              <a:rPr lang="en-US" altLang="ja-JP" sz="1400" dirty="0" smtClean="0">
                <a:solidFill>
                  <a:srgbClr val="000000"/>
                </a:solidFill>
              </a:rPr>
              <a:t>	ChannelUsage</a:t>
            </a:r>
            <a:r>
              <a:rPr lang="en-US" altLang="ja-JP" sz="1400" dirty="0">
                <a:solidFill>
                  <a:srgbClr val="000000"/>
                </a:solidFill>
              </a:rPr>
              <a:t>,</a:t>
            </a:r>
          </a:p>
          <a:p>
            <a:r>
              <a:rPr lang="en-US" altLang="ja-JP" sz="1400" dirty="0" smtClean="0">
                <a:solidFill>
                  <a:srgbClr val="000000"/>
                </a:solidFill>
              </a:rPr>
              <a:t>	AccessNetworkType</a:t>
            </a:r>
            <a:r>
              <a:rPr lang="en-US" altLang="ja-JP" sz="1400" dirty="0">
                <a:solidFill>
                  <a:srgbClr val="000000"/>
                </a:solidFill>
              </a:rPr>
              <a:t>,</a:t>
            </a:r>
          </a:p>
          <a:p>
            <a:r>
              <a:rPr lang="en-US" altLang="ja-JP" sz="1400" dirty="0" smtClean="0">
                <a:solidFill>
                  <a:srgbClr val="000000"/>
                </a:solidFill>
              </a:rPr>
              <a:t>	HESSID</a:t>
            </a:r>
            <a:r>
              <a:rPr lang="en-US" altLang="ja-JP" sz="1400" dirty="0">
                <a:solidFill>
                  <a:srgbClr val="000000"/>
                </a:solidFill>
              </a:rPr>
              <a:t>,</a:t>
            </a:r>
          </a:p>
          <a:p>
            <a:r>
              <a:rPr lang="en-US" altLang="ja-JP" sz="1400" dirty="0" smtClean="0">
                <a:solidFill>
                  <a:srgbClr val="000000"/>
                </a:solidFill>
              </a:rPr>
              <a:t>	MeshID</a:t>
            </a:r>
            <a:r>
              <a:rPr lang="en-US" altLang="ja-JP" sz="1400" dirty="0">
                <a:solidFill>
                  <a:srgbClr val="000000"/>
                </a:solidFill>
              </a:rPr>
              <a:t>,</a:t>
            </a:r>
          </a:p>
          <a:p>
            <a:r>
              <a:rPr lang="en-US" altLang="ja-JP" sz="1400" dirty="0" smtClean="0">
                <a:solidFill>
                  <a:srgbClr val="000000"/>
                </a:solidFill>
              </a:rPr>
              <a:t>	DiscoveryMode</a:t>
            </a:r>
            <a:r>
              <a:rPr lang="en-US" altLang="ja-JP" sz="1400"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FILSRequestParameters</a:t>
            </a:r>
            <a:r>
              <a:rPr lang="en-US" altLang="ja-JP" sz="1400" u="sng"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ReportingOption</a:t>
            </a:r>
            <a:r>
              <a:rPr lang="en-US" altLang="ja-JP" sz="1400" u="sng"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APConfigurationChangeCount</a:t>
            </a:r>
            <a:r>
              <a:rPr lang="en-US" altLang="ja-JP" sz="1400" u="sng" dirty="0">
                <a:solidFill>
                  <a:srgbClr val="000000"/>
                </a:solidFill>
              </a:rPr>
              <a:t>,</a:t>
            </a:r>
          </a:p>
          <a:p>
            <a:r>
              <a:rPr lang="en-US" altLang="ja-JP" sz="1400" dirty="0" smtClean="0">
                <a:solidFill>
                  <a:srgbClr val="000000"/>
                </a:solidFill>
              </a:rPr>
              <a:t>	VendorSpecificInfo</a:t>
            </a:r>
            <a:endParaRPr lang="en-US" altLang="ja-JP" sz="1400" dirty="0">
              <a:solidFill>
                <a:srgbClr val="000000"/>
              </a:solidFill>
            </a:endParaRPr>
          </a:p>
          <a:p>
            <a:r>
              <a:rPr lang="en-US" altLang="ja-JP" sz="1400" dirty="0" smtClean="0">
                <a:solidFill>
                  <a:srgbClr val="000000"/>
                </a:solidFill>
              </a:rPr>
              <a:t>	)</a:t>
            </a:r>
            <a:endParaRPr kumimoji="1" lang="ja-JP" altLang="en-US" sz="1400" dirty="0">
              <a:solidFill>
                <a:srgbClr val="000000"/>
              </a:solidFill>
            </a:endParaRPr>
          </a:p>
        </p:txBody>
      </p:sp>
      <p:sp>
        <p:nvSpPr>
          <p:cNvPr id="3" name="円/楕円 2"/>
          <p:cNvSpPr/>
          <p:nvPr/>
        </p:nvSpPr>
        <p:spPr bwMode="auto">
          <a:xfrm>
            <a:off x="2267744" y="3356992"/>
            <a:ext cx="1656184" cy="28803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4" name="テキスト ボックス 13"/>
          <p:cNvSpPr txBox="1"/>
          <p:nvPr/>
        </p:nvSpPr>
        <p:spPr>
          <a:xfrm>
            <a:off x="179512" y="2060848"/>
            <a:ext cx="1656184" cy="523220"/>
          </a:xfrm>
          <a:prstGeom prst="rect">
            <a:avLst/>
          </a:prstGeom>
          <a:noFill/>
          <a:ln>
            <a:noFill/>
          </a:ln>
        </p:spPr>
        <p:txBody>
          <a:bodyPr wrap="square" rtlCol="0">
            <a:spAutoFit/>
          </a:bodyPr>
          <a:lstStyle/>
          <a:p>
            <a:r>
              <a:rPr kumimoji="1" lang="en-US" altLang="ja-JP" sz="1400" dirty="0" smtClean="0">
                <a:solidFill>
                  <a:srgbClr val="000000"/>
                </a:solidFill>
              </a:rPr>
              <a:t>Semantics of</a:t>
            </a:r>
          </a:p>
          <a:p>
            <a:r>
              <a:rPr kumimoji="1" lang="en-US" altLang="ja-JP" sz="1400" dirty="0" smtClean="0">
                <a:solidFill>
                  <a:srgbClr val="000000"/>
                </a:solidFill>
              </a:rPr>
              <a:t>the service primitive</a:t>
            </a:r>
            <a:endParaRPr kumimoji="1" lang="ja-JP" altLang="en-US" sz="1400" dirty="0">
              <a:solidFill>
                <a:srgbClr val="000000"/>
              </a:solidFill>
            </a:endParaRPr>
          </a:p>
        </p:txBody>
      </p:sp>
      <p:sp>
        <p:nvSpPr>
          <p:cNvPr id="13" name="テキスト ボックス 12"/>
          <p:cNvSpPr txBox="1"/>
          <p:nvPr/>
        </p:nvSpPr>
        <p:spPr>
          <a:xfrm>
            <a:off x="4860032" y="2492896"/>
            <a:ext cx="4032448" cy="1477328"/>
          </a:xfrm>
          <a:prstGeom prst="rect">
            <a:avLst/>
          </a:prstGeom>
          <a:noFill/>
          <a:ln>
            <a:solidFill>
              <a:schemeClr val="tx1"/>
            </a:solidFill>
          </a:ln>
        </p:spPr>
        <p:txBody>
          <a:bodyPr wrap="square" rtlCol="0">
            <a:spAutoFit/>
          </a:bodyPr>
          <a:lstStyle/>
          <a:p>
            <a:r>
              <a:rPr kumimoji="1" lang="en-US" altLang="ja-JP" sz="1800" dirty="0" smtClean="0">
                <a:solidFill>
                  <a:schemeClr val="tx1"/>
                </a:solidFill>
              </a:rPr>
              <a:t>As Case 1 in Slide 4, the optimized scan can skip scanning on some channels.  Default channels which should be scanned essentially will be identified in </a:t>
            </a:r>
            <a:r>
              <a:rPr kumimoji="1" lang="en-US" altLang="ja-JP" sz="1800" dirty="0" err="1" smtClean="0">
                <a:solidFill>
                  <a:schemeClr val="tx1"/>
                </a:solidFill>
              </a:rPr>
              <a:t>ChannelList</a:t>
            </a:r>
            <a:r>
              <a:rPr kumimoji="1" lang="en-US" altLang="ja-JP" sz="1800" dirty="0" smtClean="0">
                <a:solidFill>
                  <a:schemeClr val="tx1"/>
                </a:solidFill>
              </a:rPr>
              <a:t>.</a:t>
            </a:r>
            <a:endParaRPr kumimoji="1" lang="ja-JP" altLang="en-US" sz="1800" dirty="0">
              <a:solidFill>
                <a:schemeClr val="tx1"/>
              </a:solidFill>
            </a:endParaRPr>
          </a:p>
        </p:txBody>
      </p:sp>
    </p:spTree>
    <p:extLst>
      <p:ext uri="{BB962C8B-B14F-4D97-AF65-F5344CB8AC3E}">
        <p14:creationId xmlns:p14="http://schemas.microsoft.com/office/powerpoint/2010/main" val="3623612833"/>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7" name="Rectangle 1"/>
          <p:cNvSpPr>
            <a:spLocks noGrp="1" noChangeArrowheads="1"/>
          </p:cNvSpPr>
          <p:nvPr>
            <p:ph type="title"/>
          </p:nvPr>
        </p:nvSpPr>
        <p:spPr>
          <a:xfrm>
            <a:off x="685800" y="684362"/>
            <a:ext cx="7772400" cy="1160462"/>
          </a:xfrm>
          <a:ln/>
        </p:spPr>
        <p:txBody>
          <a:bodyPr lIns="90000" tIns="46800" rIns="90000" bIns="46800"/>
          <a:lstStyle/>
          <a:p>
            <a:r>
              <a:rPr lang="en-US" sz="2800" dirty="0" smtClean="0"/>
              <a:t>11ai D1.1 definitions of</a:t>
            </a:r>
            <a:br>
              <a:rPr lang="en-US" sz="2800" dirty="0" smtClean="0"/>
            </a:br>
            <a:r>
              <a:rPr lang="en-US" sz="2800" dirty="0" smtClean="0"/>
              <a:t>MLME SAP interface</a:t>
            </a:r>
            <a:br>
              <a:rPr lang="en-US" sz="2800" dirty="0" smtClean="0"/>
            </a:br>
            <a:r>
              <a:rPr lang="en-US" sz="2800" dirty="0" smtClean="0"/>
              <a:t>(6.3.3.3  MLME-SCAN.confirm)  </a:t>
            </a:r>
            <a:endParaRPr lang="en-US" sz="2800" dirty="0"/>
          </a:p>
        </p:txBody>
      </p:sp>
      <p:sp>
        <p:nvSpPr>
          <p:cNvPr id="8" name="テキスト ボックス 7"/>
          <p:cNvSpPr txBox="1"/>
          <p:nvPr/>
        </p:nvSpPr>
        <p:spPr>
          <a:xfrm>
            <a:off x="1907704" y="3573016"/>
            <a:ext cx="4320480" cy="1600438"/>
          </a:xfrm>
          <a:prstGeom prst="rect">
            <a:avLst/>
          </a:prstGeom>
          <a:noFill/>
        </p:spPr>
        <p:txBody>
          <a:bodyPr wrap="square" rtlCol="0">
            <a:spAutoFit/>
          </a:bodyPr>
          <a:lstStyle/>
          <a:p>
            <a:r>
              <a:rPr lang="en-US" altLang="ja-JP" sz="1400" dirty="0">
                <a:solidFill>
                  <a:srgbClr val="000000"/>
                </a:solidFill>
              </a:rPr>
              <a:t>MLME-</a:t>
            </a:r>
            <a:r>
              <a:rPr lang="en-US" altLang="ja-JP" sz="1400" dirty="0" err="1">
                <a:solidFill>
                  <a:srgbClr val="000000"/>
                </a:solidFill>
              </a:rPr>
              <a:t>SCAN.confirm</a:t>
            </a:r>
            <a:r>
              <a:rPr lang="en-US" altLang="ja-JP" sz="1400" dirty="0">
                <a:solidFill>
                  <a:srgbClr val="000000"/>
                </a:solidFill>
              </a:rPr>
              <a:t>(</a:t>
            </a:r>
          </a:p>
          <a:p>
            <a:r>
              <a:rPr lang="en-US" altLang="ja-JP" sz="1400" dirty="0" smtClean="0">
                <a:solidFill>
                  <a:srgbClr val="000000"/>
                </a:solidFill>
              </a:rPr>
              <a:t>	BSSDescriptionSet</a:t>
            </a:r>
            <a:r>
              <a:rPr lang="en-US" altLang="ja-JP" sz="1400" dirty="0">
                <a:solidFill>
                  <a:srgbClr val="000000"/>
                </a:solidFill>
              </a:rPr>
              <a:t>,</a:t>
            </a:r>
          </a:p>
          <a:p>
            <a:r>
              <a:rPr lang="en-US" altLang="ja-JP" sz="1400" dirty="0" smtClean="0">
                <a:solidFill>
                  <a:srgbClr val="000000"/>
                </a:solidFill>
              </a:rPr>
              <a:t>	BSSDescriptionFromMeasurementPilotSet</a:t>
            </a:r>
            <a:r>
              <a:rPr lang="en-US" altLang="ja-JP" sz="1400" dirty="0">
                <a:solidFill>
                  <a:srgbClr val="000000"/>
                </a:solidFill>
              </a:rPr>
              <a:t>,</a:t>
            </a:r>
          </a:p>
          <a:p>
            <a:r>
              <a:rPr lang="en-US" altLang="ja-JP" sz="1400" dirty="0" smtClean="0">
                <a:solidFill>
                  <a:srgbClr val="000000"/>
                </a:solidFill>
              </a:rPr>
              <a:t>	</a:t>
            </a:r>
            <a:r>
              <a:rPr lang="en-US" altLang="ja-JP" sz="1400" u="sng" dirty="0" smtClean="0">
                <a:solidFill>
                  <a:srgbClr val="000000"/>
                </a:solidFill>
              </a:rPr>
              <a:t>BSSDescriptionFromFDSet</a:t>
            </a:r>
            <a:r>
              <a:rPr lang="en-US" altLang="ja-JP" sz="1400" u="sng" dirty="0">
                <a:solidFill>
                  <a:srgbClr val="000000"/>
                </a:solidFill>
              </a:rPr>
              <a:t>,</a:t>
            </a:r>
          </a:p>
          <a:p>
            <a:r>
              <a:rPr lang="en-US" altLang="ja-JP" sz="1400" dirty="0" smtClean="0">
                <a:solidFill>
                  <a:srgbClr val="000000"/>
                </a:solidFill>
              </a:rPr>
              <a:t>	ResultCode</a:t>
            </a:r>
            <a:r>
              <a:rPr lang="en-US" altLang="ja-JP" sz="1400" dirty="0">
                <a:solidFill>
                  <a:srgbClr val="000000"/>
                </a:solidFill>
              </a:rPr>
              <a:t>,</a:t>
            </a:r>
          </a:p>
          <a:p>
            <a:r>
              <a:rPr lang="en-US" altLang="ja-JP" sz="1400" dirty="0" smtClean="0">
                <a:solidFill>
                  <a:srgbClr val="000000"/>
                </a:solidFill>
              </a:rPr>
              <a:t>	VendorSpecificInfo</a:t>
            </a:r>
            <a:endParaRPr lang="en-US" altLang="ja-JP" sz="1400" dirty="0">
              <a:solidFill>
                <a:srgbClr val="000000"/>
              </a:solidFill>
            </a:endParaRPr>
          </a:p>
          <a:p>
            <a:r>
              <a:rPr lang="en-US" altLang="ja-JP" sz="1400" dirty="0" smtClean="0">
                <a:solidFill>
                  <a:srgbClr val="000000"/>
                </a:solidFill>
              </a:rPr>
              <a:t>	)</a:t>
            </a:r>
            <a:endParaRPr kumimoji="1" lang="ja-JP" altLang="en-US" sz="1400" dirty="0">
              <a:solidFill>
                <a:srgbClr val="000000"/>
              </a:solidFill>
            </a:endParaRPr>
          </a:p>
        </p:txBody>
      </p:sp>
      <p:sp>
        <p:nvSpPr>
          <p:cNvPr id="9" name="テキスト ボックス 8"/>
          <p:cNvSpPr txBox="1"/>
          <p:nvPr/>
        </p:nvSpPr>
        <p:spPr>
          <a:xfrm>
            <a:off x="179512" y="3573016"/>
            <a:ext cx="1656184" cy="523220"/>
          </a:xfrm>
          <a:prstGeom prst="rect">
            <a:avLst/>
          </a:prstGeom>
          <a:noFill/>
          <a:ln>
            <a:noFill/>
          </a:ln>
        </p:spPr>
        <p:txBody>
          <a:bodyPr wrap="square" rtlCol="0">
            <a:spAutoFit/>
          </a:bodyPr>
          <a:lstStyle/>
          <a:p>
            <a:r>
              <a:rPr kumimoji="1" lang="en-US" altLang="ja-JP" sz="1400" dirty="0" smtClean="0">
                <a:solidFill>
                  <a:srgbClr val="000000"/>
                </a:solidFill>
              </a:rPr>
              <a:t>Semantics of</a:t>
            </a:r>
          </a:p>
          <a:p>
            <a:r>
              <a:rPr kumimoji="1" lang="en-US" altLang="ja-JP" sz="1400" dirty="0" smtClean="0">
                <a:solidFill>
                  <a:srgbClr val="000000"/>
                </a:solidFill>
              </a:rPr>
              <a:t>the service primitive</a:t>
            </a:r>
            <a:endParaRPr kumimoji="1" lang="ja-JP" altLang="en-US" sz="1400" dirty="0">
              <a:solidFill>
                <a:srgbClr val="000000"/>
              </a:solidFill>
            </a:endParaRPr>
          </a:p>
        </p:txBody>
      </p:sp>
      <p:sp>
        <p:nvSpPr>
          <p:cNvPr id="3" name="円/楕円 2"/>
          <p:cNvSpPr/>
          <p:nvPr/>
        </p:nvSpPr>
        <p:spPr bwMode="auto">
          <a:xfrm>
            <a:off x="2195736" y="4237350"/>
            <a:ext cx="2520280" cy="28803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10" name="テキスト ボックス 9"/>
          <p:cNvSpPr txBox="1"/>
          <p:nvPr/>
        </p:nvSpPr>
        <p:spPr>
          <a:xfrm>
            <a:off x="5904656" y="3589278"/>
            <a:ext cx="3131840" cy="923330"/>
          </a:xfrm>
          <a:prstGeom prst="rect">
            <a:avLst/>
          </a:prstGeom>
          <a:noFill/>
          <a:ln>
            <a:solidFill>
              <a:schemeClr val="tx1"/>
            </a:solidFill>
          </a:ln>
        </p:spPr>
        <p:txBody>
          <a:bodyPr wrap="square" rtlCol="0">
            <a:spAutoFit/>
          </a:bodyPr>
          <a:lstStyle/>
          <a:p>
            <a:r>
              <a:rPr kumimoji="1" lang="en-US" altLang="ja-JP" sz="1800" dirty="0" smtClean="0">
                <a:solidFill>
                  <a:srgbClr val="000000"/>
                </a:solidFill>
              </a:rPr>
              <a:t>It can include RNR information optionally, already defined in D1.1</a:t>
            </a:r>
            <a:endParaRPr kumimoji="1" lang="ja-JP" altLang="en-US" sz="1800" dirty="0">
              <a:solidFill>
                <a:srgbClr val="000000"/>
              </a:solidFill>
            </a:endParaRPr>
          </a:p>
        </p:txBody>
      </p:sp>
      <p:cxnSp>
        <p:nvCxnSpPr>
          <p:cNvPr id="13" name="直線コネクタ 12"/>
          <p:cNvCxnSpPr>
            <a:stCxn id="3" idx="6"/>
            <a:endCxn id="10" idx="1"/>
          </p:cNvCxnSpPr>
          <p:nvPr/>
        </p:nvCxnSpPr>
        <p:spPr bwMode="auto">
          <a:xfrm flipV="1">
            <a:off x="4716016" y="4050943"/>
            <a:ext cx="1188640" cy="330423"/>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1" name="円/楕円 10"/>
          <p:cNvSpPr/>
          <p:nvPr/>
        </p:nvSpPr>
        <p:spPr bwMode="auto">
          <a:xfrm>
            <a:off x="2195736" y="3805302"/>
            <a:ext cx="2520280" cy="288032"/>
          </a:xfrm>
          <a:prstGeom prst="ellipse">
            <a:avLst/>
          </a:prstGeom>
          <a:noFill/>
          <a:ln w="2857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5" name="テキスト ボックス 14"/>
          <p:cNvSpPr txBox="1"/>
          <p:nvPr/>
        </p:nvSpPr>
        <p:spPr>
          <a:xfrm>
            <a:off x="5868144" y="4741406"/>
            <a:ext cx="3168352" cy="646331"/>
          </a:xfrm>
          <a:prstGeom prst="rect">
            <a:avLst/>
          </a:prstGeom>
          <a:noFill/>
          <a:ln>
            <a:solidFill>
              <a:srgbClr val="000000"/>
            </a:solidFill>
          </a:ln>
        </p:spPr>
        <p:txBody>
          <a:bodyPr wrap="square" rtlCol="0">
            <a:spAutoFit/>
          </a:bodyPr>
          <a:lstStyle/>
          <a:p>
            <a:r>
              <a:rPr kumimoji="1" lang="en-US" altLang="ja-JP" sz="1800" dirty="0" smtClean="0">
                <a:solidFill>
                  <a:srgbClr val="000000"/>
                </a:solidFill>
              </a:rPr>
              <a:t>It may include RNR information also, not defined yet. </a:t>
            </a:r>
            <a:endParaRPr kumimoji="1" lang="ja-JP" altLang="en-US" sz="1800" dirty="0">
              <a:solidFill>
                <a:srgbClr val="000000"/>
              </a:solidFill>
            </a:endParaRPr>
          </a:p>
        </p:txBody>
      </p:sp>
      <p:cxnSp>
        <p:nvCxnSpPr>
          <p:cNvPr id="17" name="直線コネクタ 16"/>
          <p:cNvCxnSpPr>
            <a:stCxn id="11" idx="6"/>
            <a:endCxn id="15" idx="1"/>
          </p:cNvCxnSpPr>
          <p:nvPr/>
        </p:nvCxnSpPr>
        <p:spPr bwMode="auto">
          <a:xfrm>
            <a:off x="4716016" y="3949318"/>
            <a:ext cx="1152128" cy="1115254"/>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12" name="テキスト ボックス 11"/>
          <p:cNvSpPr txBox="1"/>
          <p:nvPr/>
        </p:nvSpPr>
        <p:spPr>
          <a:xfrm>
            <a:off x="323528" y="2391271"/>
            <a:ext cx="8424936" cy="461665"/>
          </a:xfrm>
          <a:prstGeom prst="rect">
            <a:avLst/>
          </a:prstGeom>
          <a:noFill/>
        </p:spPr>
        <p:txBody>
          <a:bodyPr wrap="square" rtlCol="0">
            <a:spAutoFit/>
          </a:bodyPr>
          <a:lstStyle/>
          <a:p>
            <a:pPr marL="342900" indent="-342900">
              <a:buFont typeface="Arial"/>
              <a:buChar char="•"/>
            </a:pPr>
            <a:r>
              <a:rPr kumimoji="1" lang="en-US" altLang="ja-JP" dirty="0" smtClean="0">
                <a:solidFill>
                  <a:schemeClr val="tx1"/>
                </a:solidFill>
              </a:rPr>
              <a:t>RNR is supposed to include in result of 2.4GHz channels scan. </a:t>
            </a:r>
            <a:endParaRPr kumimoji="1" lang="ja-JP" altLang="en-US" dirty="0">
              <a:solidFill>
                <a:schemeClr val="tx1"/>
              </a:solidFill>
            </a:endParaRPr>
          </a:p>
        </p:txBody>
      </p:sp>
    </p:spTree>
    <p:extLst>
      <p:ext uri="{BB962C8B-B14F-4D97-AF65-F5344CB8AC3E}">
        <p14:creationId xmlns:p14="http://schemas.microsoft.com/office/powerpoint/2010/main" val="1148431584"/>
      </p:ext>
    </p:extLst>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Issue</a:t>
            </a:r>
            <a:endParaRPr lang="en-US" dirty="0"/>
          </a:p>
        </p:txBody>
      </p:sp>
      <p:sp>
        <p:nvSpPr>
          <p:cNvPr id="10242" name="Rectangle 2"/>
          <p:cNvSpPr>
            <a:spLocks noGrp="1" noChangeArrowheads="1"/>
          </p:cNvSpPr>
          <p:nvPr>
            <p:ph type="body" idx="1"/>
          </p:nvPr>
        </p:nvSpPr>
        <p:spPr>
          <a:xfrm>
            <a:off x="469776" y="1916832"/>
            <a:ext cx="8278688" cy="799727"/>
          </a:xfrm>
          <a:ln/>
        </p:spPr>
        <p:txBody>
          <a:bodyPr/>
          <a:lstStyle/>
          <a:p>
            <a:pPr>
              <a:buFont typeface="Arial"/>
              <a:buChar char="•"/>
            </a:pPr>
            <a:r>
              <a:rPr lang="en-US" dirty="0" smtClean="0"/>
              <a:t>When RNR IE received, how can STA behave based on it? </a:t>
            </a:r>
            <a:endParaRPr lang="en-US" dirty="0"/>
          </a:p>
        </p:txBody>
      </p:sp>
      <p:pic>
        <p:nvPicPr>
          <p:cNvPr id="7" name="Picture 134"/>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755576" y="2708920"/>
            <a:ext cx="439738" cy="719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pic>
        <p:nvPicPr>
          <p:cNvPr id="9" name="Picture 256"/>
          <p:cNvPicPr>
            <a:picLocks noChangeAspect="1" noChangeArrowheads="1"/>
          </p:cNvPicPr>
          <p:nvPr/>
        </p:nvPicPr>
        <p:blipFill>
          <a:blip r:embed="rId4">
            <a:extLst>
              <a:ext uri="{28A0092B-C50C-407E-A947-70E740481C1C}">
                <a14:useLocalDpi xmlns:a14="http://schemas.microsoft.com/office/drawing/2010/main"/>
              </a:ext>
            </a:extLst>
          </a:blip>
          <a:srcRect/>
          <a:stretch>
            <a:fillRect/>
          </a:stretch>
        </p:blipFill>
        <p:spPr bwMode="auto">
          <a:xfrm>
            <a:off x="2123728" y="3573016"/>
            <a:ext cx="484187" cy="720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9050">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pic>
      <p:sp>
        <p:nvSpPr>
          <p:cNvPr id="2" name="稲妻 1"/>
          <p:cNvSpPr/>
          <p:nvPr/>
        </p:nvSpPr>
        <p:spPr bwMode="auto">
          <a:xfrm rot="10800000">
            <a:off x="1187624" y="3356992"/>
            <a:ext cx="720080" cy="432048"/>
          </a:xfrm>
          <a:prstGeom prst="lightningBolt">
            <a:avLst/>
          </a:prstGeom>
          <a:solidFill>
            <a:srgbClr val="FFFF0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3" name="テキスト ボックス 2"/>
          <p:cNvSpPr txBox="1"/>
          <p:nvPr/>
        </p:nvSpPr>
        <p:spPr>
          <a:xfrm>
            <a:off x="1547664" y="2852936"/>
            <a:ext cx="1656184" cy="523220"/>
          </a:xfrm>
          <a:prstGeom prst="rect">
            <a:avLst/>
          </a:prstGeom>
          <a:noFill/>
        </p:spPr>
        <p:txBody>
          <a:bodyPr wrap="square" rtlCol="0">
            <a:spAutoFit/>
          </a:bodyPr>
          <a:lstStyle/>
          <a:p>
            <a:r>
              <a:rPr kumimoji="1" lang="en-US" altLang="ja-JP" sz="1400" dirty="0" smtClean="0">
                <a:solidFill>
                  <a:srgbClr val="000000"/>
                </a:solidFill>
              </a:rPr>
              <a:t>Reduced Neighbor Report IE</a:t>
            </a:r>
            <a:endParaRPr kumimoji="1" lang="ja-JP" altLang="en-US" sz="1400" dirty="0">
              <a:solidFill>
                <a:srgbClr val="000000"/>
              </a:solidFill>
            </a:endParaRPr>
          </a:p>
        </p:txBody>
      </p:sp>
      <p:sp>
        <p:nvSpPr>
          <p:cNvPr id="11" name="雲形吹き出し 10"/>
          <p:cNvSpPr/>
          <p:nvPr/>
        </p:nvSpPr>
        <p:spPr bwMode="auto">
          <a:xfrm>
            <a:off x="1259632" y="4365104"/>
            <a:ext cx="1656184" cy="1080120"/>
          </a:xfrm>
          <a:prstGeom prst="cloudCallout">
            <a:avLst>
              <a:gd name="adj1" fmla="val 639"/>
              <a:gd name="adj2" fmla="val -69190"/>
            </a:avLst>
          </a:prstGeom>
          <a:solidFill>
            <a:schemeClr val="bg1"/>
          </a:solidFill>
          <a:ln w="9525" cap="flat" cmpd="sng" algn="ctr">
            <a:solidFill>
              <a:schemeClr val="tx1"/>
            </a:solidFill>
            <a:prstDash val="solid"/>
            <a:round/>
            <a:headEnd type="none" w="med" len="med"/>
            <a:tailEnd type="none" w="med" len="med"/>
          </a:ln>
          <a:effectLst/>
        </p:spPr>
        <p:txBody>
          <a:bodyPr vert="horz" wrap="none" lIns="0" tIns="0" rIns="0" bIns="0" numCol="1" rtlCol="0" anchor="ctr"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smtClean="0">
                <a:ln>
                  <a:noFill/>
                </a:ln>
                <a:solidFill>
                  <a:srgbClr val="000000"/>
                </a:solidFill>
                <a:effectLst/>
                <a:latin typeface="Times New Roman" pitchFamily="16" charset="0"/>
                <a:ea typeface="MS Gothic" charset="-128"/>
              </a:rPr>
              <a:t>What should</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2000" b="0" i="0" u="none" strike="noStrike" cap="none" normalizeH="0" baseline="0" dirty="0" smtClean="0">
                <a:ln>
                  <a:noFill/>
                </a:ln>
                <a:solidFill>
                  <a:srgbClr val="000000"/>
                </a:solidFill>
                <a:effectLst/>
                <a:latin typeface="Times New Roman" pitchFamily="16" charset="0"/>
                <a:ea typeface="MS Gothic" charset="-128"/>
              </a:rPr>
              <a:t> I do?</a:t>
            </a:r>
            <a:endParaRPr kumimoji="0" lang="ja-JP" altLang="en-US" sz="2000" b="0" i="0" u="none" strike="noStrike" cap="none" normalizeH="0" baseline="0" dirty="0" smtClean="0">
              <a:ln>
                <a:noFill/>
              </a:ln>
              <a:solidFill>
                <a:srgbClr val="000000"/>
              </a:solidFill>
              <a:effectLst/>
              <a:latin typeface="Times New Roman" pitchFamily="16" charset="0"/>
              <a:ea typeface="MS Gothic" charset="-128"/>
            </a:endParaRPr>
          </a:p>
        </p:txBody>
      </p:sp>
      <p:cxnSp>
        <p:nvCxnSpPr>
          <p:cNvPr id="14" name="直線矢印コネクタ 13"/>
          <p:cNvCxnSpPr/>
          <p:nvPr/>
        </p:nvCxnSpPr>
        <p:spPr bwMode="auto">
          <a:xfrm>
            <a:off x="1259632" y="3140968"/>
            <a:ext cx="792088" cy="504056"/>
          </a:xfrm>
          <a:prstGeom prst="straightConnector1">
            <a:avLst/>
          </a:prstGeom>
          <a:solidFill>
            <a:srgbClr val="00B8FF"/>
          </a:solidFill>
          <a:ln w="9525" cap="flat" cmpd="sng" algn="ctr">
            <a:solidFill>
              <a:schemeClr val="tx1"/>
            </a:solidFill>
            <a:prstDash val="dash"/>
            <a:round/>
            <a:headEnd type="none" w="med" len="med"/>
            <a:tailEnd type="arrow"/>
          </a:ln>
          <a:effectLst/>
        </p:spPr>
      </p:cxnSp>
      <p:sp>
        <p:nvSpPr>
          <p:cNvPr id="15" name="正方形/長方形 14"/>
          <p:cNvSpPr/>
          <p:nvPr/>
        </p:nvSpPr>
        <p:spPr bwMode="auto">
          <a:xfrm>
            <a:off x="4932040" y="3429000"/>
            <a:ext cx="86409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rgbClr val="000000"/>
                </a:solidFill>
                <a:effectLst/>
                <a:latin typeface="Times New Roman" pitchFamily="16" charset="0"/>
                <a:ea typeface="MS Gothic" charset="-128"/>
              </a:rPr>
              <a:t>Neighbor AP Info #1</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8" name="正方形/長方形 17"/>
          <p:cNvSpPr/>
          <p:nvPr/>
        </p:nvSpPr>
        <p:spPr bwMode="auto">
          <a:xfrm>
            <a:off x="5796136" y="3429000"/>
            <a:ext cx="86409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rgbClr val="000000"/>
                </a:solidFill>
                <a:effectLst/>
                <a:latin typeface="Times New Roman" pitchFamily="16" charset="0"/>
                <a:ea typeface="MS Gothic" charset="-128"/>
              </a:rPr>
              <a:t>Neighbor AP Info #2</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9" name="正方形/長方形 18"/>
          <p:cNvSpPr/>
          <p:nvPr/>
        </p:nvSpPr>
        <p:spPr bwMode="auto">
          <a:xfrm>
            <a:off x="7164288" y="3429000"/>
            <a:ext cx="86409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rgbClr val="000000"/>
                </a:solidFill>
                <a:effectLst/>
                <a:latin typeface="Times New Roman" pitchFamily="16" charset="0"/>
                <a:ea typeface="MS Gothic" charset="-128"/>
              </a:rPr>
              <a:t>Neighbor AP Info #n</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6" name="正方形/長方形 15"/>
          <p:cNvSpPr/>
          <p:nvPr/>
        </p:nvSpPr>
        <p:spPr bwMode="auto">
          <a:xfrm>
            <a:off x="6660232" y="3429000"/>
            <a:ext cx="50405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1" name="正方形/長方形 20"/>
          <p:cNvSpPr/>
          <p:nvPr/>
        </p:nvSpPr>
        <p:spPr bwMode="auto">
          <a:xfrm>
            <a:off x="4427984" y="3429000"/>
            <a:ext cx="50405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200" b="0" i="0" u="none" strike="noStrike" cap="none" normalizeH="0" baseline="0" dirty="0" smtClean="0">
                <a:ln>
                  <a:noFill/>
                </a:ln>
                <a:solidFill>
                  <a:srgbClr val="000000"/>
                </a:solidFill>
                <a:effectLst/>
                <a:latin typeface="Times New Roman" pitchFamily="16" charset="0"/>
                <a:ea typeface="MS Gothic" charset="-128"/>
              </a:rPr>
              <a:t>Length</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2" name="正方形/長方形 21"/>
          <p:cNvSpPr/>
          <p:nvPr/>
        </p:nvSpPr>
        <p:spPr bwMode="auto">
          <a:xfrm>
            <a:off x="3923928" y="3429000"/>
            <a:ext cx="50405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36000" tIns="45720" rIns="3600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Element ID</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3" name="正方形/長方形 22"/>
          <p:cNvSpPr/>
          <p:nvPr/>
        </p:nvSpPr>
        <p:spPr bwMode="auto">
          <a:xfrm>
            <a:off x="4427984" y="4293096"/>
            <a:ext cx="50405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0" tIns="45720" rIns="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Header</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4" name="正方形/長方形 23"/>
          <p:cNvSpPr/>
          <p:nvPr/>
        </p:nvSpPr>
        <p:spPr bwMode="auto">
          <a:xfrm>
            <a:off x="4932040" y="4293096"/>
            <a:ext cx="648072"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CH Info</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5" name="正方形/長方形 24"/>
          <p:cNvSpPr/>
          <p:nvPr/>
        </p:nvSpPr>
        <p:spPr bwMode="auto">
          <a:xfrm>
            <a:off x="5580112" y="4293096"/>
            <a:ext cx="648072"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TBTT Info #1</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6" name="正方形/長方形 25"/>
          <p:cNvSpPr/>
          <p:nvPr/>
        </p:nvSpPr>
        <p:spPr bwMode="auto">
          <a:xfrm>
            <a:off x="6228184" y="4293096"/>
            <a:ext cx="648072"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TBTT Info #2</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7" name="正方形/長方形 26"/>
          <p:cNvSpPr/>
          <p:nvPr/>
        </p:nvSpPr>
        <p:spPr bwMode="auto">
          <a:xfrm>
            <a:off x="7380312" y="4293096"/>
            <a:ext cx="648072"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200" dirty="0" smtClean="0">
                <a:solidFill>
                  <a:srgbClr val="000000"/>
                </a:solidFill>
              </a:rPr>
              <a:t>TBTT Info #n</a:t>
            </a:r>
            <a:endParaRPr kumimoji="0" lang="ja-JP" altLang="en-US" sz="12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28" name="正方形/長方形 27"/>
          <p:cNvSpPr/>
          <p:nvPr/>
        </p:nvSpPr>
        <p:spPr bwMode="auto">
          <a:xfrm>
            <a:off x="6876256" y="4293096"/>
            <a:ext cx="50405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20" name="直線コネクタ 19"/>
          <p:cNvCxnSpPr/>
          <p:nvPr/>
        </p:nvCxnSpPr>
        <p:spPr bwMode="auto">
          <a:xfrm flipH="1">
            <a:off x="4427984" y="3933056"/>
            <a:ext cx="504056" cy="360040"/>
          </a:xfrm>
          <a:prstGeom prst="line">
            <a:avLst/>
          </a:prstGeom>
          <a:solidFill>
            <a:srgbClr val="00B8FF"/>
          </a:solidFill>
          <a:ln w="9525" cap="flat" cmpd="sng" algn="ctr">
            <a:solidFill>
              <a:schemeClr val="tx1"/>
            </a:solidFill>
            <a:prstDash val="dash"/>
            <a:round/>
            <a:headEnd type="none" w="med" len="med"/>
            <a:tailEnd type="none" w="med" len="med"/>
          </a:ln>
          <a:effectLst/>
        </p:spPr>
      </p:cxnSp>
      <p:cxnSp>
        <p:nvCxnSpPr>
          <p:cNvPr id="31" name="直線コネクタ 30"/>
          <p:cNvCxnSpPr/>
          <p:nvPr/>
        </p:nvCxnSpPr>
        <p:spPr bwMode="auto">
          <a:xfrm>
            <a:off x="5796136" y="3933056"/>
            <a:ext cx="2232248" cy="360040"/>
          </a:xfrm>
          <a:prstGeom prst="line">
            <a:avLst/>
          </a:prstGeom>
          <a:solidFill>
            <a:srgbClr val="00B8FF"/>
          </a:solidFill>
          <a:ln w="9525" cap="flat" cmpd="sng" algn="ctr">
            <a:solidFill>
              <a:schemeClr val="tx1"/>
            </a:solidFill>
            <a:prstDash val="dash"/>
            <a:round/>
            <a:headEnd type="none" w="med" len="med"/>
            <a:tailEnd type="none" w="med" len="med"/>
          </a:ln>
          <a:effectLst/>
        </p:spPr>
      </p:cxnSp>
      <p:sp>
        <p:nvSpPr>
          <p:cNvPr id="10240" name="テキスト ボックス 10239"/>
          <p:cNvSpPr txBox="1"/>
          <p:nvPr/>
        </p:nvSpPr>
        <p:spPr>
          <a:xfrm>
            <a:off x="7092280" y="4797152"/>
            <a:ext cx="1512168" cy="276999"/>
          </a:xfrm>
          <a:prstGeom prst="rect">
            <a:avLst/>
          </a:prstGeom>
          <a:noFill/>
        </p:spPr>
        <p:txBody>
          <a:bodyPr wrap="square" rtlCol="0">
            <a:spAutoFit/>
          </a:bodyPr>
          <a:lstStyle/>
          <a:p>
            <a:r>
              <a:rPr kumimoji="1" lang="en-US" altLang="ja-JP" sz="1200" dirty="0" smtClean="0">
                <a:solidFill>
                  <a:srgbClr val="000000"/>
                </a:solidFill>
              </a:rPr>
              <a:t>* Simplified figure</a:t>
            </a:r>
            <a:endParaRPr kumimoji="1" lang="ja-JP" altLang="en-US" sz="1200" dirty="0">
              <a:solidFill>
                <a:srgbClr val="000000"/>
              </a:solidFill>
            </a:endParaRPr>
          </a:p>
        </p:txBody>
      </p:sp>
      <p:sp>
        <p:nvSpPr>
          <p:cNvPr id="8" name="テキスト ボックス 7"/>
          <p:cNvSpPr txBox="1"/>
          <p:nvPr/>
        </p:nvSpPr>
        <p:spPr>
          <a:xfrm>
            <a:off x="3635896" y="2852936"/>
            <a:ext cx="4176464" cy="369332"/>
          </a:xfrm>
          <a:prstGeom prst="rect">
            <a:avLst/>
          </a:prstGeom>
          <a:noFill/>
        </p:spPr>
        <p:txBody>
          <a:bodyPr wrap="square" rtlCol="0">
            <a:spAutoFit/>
          </a:bodyPr>
          <a:lstStyle/>
          <a:p>
            <a:r>
              <a:rPr kumimoji="1" lang="en-US" altLang="ja-JP" sz="1800" dirty="0" smtClean="0">
                <a:solidFill>
                  <a:schemeClr val="tx1"/>
                </a:solidFill>
              </a:rPr>
              <a:t>Format of Reduced Neighbor Report IE</a:t>
            </a:r>
          </a:p>
        </p:txBody>
      </p:sp>
    </p:spTree>
  </p:cSld>
  <p:clrMapOvr>
    <a:masterClrMapping/>
  </p:clrMapOvr>
  <p:transition xmlns:p14="http://schemas.microsoft.com/office/powerpoint/2010/main" spd="med"/>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smtClean="0"/>
              <a:t>Options</a:t>
            </a:r>
            <a:endParaRPr lang="en-US" dirty="0"/>
          </a:p>
        </p:txBody>
      </p:sp>
      <p:sp>
        <p:nvSpPr>
          <p:cNvPr id="2" name="テキスト ボックス 1"/>
          <p:cNvSpPr txBox="1"/>
          <p:nvPr/>
        </p:nvSpPr>
        <p:spPr>
          <a:xfrm>
            <a:off x="539552" y="1844824"/>
            <a:ext cx="3528392" cy="923330"/>
          </a:xfrm>
          <a:prstGeom prst="rect">
            <a:avLst/>
          </a:prstGeom>
          <a:noFill/>
        </p:spPr>
        <p:txBody>
          <a:bodyPr wrap="square" rtlCol="0">
            <a:spAutoFit/>
          </a:bodyPr>
          <a:lstStyle/>
          <a:p>
            <a:pPr marL="354013" indent="-354013"/>
            <a:r>
              <a:rPr kumimoji="1" lang="en-US" altLang="ja-JP" sz="1800" dirty="0" smtClean="0">
                <a:solidFill>
                  <a:srgbClr val="000000"/>
                </a:solidFill>
              </a:rPr>
              <a:t>(a) Add normal passive scanning procedure on 5GHz channels specified by RNR IE</a:t>
            </a:r>
            <a:endParaRPr kumimoji="1" lang="ja-JP" altLang="en-US" sz="1800" dirty="0">
              <a:solidFill>
                <a:srgbClr val="000000"/>
              </a:solidFill>
            </a:endParaRPr>
          </a:p>
        </p:txBody>
      </p:sp>
      <p:sp>
        <p:nvSpPr>
          <p:cNvPr id="8" name="テキスト ボックス 7"/>
          <p:cNvSpPr txBox="1"/>
          <p:nvPr/>
        </p:nvSpPr>
        <p:spPr>
          <a:xfrm>
            <a:off x="4572000" y="1844824"/>
            <a:ext cx="3600400" cy="923330"/>
          </a:xfrm>
          <a:prstGeom prst="rect">
            <a:avLst/>
          </a:prstGeom>
          <a:noFill/>
        </p:spPr>
        <p:txBody>
          <a:bodyPr wrap="square" rtlCol="0">
            <a:spAutoFit/>
          </a:bodyPr>
          <a:lstStyle/>
          <a:p>
            <a:pPr marL="354013" indent="-354013"/>
            <a:r>
              <a:rPr kumimoji="1" lang="en-US" altLang="ja-JP" sz="1800" dirty="0" smtClean="0">
                <a:solidFill>
                  <a:srgbClr val="000000"/>
                </a:solidFill>
              </a:rPr>
              <a:t>(b) Add optimized passive scanning procedure on 5GHz channels </a:t>
            </a:r>
            <a:r>
              <a:rPr kumimoji="1" lang="en-US" altLang="ja-JP" sz="1800" b="1" u="sng" dirty="0" smtClean="0">
                <a:solidFill>
                  <a:srgbClr val="FF0000"/>
                </a:solidFill>
              </a:rPr>
              <a:t>and timing</a:t>
            </a:r>
            <a:r>
              <a:rPr kumimoji="1" lang="en-US" altLang="ja-JP" sz="1800" b="1" dirty="0" smtClean="0">
                <a:solidFill>
                  <a:srgbClr val="FF0000"/>
                </a:solidFill>
              </a:rPr>
              <a:t> </a:t>
            </a:r>
            <a:r>
              <a:rPr kumimoji="1" lang="en-US" altLang="ja-JP" sz="1800" dirty="0" smtClean="0">
                <a:solidFill>
                  <a:srgbClr val="000000"/>
                </a:solidFill>
              </a:rPr>
              <a:t>specified by RNR IE</a:t>
            </a:r>
            <a:endParaRPr kumimoji="1" lang="ja-JP" altLang="en-US" sz="1800" dirty="0">
              <a:solidFill>
                <a:srgbClr val="000000"/>
              </a:solidFill>
            </a:endParaRPr>
          </a:p>
        </p:txBody>
      </p:sp>
      <p:cxnSp>
        <p:nvCxnSpPr>
          <p:cNvPr id="7" name="直線矢印コネクタ 6"/>
          <p:cNvCxnSpPr/>
          <p:nvPr/>
        </p:nvCxnSpPr>
        <p:spPr bwMode="auto">
          <a:xfrm>
            <a:off x="899592" y="3429000"/>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1" name="直線矢印コネクタ 10"/>
          <p:cNvCxnSpPr/>
          <p:nvPr/>
        </p:nvCxnSpPr>
        <p:spPr bwMode="auto">
          <a:xfrm>
            <a:off x="899592" y="4869160"/>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12" name="直線矢印コネクタ 11"/>
          <p:cNvCxnSpPr/>
          <p:nvPr/>
        </p:nvCxnSpPr>
        <p:spPr bwMode="auto">
          <a:xfrm>
            <a:off x="899592" y="5517232"/>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9" name="正方形/長方形 8"/>
          <p:cNvSpPr/>
          <p:nvPr/>
        </p:nvSpPr>
        <p:spPr bwMode="auto">
          <a:xfrm>
            <a:off x="1115616" y="2924944"/>
            <a:ext cx="158417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2.4GHz</a:t>
            </a:r>
            <a:r>
              <a:rPr kumimoji="0" lang="en-US" altLang="ja-JP" sz="1400" b="0" i="0" u="none" strike="noStrike" cap="none" normalizeH="0" dirty="0" smtClean="0">
                <a:ln>
                  <a:noFill/>
                </a:ln>
                <a:solidFill>
                  <a:srgbClr val="000000"/>
                </a:solidFill>
                <a:effectLst/>
                <a:latin typeface="Times New Roman" pitchFamily="16" charset="0"/>
                <a:ea typeface="MS Gothic" charset="-128"/>
              </a:rPr>
              <a:t> band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dirty="0" smtClean="0">
                <a:ln>
                  <a:noFill/>
                </a:ln>
                <a:solidFill>
                  <a:srgbClr val="000000"/>
                </a:solidFill>
                <a:effectLst/>
                <a:latin typeface="Times New Roman" pitchFamily="16" charset="0"/>
                <a:ea typeface="MS Gothic" charset="-128"/>
              </a:rPr>
              <a:t>scanning procedure </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10" name="正方形/長方形 9"/>
          <p:cNvSpPr/>
          <p:nvPr/>
        </p:nvSpPr>
        <p:spPr bwMode="auto">
          <a:xfrm>
            <a:off x="2051720" y="3645024"/>
            <a:ext cx="1152128" cy="288032"/>
          </a:xfrm>
          <a:prstGeom prst="rect">
            <a:avLst/>
          </a:prstGeom>
          <a:solidFill>
            <a:schemeClr val="accent5"/>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chemeClr val="tx1"/>
                </a:solidFill>
                <a:effectLst/>
                <a:latin typeface="Times New Roman" pitchFamily="16" charset="0"/>
                <a:ea typeface="MS Gothic" charset="-128"/>
              </a:rPr>
              <a:t>RNR received</a:t>
            </a:r>
            <a:endParaRPr kumimoji="0" lang="ja-JP" alt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14" name="直線矢印コネクタ 13"/>
          <p:cNvCxnSpPr/>
          <p:nvPr/>
        </p:nvCxnSpPr>
        <p:spPr bwMode="auto">
          <a:xfrm>
            <a:off x="2627784" y="3429000"/>
            <a:ext cx="0" cy="21602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15" name="テキスト ボックス 14"/>
          <p:cNvSpPr txBox="1"/>
          <p:nvPr/>
        </p:nvSpPr>
        <p:spPr>
          <a:xfrm>
            <a:off x="467544" y="4427820"/>
            <a:ext cx="864096" cy="369332"/>
          </a:xfrm>
          <a:prstGeom prst="rect">
            <a:avLst/>
          </a:prstGeom>
          <a:noFill/>
        </p:spPr>
        <p:txBody>
          <a:bodyPr wrap="square" rtlCol="0">
            <a:spAutoFit/>
          </a:bodyPr>
          <a:lstStyle/>
          <a:p>
            <a:r>
              <a:rPr kumimoji="1" lang="en-US" altLang="ja-JP" sz="1800" dirty="0" smtClean="0">
                <a:solidFill>
                  <a:srgbClr val="000000"/>
                </a:solidFill>
              </a:rPr>
              <a:t>CH36</a:t>
            </a:r>
            <a:endParaRPr kumimoji="1" lang="ja-JP" altLang="en-US" sz="1800" dirty="0">
              <a:solidFill>
                <a:srgbClr val="000000"/>
              </a:solidFill>
            </a:endParaRPr>
          </a:p>
        </p:txBody>
      </p:sp>
      <p:sp>
        <p:nvSpPr>
          <p:cNvPr id="18" name="テキスト ボックス 17"/>
          <p:cNvSpPr txBox="1"/>
          <p:nvPr/>
        </p:nvSpPr>
        <p:spPr>
          <a:xfrm>
            <a:off x="467544" y="5085184"/>
            <a:ext cx="864096" cy="369332"/>
          </a:xfrm>
          <a:prstGeom prst="rect">
            <a:avLst/>
          </a:prstGeom>
          <a:noFill/>
        </p:spPr>
        <p:txBody>
          <a:bodyPr wrap="square" rtlCol="0">
            <a:spAutoFit/>
          </a:bodyPr>
          <a:lstStyle/>
          <a:p>
            <a:r>
              <a:rPr kumimoji="1" lang="en-US" altLang="ja-JP" sz="1800" dirty="0" smtClean="0">
                <a:solidFill>
                  <a:srgbClr val="000000"/>
                </a:solidFill>
              </a:rPr>
              <a:t>CH100</a:t>
            </a:r>
            <a:endParaRPr kumimoji="1" lang="ja-JP" altLang="en-US" sz="1800" dirty="0">
              <a:solidFill>
                <a:srgbClr val="000000"/>
              </a:solidFill>
            </a:endParaRPr>
          </a:p>
        </p:txBody>
      </p:sp>
      <p:sp>
        <p:nvSpPr>
          <p:cNvPr id="16" name="正方形/長方形 15"/>
          <p:cNvSpPr/>
          <p:nvPr/>
        </p:nvSpPr>
        <p:spPr bwMode="auto">
          <a:xfrm>
            <a:off x="2771800" y="4509120"/>
            <a:ext cx="648072"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20" name="正方形/長方形 19"/>
          <p:cNvSpPr/>
          <p:nvPr/>
        </p:nvSpPr>
        <p:spPr bwMode="auto">
          <a:xfrm>
            <a:off x="3419872" y="5157192"/>
            <a:ext cx="648072"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smtClean="0">
              <a:ln>
                <a:noFill/>
              </a:ln>
              <a:solidFill>
                <a:schemeClr val="bg1"/>
              </a:solidFill>
              <a:effectLst/>
              <a:latin typeface="Times New Roman" pitchFamily="16" charset="0"/>
              <a:ea typeface="MS Gothic" charset="-128"/>
            </a:endParaRPr>
          </a:p>
        </p:txBody>
      </p:sp>
      <p:sp>
        <p:nvSpPr>
          <p:cNvPr id="17" name="テキスト ボックス 16"/>
          <p:cNvSpPr txBox="1"/>
          <p:nvPr/>
        </p:nvSpPr>
        <p:spPr>
          <a:xfrm>
            <a:off x="2699792" y="4869160"/>
            <a:ext cx="720080" cy="307777"/>
          </a:xfrm>
          <a:prstGeom prst="rect">
            <a:avLst/>
          </a:prstGeom>
          <a:noFill/>
        </p:spPr>
        <p:txBody>
          <a:bodyPr wrap="square" rtlCol="0">
            <a:spAutoFit/>
          </a:bodyPr>
          <a:lstStyle/>
          <a:p>
            <a:r>
              <a:rPr kumimoji="1" lang="en-US" altLang="ja-JP" sz="1400" dirty="0" smtClean="0">
                <a:solidFill>
                  <a:srgbClr val="000000"/>
                </a:solidFill>
              </a:rPr>
              <a:t>100ms</a:t>
            </a:r>
            <a:endParaRPr kumimoji="1" lang="ja-JP" altLang="en-US" sz="1400" dirty="0">
              <a:solidFill>
                <a:srgbClr val="000000"/>
              </a:solidFill>
            </a:endParaRPr>
          </a:p>
        </p:txBody>
      </p:sp>
      <p:sp>
        <p:nvSpPr>
          <p:cNvPr id="22" name="テキスト ボックス 21"/>
          <p:cNvSpPr txBox="1"/>
          <p:nvPr/>
        </p:nvSpPr>
        <p:spPr>
          <a:xfrm>
            <a:off x="3347864" y="5517232"/>
            <a:ext cx="720080" cy="307777"/>
          </a:xfrm>
          <a:prstGeom prst="rect">
            <a:avLst/>
          </a:prstGeom>
          <a:noFill/>
        </p:spPr>
        <p:txBody>
          <a:bodyPr wrap="square" rtlCol="0">
            <a:spAutoFit/>
          </a:bodyPr>
          <a:lstStyle/>
          <a:p>
            <a:r>
              <a:rPr kumimoji="1" lang="en-US" altLang="ja-JP" sz="1400" dirty="0" smtClean="0">
                <a:solidFill>
                  <a:srgbClr val="000000"/>
                </a:solidFill>
              </a:rPr>
              <a:t>100ms</a:t>
            </a:r>
            <a:endParaRPr kumimoji="1" lang="ja-JP" altLang="en-US" sz="1400" dirty="0">
              <a:solidFill>
                <a:srgbClr val="000000"/>
              </a:solidFill>
            </a:endParaRPr>
          </a:p>
        </p:txBody>
      </p:sp>
      <p:cxnSp>
        <p:nvCxnSpPr>
          <p:cNvPr id="21" name="直線矢印コネクタ 20"/>
          <p:cNvCxnSpPr/>
          <p:nvPr/>
        </p:nvCxnSpPr>
        <p:spPr bwMode="auto">
          <a:xfrm>
            <a:off x="2771800" y="4293096"/>
            <a:ext cx="0" cy="21602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24" name="直線矢印コネクタ 23"/>
          <p:cNvCxnSpPr/>
          <p:nvPr/>
        </p:nvCxnSpPr>
        <p:spPr bwMode="auto">
          <a:xfrm>
            <a:off x="3419872" y="4869160"/>
            <a:ext cx="0" cy="288032"/>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25" name="テキスト ボックス 24"/>
          <p:cNvSpPr txBox="1"/>
          <p:nvPr/>
        </p:nvSpPr>
        <p:spPr>
          <a:xfrm>
            <a:off x="1403648" y="4561383"/>
            <a:ext cx="1512168" cy="307777"/>
          </a:xfrm>
          <a:prstGeom prst="rect">
            <a:avLst/>
          </a:prstGeom>
          <a:noFill/>
        </p:spPr>
        <p:txBody>
          <a:bodyPr wrap="square" rtlCol="0">
            <a:spAutoFit/>
          </a:bodyPr>
          <a:lstStyle/>
          <a:p>
            <a:r>
              <a:rPr kumimoji="1" lang="en-US" altLang="ja-JP" sz="1400" dirty="0" smtClean="0">
                <a:solidFill>
                  <a:srgbClr val="000000"/>
                </a:solidFill>
              </a:rPr>
              <a:t>Passive scanning</a:t>
            </a:r>
            <a:endParaRPr kumimoji="1" lang="ja-JP" altLang="en-US" sz="1400" dirty="0">
              <a:solidFill>
                <a:srgbClr val="000000"/>
              </a:solidFill>
            </a:endParaRPr>
          </a:p>
        </p:txBody>
      </p:sp>
      <p:sp>
        <p:nvSpPr>
          <p:cNvPr id="28" name="テキスト ボックス 27"/>
          <p:cNvSpPr txBox="1"/>
          <p:nvPr/>
        </p:nvSpPr>
        <p:spPr>
          <a:xfrm>
            <a:off x="2051720" y="5229200"/>
            <a:ext cx="1512168" cy="307777"/>
          </a:xfrm>
          <a:prstGeom prst="rect">
            <a:avLst/>
          </a:prstGeom>
          <a:noFill/>
        </p:spPr>
        <p:txBody>
          <a:bodyPr wrap="square" rtlCol="0">
            <a:spAutoFit/>
          </a:bodyPr>
          <a:lstStyle/>
          <a:p>
            <a:r>
              <a:rPr kumimoji="1" lang="en-US" altLang="ja-JP" sz="1400" dirty="0" smtClean="0">
                <a:solidFill>
                  <a:srgbClr val="000000"/>
                </a:solidFill>
              </a:rPr>
              <a:t>Passive scanning</a:t>
            </a:r>
            <a:endParaRPr kumimoji="1" lang="ja-JP" altLang="en-US" sz="1400" dirty="0">
              <a:solidFill>
                <a:srgbClr val="000000"/>
              </a:solidFill>
            </a:endParaRPr>
          </a:p>
        </p:txBody>
      </p:sp>
      <p:sp>
        <p:nvSpPr>
          <p:cNvPr id="26" name="テキスト ボックス 25"/>
          <p:cNvSpPr txBox="1"/>
          <p:nvPr/>
        </p:nvSpPr>
        <p:spPr>
          <a:xfrm>
            <a:off x="3995936" y="3429000"/>
            <a:ext cx="360040" cy="307777"/>
          </a:xfrm>
          <a:prstGeom prst="rect">
            <a:avLst/>
          </a:prstGeom>
          <a:noFill/>
        </p:spPr>
        <p:txBody>
          <a:bodyPr wrap="square" rtlCol="0">
            <a:spAutoFit/>
          </a:bodyPr>
          <a:lstStyle/>
          <a:p>
            <a:r>
              <a:rPr kumimoji="1" lang="en-US" altLang="ja-JP" sz="1400" dirty="0" smtClean="0">
                <a:solidFill>
                  <a:srgbClr val="000000"/>
                </a:solidFill>
              </a:rPr>
              <a:t>t</a:t>
            </a:r>
            <a:endParaRPr kumimoji="1" lang="ja-JP" altLang="en-US" sz="1400" dirty="0">
              <a:solidFill>
                <a:srgbClr val="000000"/>
              </a:solidFill>
            </a:endParaRPr>
          </a:p>
        </p:txBody>
      </p:sp>
      <p:sp>
        <p:nvSpPr>
          <p:cNvPr id="30" name="テキスト ボックス 29"/>
          <p:cNvSpPr txBox="1"/>
          <p:nvPr/>
        </p:nvSpPr>
        <p:spPr>
          <a:xfrm>
            <a:off x="3995936" y="4869160"/>
            <a:ext cx="360040" cy="307777"/>
          </a:xfrm>
          <a:prstGeom prst="rect">
            <a:avLst/>
          </a:prstGeom>
          <a:noFill/>
        </p:spPr>
        <p:txBody>
          <a:bodyPr wrap="square" rtlCol="0">
            <a:spAutoFit/>
          </a:bodyPr>
          <a:lstStyle/>
          <a:p>
            <a:r>
              <a:rPr kumimoji="1" lang="en-US" altLang="ja-JP" sz="1400" dirty="0" smtClean="0">
                <a:solidFill>
                  <a:srgbClr val="000000"/>
                </a:solidFill>
              </a:rPr>
              <a:t>t</a:t>
            </a:r>
            <a:endParaRPr kumimoji="1" lang="ja-JP" altLang="en-US" sz="1400" dirty="0">
              <a:solidFill>
                <a:srgbClr val="000000"/>
              </a:solidFill>
            </a:endParaRPr>
          </a:p>
        </p:txBody>
      </p:sp>
      <p:sp>
        <p:nvSpPr>
          <p:cNvPr id="31" name="テキスト ボックス 30"/>
          <p:cNvSpPr txBox="1"/>
          <p:nvPr/>
        </p:nvSpPr>
        <p:spPr>
          <a:xfrm>
            <a:off x="3995936" y="5517232"/>
            <a:ext cx="360040" cy="307777"/>
          </a:xfrm>
          <a:prstGeom prst="rect">
            <a:avLst/>
          </a:prstGeom>
          <a:noFill/>
        </p:spPr>
        <p:txBody>
          <a:bodyPr wrap="square" rtlCol="0">
            <a:spAutoFit/>
          </a:bodyPr>
          <a:lstStyle/>
          <a:p>
            <a:r>
              <a:rPr kumimoji="1" lang="en-US" altLang="ja-JP" sz="1400" dirty="0" smtClean="0">
                <a:solidFill>
                  <a:srgbClr val="000000"/>
                </a:solidFill>
              </a:rPr>
              <a:t>t</a:t>
            </a:r>
            <a:endParaRPr kumimoji="1" lang="ja-JP" altLang="en-US" sz="1400" dirty="0">
              <a:solidFill>
                <a:srgbClr val="000000"/>
              </a:solidFill>
            </a:endParaRPr>
          </a:p>
        </p:txBody>
      </p:sp>
      <p:cxnSp>
        <p:nvCxnSpPr>
          <p:cNvPr id="32" name="直線矢印コネクタ 31"/>
          <p:cNvCxnSpPr/>
          <p:nvPr/>
        </p:nvCxnSpPr>
        <p:spPr bwMode="auto">
          <a:xfrm>
            <a:off x="5148064" y="3429000"/>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3" name="直線矢印コネクタ 32"/>
          <p:cNvCxnSpPr/>
          <p:nvPr/>
        </p:nvCxnSpPr>
        <p:spPr bwMode="auto">
          <a:xfrm>
            <a:off x="5148064" y="4869160"/>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34" name="直線矢印コネクタ 33"/>
          <p:cNvCxnSpPr/>
          <p:nvPr/>
        </p:nvCxnSpPr>
        <p:spPr bwMode="auto">
          <a:xfrm>
            <a:off x="5148064" y="5517232"/>
            <a:ext cx="3312368" cy="0"/>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5" name="正方形/長方形 34"/>
          <p:cNvSpPr/>
          <p:nvPr/>
        </p:nvSpPr>
        <p:spPr bwMode="auto">
          <a:xfrm>
            <a:off x="5364088" y="2924944"/>
            <a:ext cx="1584176" cy="504056"/>
          </a:xfrm>
          <a:prstGeom prst="rect">
            <a:avLst/>
          </a:prstGeom>
          <a:solidFill>
            <a:srgbClr val="FFFFFF"/>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rgbClr val="000000"/>
                </a:solidFill>
                <a:effectLst/>
                <a:latin typeface="Times New Roman" pitchFamily="16" charset="0"/>
                <a:ea typeface="MS Gothic" charset="-128"/>
              </a:rPr>
              <a:t>2.4GHz</a:t>
            </a:r>
            <a:r>
              <a:rPr kumimoji="0" lang="en-US" altLang="ja-JP" sz="1400" b="0" i="0" u="none" strike="noStrike" cap="none" normalizeH="0" dirty="0" smtClean="0">
                <a:ln>
                  <a:noFill/>
                </a:ln>
                <a:solidFill>
                  <a:srgbClr val="000000"/>
                </a:solidFill>
                <a:effectLst/>
                <a:latin typeface="Times New Roman" pitchFamily="16" charset="0"/>
                <a:ea typeface="MS Gothic" charset="-128"/>
              </a:rPr>
              <a:t> band </a:t>
            </a:r>
          </a:p>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dirty="0" smtClean="0">
                <a:ln>
                  <a:noFill/>
                </a:ln>
                <a:solidFill>
                  <a:srgbClr val="000000"/>
                </a:solidFill>
                <a:effectLst/>
                <a:latin typeface="Times New Roman" pitchFamily="16" charset="0"/>
                <a:ea typeface="MS Gothic" charset="-128"/>
              </a:rPr>
              <a:t>scanning procedure </a:t>
            </a:r>
            <a:endParaRPr kumimoji="0" lang="ja-JP" altLang="en-US" sz="1400" b="0" i="0" u="none" strike="noStrike" cap="none" normalizeH="0" baseline="0" dirty="0" smtClean="0">
              <a:ln>
                <a:noFill/>
              </a:ln>
              <a:solidFill>
                <a:srgbClr val="000000"/>
              </a:solidFill>
              <a:effectLst/>
              <a:latin typeface="Times New Roman" pitchFamily="16" charset="0"/>
              <a:ea typeface="MS Gothic" charset="-128"/>
            </a:endParaRPr>
          </a:p>
        </p:txBody>
      </p:sp>
      <p:sp>
        <p:nvSpPr>
          <p:cNvPr id="36" name="正方形/長方形 35"/>
          <p:cNvSpPr/>
          <p:nvPr/>
        </p:nvSpPr>
        <p:spPr bwMode="auto">
          <a:xfrm>
            <a:off x="6300192" y="3645024"/>
            <a:ext cx="1152128" cy="288032"/>
          </a:xfrm>
          <a:prstGeom prst="rect">
            <a:avLst/>
          </a:prstGeom>
          <a:solidFill>
            <a:srgbClr val="AAE2CA"/>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altLang="ja-JP" sz="1400" b="0" i="0" u="none" strike="noStrike" cap="none" normalizeH="0" baseline="0" dirty="0" smtClean="0">
                <a:ln>
                  <a:noFill/>
                </a:ln>
                <a:solidFill>
                  <a:schemeClr val="tx1"/>
                </a:solidFill>
                <a:effectLst/>
                <a:latin typeface="Times New Roman" pitchFamily="16" charset="0"/>
                <a:ea typeface="MS Gothic" charset="-128"/>
              </a:rPr>
              <a:t>RNR received</a:t>
            </a:r>
            <a:endParaRPr kumimoji="0" lang="ja-JP" alt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37" name="直線矢印コネクタ 36"/>
          <p:cNvCxnSpPr/>
          <p:nvPr/>
        </p:nvCxnSpPr>
        <p:spPr bwMode="auto">
          <a:xfrm>
            <a:off x="6876256" y="3429000"/>
            <a:ext cx="0" cy="21602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8" name="テキスト ボックス 37"/>
          <p:cNvSpPr txBox="1"/>
          <p:nvPr/>
        </p:nvSpPr>
        <p:spPr>
          <a:xfrm>
            <a:off x="4716016" y="4427820"/>
            <a:ext cx="864096" cy="369332"/>
          </a:xfrm>
          <a:prstGeom prst="rect">
            <a:avLst/>
          </a:prstGeom>
          <a:noFill/>
        </p:spPr>
        <p:txBody>
          <a:bodyPr wrap="square" rtlCol="0">
            <a:spAutoFit/>
          </a:bodyPr>
          <a:lstStyle/>
          <a:p>
            <a:r>
              <a:rPr kumimoji="1" lang="en-US" altLang="ja-JP" sz="1800" dirty="0" smtClean="0">
                <a:solidFill>
                  <a:srgbClr val="000000"/>
                </a:solidFill>
              </a:rPr>
              <a:t>CH36</a:t>
            </a:r>
            <a:endParaRPr kumimoji="1" lang="ja-JP" altLang="en-US" sz="1800" dirty="0">
              <a:solidFill>
                <a:srgbClr val="000000"/>
              </a:solidFill>
            </a:endParaRPr>
          </a:p>
        </p:txBody>
      </p:sp>
      <p:sp>
        <p:nvSpPr>
          <p:cNvPr id="39" name="テキスト ボックス 38"/>
          <p:cNvSpPr txBox="1"/>
          <p:nvPr/>
        </p:nvSpPr>
        <p:spPr>
          <a:xfrm>
            <a:off x="4716016" y="5085184"/>
            <a:ext cx="864096" cy="369332"/>
          </a:xfrm>
          <a:prstGeom prst="rect">
            <a:avLst/>
          </a:prstGeom>
          <a:noFill/>
        </p:spPr>
        <p:txBody>
          <a:bodyPr wrap="square" rtlCol="0">
            <a:spAutoFit/>
          </a:bodyPr>
          <a:lstStyle/>
          <a:p>
            <a:r>
              <a:rPr kumimoji="1" lang="en-US" altLang="ja-JP" sz="1800" dirty="0" smtClean="0">
                <a:solidFill>
                  <a:srgbClr val="000000"/>
                </a:solidFill>
              </a:rPr>
              <a:t>CH100</a:t>
            </a:r>
            <a:endParaRPr kumimoji="1" lang="ja-JP" altLang="en-US" sz="1800" dirty="0">
              <a:solidFill>
                <a:srgbClr val="000000"/>
              </a:solidFill>
            </a:endParaRPr>
          </a:p>
        </p:txBody>
      </p:sp>
      <p:sp>
        <p:nvSpPr>
          <p:cNvPr id="40" name="正方形/長方形 39"/>
          <p:cNvSpPr/>
          <p:nvPr/>
        </p:nvSpPr>
        <p:spPr bwMode="auto">
          <a:xfrm>
            <a:off x="7092280" y="4509120"/>
            <a:ext cx="144016"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44" name="直線矢印コネクタ 43"/>
          <p:cNvCxnSpPr/>
          <p:nvPr/>
        </p:nvCxnSpPr>
        <p:spPr bwMode="auto">
          <a:xfrm>
            <a:off x="7020272" y="4293096"/>
            <a:ext cx="0" cy="21602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45" name="直線矢印コネクタ 44"/>
          <p:cNvCxnSpPr/>
          <p:nvPr/>
        </p:nvCxnSpPr>
        <p:spPr bwMode="auto">
          <a:xfrm>
            <a:off x="7452320" y="4869160"/>
            <a:ext cx="0" cy="288032"/>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46" name="テキスト ボックス 45"/>
          <p:cNvSpPr txBox="1"/>
          <p:nvPr/>
        </p:nvSpPr>
        <p:spPr>
          <a:xfrm>
            <a:off x="5724128" y="4561383"/>
            <a:ext cx="1440160" cy="307777"/>
          </a:xfrm>
          <a:prstGeom prst="rect">
            <a:avLst/>
          </a:prstGeom>
          <a:noFill/>
        </p:spPr>
        <p:txBody>
          <a:bodyPr wrap="square" rtlCol="0">
            <a:spAutoFit/>
          </a:bodyPr>
          <a:lstStyle/>
          <a:p>
            <a:r>
              <a:rPr kumimoji="1" lang="en-US" altLang="ja-JP" sz="1400" dirty="0" smtClean="0">
                <a:solidFill>
                  <a:srgbClr val="000000"/>
                </a:solidFill>
              </a:rPr>
              <a:t>Passive scanning</a:t>
            </a:r>
            <a:endParaRPr kumimoji="1" lang="ja-JP" altLang="en-US" sz="1400" dirty="0">
              <a:solidFill>
                <a:srgbClr val="000000"/>
              </a:solidFill>
            </a:endParaRPr>
          </a:p>
        </p:txBody>
      </p:sp>
      <p:sp>
        <p:nvSpPr>
          <p:cNvPr id="47" name="テキスト ボックス 46"/>
          <p:cNvSpPr txBox="1"/>
          <p:nvPr/>
        </p:nvSpPr>
        <p:spPr>
          <a:xfrm>
            <a:off x="6084168" y="5229200"/>
            <a:ext cx="1512168" cy="307777"/>
          </a:xfrm>
          <a:prstGeom prst="rect">
            <a:avLst/>
          </a:prstGeom>
          <a:noFill/>
        </p:spPr>
        <p:txBody>
          <a:bodyPr wrap="square" rtlCol="0">
            <a:spAutoFit/>
          </a:bodyPr>
          <a:lstStyle/>
          <a:p>
            <a:r>
              <a:rPr kumimoji="1" lang="en-US" altLang="ja-JP" sz="1400" dirty="0" smtClean="0">
                <a:solidFill>
                  <a:srgbClr val="000000"/>
                </a:solidFill>
              </a:rPr>
              <a:t>Passive scanning</a:t>
            </a:r>
            <a:endParaRPr kumimoji="1" lang="ja-JP" altLang="en-US" sz="1400" dirty="0">
              <a:solidFill>
                <a:srgbClr val="000000"/>
              </a:solidFill>
            </a:endParaRPr>
          </a:p>
        </p:txBody>
      </p:sp>
      <p:sp>
        <p:nvSpPr>
          <p:cNvPr id="48" name="テキスト ボックス 47"/>
          <p:cNvSpPr txBox="1"/>
          <p:nvPr/>
        </p:nvSpPr>
        <p:spPr>
          <a:xfrm>
            <a:off x="8244408" y="3429000"/>
            <a:ext cx="360040" cy="307777"/>
          </a:xfrm>
          <a:prstGeom prst="rect">
            <a:avLst/>
          </a:prstGeom>
          <a:noFill/>
        </p:spPr>
        <p:txBody>
          <a:bodyPr wrap="square" rtlCol="0">
            <a:spAutoFit/>
          </a:bodyPr>
          <a:lstStyle/>
          <a:p>
            <a:r>
              <a:rPr kumimoji="1" lang="en-US" altLang="ja-JP" sz="1400" dirty="0" smtClean="0">
                <a:solidFill>
                  <a:srgbClr val="000000"/>
                </a:solidFill>
              </a:rPr>
              <a:t>t</a:t>
            </a:r>
            <a:endParaRPr kumimoji="1" lang="ja-JP" altLang="en-US" sz="1400" dirty="0">
              <a:solidFill>
                <a:srgbClr val="000000"/>
              </a:solidFill>
            </a:endParaRPr>
          </a:p>
        </p:txBody>
      </p:sp>
      <p:sp>
        <p:nvSpPr>
          <p:cNvPr id="49" name="テキスト ボックス 48"/>
          <p:cNvSpPr txBox="1"/>
          <p:nvPr/>
        </p:nvSpPr>
        <p:spPr>
          <a:xfrm>
            <a:off x="8244408" y="4869160"/>
            <a:ext cx="360040" cy="307777"/>
          </a:xfrm>
          <a:prstGeom prst="rect">
            <a:avLst/>
          </a:prstGeom>
          <a:noFill/>
        </p:spPr>
        <p:txBody>
          <a:bodyPr wrap="square" rtlCol="0">
            <a:spAutoFit/>
          </a:bodyPr>
          <a:lstStyle/>
          <a:p>
            <a:r>
              <a:rPr kumimoji="1" lang="en-US" altLang="ja-JP" sz="1400" dirty="0" smtClean="0">
                <a:solidFill>
                  <a:srgbClr val="000000"/>
                </a:solidFill>
              </a:rPr>
              <a:t>t</a:t>
            </a:r>
            <a:endParaRPr kumimoji="1" lang="ja-JP" altLang="en-US" sz="1400" dirty="0">
              <a:solidFill>
                <a:srgbClr val="000000"/>
              </a:solidFill>
            </a:endParaRPr>
          </a:p>
        </p:txBody>
      </p:sp>
      <p:sp>
        <p:nvSpPr>
          <p:cNvPr id="50" name="テキスト ボックス 49"/>
          <p:cNvSpPr txBox="1"/>
          <p:nvPr/>
        </p:nvSpPr>
        <p:spPr>
          <a:xfrm>
            <a:off x="8244408" y="5517232"/>
            <a:ext cx="360040" cy="307777"/>
          </a:xfrm>
          <a:prstGeom prst="rect">
            <a:avLst/>
          </a:prstGeom>
          <a:noFill/>
        </p:spPr>
        <p:txBody>
          <a:bodyPr wrap="square" rtlCol="0">
            <a:spAutoFit/>
          </a:bodyPr>
          <a:lstStyle/>
          <a:p>
            <a:r>
              <a:rPr kumimoji="1" lang="en-US" altLang="ja-JP" sz="1400" dirty="0" smtClean="0">
                <a:solidFill>
                  <a:srgbClr val="000000"/>
                </a:solidFill>
              </a:rPr>
              <a:t>t</a:t>
            </a:r>
            <a:endParaRPr kumimoji="1" lang="ja-JP" altLang="en-US" sz="1400" dirty="0">
              <a:solidFill>
                <a:srgbClr val="000000"/>
              </a:solidFill>
            </a:endParaRPr>
          </a:p>
        </p:txBody>
      </p:sp>
      <p:sp>
        <p:nvSpPr>
          <p:cNvPr id="51" name="正方形/長方形 50"/>
          <p:cNvSpPr/>
          <p:nvPr/>
        </p:nvSpPr>
        <p:spPr bwMode="auto">
          <a:xfrm>
            <a:off x="7308304" y="4509120"/>
            <a:ext cx="144016"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sp>
        <p:nvSpPr>
          <p:cNvPr id="52" name="正方形/長方形 51"/>
          <p:cNvSpPr/>
          <p:nvPr/>
        </p:nvSpPr>
        <p:spPr bwMode="auto">
          <a:xfrm>
            <a:off x="7524328" y="5157192"/>
            <a:ext cx="144016" cy="360040"/>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ja-JP" altLang="en-US" sz="2400" b="0" i="0" u="none" strike="noStrike" cap="none" normalizeH="0" baseline="0" dirty="0" smtClean="0">
              <a:ln>
                <a:noFill/>
              </a:ln>
              <a:solidFill>
                <a:schemeClr val="bg1"/>
              </a:solidFill>
              <a:effectLst/>
              <a:latin typeface="Times New Roman" pitchFamily="16" charset="0"/>
              <a:ea typeface="MS Gothic" charset="-128"/>
            </a:endParaRPr>
          </a:p>
        </p:txBody>
      </p:sp>
      <p:cxnSp>
        <p:nvCxnSpPr>
          <p:cNvPr id="54" name="直線コネクタ 53"/>
          <p:cNvCxnSpPr/>
          <p:nvPr/>
        </p:nvCxnSpPr>
        <p:spPr bwMode="auto">
          <a:xfrm>
            <a:off x="7020272" y="4509120"/>
            <a:ext cx="0" cy="1152128"/>
          </a:xfrm>
          <a:prstGeom prst="line">
            <a:avLst/>
          </a:prstGeom>
          <a:solidFill>
            <a:srgbClr val="00B8FF"/>
          </a:solidFill>
          <a:ln w="9525" cap="flat" cmpd="sng" algn="ctr">
            <a:solidFill>
              <a:schemeClr val="tx1"/>
            </a:solidFill>
            <a:prstDash val="sysDot"/>
            <a:round/>
            <a:headEnd type="none" w="med" len="med"/>
            <a:tailEnd type="none" w="med" len="med"/>
          </a:ln>
          <a:effectLst/>
        </p:spPr>
      </p:cxnSp>
      <p:cxnSp>
        <p:nvCxnSpPr>
          <p:cNvPr id="56" name="直線矢印コネクタ 55"/>
          <p:cNvCxnSpPr/>
          <p:nvPr/>
        </p:nvCxnSpPr>
        <p:spPr bwMode="auto">
          <a:xfrm flipH="1">
            <a:off x="7020272" y="5661248"/>
            <a:ext cx="648072" cy="0"/>
          </a:xfrm>
          <a:prstGeom prst="straightConnector1">
            <a:avLst/>
          </a:prstGeom>
          <a:solidFill>
            <a:srgbClr val="00B8FF"/>
          </a:solidFill>
          <a:ln w="9525" cap="flat" cmpd="sng" algn="ctr">
            <a:solidFill>
              <a:schemeClr val="tx1"/>
            </a:solidFill>
            <a:prstDash val="solid"/>
            <a:round/>
            <a:headEnd type="arrow"/>
            <a:tailEnd type="arrow"/>
          </a:ln>
          <a:effectLst/>
        </p:spPr>
      </p:cxnSp>
      <p:cxnSp>
        <p:nvCxnSpPr>
          <p:cNvPr id="59" name="直線コネクタ 58"/>
          <p:cNvCxnSpPr/>
          <p:nvPr/>
        </p:nvCxnSpPr>
        <p:spPr bwMode="auto">
          <a:xfrm>
            <a:off x="7668344" y="5517232"/>
            <a:ext cx="0" cy="144016"/>
          </a:xfrm>
          <a:prstGeom prst="line">
            <a:avLst/>
          </a:prstGeom>
          <a:solidFill>
            <a:srgbClr val="00B8FF"/>
          </a:solidFill>
          <a:ln w="9525" cap="flat" cmpd="sng" algn="ctr">
            <a:solidFill>
              <a:schemeClr val="tx1"/>
            </a:solidFill>
            <a:prstDash val="sysDot"/>
            <a:round/>
            <a:headEnd type="none" w="med" len="med"/>
            <a:tailEnd type="none" w="med" len="med"/>
          </a:ln>
          <a:effectLst/>
        </p:spPr>
      </p:cxnSp>
      <p:sp>
        <p:nvSpPr>
          <p:cNvPr id="58" name="テキスト ボックス 57"/>
          <p:cNvSpPr txBox="1"/>
          <p:nvPr/>
        </p:nvSpPr>
        <p:spPr>
          <a:xfrm>
            <a:off x="6228184" y="5661248"/>
            <a:ext cx="2304256" cy="307777"/>
          </a:xfrm>
          <a:prstGeom prst="rect">
            <a:avLst/>
          </a:prstGeom>
          <a:noFill/>
        </p:spPr>
        <p:txBody>
          <a:bodyPr wrap="square" rtlCol="0">
            <a:spAutoFit/>
          </a:bodyPr>
          <a:lstStyle/>
          <a:p>
            <a:r>
              <a:rPr kumimoji="1" lang="en-US" altLang="ja-JP" sz="1400" dirty="0" smtClean="0">
                <a:solidFill>
                  <a:srgbClr val="000000"/>
                </a:solidFill>
              </a:rPr>
              <a:t>Reduced scanning duration</a:t>
            </a:r>
            <a:endParaRPr kumimoji="1" lang="ja-JP" altLang="en-US" sz="1400" dirty="0">
              <a:solidFill>
                <a:srgbClr val="000000"/>
              </a:solidFill>
            </a:endParaRPr>
          </a:p>
        </p:txBody>
      </p:sp>
      <p:sp>
        <p:nvSpPr>
          <p:cNvPr id="63" name="テキスト ボックス 62"/>
          <p:cNvSpPr txBox="1"/>
          <p:nvPr/>
        </p:nvSpPr>
        <p:spPr>
          <a:xfrm>
            <a:off x="323528" y="6021288"/>
            <a:ext cx="8712968" cy="369332"/>
          </a:xfrm>
          <a:prstGeom prst="rect">
            <a:avLst/>
          </a:prstGeom>
          <a:noFill/>
        </p:spPr>
        <p:txBody>
          <a:bodyPr wrap="square" rtlCol="0">
            <a:spAutoFit/>
          </a:bodyPr>
          <a:lstStyle/>
          <a:p>
            <a:r>
              <a:rPr kumimoji="1" lang="en-US" altLang="ja-JP" sz="1800" dirty="0" smtClean="0">
                <a:solidFill>
                  <a:srgbClr val="000000"/>
                </a:solidFill>
              </a:rPr>
              <a:t>Option (b) is preferable.  But how can the scanning timing be specified on </a:t>
            </a:r>
            <a:r>
              <a:rPr kumimoji="1" lang="en-US" altLang="ja-JP" sz="1800" dirty="0" err="1" smtClean="0">
                <a:solidFill>
                  <a:srgbClr val="000000"/>
                </a:solidFill>
              </a:rPr>
              <a:t>SCAN.request</a:t>
            </a:r>
            <a:r>
              <a:rPr kumimoji="1" lang="en-US" altLang="ja-JP" sz="1800" dirty="0">
                <a:solidFill>
                  <a:srgbClr val="000000"/>
                </a:solidFill>
              </a:rPr>
              <a:t>?</a:t>
            </a:r>
            <a:r>
              <a:rPr kumimoji="1" lang="en-US" altLang="ja-JP" sz="1800" dirty="0" smtClean="0">
                <a:solidFill>
                  <a:srgbClr val="000000"/>
                </a:solidFill>
              </a:rPr>
              <a:t> </a:t>
            </a:r>
            <a:endParaRPr kumimoji="1" lang="ja-JP" altLang="en-US" sz="1800" dirty="0">
              <a:solidFill>
                <a:srgbClr val="000000"/>
              </a:solidFill>
            </a:endParaRPr>
          </a:p>
        </p:txBody>
      </p:sp>
      <p:sp>
        <p:nvSpPr>
          <p:cNvPr id="53" name="正方形/長方形 52"/>
          <p:cNvSpPr/>
          <p:nvPr/>
        </p:nvSpPr>
        <p:spPr bwMode="auto">
          <a:xfrm>
            <a:off x="2051720" y="4005064"/>
            <a:ext cx="1152128" cy="28803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chemeClr val="tx1"/>
                </a:solidFill>
              </a:rPr>
              <a:t>SCAN.request</a:t>
            </a:r>
            <a:endParaRPr kumimoji="0" lang="ja-JP" altLang="en-US" sz="1400" b="0" i="0" u="none" strike="noStrike" cap="none" normalizeH="0" baseline="0" dirty="0" smtClean="0">
              <a:ln>
                <a:noFill/>
              </a:ln>
              <a:solidFill>
                <a:schemeClr val="tx1"/>
              </a:solidFill>
              <a:effectLst/>
              <a:latin typeface="Times New Roman" pitchFamily="16" charset="0"/>
              <a:ea typeface="MS Gothic" charset="-128"/>
            </a:endParaRPr>
          </a:p>
        </p:txBody>
      </p:sp>
      <p:sp>
        <p:nvSpPr>
          <p:cNvPr id="55" name="正方形/長方形 54"/>
          <p:cNvSpPr/>
          <p:nvPr/>
        </p:nvSpPr>
        <p:spPr bwMode="auto">
          <a:xfrm>
            <a:off x="6300192" y="4005064"/>
            <a:ext cx="1152128" cy="288032"/>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altLang="ja-JP" sz="1400" dirty="0" smtClean="0">
                <a:solidFill>
                  <a:schemeClr val="tx1"/>
                </a:solidFill>
              </a:rPr>
              <a:t>SCAN.request</a:t>
            </a:r>
            <a:endParaRPr kumimoji="0" lang="ja-JP" altLang="en-US" sz="1400" b="0" i="0" u="none" strike="noStrike" cap="none" normalizeH="0" baseline="0" dirty="0" smtClean="0">
              <a:ln>
                <a:noFill/>
              </a:ln>
              <a:solidFill>
                <a:schemeClr val="tx1"/>
              </a:solidFill>
              <a:effectLst/>
              <a:latin typeface="Times New Roman" pitchFamily="16" charset="0"/>
              <a:ea typeface="MS Gothic" charset="-128"/>
            </a:endParaRPr>
          </a:p>
        </p:txBody>
      </p:sp>
      <p:cxnSp>
        <p:nvCxnSpPr>
          <p:cNvPr id="57" name="直線矢印コネクタ 56"/>
          <p:cNvCxnSpPr/>
          <p:nvPr/>
        </p:nvCxnSpPr>
        <p:spPr bwMode="auto">
          <a:xfrm>
            <a:off x="2699792" y="3861048"/>
            <a:ext cx="0" cy="216024"/>
          </a:xfrm>
          <a:prstGeom prst="straightConnector1">
            <a:avLst/>
          </a:prstGeom>
          <a:solidFill>
            <a:srgbClr val="00B8FF"/>
          </a:solidFill>
          <a:ln w="9525" cap="flat" cmpd="sng" algn="ctr">
            <a:solidFill>
              <a:schemeClr val="tx1"/>
            </a:solidFill>
            <a:prstDash val="solid"/>
            <a:round/>
            <a:headEnd type="none" w="med" len="med"/>
            <a:tailEnd type="arrow"/>
          </a:ln>
          <a:effectLst/>
        </p:spPr>
      </p:cxnSp>
      <p:cxnSp>
        <p:nvCxnSpPr>
          <p:cNvPr id="60" name="直線矢印コネクタ 59"/>
          <p:cNvCxnSpPr/>
          <p:nvPr/>
        </p:nvCxnSpPr>
        <p:spPr bwMode="auto">
          <a:xfrm>
            <a:off x="6948264" y="3861048"/>
            <a:ext cx="0" cy="216024"/>
          </a:xfrm>
          <a:prstGeom prst="straightConnector1">
            <a:avLst/>
          </a:prstGeom>
          <a:solidFill>
            <a:srgbClr val="00B8FF"/>
          </a:solidFill>
          <a:ln w="9525" cap="flat" cmpd="sng" algn="ctr">
            <a:solidFill>
              <a:schemeClr val="tx1"/>
            </a:solidFill>
            <a:prstDash val="solid"/>
            <a:round/>
            <a:headEnd type="none" w="med" len="med"/>
            <a:tailEnd type="arrow"/>
          </a:ln>
          <a:effectLst/>
        </p:spPr>
      </p:cxnSp>
      <p:sp>
        <p:nvSpPr>
          <p:cNvPr id="3" name="テキスト ボックス 2"/>
          <p:cNvSpPr txBox="1"/>
          <p:nvPr/>
        </p:nvSpPr>
        <p:spPr>
          <a:xfrm>
            <a:off x="251520" y="3861048"/>
            <a:ext cx="1944216" cy="523220"/>
          </a:xfrm>
          <a:prstGeom prst="rect">
            <a:avLst/>
          </a:prstGeom>
          <a:noFill/>
        </p:spPr>
        <p:txBody>
          <a:bodyPr wrap="square" rtlCol="0">
            <a:spAutoFit/>
          </a:bodyPr>
          <a:lstStyle/>
          <a:p>
            <a:r>
              <a:rPr kumimoji="1" lang="en-US" altLang="ja-JP" sz="1400" i="1" dirty="0" smtClean="0">
                <a:solidFill>
                  <a:srgbClr val="000000"/>
                </a:solidFill>
              </a:rPr>
              <a:t>Re-execution based on the received RNR </a:t>
            </a:r>
            <a:endParaRPr kumimoji="1" lang="ja-JP" altLang="en-US" sz="1400" i="1" dirty="0">
              <a:solidFill>
                <a:srgbClr val="000000"/>
              </a:solidFill>
            </a:endParaRPr>
          </a:p>
        </p:txBody>
      </p:sp>
    </p:spTree>
    <p:extLst>
      <p:ext uri="{BB962C8B-B14F-4D97-AF65-F5344CB8AC3E}">
        <p14:creationId xmlns:p14="http://schemas.microsoft.com/office/powerpoint/2010/main" val="2371360866"/>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smtClean="0"/>
              <a:t>March 2014</a:t>
            </a:r>
            <a:endParaRPr lang="en-GB"/>
          </a:p>
        </p:txBody>
      </p:sp>
      <p:sp>
        <p:nvSpPr>
          <p:cNvPr id="5" name="Footer Placeholder 4"/>
          <p:cNvSpPr>
            <a:spLocks noGrp="1"/>
          </p:cNvSpPr>
          <p:nvPr>
            <p:ph type="ftr" idx="14"/>
          </p:nvPr>
        </p:nvSpPr>
        <p:spPr>
          <a:xfrm>
            <a:off x="5580112" y="6453336"/>
            <a:ext cx="2962226" cy="203053"/>
          </a:xfrm>
        </p:spPr>
        <p:txBody>
          <a:bodyPr/>
          <a:lstStyle/>
          <a:p>
            <a:r>
              <a:rPr lang="en-GB" dirty="0" smtClean="0"/>
              <a:t>Katsuo Yunoki, KDDI R&amp;D Laboratories</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10241" name="Rectangle 1"/>
          <p:cNvSpPr>
            <a:spLocks noGrp="1" noChangeArrowheads="1"/>
          </p:cNvSpPr>
          <p:nvPr>
            <p:ph type="title"/>
          </p:nvPr>
        </p:nvSpPr>
        <p:spPr>
          <a:xfrm>
            <a:off x="685800" y="756370"/>
            <a:ext cx="7772400" cy="1160462"/>
          </a:xfrm>
          <a:ln/>
        </p:spPr>
        <p:txBody>
          <a:bodyPr lIns="90000" tIns="46800" rIns="90000" bIns="46800"/>
          <a:lstStyle/>
          <a:p>
            <a:r>
              <a:rPr lang="en-US" dirty="0" smtClean="0"/>
              <a:t>Proposal</a:t>
            </a:r>
            <a:endParaRPr lang="en-US" dirty="0"/>
          </a:p>
        </p:txBody>
      </p:sp>
      <p:sp>
        <p:nvSpPr>
          <p:cNvPr id="2" name="テキスト ボックス 1"/>
          <p:cNvSpPr txBox="1"/>
          <p:nvPr/>
        </p:nvSpPr>
        <p:spPr>
          <a:xfrm>
            <a:off x="683568" y="2110204"/>
            <a:ext cx="7776864" cy="2677656"/>
          </a:xfrm>
          <a:prstGeom prst="rect">
            <a:avLst/>
          </a:prstGeom>
          <a:noFill/>
        </p:spPr>
        <p:txBody>
          <a:bodyPr wrap="square" rtlCol="0">
            <a:spAutoFit/>
          </a:bodyPr>
          <a:lstStyle/>
          <a:p>
            <a:pPr marL="342900" indent="-342900">
              <a:buFont typeface="Arial"/>
              <a:buChar char="•"/>
            </a:pPr>
            <a:r>
              <a:rPr kumimoji="1" lang="en-US" altLang="ja-JP" dirty="0" smtClean="0">
                <a:solidFill>
                  <a:srgbClr val="000000"/>
                </a:solidFill>
              </a:rPr>
              <a:t>To have a mode of executing additional automatic scanning based on information of RNR IE</a:t>
            </a:r>
            <a:r>
              <a:rPr kumimoji="1" lang="en-US" altLang="ja-JP" dirty="0">
                <a:solidFill>
                  <a:srgbClr val="000000"/>
                </a:solidFill>
              </a:rPr>
              <a:t> </a:t>
            </a:r>
            <a:r>
              <a:rPr kumimoji="1" lang="en-US" altLang="ja-JP" dirty="0" smtClean="0">
                <a:solidFill>
                  <a:srgbClr val="000000"/>
                </a:solidFill>
              </a:rPr>
              <a:t>if preferred. </a:t>
            </a:r>
          </a:p>
          <a:p>
            <a:pPr marL="342900" indent="-342900">
              <a:buFont typeface="Arial"/>
              <a:buChar char="•"/>
            </a:pPr>
            <a:r>
              <a:rPr kumimoji="1" lang="en-US" altLang="ja-JP" dirty="0" smtClean="0">
                <a:solidFill>
                  <a:srgbClr val="000000"/>
                </a:solidFill>
              </a:rPr>
              <a:t>Not to define STA’s behaviors when the STA receive RNR IE on 11ai standard.  TGai should leave it as the matter of implementation.  It will be very complicated to define contexts like scanning timing, order or channels on SCAN.request.  </a:t>
            </a:r>
          </a:p>
        </p:txBody>
      </p:sp>
    </p:spTree>
    <p:extLst>
      <p:ext uri="{BB962C8B-B14F-4D97-AF65-F5344CB8AC3E}">
        <p14:creationId xmlns:p14="http://schemas.microsoft.com/office/powerpoint/2010/main" val="455869789"/>
      </p:ext>
    </p:extLst>
  </p:cSld>
  <p:clrMapOvr>
    <a:masterClrMapping/>
  </p:clrMapOvr>
  <p:transition xmlns:p14="http://schemas.microsoft.com/office/powerpoint/2010/main" spd="med"/>
  <p:timing>
    <p:tnLst>
      <p:par>
        <p:cTn xmlns:p14="http://schemas.microsoft.com/office/powerpoint/2010/mai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802.11_テンプレート">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802.11_テンプレート.potx</Template>
  <TotalTime>5060</TotalTime>
  <Words>1336</Words>
  <Application>Microsoft Macintosh PowerPoint</Application>
  <PresentationFormat>画面に合わせる (4:3)</PresentationFormat>
  <Paragraphs>308</Paragraphs>
  <Slides>14</Slides>
  <Notes>14</Notes>
  <HiddenSlides>0</HiddenSlides>
  <MMClips>0</MMClips>
  <ScaleCrop>false</ScaleCrop>
  <HeadingPairs>
    <vt:vector size="6" baseType="variant">
      <vt:variant>
        <vt:lpstr>テーマ</vt:lpstr>
      </vt:variant>
      <vt:variant>
        <vt:i4>1</vt:i4>
      </vt:variant>
      <vt:variant>
        <vt:lpstr>埋め込まれた OLE サーバー</vt:lpstr>
      </vt:variant>
      <vt:variant>
        <vt:i4>1</vt:i4>
      </vt:variant>
      <vt:variant>
        <vt:lpstr>スライド タイトル</vt:lpstr>
      </vt:variant>
      <vt:variant>
        <vt:i4>14</vt:i4>
      </vt:variant>
    </vt:vector>
  </HeadingPairs>
  <TitlesOfParts>
    <vt:vector size="16" baseType="lpstr">
      <vt:lpstr>802.11_テンプレート</vt:lpstr>
      <vt:lpstr>文書</vt:lpstr>
      <vt:lpstr>Scanning Optimization  By Using Reduced Neighbor Report IE</vt:lpstr>
      <vt:lpstr>Abstract</vt:lpstr>
      <vt:lpstr>Recap</vt:lpstr>
      <vt:lpstr>Assumed behaviors</vt:lpstr>
      <vt:lpstr>11ai D1.1 definitions of MLME SAP interface (6.3.3.2  MLME-SCAN.request)  </vt:lpstr>
      <vt:lpstr>11ai D1.1 definitions of MLME SAP interface (6.3.3.3  MLME-SCAN.confirm)  </vt:lpstr>
      <vt:lpstr>Issue</vt:lpstr>
      <vt:lpstr>Options</vt:lpstr>
      <vt:lpstr>Proposal</vt:lpstr>
      <vt:lpstr>Proposal Detail (MLME-SCAN.request)</vt:lpstr>
      <vt:lpstr>Proposal Detail (MLME-SCAN.confirm)</vt:lpstr>
      <vt:lpstr>Example Figures of Scanning Sequence</vt:lpstr>
      <vt:lpstr>Remaining Issues</vt:lpstr>
      <vt:lpstr>Summary</vt:lpstr>
    </vt:vector>
  </TitlesOfParts>
  <Manager/>
  <Company>KDDI R&amp;D Laboratories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Scanning optimization by using Reduced Neighbor Report IE</dc:title>
  <dc:subject/>
  <dc:creator>Katsuo Yunoki</dc:creator>
  <cp:keywords/>
  <dc:description/>
  <cp:lastModifiedBy>柚木 克夫</cp:lastModifiedBy>
  <cp:revision>123</cp:revision>
  <cp:lastPrinted>1601-01-01T00:00:00Z</cp:lastPrinted>
  <dcterms:created xsi:type="dcterms:W3CDTF">2010-02-15T12:38:41Z</dcterms:created>
  <dcterms:modified xsi:type="dcterms:W3CDTF">2014-03-03T00:32:50Z</dcterms:modified>
  <cp:category/>
</cp:coreProperties>
</file>