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269" r:id="rId2"/>
    <p:sldId id="270" r:id="rId3"/>
    <p:sldId id="271" r:id="rId4"/>
    <p:sldId id="275" r:id="rId5"/>
    <p:sldId id="272" r:id="rId6"/>
    <p:sldId id="276" r:id="rId7"/>
    <p:sldId id="273" r:id="rId8"/>
    <p:sldId id="274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1" r:id="rId104"/>
    <p:sldId id="372" r:id="rId105"/>
    <p:sldId id="373" r:id="rId106"/>
    <p:sldId id="374" r:id="rId107"/>
    <p:sldId id="375" r:id="rId108"/>
    <p:sldId id="376" r:id="rId10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77" d="100"/>
          <a:sy n="77" d="100"/>
        </p:scale>
        <p:origin x="109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62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802.11-06/0528r0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May 2006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802.11-06/0528r0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May 2006</a:t>
            </a:r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/>
              <a:t>Bruce Kraemer, Marvell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802.11-06/0528r0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2006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88FAB20D-641F-4E02-A86F-23F1248B37C8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4648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802.11-09/0840r0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6764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802.11-08/1455r0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0032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8472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1135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7898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7239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7503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637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8AC30D68-B388-CC41-9257-1344FD822173}" type="slidenum">
              <a:rPr lang="en-US"/>
              <a:pPr/>
              <a:t>32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4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802.11-06/0528r0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2006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214C0BA8-5355-5B4E-9412-71DD676DB540}" type="slidenum">
              <a:rPr lang="en-US"/>
              <a:pPr/>
              <a:t>33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250" rIns="95250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93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7846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2811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90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5755" y="95706"/>
            <a:ext cx="2185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3257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25782" y="8985250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7" y="8985250"/>
            <a:ext cx="492121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0EE1AA7-0722-4E0C-9CDD-5A5F94017733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24582" name="Rectangle 2"/>
          <p:cNvSpPr txBox="1">
            <a:spLocks noGrp="1" noChangeArrowheads="1"/>
          </p:cNvSpPr>
          <p:nvPr/>
        </p:nvSpPr>
        <p:spPr bwMode="auto">
          <a:xfrm>
            <a:off x="4086656" y="95175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24583" name="Rectangle 3"/>
          <p:cNvSpPr txBox="1">
            <a:spLocks noGrp="1" noChangeArrowheads="1"/>
          </p:cNvSpPr>
          <p:nvPr/>
        </p:nvSpPr>
        <p:spPr bwMode="auto">
          <a:xfrm>
            <a:off x="653292" y="95175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24584" name="Rectangle 6"/>
          <p:cNvSpPr txBox="1">
            <a:spLocks noGrp="1" noChangeArrowheads="1"/>
          </p:cNvSpPr>
          <p:nvPr/>
        </p:nvSpPr>
        <p:spPr bwMode="auto">
          <a:xfrm>
            <a:off x="3203144" y="8985755"/>
            <a:ext cx="3079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24585" name="Rectangle 7"/>
          <p:cNvSpPr txBox="1">
            <a:spLocks noGrp="1" noChangeArrowheads="1"/>
          </p:cNvSpPr>
          <p:nvPr/>
        </p:nvSpPr>
        <p:spPr bwMode="auto">
          <a:xfrm>
            <a:off x="3243038" y="8985755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270841F-99E5-4577-A15E-777FF994B9CC}" type="slidenum">
              <a:rPr lang="en-US" altLang="en-US"/>
              <a:pPr algn="r"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24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95325"/>
            <a:ext cx="4643438" cy="3481388"/>
          </a:xfrm>
          <a:ln/>
        </p:spPr>
      </p:sp>
      <p:sp>
        <p:nvSpPr>
          <p:cNvPr id="24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" y="4408884"/>
            <a:ext cx="5547360" cy="417592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7925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08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25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8935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48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427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49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824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Mar 2014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100178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7327" y="95706"/>
            <a:ext cx="2194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294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709493" y="8985250"/>
            <a:ext cx="1572245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836" y="8985250"/>
            <a:ext cx="41455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50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38675" cy="347980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793" y="4407617"/>
            <a:ext cx="5548614" cy="4176552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4152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7327" y="95706"/>
            <a:ext cx="2194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294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709493" y="8985250"/>
            <a:ext cx="1572245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836" y="8985250"/>
            <a:ext cx="41455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53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38675" cy="347980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793" y="4407617"/>
            <a:ext cx="5548614" cy="4176552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335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54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265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802.11-012/xxxxr0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Xiaoming Peng / I2R</a:t>
            </a:r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Page </a:t>
            </a:r>
            <a:fld id="{C76D536D-DCDB-514C-8C55-14158BFC373F}" type="slidenum">
              <a:rPr lang="en-US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99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802.11-14/0462r1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754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802.11-14/0462r1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752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802.11-14/0462r1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767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802.11-14/0462r1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264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802.11-14/0462r1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769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802.11-14/0462r1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3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Mar 2014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425008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802.11-14/0447r0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2014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76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50838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802.11-14/0447r0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2014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77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17405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802.11-14/0447r0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2014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78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42971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28619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08665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81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96534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82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04636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84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14994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C7B547E0-ABC6-0142-8C0C-BBB2D05AE544}" type="slidenum">
              <a:rPr lang="en-US"/>
              <a:pPr/>
              <a:t>85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56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90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40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6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869287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96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80321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802.11-14/0442r0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2014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106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51571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802.11-14/0442r0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2014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107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37067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802.11-14/0447r0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2014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108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5277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Mar 2014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439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1552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0088"/>
            <a:ext cx="4627562" cy="3470275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43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021F69DD-68CF-4595-9BCE-8206256DA196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4246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FEBA153-ED6D-454C-9E23-3BA55D131503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990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1AA584-A631-41C6-AA28-A674FF16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F5DBBF94-17B0-4983-A36A-09B6DE690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802.11-14/0255r0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1.doc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9/dcn/14/19-14-0025-00-0000-march-2014-opening-report.ppt" TargetMode="External"/><Relationship Id="rId2" Type="http://schemas.openxmlformats.org/officeDocument/2006/relationships/hyperlink" Target="https://mentor.ieee.org/802.19/dcn/14/19-14-0026-00-0001-march-2014-tg-agenda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9/dcn/14/19-14-0022-01-0000-march-2014-wg-agenda.xls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14.doc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jiamin.chen@mail01.huawei.com" TargetMode="External"/><Relationship Id="rId13" Type="http://schemas.openxmlformats.org/officeDocument/2006/relationships/hyperlink" Target="mailto:carlos.cordeiro@intel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Ping.FANG@huawei.com" TargetMode="External"/><Relationship Id="rId12" Type="http://schemas.openxmlformats.org/officeDocument/2006/relationships/hyperlink" Target="mailto:robert.stacey@inte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RA@tiac.net" TargetMode="External"/><Relationship Id="rId11" Type="http://schemas.openxmlformats.org/officeDocument/2006/relationships/hyperlink" Target="mailto:alex.ashley@hotmail.co.uk" TargetMode="External"/><Relationship Id="rId5" Type="http://schemas.openxmlformats.org/officeDocument/2006/relationships/hyperlink" Target="mailto:aasterja@qti.qualcomm.com" TargetMode="External"/><Relationship Id="rId15" Type="http://schemas.openxmlformats.org/officeDocument/2006/relationships/hyperlink" Target="mailto:pecclesi@cisco.com" TargetMode="External"/><Relationship Id="rId10" Type="http://schemas.openxmlformats.org/officeDocument/2006/relationships/hyperlink" Target="mailto:ddrgal@gmail.com" TargetMode="External"/><Relationship Id="rId4" Type="http://schemas.openxmlformats.org/officeDocument/2006/relationships/hyperlink" Target="mailto:yongho.seok@lge.com" TargetMode="External"/><Relationship Id="rId9" Type="http://schemas.openxmlformats.org/officeDocument/2006/relationships/hyperlink" Target="mailto:d3e3e3@gmail.com" TargetMode="External"/><Relationship Id="rId14" Type="http://schemas.openxmlformats.org/officeDocument/2006/relationships/hyperlink" Target="mailto:henry@LOGOUT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2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398-00-0arc-wg-cooperation-for-omniran-p802-1cf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097-00-0arc-dual-band-ap-tutorial-simulation.zi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3.doc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4.doc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5.doc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6.doc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ocuments?is_dcn=1336&amp;is_options=5&amp;is_year=2013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1/private/Draft_Standards/11ai/index.html" TargetMode="External"/><Relationship Id="rId2" Type="http://schemas.openxmlformats.org/officeDocument/2006/relationships/hyperlink" Target="https://mentor.ieee.org/802.11/dcn/13/11-13-1186-00-00ai-tgai-motion-deck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1076-03-00ai-tgai-lb-198-comments-for-d1-0.xlsx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7.doc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8.doc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9.doc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424-00-0hew-hew-sg-par-and-csd-comments-and-resolutions.ppt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4/11-14-0219-04-0hew-hew-sg-march-2014-meeting-agenda.ppt" TargetMode="External"/><Relationship Id="rId5" Type="http://schemas.openxmlformats.org/officeDocument/2006/relationships/hyperlink" Target="https://mentor.ieee.org/802.11/dcn/14/11-14-0169-01-0hew-ieee-802-11-hew-sg-proposed-csd.docx" TargetMode="External"/><Relationship Id="rId4" Type="http://schemas.openxmlformats.org/officeDocument/2006/relationships/hyperlink" Target="https://mentor.ieee.org/802.11/dcn/14/11-14-0165-01-0hew-802-11-hew-sg-proposed-par.docx" TargetMode="Externa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0.doc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1.doc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omniran/dcn/13/omniran-13-0096-00-ecsg-approved-par-clean.pdf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/files/public/docs2014/Q-farkas-SDN-support-0314-v01.pdf" TargetMode="External"/><Relationship Id="rId2" Type="http://schemas.openxmlformats.org/officeDocument/2006/relationships/hyperlink" Target="https://mentor.ieee.org/omniran/dcn/14/omniran-14-0025-00-0000-outcome-of-wireless-sdn-bof-meeting-of-2014-01-2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omniran/dcn/14/omniran-14-0029-00-0000-sdn-based-use-cases-for-bof.pptx" TargetMode="External"/><Relationship Id="rId4" Type="http://schemas.openxmlformats.org/officeDocument/2006/relationships/hyperlink" Target="http://www.ieee802.org/802_tutorials/2013-03/8021-IETF-tutorial-final.pdf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12.doc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4/24-14-0007-00-0000-802-24-operations-manual.docx" TargetMode="External"/><Relationship Id="rId2" Type="http://schemas.openxmlformats.org/officeDocument/2006/relationships/hyperlink" Target="https://mentor.ieee.org/802.24/dcn/14/24-14-0009-00-0000-smart-grid-whitepaper-draf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24/dcn/14/24-14-0008-00-0000-nuts-and-bolts-of-the-internet-of-things.pdf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3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C8F294A5-CC29-4CD0-9292-1798B8623704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March 2014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2014-03-21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/>
        </p:nvGraphicFramePr>
        <p:xfrm>
          <a:off x="523875" y="2276475"/>
          <a:ext cx="77724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Document" r:id="rId4" imgW="8274368" imgH="2780300" progId="Word.Document.8">
                  <p:embed/>
                </p:oleObj>
              </mc:Choice>
              <mc:Fallback>
                <p:oleObj name="Document" r:id="rId4" imgW="8274368" imgH="27803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6475"/>
                        <a:ext cx="777240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(Mar ‘14)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2014-03-10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/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11-14/284r2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925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March 802.19 </a:t>
            </a:r>
            <a:r>
              <a:rPr lang="en-US" dirty="0" smtClean="0"/>
              <a:t>liaison report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11-14/421r0 by Eldad Perahia (Intel)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41349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802.19 </a:t>
            </a:r>
            <a:r>
              <a:rPr lang="en-US" dirty="0"/>
              <a:t>March Meeting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WG leadership elections</a:t>
            </a:r>
          </a:p>
          <a:p>
            <a:r>
              <a:rPr lang="en-US" altLang="en-US" sz="2800" dirty="0"/>
              <a:t>Motion to forward 802.19.1 draft to </a:t>
            </a:r>
            <a:r>
              <a:rPr lang="en-US" altLang="en-US" sz="2800" dirty="0" err="1"/>
              <a:t>RevCom</a:t>
            </a:r>
            <a:endParaRPr lang="en-US" altLang="en-US" sz="2800" dirty="0"/>
          </a:p>
          <a:p>
            <a:r>
              <a:rPr lang="en-US" altLang="en-US" sz="2800" dirty="0" smtClean="0"/>
              <a:t>Discussion </a:t>
            </a:r>
            <a:r>
              <a:rPr lang="en-US" altLang="en-US" sz="2800" dirty="0"/>
              <a:t>on Future 802.19 </a:t>
            </a:r>
            <a:r>
              <a:rPr lang="en-US" altLang="en-US" sz="2800" dirty="0" smtClean="0"/>
              <a:t>Activities</a:t>
            </a:r>
            <a:endParaRPr lang="en-US" alt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11-14/421r0 by Eldad Perahia (Intel)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5850812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Coexistence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Ballot on 802.15.4n CA document closed on March 10</a:t>
            </a:r>
          </a:p>
          <a:p>
            <a:r>
              <a:rPr lang="en-US" dirty="0" smtClean="0"/>
              <a:t>Approve: 12</a:t>
            </a:r>
            <a:endParaRPr lang="en-US" dirty="0"/>
          </a:p>
          <a:p>
            <a:r>
              <a:rPr lang="en-US" dirty="0" smtClean="0"/>
              <a:t>Disapprove: 0</a:t>
            </a:r>
            <a:endParaRPr lang="en-US" dirty="0"/>
          </a:p>
          <a:p>
            <a:r>
              <a:rPr lang="en-US" dirty="0" smtClean="0"/>
              <a:t>Abstain: 1</a:t>
            </a:r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were n</a:t>
            </a:r>
            <a:r>
              <a:rPr lang="en-US" dirty="0" smtClean="0"/>
              <a:t>o comments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11-14/421r0 by Eldad Perahia (Intel)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46821387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533400"/>
          </a:xfrm>
        </p:spPr>
        <p:txBody>
          <a:bodyPr/>
          <a:lstStyle/>
          <a:p>
            <a:r>
              <a:rPr lang="en-US" dirty="0" smtClean="0"/>
              <a:t>802.19.1 </a:t>
            </a:r>
            <a:r>
              <a:rPr lang="en-US" altLang="en-US" dirty="0" smtClean="0"/>
              <a:t>Sponsor </a:t>
            </a:r>
            <a:r>
              <a:rPr lang="en-US" altLang="en-US" dirty="0"/>
              <a:t>Ballot Results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/>
          </p:nvPr>
        </p:nvGraphicFramePr>
        <p:xfrm>
          <a:off x="457200" y="1606071"/>
          <a:ext cx="8229600" cy="441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752600"/>
                <a:gridCol w="1447800"/>
                <a:gridCol w="1371600"/>
                <a:gridCol w="1447800"/>
              </a:tblGrid>
              <a:tr h="39072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Sponsor Ballot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Recirc #1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Recirc #2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Recirc #3</a:t>
                      </a:r>
                      <a:endParaRPr lang="en-US" sz="1600" dirty="0"/>
                    </a:p>
                  </a:txBody>
                  <a:tcPr marT="45705" marB="45705"/>
                </a:tc>
              </a:tr>
              <a:tr h="3352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Draft Number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D3.06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D4.0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D5.0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D5.0</a:t>
                      </a:r>
                      <a:endParaRPr lang="en-US" sz="1600" dirty="0"/>
                    </a:p>
                  </a:txBody>
                  <a:tcPr marT="45705" marB="45705"/>
                </a:tc>
              </a:tr>
              <a:tr h="3352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Ballot Closed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12/27/2013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2/7/2014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3/1/2014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3/15/2014</a:t>
                      </a:r>
                      <a:endParaRPr lang="en-US" sz="1600" dirty="0"/>
                    </a:p>
                  </a:txBody>
                  <a:tcPr marT="45705" marB="45705"/>
                </a:tc>
              </a:tr>
              <a:tr h="3352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Ballot Group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110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110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110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110</a:t>
                      </a:r>
                      <a:endParaRPr lang="en-US" sz="1600" dirty="0"/>
                    </a:p>
                  </a:txBody>
                  <a:tcPr marT="45705" marB="45705"/>
                </a:tc>
              </a:tr>
              <a:tr h="3352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Returned Ballots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94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96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97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98</a:t>
                      </a:r>
                      <a:endParaRPr lang="en-US" sz="1600" dirty="0"/>
                    </a:p>
                  </a:txBody>
                  <a:tcPr marT="45705" marB="45705"/>
                </a:tc>
              </a:tr>
              <a:tr h="3352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82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88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89</a:t>
                      </a:r>
                      <a:endParaRPr lang="en-US" sz="1600" dirty="0"/>
                    </a:p>
                  </a:txBody>
                  <a:tcPr marT="45705" marB="45705"/>
                </a:tc>
              </a:tr>
              <a:tr h="3352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with Comments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5705" marB="45705"/>
                </a:tc>
              </a:tr>
              <a:tr h="3352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without Comments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705" marB="45705"/>
                </a:tc>
              </a:tr>
              <a:tr h="3352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Abstain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T="45705" marB="45705"/>
                </a:tc>
              </a:tr>
              <a:tr h="3352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 Received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102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705" marB="45705"/>
                </a:tc>
              </a:tr>
              <a:tr h="3352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Return Rate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85%  ≥ 75%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87% ≥ 75%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88% ≥ 75%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88% ≥ 75%</a:t>
                      </a:r>
                      <a:endParaRPr lang="en-US" sz="1600" dirty="0"/>
                    </a:p>
                  </a:txBody>
                  <a:tcPr marT="45705" marB="45705"/>
                </a:tc>
              </a:tr>
              <a:tr h="3352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Abstain Rate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8%</a:t>
                      </a:r>
                      <a:r>
                        <a:rPr lang="en-US" sz="1600" baseline="0" dirty="0" smtClean="0"/>
                        <a:t> &lt; 30%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7% &lt; 30%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7% &lt; 30%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7% &lt; 30%</a:t>
                      </a:r>
                      <a:endParaRPr lang="en-US" sz="1600" dirty="0"/>
                    </a:p>
                  </a:txBody>
                  <a:tcPr marT="45705" marB="45705"/>
                </a:tc>
              </a:tr>
              <a:tr h="3352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Approval Rate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91% ≥ 75%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93% ≥ 75%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99% ≥ 75%</a:t>
                      </a:r>
                      <a:endParaRPr lang="en-US" sz="16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99% ≥ 75%</a:t>
                      </a:r>
                      <a:endParaRPr lang="en-US" sz="1600" dirty="0"/>
                    </a:p>
                  </a:txBody>
                  <a:tcPr marT="45705" marB="45705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11-14/421r0 by Eldad Perahia (Intel)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410641443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46138"/>
            <a:ext cx="8081963" cy="54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11-14/421r0 by Eldad Perahia (Intel)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16853159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mentor.ieee.org/802.19/dcn/14/19-14-0026-00-0001-march-2014-tg-agenda.xls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mentor.ieee.org/802.19/dcn/14/19-14-0025-00-0000-march-2014-opening-report.ppt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mentor.ieee.org/802.19/dcn/14/19-14-0022-01-0000-march-2014-wg-agenda.xls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11-14/421r0 by Eldad Perahia (Intel)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695861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106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WBA Liaison Ad-Hoc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2014-03-21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/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11-14/442r0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1741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107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/>
              <a:t>WBA Liaison Ad-Hoc </a:t>
            </a:r>
            <a:r>
              <a:rPr lang="en-GB" sz="3200" dirty="0" smtClean="0"/>
              <a:t>meeting for March 2014, Beijing, China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11-14/442r0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8172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108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544715"/>
          </a:xfrm>
        </p:spPr>
        <p:txBody>
          <a:bodyPr/>
          <a:lstStyle/>
          <a:p>
            <a:r>
              <a:rPr lang="en-GB" sz="3200" dirty="0" smtClean="0"/>
              <a:t>Objective</a:t>
            </a:r>
          </a:p>
          <a:p>
            <a:r>
              <a:rPr lang="en-GB" sz="2000" dirty="0" smtClean="0"/>
              <a:t>To consider the liaison from the WBA (Wireless Broadband Alliance) regarding Carrier Wi-Fi (11-14-0434r0) and determine actions:</a:t>
            </a:r>
          </a:p>
          <a:p>
            <a:pPr lvl="1"/>
            <a:r>
              <a:rPr lang="en-GB" dirty="0" smtClean="0"/>
              <a:t>Covering letter</a:t>
            </a:r>
          </a:p>
          <a:p>
            <a:pPr lvl="1"/>
            <a:r>
              <a:rPr lang="en-GB" dirty="0" smtClean="0"/>
              <a:t>Carrier Wi-Fi Guidelines</a:t>
            </a:r>
          </a:p>
          <a:p>
            <a:r>
              <a:rPr lang="en-GB" sz="3200" dirty="0" smtClean="0"/>
              <a:t>Summary</a:t>
            </a:r>
          </a:p>
          <a:p>
            <a:r>
              <a:rPr lang="en-GB" sz="2000" dirty="0" smtClean="0"/>
              <a:t>No specific action item for IEEE 802.11 was mentioned in the Carrier Wi-Fi Guidelines document</a:t>
            </a:r>
          </a:p>
          <a:p>
            <a:r>
              <a:rPr lang="en-GB" sz="2000" dirty="0" smtClean="0"/>
              <a:t>Ask members to review this guideline document and send </a:t>
            </a:r>
            <a:r>
              <a:rPr lang="en-GB" sz="2000" dirty="0"/>
              <a:t>an email to </a:t>
            </a:r>
            <a:r>
              <a:rPr lang="en-GB" sz="2000" dirty="0" smtClean="0"/>
              <a:t>the ad-hoc chair if any comment are found.</a:t>
            </a:r>
          </a:p>
          <a:p>
            <a:pPr lvl="1"/>
            <a:r>
              <a:rPr lang="en-GB" dirty="0"/>
              <a:t>e.g. discuss potential statement about amendments underway which may be relevant to Carrier Wi-Fi.</a:t>
            </a:r>
          </a:p>
          <a:p>
            <a:r>
              <a:rPr lang="en-GB" sz="2000" dirty="0" smtClean="0"/>
              <a:t>These (if any) will then be discussed during a meeting during the May </a:t>
            </a:r>
            <a:r>
              <a:rPr lang="en-GB" sz="2000" dirty="0"/>
              <a:t>2014 </a:t>
            </a:r>
            <a:r>
              <a:rPr lang="en-GB" sz="2000" dirty="0" smtClean="0"/>
              <a:t>meeting.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11-14/442r0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8186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endParaRPr lang="en-US" sz="1600" b="0" dirty="0" smtClean="0"/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</a:t>
            </a:r>
            <a:r>
              <a:rPr lang="en-US" sz="1600" dirty="0" err="1" smtClean="0"/>
              <a:t>Yongho</a:t>
            </a:r>
            <a:r>
              <a:rPr lang="en-US" sz="1600" dirty="0" smtClean="0"/>
              <a:t> </a:t>
            </a:r>
            <a:r>
              <a:rPr lang="en-US" sz="1600" dirty="0" err="1" smtClean="0"/>
              <a:t>Seok</a:t>
            </a:r>
            <a:r>
              <a:rPr lang="en-US" sz="1600" dirty="0" smtClean="0"/>
              <a:t> </a:t>
            </a:r>
            <a:r>
              <a:rPr lang="en-US" sz="1600" b="0" dirty="0" smtClean="0">
                <a:hlinkClick r:id="rId4"/>
              </a:rPr>
              <a:t>yongho.seok@lge.com</a:t>
            </a:r>
            <a:r>
              <a:rPr lang="en-US" sz="1600" b="0" dirty="0" smtClean="0"/>
              <a:t>, </a:t>
            </a:r>
            <a:r>
              <a:rPr lang="en-US" sz="1600" dirty="0" smtClean="0"/>
              <a:t>Alfred </a:t>
            </a:r>
            <a:r>
              <a:rPr lang="en-US" sz="1600" dirty="0" err="1" smtClean="0"/>
              <a:t>Asterjadhi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5"/>
              </a:rPr>
              <a:t>aasterja@qti.qualcomm.com</a:t>
            </a:r>
            <a:r>
              <a:rPr lang="en-US" sz="1600" b="0" dirty="0" smtClean="0"/>
              <a:t>  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6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7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TGaj</a:t>
            </a:r>
            <a:r>
              <a:rPr lang="en-US" sz="1600" dirty="0" smtClean="0"/>
              <a:t> – </a:t>
            </a:r>
            <a:r>
              <a:rPr lang="en-US" sz="1600" dirty="0" err="1" smtClean="0"/>
              <a:t>Jiamin</a:t>
            </a:r>
            <a:r>
              <a:rPr lang="en-US" sz="1600" dirty="0" smtClean="0"/>
              <a:t> CHEN – </a:t>
            </a:r>
            <a:r>
              <a:rPr lang="en-US" sz="1600" b="0" dirty="0" smtClean="0">
                <a:hlinkClick r:id="rId8"/>
              </a:rPr>
              <a:t>jiamin.chen@mail01.huawei.com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9"/>
              </a:rPr>
              <a:t>d3e3e3@gmail.com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10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1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dirty="0" smtClean="0">
                <a:hlinkClick r:id="rId12"/>
              </a:rPr>
              <a:t>robert.stacey@intel.com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3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4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TGaf</a:t>
            </a:r>
            <a:r>
              <a:rPr lang="en-US" sz="1600" dirty="0" smtClean="0"/>
              <a:t> – Peter Ecclesine – </a:t>
            </a:r>
            <a:r>
              <a:rPr lang="en-US" sz="1600" dirty="0" smtClean="0">
                <a:hlinkClick r:id="rId15"/>
              </a:rPr>
              <a:t>pecclesi@cisco.com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 2014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11-14/284r2 by Peter Ecclesine (Cisco Systems)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8182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11-09-1034-09-0000-wg11-style-guide.doc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2012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11-14/284r2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4297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2398816"/>
          <a:ext cx="7772400" cy="288036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Oct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802.11-2015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802.11-2015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Mar 2014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July 2013 Editors changed the running order and will revisit in July 2014,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7086600" y="609600"/>
            <a:ext cx="18288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Amendment numbering is editorial! No need </a:t>
            </a:r>
            <a:r>
              <a:rPr lang="en-US" sz="1200" b="1" dirty="0">
                <a:solidFill>
                  <a:srgbClr val="FF0000"/>
                </a:solidFill>
              </a:rPr>
              <a:t>to</a:t>
            </a:r>
            <a:r>
              <a:rPr lang="en-US" sz="1600" b="1" dirty="0">
                <a:solidFill>
                  <a:srgbClr val="FF0000"/>
                </a:solidFill>
              </a:rPr>
              <a:t>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11-14/284r2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4428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7543800" y="762000"/>
            <a:ext cx="1295400" cy="646331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Most current doc shaded green.</a:t>
            </a:r>
            <a:endParaRPr lang="en-US" sz="1200" b="1" dirty="0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/>
          </p:nvPr>
        </p:nvGraphicFramePr>
        <p:xfrm>
          <a:off x="457200" y="1371600"/>
          <a:ext cx="8077200" cy="3090862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414421"/>
                <a:gridCol w="347579"/>
                <a:gridCol w="414421"/>
                <a:gridCol w="304800"/>
                <a:gridCol w="339557"/>
                <a:gridCol w="803443"/>
                <a:gridCol w="533400"/>
                <a:gridCol w="533400"/>
                <a:gridCol w="1524000"/>
                <a:gridCol w="14478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10.0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9.0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17-Mar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152400" y="838200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200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2" name="Slide Number Placeholder 8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Slide </a:t>
            </a:r>
            <a:fld id="{3CC2130E-942E-44E1-91AF-4824D5157D33}" type="slidenum">
              <a:rPr lang="en-US"/>
              <a:pPr algn="ctr"/>
              <a:t>14</a:t>
            </a:fld>
            <a:endParaRPr lang="en-US"/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Mar 2014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 2014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11-14/284r2 by Peter Ecclesine (Cisco Systems)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5233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GB" dirty="0" smtClean="0"/>
              <a:t>I’m going to suggest going forward we use a single style with appropriately set tabs,  and use leading</a:t>
            </a:r>
            <a:r>
              <a:rPr lang="en-US" dirty="0" smtClean="0"/>
              <a:t> </a:t>
            </a:r>
            <a:r>
              <a:rPr lang="en-GB" dirty="0" smtClean="0"/>
              <a:t>Tabs to distinguish the syntax and description parts. (Adrian Stephens Feb 9, 2010)</a:t>
            </a:r>
          </a:p>
          <a:p>
            <a:r>
              <a:rPr lang="en-GB" dirty="0" smtClean="0"/>
              <a:t> Keep embedded figures using </a:t>
            </a:r>
            <a:r>
              <a:rPr lang="en-GB" dirty="0" err="1" smtClean="0"/>
              <a:t>visio</a:t>
            </a:r>
            <a:r>
              <a:rPr lang="en-GB" dirty="0" smtClean="0"/>
              <a:t> as long as possible</a:t>
            </a:r>
            <a:endParaRPr lang="en-US" dirty="0" smtClean="0"/>
          </a:p>
          <a:p>
            <a:pPr lvl="1"/>
            <a:r>
              <a:rPr lang="en-GB" dirty="0" smtClean="0"/>
              <a:t>Near the end of sponsor ballot,  turn these all into .</a:t>
            </a:r>
            <a:r>
              <a:rPr lang="en-GB" dirty="0" err="1" smtClean="0"/>
              <a:t>wmf</a:t>
            </a:r>
            <a:r>
              <a:rPr lang="en-GB" dirty="0" smtClean="0"/>
              <a:t> (windows meta file) format files (you can do this from </a:t>
            </a:r>
            <a:r>
              <a:rPr lang="en-GB" dirty="0" err="1" smtClean="0"/>
              <a:t>visio</a:t>
            </a:r>
            <a:r>
              <a:rPr lang="en-GB" dirty="0" smtClean="0"/>
              <a:t> using “save as”).   Keep separate files for the .</a:t>
            </a:r>
            <a:r>
              <a:rPr lang="en-GB" dirty="0" err="1" smtClean="0"/>
              <a:t>vsd</a:t>
            </a:r>
            <a:r>
              <a:rPr lang="en-GB" dirty="0" smtClean="0"/>
              <a:t> source and the .</a:t>
            </a:r>
            <a:r>
              <a:rPr lang="en-GB" dirty="0" err="1" smtClean="0"/>
              <a:t>wmf</a:t>
            </a:r>
            <a:r>
              <a:rPr lang="en-GB" dirty="0" smtClean="0"/>
              <a:t> file that is linked to from frame. There is likelihood we should use .</a:t>
            </a:r>
            <a:r>
              <a:rPr lang="en-GB" dirty="0" err="1" smtClean="0"/>
              <a:t>emf</a:t>
            </a:r>
            <a:endParaRPr lang="en-GB" dirty="0" smtClean="0"/>
          </a:p>
          <a:p>
            <a:r>
              <a:rPr lang="en-GB" dirty="0" smtClean="0"/>
              <a:t>Frame templates for </a:t>
            </a:r>
            <a:r>
              <a:rPr lang="en-GB" dirty="0" err="1" smtClean="0"/>
              <a:t>11aa</a:t>
            </a:r>
            <a:r>
              <a:rPr lang="en-GB" dirty="0" smtClean="0"/>
              <a:t>, </a:t>
            </a:r>
            <a:r>
              <a:rPr lang="en-GB" dirty="0" err="1" smtClean="0"/>
              <a:t>11ac</a:t>
            </a:r>
            <a:r>
              <a:rPr lang="en-GB" dirty="0" smtClean="0"/>
              <a:t>, </a:t>
            </a:r>
            <a:r>
              <a:rPr lang="en-GB" dirty="0" err="1" smtClean="0"/>
              <a:t>11af</a:t>
            </a:r>
            <a:r>
              <a:rPr lang="en-GB" dirty="0" smtClean="0"/>
              <a:t> </a:t>
            </a:r>
          </a:p>
          <a:p>
            <a:r>
              <a:rPr lang="en-GB" dirty="0" smtClean="0"/>
              <a:t>Text version of </a:t>
            </a:r>
            <a:r>
              <a:rPr lang="en-GB" dirty="0" err="1" smtClean="0"/>
              <a:t>MIB</a:t>
            </a:r>
            <a:r>
              <a:rPr lang="en-GB" dirty="0" smtClean="0"/>
              <a:t> is available (2012, </a:t>
            </a:r>
            <a:r>
              <a:rPr lang="en-GB" dirty="0" err="1" smtClean="0"/>
              <a:t>ae2012</a:t>
            </a:r>
            <a:r>
              <a:rPr lang="en-GB" dirty="0" smtClean="0"/>
              <a:t>, </a:t>
            </a:r>
            <a:r>
              <a:rPr lang="en-GB" dirty="0" err="1" smtClean="0"/>
              <a:t>aa2012</a:t>
            </a:r>
            <a:r>
              <a:rPr lang="en-GB" dirty="0" smtClean="0"/>
              <a:t>, </a:t>
            </a:r>
            <a:r>
              <a:rPr lang="en-GB" dirty="0" err="1" smtClean="0"/>
              <a:t>ad2012</a:t>
            </a:r>
            <a:r>
              <a:rPr lang="en-GB" dirty="0" smtClean="0"/>
              <a:t>, </a:t>
            </a:r>
            <a:r>
              <a:rPr lang="en-GB" dirty="0" err="1" smtClean="0"/>
              <a:t>acD5.0</a:t>
            </a:r>
            <a:r>
              <a:rPr lang="en-GB" dirty="0" smtClean="0"/>
              <a:t>, </a:t>
            </a:r>
            <a:r>
              <a:rPr lang="en-GB" dirty="0" err="1" smtClean="0"/>
              <a:t>afD5.0</a:t>
            </a:r>
            <a:r>
              <a:rPr lang="en-GB" dirty="0" smtClean="0"/>
              <a:t>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11-14/284r2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19385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938D7E1-62B9-4F6B-A675-E72FA3207B2A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2014-03-20</a:t>
            </a:r>
          </a:p>
        </p:txBody>
      </p:sp>
      <p:graphicFrame>
        <p:nvGraphicFramePr>
          <p:cNvPr id="15367" name="Object 5"/>
          <p:cNvGraphicFramePr>
            <a:graphicFrameLocks noChangeAspect="1"/>
          </p:cNvGraphicFramePr>
          <p:nvPr/>
        </p:nvGraphicFramePr>
        <p:xfrm>
          <a:off x="539750" y="2276475"/>
          <a:ext cx="77089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" r:id="rId4" imgW="8127059" imgH="2305470" progId="Word.Document.8">
                  <p:embed/>
                </p:oleObj>
              </mc:Choice>
              <mc:Fallback>
                <p:oleObj name="Document" r:id="rId4" imgW="8127059" imgH="23054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76475"/>
                        <a:ext cx="77089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11-14/449r0 by Clint Chaplin, Chair (Samsung)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6020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A6C962CD-E2E9-43B9-AE39-731FDB6F0B5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200" b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smtClean="0"/>
              <a:t> Closing report for WNG SC for March 2014, </a:t>
            </a:r>
            <a:r>
              <a:rPr lang="en-US" altLang="en-US" sz="3200" smtClean="0"/>
              <a:t>Beijing, China</a:t>
            </a:r>
            <a:endParaRPr lang="en-GB" altLang="en-US" sz="320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11-14/449r0 by Clint Chaplin, Chair (Samsung)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5621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57B3EF5E-BFB6-4579-A775-BC2BF60A504C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200" b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/>
              <a:t>Presentations at March 2014 meeting</a:t>
            </a:r>
          </a:p>
          <a:p>
            <a:pPr lvl="1" eaLnBrk="1" hangingPunct="1"/>
            <a:r>
              <a:rPr lang="en-US" altLang="en-US" smtClean="0"/>
              <a:t>A P2P Discovery System (11-14-0399-00-0wng A P2P Discovery System.pptx) – Torleiv Maseng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en-US" smtClean="0"/>
              <a:t>Minutes</a:t>
            </a:r>
          </a:p>
          <a:p>
            <a:pPr lvl="1">
              <a:lnSpc>
                <a:spcPct val="90000"/>
              </a:lnSpc>
            </a:pPr>
            <a:r>
              <a:rPr lang="en-GB" altLang="en-US" smtClean="0"/>
              <a:t>11-14-0401-00-0wng-march-2014-wng-meeting-minutes-beijing.doc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ko-KR" smtClean="0">
                <a:ea typeface="Gulim" panose="020B0600000101010101" pitchFamily="34" charset="-127"/>
              </a:rPr>
              <a:t>Plans for May 2014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1 2 hour session</a:t>
            </a:r>
            <a:endParaRPr lang="en-GB" alt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11-14/449r0 by Clint Chaplin, Chair (Samsung)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9555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2014-03-19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11-14/437r0 by Mark Hamilton, Spectralink, Corp.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6871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1F1C73C8-2275-44E9-B341-5CDD5B9F6099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March 2014 closing plenary meeting.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March 2014, Beijing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11-14/437r0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1301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9248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Presentation: OmniRAN overview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  <a:hlinkClick r:id="rId3"/>
              </a:rPr>
              <a:t>https://</a:t>
            </a:r>
            <a:r>
              <a:rPr lang="en-US" dirty="0" smtClean="0">
                <a:ea typeface="ＭＳ Ｐゴシック" pitchFamily="34" charset="-128"/>
                <a:hlinkClick r:id="rId3"/>
              </a:rPr>
              <a:t>mentor.ieee.org/802.11/dcn/14/11-14-0398-00-0arc-wg-cooperation-for-omniran-p802-1cf.pptx</a:t>
            </a:r>
            <a:r>
              <a:rPr lang="en-US" dirty="0" smtClean="0">
                <a:ea typeface="ＭＳ Ｐゴシック" pitchFamily="34" charset="-128"/>
              </a:rPr>
              <a:t> </a:t>
            </a:r>
            <a:endParaRPr lang="en-US" dirty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Request for 802.11 SME review and comment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IETF/802 </a:t>
            </a:r>
            <a:r>
              <a:rPr lang="en-US" dirty="0">
                <a:ea typeface="ＭＳ Ｐゴシック" pitchFamily="34" charset="-128"/>
              </a:rPr>
              <a:t>coordination update – Dorothy Stanley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CAPWAP: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New work item proposal (into IETF) for “Alternative Data Tunnel” – drafted liaison response that this appears out of scope of 802.11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Other drafts </a:t>
            </a:r>
            <a:r>
              <a:rPr lang="en-US" dirty="0">
                <a:ea typeface="ＭＳ Ｐゴシック" pitchFamily="34" charset="-128"/>
              </a:rPr>
              <a:t>not ready </a:t>
            </a:r>
            <a:r>
              <a:rPr lang="en-US" dirty="0" smtClean="0">
                <a:ea typeface="ＭＳ Ｐゴシック" pitchFamily="34" charset="-128"/>
              </a:rPr>
              <a:t>yet - will </a:t>
            </a:r>
            <a:r>
              <a:rPr lang="en-US" dirty="0">
                <a:ea typeface="ＭＳ Ｐゴシック" pitchFamily="34" charset="-128"/>
              </a:rPr>
              <a:t>consider 802.11 comment collection process, when drafts </a:t>
            </a:r>
            <a:r>
              <a:rPr lang="en-US" dirty="0" smtClean="0">
                <a:ea typeface="ＭＳ Ｐゴシック" pitchFamily="34" charset="-128"/>
              </a:rPr>
              <a:t>available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RFC4441</a:t>
            </a:r>
            <a:r>
              <a:rPr lang="en-US" dirty="0">
                <a:ea typeface="ＭＳ Ｐゴシック" pitchFamily="34" charset="-128"/>
              </a:rPr>
              <a:t>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Noted rev8 available.  No action needed.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PAWS</a:t>
            </a:r>
            <a:r>
              <a:rPr lang="en-US" dirty="0">
                <a:ea typeface="ＭＳ Ｐゴシック" pitchFamily="34" charset="-128"/>
              </a:rPr>
              <a:t>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Draft 8 available, 802.11 held comment collection – no comments</a:t>
            </a:r>
            <a:endParaRPr lang="en-US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Update on 802 O&amp;A </a:t>
            </a:r>
            <a:r>
              <a:rPr lang="en-US" dirty="0" smtClean="0">
                <a:ea typeface="ＭＳ Ｐゴシック" pitchFamily="34" charset="-128"/>
              </a:rPr>
              <a:t>D1.8</a:t>
            </a:r>
            <a:endParaRPr lang="en-US" dirty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Latest </a:t>
            </a:r>
            <a:r>
              <a:rPr lang="en-US" dirty="0">
                <a:ea typeface="ＭＳ Ｐゴシック" pitchFamily="34" charset="-128"/>
              </a:rPr>
              <a:t>Sponsor Ballot </a:t>
            </a:r>
            <a:r>
              <a:rPr lang="en-US" dirty="0" smtClean="0">
                <a:ea typeface="ＭＳ Ｐゴシック" pitchFamily="34" charset="-128"/>
              </a:rPr>
              <a:t>recirc closed Mar 14, in comment resolution</a:t>
            </a:r>
            <a:endParaRPr lang="en-US" dirty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Expect </a:t>
            </a:r>
            <a:r>
              <a:rPr lang="en-US" dirty="0">
                <a:ea typeface="ＭＳ Ｐゴシック" pitchFamily="34" charset="-128"/>
              </a:rPr>
              <a:t>next Sponsor Ballot recirc shortly after </a:t>
            </a:r>
            <a:r>
              <a:rPr lang="en-US" dirty="0" smtClean="0">
                <a:ea typeface="ＭＳ Ｐゴシック" pitchFamily="34" charset="-128"/>
              </a:rPr>
              <a:t>Mar meeting</a:t>
            </a: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11-14/437r0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995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IEEE </a:t>
            </a:r>
            <a:r>
              <a:rPr lang="en-US" dirty="0"/>
              <a:t>1588 mapping to 802.11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IEEE 1588 and 802.1AS experts working together to create layered architecture, which will preserve 802.1AS mapping to 802.11.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No further work needed now, will continue to monitor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en-US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802.1AC </a:t>
            </a:r>
            <a:r>
              <a:rPr lang="en-US" dirty="0"/>
              <a:t>revision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Task Group ballot closed Mar 14, in comment resolution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Will continue to work with 802.1 IWG and TGak on topics in common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Architecture of APs/DS/Portals, and 802.1 concepts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Reviewed tutorial </a:t>
            </a:r>
            <a:r>
              <a:rPr lang="en-US" dirty="0"/>
              <a:t>animation submission (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mentor.ieee.org/802.11/dcn/14/11-14-0097-00-0arc-dual-band-ap-tutorial-simulation.zip</a:t>
            </a:r>
            <a:r>
              <a:rPr lang="en-US" dirty="0" smtClean="0"/>
              <a:t>)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Will provide comments to author, additional off-line comments encouraged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11-14/437r0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8178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expected, scheduled with 10 days notice: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Discuss comments collected on 802 O&amp;A recirc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Expect week of Mar 31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Need for other </a:t>
            </a:r>
            <a:r>
              <a:rPr lang="en-US" sz="3200" dirty="0" err="1" smtClean="0"/>
              <a:t>telecons</a:t>
            </a:r>
            <a:r>
              <a:rPr lang="en-US" sz="3200" dirty="0" smtClean="0"/>
              <a:t> is possible: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If CAPWAP drafts become available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If 802.1AC Task Group ballot recirc starts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11-14/437r0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5153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2014 Goals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meeting slot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Architecture topics: AP/DS/Portal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802.1AC balloting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 O&amp;A sponsor ballot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IETF/802: RFC 4441, CAPWAP, PAWS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IEEE 1588, if needed.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11-14/437r0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8732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 (Mar14)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2014-03-20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/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11-14/458r0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1531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March 2014 in Beijing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11-14/458r0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7134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IEEE 802 has pushed four standards through the PSDO ratification process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981200"/>
          <a:ext cx="8856983" cy="20175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2525"/>
                <a:gridCol w="2451486"/>
                <a:gridCol w="2451486"/>
                <a:gridCol w="2451486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resolved by IEEE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(2012)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 in Nov 2013</a:t>
                      </a:r>
                      <a:endParaRPr lang="en-A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21 Oct 2013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 in Jan 2014</a:t>
                      </a: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21 Oct 2013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 in Jan 2014</a:t>
                      </a: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16 Feb 2014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required</a:t>
                      </a:r>
                    </a:p>
                  </a:txBody>
                  <a:tcPr marL="101250" marR="10125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11-14/458r0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1648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IEEE 802 has nine standards in the pipeline for ratification under the PSDO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07505" y="1916832"/>
          <a:ext cx="8944328" cy="39192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7342"/>
                <a:gridCol w="2475662"/>
                <a:gridCol w="2475662"/>
                <a:gridCol w="2475662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resolved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01250" marR="101250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Finished</a:t>
                      </a:r>
                      <a:r>
                        <a:rPr lang="en-A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approved (?) by 802.1 WG in Beijing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802.1AR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01250" marR="10125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802.1AS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01250" marR="10125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01250" marR="101250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Finished</a:t>
                      </a:r>
                      <a:r>
                        <a:rPr lang="en-A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Beijing &amp; will be approved after refinement by 802.11 WG in Hawaii 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01250" marR="10125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01250" marR="10125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802.1AEbw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endParaRPr lang="en-A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Finished</a:t>
                      </a:r>
                      <a:r>
                        <a:rPr lang="en-A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approved (?) by 802.1 WG in Beijing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endParaRPr lang="en-A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May 2014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600461" y="6411045"/>
            <a:ext cx="537098" cy="182562"/>
          </a:xfrm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58675" y="6411045"/>
            <a:ext cx="610172" cy="182562"/>
          </a:xfrm>
        </p:spPr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11-14/458r0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13232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heard a report in Beijing of the recent SC6 meeting in Ottawa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Highlights of SC6 meeting in Ottawa included:</a:t>
            </a:r>
          </a:p>
          <a:p>
            <a:pPr lvl="1"/>
            <a:r>
              <a:rPr lang="en-AU" dirty="0" smtClean="0"/>
              <a:t>Very light agenda</a:t>
            </a:r>
          </a:p>
          <a:p>
            <a:pPr lvl="1"/>
            <a:r>
              <a:rPr lang="en-AU" dirty="0" smtClean="0"/>
              <a:t>No action, after discussion, on proposal to base all SC6 security on </a:t>
            </a:r>
            <a:r>
              <a:rPr lang="en-AU" dirty="0" err="1" smtClean="0"/>
              <a:t>TePA</a:t>
            </a:r>
            <a:r>
              <a:rPr lang="en-AU" dirty="0" smtClean="0"/>
              <a:t> from SC27 </a:t>
            </a:r>
            <a:r>
              <a:rPr lang="en-AU" dirty="0"/>
              <a:t>because of  Snowden revelations</a:t>
            </a:r>
            <a:endParaRPr lang="en-AU" dirty="0" smtClean="0"/>
          </a:p>
          <a:p>
            <a:pPr lvl="1"/>
            <a:r>
              <a:rPr lang="en-AU" dirty="0" smtClean="0"/>
              <a:t>No action on any </a:t>
            </a:r>
            <a:r>
              <a:rPr lang="en-AU" dirty="0" err="1" smtClean="0"/>
              <a:t>TePA</a:t>
            </a:r>
            <a:r>
              <a:rPr lang="en-AU" dirty="0" smtClean="0"/>
              <a:t> or UHT/EUHT proposals previously discussed in SC6</a:t>
            </a:r>
          </a:p>
          <a:p>
            <a:pPr lvl="1"/>
            <a:r>
              <a:rPr lang="en-AU" dirty="0" smtClean="0"/>
              <a:t>No action, after discussion, on “WLAN optimisation” proposal </a:t>
            </a:r>
          </a:p>
          <a:p>
            <a:pPr lvl="2"/>
            <a:r>
              <a:rPr lang="en-AU" dirty="0"/>
              <a:t>A</a:t>
            </a:r>
            <a:r>
              <a:rPr lang="en-AU" dirty="0" smtClean="0"/>
              <a:t> protocol to support network sniffing</a:t>
            </a:r>
          </a:p>
          <a:p>
            <a:pPr lvl="1"/>
            <a:r>
              <a:rPr lang="en-AU" dirty="0" smtClean="0"/>
              <a:t>Discussion of “Virtual Network” proposal with subsequent request for formal comments (see motion)</a:t>
            </a:r>
          </a:p>
          <a:p>
            <a:pPr lvl="2"/>
            <a:r>
              <a:rPr lang="en-AU" dirty="0" smtClean="0"/>
              <a:t>A protocol to allow sharing of AP by multiple SPs</a:t>
            </a:r>
          </a:p>
          <a:p>
            <a:pPr lvl="1"/>
            <a:r>
              <a:rPr lang="en-AU" dirty="0" smtClean="0"/>
              <a:t>Efforts failed to replace next SC6 meeting (in London) with a teleconference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11-14/458r0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129706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04800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863" y="581025"/>
            <a:ext cx="5200062" cy="59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JTC1 </a:t>
            </a:r>
            <a:r>
              <a:rPr lang="en-AU" dirty="0" smtClean="0"/>
              <a:t>SC will continue work in Hawaii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Refine responses for 802.11aa/ad/</a:t>
            </a:r>
            <a:r>
              <a:rPr lang="en-AU" dirty="0" err="1" smtClean="0"/>
              <a:t>ae</a:t>
            </a:r>
            <a:r>
              <a:rPr lang="en-AU" dirty="0" smtClean="0"/>
              <a:t> comments from FDIS ballots</a:t>
            </a:r>
          </a:p>
          <a:p>
            <a:r>
              <a:rPr lang="en-AU" dirty="0" smtClean="0"/>
              <a:t>Discuss and possibly respond to “WLAN optimisation” proposal</a:t>
            </a:r>
          </a:p>
          <a:p>
            <a:r>
              <a:rPr lang="en-AU" dirty="0" smtClean="0"/>
              <a:t>Respond to any comments on 802.22 FDIS </a:t>
            </a:r>
          </a:p>
          <a:p>
            <a:r>
              <a:rPr lang="en-AU" dirty="0" smtClean="0"/>
              <a:t>Respond to any new documents on SC6 server</a:t>
            </a:r>
          </a:p>
          <a:p>
            <a:r>
              <a:rPr lang="en-AU" dirty="0" smtClean="0"/>
              <a:t>…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Note: only Tue PM1 is planned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11-14/458r0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641078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SC unanimously passed a motion approving text similar to that in 11-14-256r0, with approval for Chair to make editorial changes</a:t>
            </a:r>
          </a:p>
          <a:p>
            <a:pPr lvl="1"/>
            <a:r>
              <a:rPr lang="en-AU" dirty="0" smtClean="0"/>
              <a:t>Changes were made and so a second is required</a:t>
            </a:r>
          </a:p>
          <a:p>
            <a:r>
              <a:rPr lang="en-AU" dirty="0" smtClean="0"/>
              <a:t>Motion:</a:t>
            </a:r>
          </a:p>
          <a:p>
            <a:pPr lvl="1"/>
            <a:r>
              <a:rPr lang="en-AU" i="1" dirty="0" smtClean="0"/>
              <a:t>The IEEE 802.11 WG approves the liaison of 11-14-256r0 in relation to “</a:t>
            </a:r>
            <a:r>
              <a:rPr lang="en-GB" i="1" dirty="0"/>
              <a:t>WLAN Virtual </a:t>
            </a:r>
            <a:r>
              <a:rPr lang="en-GB" i="1" dirty="0" smtClean="0"/>
              <a:t>Network” </a:t>
            </a:r>
            <a:r>
              <a:rPr lang="en-AU" i="1" dirty="0" smtClean="0"/>
              <a:t>to ISO/IEC JTC1/SC6/WG7 </a:t>
            </a:r>
          </a:p>
          <a:p>
            <a:pPr lvl="1"/>
            <a:r>
              <a:rPr lang="en-AU" dirty="0" smtClean="0"/>
              <a:t>Moved: Myles</a:t>
            </a:r>
          </a:p>
          <a:p>
            <a:pPr lvl="1"/>
            <a:r>
              <a:rPr lang="en-AU" dirty="0" smtClean="0"/>
              <a:t>Seconded: 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11-14/458r0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360887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3D6CCAE5-06F5-C34A-A6FD-BC33E1D7FAF7}" type="slidenum">
              <a:rPr lang="en-US"/>
              <a:pPr/>
              <a:t>32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IEEE 802.11 Regulatory SC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Beijing </a:t>
            </a:r>
            <a:r>
              <a:rPr lang="en-US" sz="2800" dirty="0">
                <a:latin typeface="Times New Roman" charset="0"/>
              </a:rPr>
              <a:t>Closing 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2014-03-21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/>
          </p:nvPr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ocument" r:id="rId4" imgW="8369300" imgH="2514600" progId="Word.Document.8">
                  <p:embed/>
                </p:oleObj>
              </mc:Choice>
              <mc:Fallback>
                <p:oleObj name="Document" r:id="rId4" imgW="83693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11-14/431r0 by Rich Kennedy, self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4646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07EA4A3-4808-3447-87F1-A3E70ACE90F4}" type="slidenum">
              <a:rPr lang="en-US"/>
              <a:pPr/>
              <a:t>33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Abstract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</a:rPr>
              <a:t>This presentation is the closing report for the </a:t>
            </a:r>
            <a:r>
              <a:rPr lang="en-US" dirty="0" smtClean="0">
                <a:latin typeface="Times New Roman" charset="0"/>
              </a:rPr>
              <a:t>March 2014 </a:t>
            </a:r>
            <a:r>
              <a:rPr lang="en-US" dirty="0">
                <a:latin typeface="Times New Roman" charset="0"/>
              </a:rPr>
              <a:t>IEEE 802.11 Regulatory Standing Committee meeting in </a:t>
            </a:r>
            <a:r>
              <a:rPr lang="en-US" dirty="0" smtClean="0">
                <a:latin typeface="Times New Roman" charset="0"/>
              </a:rPr>
              <a:t>Beijing.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11-14/431r0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66573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Times New Roman" charset="0"/>
                <a:ea typeface="MS PGothic" charset="0"/>
              </a:rPr>
              <a:t>Regulatory summaries</a:t>
            </a:r>
          </a:p>
          <a:p>
            <a:pPr eaLnBrk="1" hangingPunct="1"/>
            <a:r>
              <a:rPr lang="en-US" sz="2800" dirty="0" smtClean="0">
                <a:latin typeface="Times New Roman" charset="0"/>
                <a:ea typeface="MS PGothic" charset="0"/>
              </a:rPr>
              <a:t>[Potential] Action items</a:t>
            </a:r>
          </a:p>
          <a:p>
            <a:pPr eaLnBrk="1" hangingPunct="1"/>
            <a:r>
              <a:rPr lang="en-US" sz="2800" dirty="0" smtClean="0">
                <a:latin typeface="Times New Roman" charset="0"/>
                <a:ea typeface="MS PGothic" charset="0"/>
              </a:rPr>
              <a:t>DSRC Coexistence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latin typeface="Times New Roman" charset="0"/>
                <a:ea typeface="MS PGothic" charset="0"/>
              </a:rPr>
              <a:t>AOB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latin typeface="Times New Roman" charset="0"/>
                <a:ea typeface="MS PGothic" charset="0"/>
              </a:rPr>
              <a:t>Adjourn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677C5467-0D41-8145-BB29-ACA5DBC6015E}" type="slidenum">
              <a:rPr lang="en-US"/>
              <a:pPr/>
              <a:t>34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11-14/431r0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692376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Accomplishments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 charset="0"/>
              </a:rPr>
              <a:t>Re-elected Rich Kennedy as Chair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Regulatory summaries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Asia </a:t>
            </a:r>
            <a:endParaRPr lang="en-US" dirty="0">
              <a:latin typeface="Times New Roman" charset="0"/>
            </a:endParaRPr>
          </a:p>
          <a:p>
            <a:pPr lvl="1" eaLnBrk="1" hangingPunct="1"/>
            <a:r>
              <a:rPr lang="en-US" dirty="0">
                <a:latin typeface="Times New Roman" charset="0"/>
              </a:rPr>
              <a:t>EU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North America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DSRC Coexistence Tiger Team update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ECC consultation response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Approved comments on LTE in 2300 to 2400 MHz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Other items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Decided not to send </a:t>
            </a:r>
            <a:r>
              <a:rPr lang="en-US" dirty="0" err="1" smtClean="0">
                <a:latin typeface="Times New Roman" charset="0"/>
              </a:rPr>
              <a:t>Globalstar</a:t>
            </a:r>
            <a:r>
              <a:rPr lang="en-US" dirty="0" smtClean="0">
                <a:latin typeface="Times New Roman" charset="0"/>
              </a:rPr>
              <a:t> NPRM Comments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Decided to wait for 3GPP work item re LTE-U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282F1470-F9B3-5847-96D0-F2997491E7EE}" type="slidenum">
              <a:rPr lang="en-US"/>
              <a:pPr/>
              <a:t>35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11-14/431r0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136117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Teleconferences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charset="0"/>
              </a:rPr>
              <a:t>Regulatory SC</a:t>
            </a:r>
          </a:p>
          <a:p>
            <a:pPr lvl="1"/>
            <a:r>
              <a:rPr lang="en-US" sz="2400" dirty="0">
                <a:latin typeface="Times New Roman" charset="0"/>
              </a:rPr>
              <a:t>Bi-weekly on Thursdays, 12:30 to 14:00 ET</a:t>
            </a:r>
          </a:p>
          <a:p>
            <a:pPr lvl="1"/>
            <a:r>
              <a:rPr lang="en-US" sz="2400" dirty="0">
                <a:latin typeface="Times New Roman" charset="0"/>
              </a:rPr>
              <a:t>Through </a:t>
            </a:r>
            <a:r>
              <a:rPr lang="en-US" sz="2400" dirty="0" smtClean="0">
                <a:latin typeface="Times New Roman" charset="0"/>
              </a:rPr>
              <a:t>May </a:t>
            </a:r>
            <a:r>
              <a:rPr lang="en-US" sz="2400" dirty="0">
                <a:latin typeface="Times New Roman" charset="0"/>
              </a:rPr>
              <a:t>31</a:t>
            </a:r>
            <a:r>
              <a:rPr lang="en-US" sz="2400" baseline="30000" dirty="0">
                <a:latin typeface="Times New Roman" charset="0"/>
              </a:rPr>
              <a:t>st</a:t>
            </a:r>
            <a:r>
              <a:rPr lang="en-US" sz="2400" dirty="0">
                <a:latin typeface="Times New Roman" charset="0"/>
              </a:rPr>
              <a:t> </a:t>
            </a:r>
          </a:p>
          <a:p>
            <a:r>
              <a:rPr lang="en-US" sz="2800" dirty="0">
                <a:latin typeface="Times New Roman" charset="0"/>
              </a:rPr>
              <a:t>Weekly DSRC Coexistence Tiger Team</a:t>
            </a:r>
          </a:p>
          <a:p>
            <a:pPr lvl="1"/>
            <a:r>
              <a:rPr lang="en-US" sz="2400" dirty="0">
                <a:latin typeface="Times New Roman" charset="0"/>
              </a:rPr>
              <a:t>Weekly on Fridays, 13:00 to 14:00 ET</a:t>
            </a:r>
          </a:p>
          <a:p>
            <a:pPr lvl="1"/>
            <a:r>
              <a:rPr lang="en-US" sz="2400">
                <a:latin typeface="Times New Roman" charset="0"/>
              </a:rPr>
              <a:t>Through </a:t>
            </a:r>
            <a:r>
              <a:rPr lang="en-US" sz="2400" smtClean="0">
                <a:latin typeface="Times New Roman" charset="0"/>
              </a:rPr>
              <a:t>May </a:t>
            </a:r>
            <a:r>
              <a:rPr lang="en-US" sz="2400" dirty="0">
                <a:latin typeface="Times New Roman" charset="0"/>
              </a:rPr>
              <a:t>31</a:t>
            </a:r>
            <a:r>
              <a:rPr lang="en-US" sz="2400" baseline="30000" dirty="0">
                <a:latin typeface="Times New Roman" charset="0"/>
              </a:rPr>
              <a:t>st</a:t>
            </a:r>
            <a:r>
              <a:rPr lang="en-US" sz="2400" dirty="0">
                <a:latin typeface="Times New Roman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9A8DFCE7-9E5A-DC48-B2C7-5C57F1A27ABB}" type="slidenum">
              <a:rPr lang="en-US"/>
              <a:pPr/>
              <a:t>36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11-14/431r0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1606614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March 2014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2014-03-20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11-14/461r0 by Dorothy Stanley (Aruba Networks)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3675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March 2014.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11-14/461r0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998476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724400"/>
          </a:xfrm>
        </p:spPr>
        <p:txBody>
          <a:bodyPr/>
          <a:lstStyle/>
          <a:p>
            <a:r>
              <a:rPr lang="en-US" dirty="0" smtClean="0"/>
              <a:t>Continued processing comments received in LB 199 – First recirculation LB</a:t>
            </a:r>
          </a:p>
          <a:p>
            <a:pPr lvl="1"/>
            <a:r>
              <a:rPr lang="en-US" altLang="ja-JP" sz="2200" dirty="0" smtClean="0"/>
              <a:t>497 </a:t>
            </a:r>
            <a:r>
              <a:rPr lang="en-US" altLang="ja-JP" sz="2200" dirty="0"/>
              <a:t>comments </a:t>
            </a:r>
            <a:endParaRPr lang="en-US" altLang="ja-JP" sz="2200" dirty="0" smtClean="0"/>
          </a:p>
          <a:p>
            <a:pPr lvl="1"/>
            <a:r>
              <a:rPr lang="en-US" dirty="0" smtClean="0"/>
              <a:t>Have approved resolutions to approximately 440 comments (50 this week)</a:t>
            </a:r>
          </a:p>
          <a:p>
            <a:r>
              <a:rPr lang="en-US" dirty="0" smtClean="0"/>
              <a:t>Discussed “deprecation” comments </a:t>
            </a:r>
          </a:p>
          <a:p>
            <a:pPr lvl="1"/>
            <a:r>
              <a:rPr lang="en-US" dirty="0" smtClean="0"/>
              <a:t>May 2014 meeting: Weds PM2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11-14/461r0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10837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424069"/>
            <a:ext cx="6764654" cy="61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E96F5CED-36D9-4044-8FED-956AC3FDF47C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2306BAF-C4E2-4C75-A8B2-F7971A6BCDA8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smtClean="0"/>
              <a:t>TGmc Plan of Record</a:t>
            </a:r>
            <a:endParaRPr lang="en-US" altLang="en-US" sz="200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20 July 2012 – 12 Sept 2012 – Call for Comment/Input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29-30 Aug 2012 – </a:t>
            </a:r>
            <a:r>
              <a:rPr lang="en-US" altLang="en-US" sz="2000" dirty="0" err="1" smtClean="0"/>
              <a:t>NesCom</a:t>
            </a:r>
            <a:r>
              <a:rPr lang="en-US" altLang="en-US" sz="2000" dirty="0" smtClean="0"/>
              <a:t>, SASB PAR Approval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Sept 2012 – Begin to process input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Sept 2012 – 11aa, 11ae integration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Jan – First WG Letter ballot  - without 11ad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Dec 2012 – March/May 2013  – 11ad integration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Sept 2013 – Letter ballot on D2.0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Dec 2013 – May 2014 – 11ac, 11af integration – </a:t>
            </a:r>
            <a:r>
              <a:rPr lang="en-US" altLang="en-US" sz="2000" dirty="0" smtClean="0">
                <a:solidFill>
                  <a:schemeClr val="accent2"/>
                </a:solidFill>
              </a:rPr>
              <a:t>D3.0 in May 2014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July 2014 – Mandatory Draft Review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Jul - Aug 2014 – Form Sponsor Pool (45 days)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Nov 14 – Initial Sponsor Ballot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July 2015– WG/EC Final Approval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Dec 2015 – </a:t>
            </a:r>
            <a:r>
              <a:rPr lang="en-US" altLang="en-US" sz="2000" dirty="0" err="1" smtClean="0"/>
              <a:t>RevCom</a:t>
            </a:r>
            <a:r>
              <a:rPr lang="en-US" altLang="en-US" sz="2000" dirty="0" smtClean="0"/>
              <a:t>/SASB Approval – </a:t>
            </a:r>
            <a:r>
              <a:rPr lang="en-US" altLang="en-US" sz="2000" dirty="0" smtClean="0">
                <a:solidFill>
                  <a:schemeClr val="accent2"/>
                </a:solidFill>
              </a:rPr>
              <a:t>Was Sept 2015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11-14/461r0 by Dorothy Stanley (Aruba Networks)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9625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altLang="en-US" sz="2400" dirty="0" smtClean="0"/>
              <a:t>April </a:t>
            </a:r>
            <a:r>
              <a:rPr lang="en-US" altLang="en-US" sz="2400" dirty="0"/>
              <a:t>4, 11, May </a:t>
            </a:r>
            <a:r>
              <a:rPr lang="en-US" altLang="en-US" sz="2400" dirty="0" smtClean="0"/>
              <a:t>2</a:t>
            </a:r>
            <a:endParaRPr lang="en-US" alt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11-14/461r0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8323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Complete comment </a:t>
            </a:r>
            <a:r>
              <a:rPr lang="en-US" dirty="0"/>
              <a:t>r</a:t>
            </a:r>
            <a:r>
              <a:rPr lang="en-US" dirty="0" smtClean="0"/>
              <a:t>esolution of comments received from  LB 199 on P802.11REVmc D2.0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11-14/461r0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6797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March 2014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2014-03-20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/>
          </p:nvPr>
        </p:nvGraphicFramePr>
        <p:xfrm>
          <a:off x="533400" y="2657475"/>
          <a:ext cx="7639050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Document" r:id="rId4" imgW="8687933" imgH="4145140" progId="Word.Document.8">
                  <p:embed/>
                </p:oleObj>
              </mc:Choice>
              <mc:Fallback>
                <p:oleObj name="Document" r:id="rId4" imgW="8687933" imgH="41451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57475"/>
                        <a:ext cx="7639050" cy="363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11-14/453r0 by Yongho Seok (LG Electronics)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7437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Letter Ballot 200 for Draft 1.0 closed November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/>
              <a:t>1984 comments </a:t>
            </a:r>
            <a:r>
              <a:rPr lang="en-US" dirty="0" smtClean="0"/>
              <a:t>received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Total 823 comments (60 PHY </a:t>
            </a:r>
            <a:r>
              <a:rPr lang="en-US" altLang="ko-KR" dirty="0"/>
              <a:t>comments and </a:t>
            </a:r>
            <a:r>
              <a:rPr lang="en-US" altLang="ko-KR" dirty="0" smtClean="0"/>
              <a:t>763 </a:t>
            </a:r>
            <a:r>
              <a:rPr lang="en-US" altLang="ko-KR" dirty="0"/>
              <a:t>MAC comments) with </a:t>
            </a:r>
            <a:r>
              <a:rPr lang="en-US" altLang="ko-KR" dirty="0" smtClean="0"/>
              <a:t>43 submissions addressed in this week)</a:t>
            </a:r>
          </a:p>
          <a:p>
            <a:pPr lvl="1"/>
            <a:r>
              <a:rPr lang="en-US" altLang="ko-KR" dirty="0" smtClean="0"/>
              <a:t>438 (405 MAC comments, 33 PHY comments) comments unresolved </a:t>
            </a:r>
            <a:r>
              <a:rPr lang="en-US" altLang="ko-KR" dirty="0"/>
              <a:t>after </a:t>
            </a:r>
            <a:r>
              <a:rPr lang="en-US" altLang="ko-KR" dirty="0" smtClean="0"/>
              <a:t>March F2F meeting</a:t>
            </a:r>
          </a:p>
          <a:p>
            <a:pPr lvl="1"/>
            <a:r>
              <a:rPr lang="en-US" altLang="ko-KR" dirty="0">
                <a:hlinkClick r:id="rId2"/>
              </a:rPr>
              <a:t>13/1336 LB200 Comment </a:t>
            </a:r>
            <a:r>
              <a:rPr lang="en-US" altLang="ko-KR" dirty="0" smtClean="0">
                <a:hlinkClick r:id="rId2"/>
              </a:rPr>
              <a:t>Spreadsheet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/>
              <a:t>Instructed the editor to generate Draft </a:t>
            </a:r>
            <a:r>
              <a:rPr lang="en-US" altLang="ko-KR" dirty="0" smtClean="0"/>
              <a:t>1.3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11-14/453r0 by Yongho Seok (LG Electronics)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16733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TGah</a:t>
            </a:r>
            <a:r>
              <a:rPr lang="en-US" dirty="0" smtClean="0"/>
              <a:t> leadership election in May meeting</a:t>
            </a:r>
          </a:p>
          <a:p>
            <a:r>
              <a:rPr lang="en-US" dirty="0" smtClean="0"/>
              <a:t>Work on addressing comments received during conference calls and the May meeting</a:t>
            </a:r>
            <a:endParaRPr lang="en-US" dirty="0"/>
          </a:p>
          <a:p>
            <a:r>
              <a:rPr lang="en-GB" altLang="ko-KR" dirty="0" smtClean="0"/>
              <a:t>Generate </a:t>
            </a:r>
            <a:r>
              <a:rPr lang="en-GB" altLang="ko-KR" dirty="0"/>
              <a:t>D2.0 in </a:t>
            </a:r>
            <a:r>
              <a:rPr lang="en-GB" altLang="ko-KR" dirty="0" smtClean="0"/>
              <a:t>May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11-14/453r0 by Yongho Seok (LG Electronics)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5744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ko-KR" dirty="0"/>
              <a:t>April 2, 7PM ET for 2 hour</a:t>
            </a:r>
          </a:p>
          <a:p>
            <a:pPr marL="609600" indent="-609600"/>
            <a:r>
              <a:rPr lang="en-US" altLang="ko-KR" dirty="0"/>
              <a:t>April 9, 7PM ET for 2 hour</a:t>
            </a:r>
          </a:p>
          <a:p>
            <a:pPr marL="609600" indent="-609600"/>
            <a:r>
              <a:rPr lang="en-US" altLang="ko-KR" dirty="0"/>
              <a:t>April 16, 7PM ET for 2 hour</a:t>
            </a:r>
          </a:p>
          <a:p>
            <a:pPr marL="609600" indent="-609600"/>
            <a:r>
              <a:rPr lang="en-US" altLang="ko-KR" dirty="0"/>
              <a:t>April 23, 7PM ET for 2 hour</a:t>
            </a:r>
          </a:p>
          <a:p>
            <a:pPr marL="609600" indent="-609600"/>
            <a:r>
              <a:rPr lang="en-US" altLang="ko-KR" dirty="0"/>
              <a:t>April 30, 7PM ET for 2 hour</a:t>
            </a:r>
          </a:p>
          <a:p>
            <a:pPr marL="609600" indent="-609600"/>
            <a:r>
              <a:rPr lang="en-US" altLang="ko-KR" dirty="0"/>
              <a:t>May 7, 7PM ET for 2 </a:t>
            </a:r>
            <a:r>
              <a:rPr lang="en-US" altLang="ko-KR" dirty="0" smtClean="0"/>
              <a:t>hour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11-14/453r0 by Yongho Seok (LG Electronics)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8206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TGah</a:t>
            </a:r>
            <a:r>
              <a:rPr lang="en-US" dirty="0" smtClean="0"/>
              <a:t> Timeline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altLang="ko-KR" dirty="0" smtClean="0"/>
              <a:t>Internal </a:t>
            </a:r>
            <a:r>
              <a:rPr lang="en-US" altLang="ko-KR" dirty="0"/>
              <a:t>Task Group Ballot : May 2013</a:t>
            </a:r>
          </a:p>
          <a:p>
            <a:r>
              <a:rPr lang="en-US" altLang="ko-KR" dirty="0"/>
              <a:t>Initial Letter Ballot : September 2013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Initial Recirculation Letter Ballot : </a:t>
            </a:r>
            <a:r>
              <a:rPr lang="en-US" altLang="ko-KR" strike="sngStrike" dirty="0" smtClean="0">
                <a:solidFill>
                  <a:srgbClr val="FF0000"/>
                </a:solidFill>
              </a:rPr>
              <a:t>November 2013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u="sng" dirty="0" smtClean="0">
                <a:solidFill>
                  <a:srgbClr val="FF0000"/>
                </a:solidFill>
              </a:rPr>
              <a:t>September </a:t>
            </a:r>
            <a:r>
              <a:rPr lang="en-US" altLang="ko-KR" u="sng" dirty="0">
                <a:solidFill>
                  <a:srgbClr val="FF0000"/>
                </a:solidFill>
              </a:rPr>
              <a:t>2014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Initial Sponsor Ballot : February 2015</a:t>
            </a:r>
          </a:p>
          <a:p>
            <a:r>
              <a:rPr lang="en-US" altLang="ko-KR" dirty="0"/>
              <a:t>Initial Recirculation Sponsor Ballot : November 2015</a:t>
            </a:r>
          </a:p>
          <a:p>
            <a:r>
              <a:rPr lang="en-US" altLang="ko-KR" dirty="0"/>
              <a:t>EC Approval : January 2016</a:t>
            </a:r>
          </a:p>
          <a:p>
            <a:r>
              <a:rPr lang="en-US" altLang="ko-KR" dirty="0" err="1"/>
              <a:t>Revcom</a:t>
            </a:r>
            <a:r>
              <a:rPr lang="en-US" altLang="ko-KR" dirty="0"/>
              <a:t> Approval : March </a:t>
            </a:r>
            <a:r>
              <a:rPr lang="en-US" altLang="ko-KR" dirty="0" smtClean="0"/>
              <a:t>2016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11-14/453r0 by Yongho Seok (LG Electronics)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5983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2014-3-20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77200" cy="955676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84300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AlliedtelesisR&amp;D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center,K.K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8F TOC2 Bldg. 7-21-11 Nishi-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Gotanda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Shinagawa-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ku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Tokyo 141-0031 JAPAN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+81-3-5719-7630</a:t>
                      </a:r>
                      <a:endParaRPr kumimoji="1" lang="ja-JP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hmano@root-hq.com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1776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48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1/12 of 11-14/450r0 by Hiroshi Mano (ATRD Root Lab)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356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Beijing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49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2/12 of 11-14/450r0 by Hiroshi Mano (ATRD Root Lab)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7476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24" y="1242920"/>
            <a:ext cx="8294224" cy="492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 smtClean="0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– </a:t>
            </a:r>
            <a:b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March 2014 </a:t>
            </a: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Beijing meeting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58200" cy="41910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LB198.</a:t>
            </a:r>
          </a:p>
          <a:p>
            <a:pPr lvl="1"/>
            <a:r>
              <a:rPr lang="en-US" altLang="ja-JP" sz="2800" dirty="0" smtClean="0"/>
              <a:t>Approve all of comment resolution and move to forward WG LB.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May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50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3/12 of 11-14/450r0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4388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001000" cy="2971800"/>
          </a:xfrm>
        </p:spPr>
        <p:txBody>
          <a:bodyPr>
            <a:normAutofit/>
          </a:bodyPr>
          <a:lstStyle/>
          <a:p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Meeting Minutes for the IEEE 802.11 Jan 2014</a:t>
            </a:r>
          </a:p>
          <a:p>
            <a:pPr lvl="1"/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11-14/204r0 </a:t>
            </a:r>
            <a:r>
              <a:rPr lang="en-US" altLang="ja-JP" dirty="0" smtClean="0"/>
              <a:t>January 2014 Los Angeles Session Minutes</a:t>
            </a: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teleconference meeting minutes of Los Angels to Beijing meeting. </a:t>
            </a:r>
          </a:p>
          <a:p>
            <a:pPr marL="685800" lvl="2" indent="-342900"/>
            <a:r>
              <a:rPr lang="en-US" altLang="ja-JP" dirty="0" smtClean="0"/>
              <a:t>11-14/304r0  February-March Teleconference Minutes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51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4/12 of 11-14/450r0 by Hiroshi Mano (ATRD Root Lab)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18309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2/2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054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1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and 6 regular slots were held.</a:t>
            </a:r>
          </a:p>
          <a:p>
            <a:pPr lvl="0"/>
            <a:r>
              <a:rPr lang="en-US" altLang="ja-JP" dirty="0" smtClean="0"/>
              <a:t>1389 comments were received </a:t>
            </a:r>
            <a:r>
              <a:rPr lang="en-GB" altLang="ja-JP" dirty="0" smtClean="0"/>
              <a:t>by WG LB198.</a:t>
            </a:r>
            <a:endParaRPr lang="en-US" altLang="ja-JP" dirty="0" smtClean="0"/>
          </a:p>
          <a:p>
            <a:r>
              <a:rPr lang="en-US" altLang="ja-JP" dirty="0" smtClean="0"/>
              <a:t>Complete all of comment resolution works.</a:t>
            </a:r>
          </a:p>
          <a:p>
            <a:r>
              <a:rPr lang="en-US" altLang="ja-JP" dirty="0" smtClean="0"/>
              <a:t>Approve all of comment resolution and move to forward WG LB.</a:t>
            </a:r>
          </a:p>
          <a:p>
            <a:r>
              <a:rPr lang="en-US" altLang="ja-JP" dirty="0" smtClean="0"/>
              <a:t>Approved Timeline</a:t>
            </a:r>
          </a:p>
          <a:p>
            <a:r>
              <a:rPr lang="en-US" altLang="ja-JP" dirty="0" smtClean="0"/>
              <a:t>Approved Teleconference schedule</a:t>
            </a:r>
          </a:p>
          <a:p>
            <a:r>
              <a:rPr lang="en-US" altLang="ja-JP" dirty="0" smtClean="0"/>
              <a:t>Approved  Plan for  May</a:t>
            </a:r>
          </a:p>
          <a:p>
            <a:r>
              <a:rPr lang="en-US" altLang="ja-JP" dirty="0" smtClean="0"/>
              <a:t>Approved July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meeting schedule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52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5/12 of 11-14/450r0 by Hiroshi Mano (ATRD Root Lab)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8617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May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Officer Election</a:t>
            </a:r>
          </a:p>
          <a:p>
            <a:pPr lvl="1"/>
            <a:r>
              <a:rPr lang="en-US" altLang="ja-JP" sz="2800" dirty="0" smtClean="0"/>
              <a:t>Comment resolution of WG LB for D2.0.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July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53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6/12 of 11-14/450r0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10768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no change </a:t>
            </a:r>
            <a:r>
              <a:rPr lang="en-US" altLang="ja-JP" dirty="0" smtClean="0">
                <a:solidFill>
                  <a:schemeClr val="tx1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altLang="ja-JP" dirty="0" smtClean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Mar14/Sep14/Jan15</a:t>
            </a:r>
          </a:p>
          <a:p>
            <a:pPr lvl="1"/>
            <a:r>
              <a:rPr lang="en-US" altLang="ja-JP" dirty="0" smtClean="0"/>
              <a:t>MEC Done				Nov14		</a:t>
            </a:r>
          </a:p>
          <a:p>
            <a:pPr lvl="1"/>
            <a:r>
              <a:rPr lang="en-US" altLang="ja-JP" dirty="0" smtClean="0"/>
              <a:t>Form Sponsor Ballot Pool / Reform	            	Mar15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 Jul15/ Sep 15		</a:t>
            </a:r>
          </a:p>
          <a:p>
            <a:pPr lvl="1"/>
            <a:r>
              <a:rPr lang="en-US" altLang="ja-JP" dirty="0" smtClean="0"/>
              <a:t>Final 802.11 WG Approval	                             Nov 15</a:t>
            </a:r>
          </a:p>
          <a:p>
            <a:pPr lvl="1"/>
            <a:r>
              <a:rPr lang="en-US" altLang="ja-JP" dirty="0" smtClean="0"/>
              <a:t>final or Conditional 802 EC Approval           	Nov 15</a:t>
            </a:r>
          </a:p>
          <a:p>
            <a:pPr lvl="1"/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Jan 16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Adrian Stephens, Intel Corporation</a:t>
            </a:r>
            <a:endParaRPr lang="en-US" altLang="ja-JP">
              <a:latin typeface="Times New Roman" pitchFamily="-65" charset="0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54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7/12 of 11-14/450r0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2487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7962900" cy="2362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teleconferences.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Tuesdays 10:00 ET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Apr and 6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May 2014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1.5 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defRPr/>
            </a:pPr>
            <a:r>
              <a:rPr lang="en-US" altLang="ja-JP" dirty="0" smtClean="0">
                <a:solidFill>
                  <a:schemeClr val="bg1"/>
                </a:solidFill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>
              <a:buNone/>
              <a:defRPr/>
            </a:pPr>
            <a:endParaRPr lang="en-US" altLang="ja-JP" dirty="0" smtClean="0">
              <a:solidFill>
                <a:schemeClr val="accent1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6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076" cy="276999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March 2014</a:t>
            </a:r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5939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55</a:t>
            </a:fld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8/12 of 11-14/450r0 by Hiroshi Mano (ATRD Root Lab)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2821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altLang="ja-JP" dirty="0" smtClean="0"/>
              <a:t>LB Motion to forward WGLB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GB" dirty="0" smtClean="0"/>
              <a:t>Motion: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endParaRPr lang="ja-JP" altLang="en-US" dirty="0" smtClean="0"/>
          </a:p>
          <a:p>
            <a:r>
              <a:rPr lang="en-US" altLang="ja-JP" dirty="0" smtClean="0"/>
              <a:t>Having approved comment resolutions for all of the comments received during Working Group Letter Ballot 198 on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D1.0 as contained in document 11-13/1076r34, </a:t>
            </a:r>
          </a:p>
          <a:p>
            <a:pPr lvl="1"/>
            <a:r>
              <a:rPr lang="en-US" altLang="ja-JP" dirty="0" smtClean="0"/>
              <a:t> Instruct the editor to incorporate the resolutions with the D1.0 and create D2.0.</a:t>
            </a:r>
          </a:p>
          <a:p>
            <a:pPr lvl="1"/>
            <a:r>
              <a:rPr lang="en-US" altLang="ja-JP" dirty="0" smtClean="0"/>
              <a:t>Approve a 30 day Working Group Technical Letter Ballot asking the question “Should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D2.0 be forwarded to Sponsor Ballot?” .</a:t>
            </a:r>
          </a:p>
          <a:p>
            <a:r>
              <a:rPr lang="en-US" altLang="ja-JP" dirty="0" smtClean="0"/>
              <a:t>Moved: Lee Armstrong</a:t>
            </a:r>
          </a:p>
          <a:p>
            <a:r>
              <a:rPr lang="en-US" altLang="ja-JP" dirty="0" smtClean="0"/>
              <a:t>Seconded: </a:t>
            </a:r>
            <a:r>
              <a:rPr lang="en-US" altLang="ja-JP" dirty="0" err="1" smtClean="0"/>
              <a:t>PingFang</a:t>
            </a:r>
            <a:endParaRPr lang="en-US" altLang="ja-JP" dirty="0" smtClean="0"/>
          </a:p>
          <a:p>
            <a:r>
              <a:rPr lang="en-US" altLang="ja-JP" dirty="0" smtClean="0"/>
              <a:t>Result (6/0/0)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56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9/12 of 11-14/450r0 by Hiroshi Mano (ATRD Root Lab)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12184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Motion: 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meeting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Motion:</a:t>
            </a:r>
            <a:endParaRPr lang="ja-JP" altLang="en-US" dirty="0" smtClean="0"/>
          </a:p>
          <a:p>
            <a:pPr lvl="0"/>
            <a:r>
              <a:rPr lang="en-GB" dirty="0" smtClean="0"/>
              <a:t>Authorize </a:t>
            </a:r>
            <a:r>
              <a:rPr lang="en-GB" dirty="0" err="1" smtClean="0"/>
              <a:t>TGai</a:t>
            </a:r>
            <a:r>
              <a:rPr lang="en-GB" dirty="0" smtClean="0"/>
              <a:t> to hold an ad-hoc meeting on 10</a:t>
            </a:r>
            <a:r>
              <a:rPr lang="en-GB" baseline="30000" dirty="0" smtClean="0"/>
              <a:t>th</a:t>
            </a:r>
            <a:r>
              <a:rPr lang="en-GB" dirty="0" smtClean="0"/>
              <a:t> to 11</a:t>
            </a:r>
            <a:r>
              <a:rPr lang="en-GB" baseline="30000" dirty="0" smtClean="0"/>
              <a:t>th</a:t>
            </a:r>
            <a:r>
              <a:rPr lang="en-GB" dirty="0" smtClean="0"/>
              <a:t> July in San Diego with the preferred  host being Qualcomm for the purpose of comment resolution.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Moved: Stephen McCann</a:t>
            </a:r>
          </a:p>
          <a:p>
            <a:pPr lvl="0"/>
            <a:r>
              <a:rPr lang="en-GB" dirty="0" err="1" smtClean="0"/>
              <a:t>Seconded:Peter</a:t>
            </a:r>
            <a:r>
              <a:rPr lang="en-GB" dirty="0" smtClean="0"/>
              <a:t> Yee</a:t>
            </a:r>
          </a:p>
          <a:p>
            <a:pPr lvl="0"/>
            <a:r>
              <a:rPr lang="en-GB" dirty="0" smtClean="0"/>
              <a:t>Result:5,0,2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57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10/12 of 11-14/450r0 by Hiroshi Mano (ATRD Root Lab)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6568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</a:t>
            </a:r>
          </a:p>
          <a:p>
            <a:pPr lvl="1"/>
            <a:r>
              <a:rPr lang="en-US" altLang="ja-JP" dirty="0" smtClean="0">
                <a:hlinkClick r:id="rId2"/>
              </a:rPr>
              <a:t>https://mentor.ieee.org/802.11/dcn/13/11-13-1186-03-00ai-tgai-motion-deck.pptx</a:t>
            </a:r>
            <a:endParaRPr lang="en-US" altLang="ja-JP" dirty="0" smtClean="0"/>
          </a:p>
          <a:p>
            <a:r>
              <a:rPr lang="en-US" altLang="ja-JP" dirty="0" smtClean="0"/>
              <a:t>Draft 1.4 on members area</a:t>
            </a:r>
          </a:p>
          <a:p>
            <a:pPr lvl="1"/>
            <a:r>
              <a:rPr lang="en-US" altLang="ja-JP" dirty="0" smtClean="0">
                <a:hlinkClick r:id="rId3"/>
              </a:rPr>
              <a:t>http://www.ieee802.org/11/private/Draft_Standards/11ai/index.html</a:t>
            </a:r>
            <a:endParaRPr lang="en-US" altLang="ja-JP" dirty="0" smtClean="0"/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 198 comments for D1.0</a:t>
            </a:r>
          </a:p>
          <a:p>
            <a:pPr lvl="1"/>
            <a:r>
              <a:rPr lang="en-US" altLang="ja-JP" dirty="0" smtClean="0">
                <a:hlinkClick r:id="rId4"/>
              </a:rPr>
              <a:t>https://mentor.ieee.org/802.11/dcn/13/11-13-1076-34-00ai-tgai-lb-198-comments-for-d1-0.xlsx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58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11/12 of 11-14/450r0 by Hiroshi Mano (ATRD Root Lab)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0074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Thanks to all who participated!</a:t>
            </a:r>
          </a:p>
        </p:txBody>
      </p:sp>
      <p:sp>
        <p:nvSpPr>
          <p:cNvPr id="31750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謝謝</a:t>
            </a:r>
            <a:r>
              <a:rPr lang="en-US" altLang="ja-JP" sz="4000" dirty="0" smtClean="0">
                <a:solidFill>
                  <a:srgbClr val="FF0000"/>
                </a:solidFill>
              </a:rPr>
              <a:t>!</a:t>
            </a:r>
            <a:endParaRPr lang="ja-JP" altLang="en-US" sz="4000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7ADBB542-38F7-9C45-BCDD-DCC7B8231002}" type="slidenum">
              <a:rPr lang="en-US" altLang="ja-JP" smtClean="0"/>
              <a:pPr>
                <a:defRPr/>
              </a:pPr>
              <a:t>59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12/12 of 11-14/450r0 by Hiroshi Mano (ATRD Root Lab)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8828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00" y="736371"/>
            <a:ext cx="7200000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75413"/>
            <a:ext cx="26003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C86ED38B-A6F2-DD44-A15F-49D155A2375B}" type="slidenum">
              <a:rPr lang="en-US"/>
              <a:pPr/>
              <a:t>60</a:t>
            </a:fld>
            <a:endParaRPr lang="en-US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85800" y="17526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Date: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2014-03-21</a:t>
            </a:r>
            <a:endParaRPr lang="en-US" sz="2000" kern="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8677" name="Object 11"/>
          <p:cNvGraphicFramePr>
            <a:graphicFrameLocks noChangeAspect="1"/>
          </p:cNvGraphicFramePr>
          <p:nvPr/>
        </p:nvGraphicFramePr>
        <p:xfrm>
          <a:off x="457200" y="2667000"/>
          <a:ext cx="806132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ocument" r:id="rId4" imgW="8229600" imgH="1358900" progId="Word.Document.8">
                  <p:embed/>
                </p:oleObj>
              </mc:Choice>
              <mc:Fallback>
                <p:oleObj name="Document" r:id="rId4" imgW="8229600" imgH="1358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8061325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IEEE 802.11aj Task Group 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altLang="zh-CN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arch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2014 </a:t>
            </a: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Closing Report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11-14/439r0 by Xiaoming Peng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3214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Abstract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  <a:ea typeface="MS PGothic" charset="0"/>
              </a:rPr>
              <a:t>	This document is the closing report for IEEE 802.11aj Task Group for the </a:t>
            </a:r>
            <a:r>
              <a:rPr lang="en-US" dirty="0" smtClean="0">
                <a:latin typeface="Times New Roman" charset="0"/>
                <a:ea typeface="MS PGothic" charset="0"/>
              </a:rPr>
              <a:t>M</a:t>
            </a:r>
            <a:r>
              <a:rPr lang="en-US" altLang="zh-CN" dirty="0" smtClean="0">
                <a:latin typeface="Times New Roman" charset="0"/>
                <a:ea typeface="MS PGothic" charset="0"/>
              </a:rPr>
              <a:t>arch</a:t>
            </a:r>
            <a:r>
              <a:rPr lang="en-US" dirty="0" smtClean="0">
                <a:latin typeface="Times New Roman" charset="0"/>
                <a:ea typeface="MS PGothic" charset="0"/>
              </a:rPr>
              <a:t> 2014 </a:t>
            </a:r>
            <a:r>
              <a:rPr lang="en-US" dirty="0">
                <a:latin typeface="Times New Roman" charset="0"/>
                <a:ea typeface="MS PGothic" charset="0"/>
              </a:rPr>
              <a:t>session in </a:t>
            </a:r>
            <a:r>
              <a:rPr lang="en-US" dirty="0" smtClean="0">
                <a:latin typeface="Times New Roman" charset="0"/>
                <a:ea typeface="MS PGothic" charset="0"/>
              </a:rPr>
              <a:t>B</a:t>
            </a:r>
            <a:r>
              <a:rPr lang="en-US" altLang="zh-CN" dirty="0" smtClean="0">
                <a:latin typeface="Times New Roman" charset="0"/>
                <a:ea typeface="MS PGothic" charset="0"/>
              </a:rPr>
              <a:t>eijing</a:t>
            </a:r>
            <a:r>
              <a:rPr lang="en-US" dirty="0" smtClean="0">
                <a:latin typeface="Times New Roman" charset="0"/>
                <a:ea typeface="MS PGothic" charset="0"/>
              </a:rPr>
              <a:t> China. 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cs typeface="Arial" charset="0"/>
              </a:rPr>
              <a:t>Slide </a:t>
            </a:r>
            <a:fld id="{0AD11972-D20C-5247-B8FE-7938957346FE}" type="slidenum">
              <a:rPr lang="en-US">
                <a:cs typeface="Arial" charset="0"/>
              </a:rPr>
              <a:pPr/>
              <a:t>61</a:t>
            </a:fld>
            <a:endParaRPr lang="en-US"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11-14/439r0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6625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916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Work Completed (1/3) </a:t>
            </a:r>
            <a:endParaRPr lang="en-US" dirty="0">
              <a:latin typeface="Times New Roman" charset="0"/>
              <a:ea typeface="MS PGothic" charset="0"/>
              <a:sym typeface="Wingdings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Times New Roman" charset="0"/>
                <a:ea typeface="MS PGothic" charset="0"/>
              </a:rPr>
              <a:t>11</a:t>
            </a:r>
            <a:r>
              <a:rPr lang="en-US" sz="2000" dirty="0">
                <a:latin typeface="Times New Roman" charset="0"/>
                <a:ea typeface="MS PGothic" charset="0"/>
              </a:rPr>
              <a:t>-14/0276r1 – </a:t>
            </a:r>
            <a:r>
              <a:rPr lang="en-US" sz="2000" dirty="0" err="1">
                <a:latin typeface="Times New Roman" charset="0"/>
                <a:ea typeface="MS PGothic" charset="0"/>
              </a:rPr>
              <a:t>TGaj</a:t>
            </a:r>
            <a:r>
              <a:rPr lang="en-US" sz="2000" dirty="0">
                <a:latin typeface="Times New Roman" charset="0"/>
                <a:ea typeface="MS PGothic" charset="0"/>
              </a:rPr>
              <a:t> Call for Proposals for 45GHz</a:t>
            </a:r>
          </a:p>
          <a:p>
            <a:pPr lvl="1">
              <a:defRPr/>
            </a:pPr>
            <a:r>
              <a:rPr lang="en-US" sz="1800" dirty="0">
                <a:latin typeface="Times New Roman" charset="0"/>
                <a:ea typeface="MS PGothic" charset="0"/>
              </a:rPr>
              <a:t>With new modified deadline of notification of intent</a:t>
            </a:r>
          </a:p>
          <a:p>
            <a:pPr>
              <a:defRPr/>
            </a:pPr>
            <a:r>
              <a:rPr lang="en-US" sz="2000" dirty="0">
                <a:latin typeface="Times New Roman" charset="0"/>
                <a:ea typeface="MS PGothic" charset="0"/>
              </a:rPr>
              <a:t>11-14/011r0 - A low power demodulator prototype for SDR transceivers (40-60 GHz</a:t>
            </a:r>
            <a:r>
              <a:rPr lang="en-US" sz="2000" dirty="0" smtClean="0">
                <a:latin typeface="Times New Roman" charset="0"/>
                <a:ea typeface="MS PGothic" charset="0"/>
              </a:rPr>
              <a:t>) – new contribution</a:t>
            </a:r>
            <a:endParaRPr lang="en-US" sz="2000" dirty="0">
              <a:latin typeface="Times New Roman" charset="0"/>
              <a:ea typeface="MS PGothic" charset="0"/>
            </a:endParaRPr>
          </a:p>
          <a:p>
            <a:pPr lvl="1">
              <a:defRPr/>
            </a:pPr>
            <a:r>
              <a:rPr lang="en-US" sz="1800" dirty="0">
                <a:latin typeface="Times New Roman" charset="0"/>
                <a:ea typeface="MS PGothic" charset="0"/>
              </a:rPr>
              <a:t>Specifically for OOK low power design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b="1" dirty="0">
                <a:latin typeface="Times New Roman" charset="0"/>
                <a:ea typeface="MS PGothic" charset="0"/>
              </a:rPr>
              <a:t>11-14/018</a:t>
            </a:r>
            <a:r>
              <a:rPr lang="en-US" altLang="zh-CN" b="1" dirty="0">
                <a:latin typeface="Times New Roman" charset="0"/>
                <a:ea typeface="MS PGothic" charset="0"/>
              </a:rPr>
              <a:t>r</a:t>
            </a:r>
            <a:r>
              <a:rPr lang="en-US" b="1" dirty="0">
                <a:latin typeface="Times New Roman" charset="0"/>
                <a:ea typeface="MS PGothic" charset="0"/>
              </a:rPr>
              <a:t>1-PHY-Simulations-and-Methodology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b="1" dirty="0">
                <a:latin typeface="Times New Roman" charset="0"/>
                <a:ea typeface="MS PGothic" charset="0"/>
              </a:rPr>
              <a:t>11-14/0333r0 – </a:t>
            </a:r>
            <a:r>
              <a:rPr lang="en-US" b="1" dirty="0" err="1">
                <a:latin typeface="Times New Roman" charset="0"/>
                <a:ea typeface="MS PGothic" charset="0"/>
              </a:rPr>
              <a:t>TGaj</a:t>
            </a:r>
            <a:r>
              <a:rPr lang="en-US" b="1" dirty="0">
                <a:latin typeface="Times New Roman" charset="0"/>
                <a:ea typeface="MS PGothic" charset="0"/>
              </a:rPr>
              <a:t> Editor Report</a:t>
            </a:r>
            <a:endParaRPr lang="en-US" sz="2400" b="1" dirty="0">
              <a:latin typeface="Times New Roman" charset="0"/>
              <a:ea typeface="MS PGothic" charset="0"/>
            </a:endParaRPr>
          </a:p>
          <a:p>
            <a:pPr marL="685800" lvl="2" indent="-342900">
              <a:defRPr/>
            </a:pPr>
            <a:r>
              <a:rPr lang="en-US" dirty="0">
                <a:latin typeface="Times New Roman" charset="0"/>
                <a:ea typeface="MS PGothic" charset="0"/>
              </a:rPr>
              <a:t>Comment database is included in 11-14/</a:t>
            </a:r>
            <a:r>
              <a:rPr lang="en-US" dirty="0" smtClean="0">
                <a:latin typeface="Times New Roman" charset="0"/>
                <a:ea typeface="MS PGothic" charset="0"/>
              </a:rPr>
              <a:t>0332 (</a:t>
            </a:r>
            <a:r>
              <a:rPr lang="en-US" altLang="zh-CN" dirty="0" smtClean="0">
                <a:latin typeface="Times New Roman" charset="0"/>
                <a:ea typeface="MS PGothic" charset="0"/>
              </a:rPr>
              <a:t>received </a:t>
            </a:r>
            <a:r>
              <a:rPr lang="en-US" dirty="0" smtClean="0">
                <a:latin typeface="Times New Roman" charset="0"/>
                <a:ea typeface="MS PGothic" charset="0"/>
              </a:rPr>
              <a:t>151 </a:t>
            </a:r>
            <a:r>
              <a:rPr lang="en-US" altLang="zh-CN" dirty="0" smtClean="0">
                <a:latin typeface="Times New Roman" charset="0"/>
                <a:ea typeface="MS PGothic" charset="0"/>
              </a:rPr>
              <a:t>comments) </a:t>
            </a:r>
            <a:endParaRPr lang="en-US" dirty="0">
              <a:latin typeface="Times New Roman" charset="0"/>
              <a:ea typeface="MS PGothic" charset="0"/>
            </a:endParaRPr>
          </a:p>
          <a:p>
            <a:pPr>
              <a:defRPr/>
            </a:pPr>
            <a:r>
              <a:rPr lang="en-US" sz="2000" dirty="0">
                <a:latin typeface="Times New Roman" charset="0"/>
                <a:ea typeface="MS PGothic" charset="0"/>
              </a:rPr>
              <a:t>45GH</a:t>
            </a:r>
            <a:r>
              <a:rPr lang="en-US" altLang="zh-CN" sz="2000" dirty="0">
                <a:latin typeface="Times New Roman" charset="0"/>
                <a:ea typeface="MS PGothic" charset="0"/>
              </a:rPr>
              <a:t>z Channel Model</a:t>
            </a:r>
            <a:endParaRPr lang="en-US" sz="2000" dirty="0">
              <a:latin typeface="Times New Roman" charset="0"/>
              <a:ea typeface="MS PGothic" charset="0"/>
            </a:endParaRPr>
          </a:p>
          <a:p>
            <a:pPr lvl="1">
              <a:defRPr/>
            </a:pPr>
            <a:r>
              <a:rPr lang="en-US" sz="1800" dirty="0">
                <a:latin typeface="Times New Roman"/>
                <a:ea typeface="MS PGothic" charset="0"/>
                <a:cs typeface="Times New Roman"/>
              </a:rPr>
              <a:t>11-14/015r2 – Large Scale Characteristic of 45GHz</a:t>
            </a:r>
          </a:p>
          <a:p>
            <a:pPr lvl="1">
              <a:defRPr/>
            </a:pPr>
            <a:r>
              <a:rPr lang="en-US" sz="1800" dirty="0">
                <a:latin typeface="Times New Roman"/>
                <a:ea typeface="MS PGothic" charset="0"/>
                <a:cs typeface="Times New Roman"/>
              </a:rPr>
              <a:t>11-14/0403r0 – Small Scale Characteristic of 45GHz</a:t>
            </a:r>
          </a:p>
          <a:p>
            <a:pPr lvl="1">
              <a:defRPr/>
            </a:pPr>
            <a:r>
              <a:rPr lang="en-US" altLang="zh-CN" sz="1800" dirty="0">
                <a:latin typeface="Times New Roman"/>
                <a:ea typeface="Arial" charset="0"/>
                <a:cs typeface="Times New Roman"/>
              </a:rPr>
              <a:t>SEU will generate </a:t>
            </a:r>
            <a:r>
              <a:rPr lang="en-US" altLang="zh-CN" sz="1800" dirty="0" err="1">
                <a:latin typeface="Times New Roman"/>
                <a:ea typeface="Arial" charset="0"/>
                <a:cs typeface="Times New Roman"/>
              </a:rPr>
              <a:t>Matlab</a:t>
            </a:r>
            <a:r>
              <a:rPr lang="en-US" altLang="zh-CN" sz="1800" dirty="0">
                <a:latin typeface="Times New Roman"/>
                <a:ea typeface="Arial" charset="0"/>
                <a:cs typeface="Times New Roman"/>
              </a:rPr>
              <a:t> code for the channel model of 45GHz and share more details in the coming May meeting</a:t>
            </a:r>
          </a:p>
          <a:p>
            <a:pPr lvl="1"/>
            <a:endParaRPr lang="en-US" dirty="0" smtClean="0">
              <a:latin typeface="Times New Roman" charset="0"/>
              <a:ea typeface="MS PGothic" charset="0"/>
            </a:endParaRPr>
          </a:p>
          <a:p>
            <a:pPr lvl="1"/>
            <a:endParaRPr lang="en-US" dirty="0" smtClean="0">
              <a:latin typeface="Times New Roman" charset="0"/>
              <a:ea typeface="MS PGothic" charset="0"/>
            </a:endParaRPr>
          </a:p>
          <a:p>
            <a:endParaRPr lang="en-US" dirty="0" smtClean="0">
              <a:latin typeface="Times New Roman" charset="0"/>
              <a:ea typeface="MS PGothic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FD931349-BFA8-A346-9FAE-76691543AC66}" type="slidenum">
              <a:rPr lang="en-US"/>
              <a:pPr/>
              <a:t>62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11-14/439r0 by Xiaoming Peng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8251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Work Completed (2/3)</a:t>
            </a:r>
            <a:endParaRPr lang="en-US" dirty="0">
              <a:latin typeface="Times New Roman" charset="0"/>
              <a:ea typeface="MS PGothic" charset="0"/>
              <a:sym typeface="Wingdings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724400"/>
          </a:xfrm>
        </p:spPr>
        <p:txBody>
          <a:bodyPr/>
          <a:lstStyle/>
          <a:p>
            <a:pPr>
              <a:defRPr/>
            </a:pPr>
            <a:r>
              <a:rPr lang="en-US" sz="2200" dirty="0" smtClean="0">
                <a:latin typeface="Times New Roman" charset="0"/>
                <a:ea typeface="MS PGothic" charset="0"/>
              </a:rPr>
              <a:t>C</a:t>
            </a:r>
            <a:r>
              <a:rPr lang="en-US" altLang="zh-CN" sz="2200" dirty="0" smtClean="0">
                <a:latin typeface="Times New Roman" charset="0"/>
                <a:ea typeface="MS PGothic" charset="0"/>
              </a:rPr>
              <a:t>omment </a:t>
            </a:r>
            <a:r>
              <a:rPr lang="en-US" altLang="zh-CN" sz="2200" dirty="0">
                <a:latin typeface="Times New Roman" charset="0"/>
                <a:ea typeface="MS PGothic" charset="0"/>
              </a:rPr>
              <a:t>Resolution for </a:t>
            </a:r>
            <a:r>
              <a:rPr lang="en-US" altLang="zh-CN" sz="2200" dirty="0" smtClean="0">
                <a:latin typeface="Times New Roman" charset="0"/>
                <a:ea typeface="MS PGothic" charset="0"/>
              </a:rPr>
              <a:t>D0.01 (CC12)</a:t>
            </a:r>
            <a:endParaRPr lang="en-US" altLang="zh-CN" sz="2200" dirty="0">
              <a:latin typeface="Times New Roman" charset="0"/>
              <a:ea typeface="MS PGothic" charset="0"/>
            </a:endParaRPr>
          </a:p>
          <a:p>
            <a:pPr marL="685800" lvl="2" indent="-342900">
              <a:defRPr/>
            </a:pPr>
            <a:r>
              <a:rPr lang="en-US" sz="2000" dirty="0">
                <a:latin typeface="Times New Roman" charset="0"/>
                <a:ea typeface="MS PGothic" charset="0"/>
              </a:rPr>
              <a:t>11-14/</a:t>
            </a:r>
            <a:r>
              <a:rPr lang="en-US" sz="2000" dirty="0" smtClean="0">
                <a:latin typeface="Times New Roman" charset="0"/>
                <a:ea typeface="MS PGothic" charset="0"/>
              </a:rPr>
              <a:t>0334r2 </a:t>
            </a:r>
            <a:r>
              <a:rPr lang="en-US" sz="2000" dirty="0">
                <a:latin typeface="Times New Roman" charset="0"/>
                <a:ea typeface="MS PGothic" charset="0"/>
              </a:rPr>
              <a:t>– D0.01 comment resolution</a:t>
            </a:r>
          </a:p>
          <a:p>
            <a:pPr marL="1028700" lvl="3" indent="-342900">
              <a:defRPr/>
            </a:pPr>
            <a:r>
              <a:rPr lang="en-GB" sz="1800" dirty="0"/>
              <a:t>CIDs: 13, 59, 73, 76, 77, 79, 80, 81, 112, 117, 133, 149</a:t>
            </a:r>
            <a:r>
              <a:rPr lang="en-GB" sz="1800" dirty="0" smtClean="0"/>
              <a:t>.</a:t>
            </a:r>
            <a:endParaRPr lang="en-US" sz="1800" dirty="0" smtClean="0">
              <a:latin typeface="Times New Roman" charset="0"/>
              <a:ea typeface="MS PGothic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charset="0"/>
                <a:ea typeface="MS PGothic" charset="0"/>
              </a:rPr>
              <a:t>11</a:t>
            </a:r>
            <a:r>
              <a:rPr lang="en-US" dirty="0">
                <a:latin typeface="Times New Roman" charset="0"/>
                <a:ea typeface="MS PGothic" charset="0"/>
              </a:rPr>
              <a:t>-14/</a:t>
            </a:r>
            <a:r>
              <a:rPr lang="en-US" dirty="0" smtClean="0">
                <a:latin typeface="Times New Roman" charset="0"/>
                <a:ea typeface="MS PGothic" charset="0"/>
              </a:rPr>
              <a:t>0407r2 </a:t>
            </a:r>
            <a:r>
              <a:rPr lang="en-US" dirty="0">
                <a:latin typeface="Times New Roman" charset="0"/>
                <a:ea typeface="MS PGothic" charset="0"/>
              </a:rPr>
              <a:t>– comment resolution </a:t>
            </a:r>
          </a:p>
          <a:p>
            <a:pPr lvl="2">
              <a:defRPr/>
            </a:pPr>
            <a:r>
              <a:rPr lang="en-US" dirty="0">
                <a:latin typeface="Times New Roman" charset="0"/>
                <a:ea typeface="MS PGothic" charset="0"/>
              </a:rPr>
              <a:t>CID 19, 20, 21, 22, 23 (</a:t>
            </a:r>
            <a:r>
              <a:rPr lang="en-US" altLang="zh-CN" dirty="0">
                <a:latin typeface="Times New Roman" charset="0"/>
                <a:ea typeface="MS PGothic" charset="0"/>
              </a:rPr>
              <a:t>part of), 24, 25 (part of), 28, 29, 30, 31, 32, 65</a:t>
            </a:r>
            <a:endParaRPr lang="en-US" dirty="0">
              <a:latin typeface="Times New Roman" charset="0"/>
              <a:ea typeface="MS PGothic" charset="0"/>
            </a:endParaRPr>
          </a:p>
          <a:p>
            <a:pPr lvl="1">
              <a:defRPr/>
            </a:pPr>
            <a:r>
              <a:rPr lang="en-US" dirty="0">
                <a:latin typeface="Times New Roman" charset="0"/>
                <a:ea typeface="MS PGothic" charset="0"/>
              </a:rPr>
              <a:t>11-14/</a:t>
            </a:r>
            <a:r>
              <a:rPr lang="en-US" dirty="0" smtClean="0">
                <a:latin typeface="Times New Roman" charset="0"/>
                <a:ea typeface="MS PGothic" charset="0"/>
              </a:rPr>
              <a:t>0408r1 </a:t>
            </a:r>
            <a:r>
              <a:rPr lang="en-US" dirty="0">
                <a:latin typeface="Times New Roman" charset="0"/>
                <a:ea typeface="MS PGothic" charset="0"/>
              </a:rPr>
              <a:t>– revised text </a:t>
            </a:r>
            <a:r>
              <a:rPr lang="en-US" dirty="0" smtClean="0">
                <a:latin typeface="Times New Roman" charset="0"/>
                <a:ea typeface="MS PGothic" charset="0"/>
              </a:rPr>
              <a:t>proposal</a:t>
            </a:r>
            <a:endParaRPr lang="en-US" dirty="0">
              <a:latin typeface="Times New Roman" charset="0"/>
              <a:ea typeface="MS PGothic" charset="0"/>
            </a:endParaRPr>
          </a:p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11</a:t>
            </a:r>
            <a:r>
              <a:rPr lang="en-US" dirty="0">
                <a:latin typeface="Times New Roman" charset="0"/>
                <a:ea typeface="MS PGothic" charset="0"/>
              </a:rPr>
              <a:t>-14/0389r1 – comment resolution</a:t>
            </a:r>
          </a:p>
          <a:p>
            <a:pPr lvl="2"/>
            <a:r>
              <a:rPr lang="en-US" altLang="zh-CN" dirty="0">
                <a:latin typeface="Times New Roman" charset="0"/>
                <a:ea typeface="MS PGothic" charset="0"/>
              </a:rPr>
              <a:t>CID 127 for decentralized clustering</a:t>
            </a:r>
          </a:p>
          <a:p>
            <a:pPr lvl="2"/>
            <a:r>
              <a:rPr lang="en-US" dirty="0">
                <a:latin typeface="Times New Roman" charset="0"/>
                <a:ea typeface="MS PGothic" charset="0"/>
              </a:rPr>
              <a:t>T</a:t>
            </a:r>
            <a:r>
              <a:rPr lang="en-US" altLang="zh-CN" dirty="0">
                <a:latin typeface="Times New Roman" charset="0"/>
                <a:ea typeface="MS PGothic" charset="0"/>
              </a:rPr>
              <a:t>ext proposal will be provided in next conference call</a:t>
            </a:r>
            <a:endParaRPr lang="en-US" dirty="0">
              <a:latin typeface="Times New Roman" charset="0"/>
              <a:ea typeface="MS PGothic" charset="0"/>
            </a:endParaRP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11-14/0390r1 – comment resolution</a:t>
            </a:r>
          </a:p>
          <a:p>
            <a:pPr lvl="2"/>
            <a:r>
              <a:rPr lang="en-US" dirty="0">
                <a:latin typeface="Times New Roman" charset="0"/>
                <a:ea typeface="MS PGothic" charset="0"/>
              </a:rPr>
              <a:t>CID 127 </a:t>
            </a:r>
            <a:r>
              <a:rPr lang="en-US" altLang="zh-CN" dirty="0">
                <a:latin typeface="Times New Roman" charset="0"/>
                <a:ea typeface="MS PGothic" charset="0"/>
              </a:rPr>
              <a:t>for centralized clustering</a:t>
            </a:r>
          </a:p>
          <a:p>
            <a:pPr lvl="2"/>
            <a:r>
              <a:rPr lang="en-US" dirty="0">
                <a:latin typeface="Times New Roman" charset="0"/>
                <a:ea typeface="MS PGothic" charset="0"/>
              </a:rPr>
              <a:t>T</a:t>
            </a:r>
            <a:r>
              <a:rPr lang="en-US" altLang="zh-CN" dirty="0">
                <a:latin typeface="Times New Roman" charset="0"/>
                <a:ea typeface="MS PGothic" charset="0"/>
              </a:rPr>
              <a:t>ext proposal will be provided in next conference call</a:t>
            </a:r>
            <a:endParaRPr lang="en-US" dirty="0">
              <a:latin typeface="Times New Roman" charset="0"/>
              <a:ea typeface="MS PGothic" charset="0"/>
            </a:endParaRPr>
          </a:p>
          <a:p>
            <a:pPr lvl="1">
              <a:defRPr/>
            </a:pP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AE4936D0-6156-7240-88B1-B3EAF1943078}" type="slidenum">
              <a:rPr lang="en-US"/>
              <a:pPr/>
              <a:t>63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11-14/439r0 by Xiaoming Peng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14400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Work Completed (3/3)</a:t>
            </a:r>
            <a:endParaRPr lang="en-US" dirty="0">
              <a:latin typeface="Times New Roman" charset="0"/>
              <a:ea typeface="MS PGothic" charset="0"/>
              <a:sym typeface="Wingdings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724400"/>
          </a:xfrm>
        </p:spPr>
        <p:txBody>
          <a:bodyPr/>
          <a:lstStyle/>
          <a:p>
            <a:pPr>
              <a:defRPr/>
            </a:pPr>
            <a:r>
              <a:rPr lang="en-US" sz="2200" dirty="0" smtClean="0">
                <a:latin typeface="Times New Roman" charset="0"/>
                <a:ea typeface="MS PGothic" charset="0"/>
              </a:rPr>
              <a:t>C</a:t>
            </a:r>
            <a:r>
              <a:rPr lang="en-US" altLang="zh-CN" sz="2200" dirty="0" smtClean="0">
                <a:latin typeface="Times New Roman" charset="0"/>
                <a:ea typeface="MS PGothic" charset="0"/>
              </a:rPr>
              <a:t>omment </a:t>
            </a:r>
            <a:r>
              <a:rPr lang="en-US" altLang="zh-CN" sz="2200" dirty="0">
                <a:latin typeface="Times New Roman" charset="0"/>
                <a:ea typeface="MS PGothic" charset="0"/>
              </a:rPr>
              <a:t>Resolution for </a:t>
            </a:r>
            <a:r>
              <a:rPr lang="en-US" altLang="zh-CN" sz="2200" dirty="0" smtClean="0">
                <a:latin typeface="Times New Roman" charset="0"/>
                <a:ea typeface="MS PGothic" charset="0"/>
              </a:rPr>
              <a:t>D0.01 (CC12)</a:t>
            </a:r>
            <a:endParaRPr lang="en-US" altLang="zh-CN" sz="2200" dirty="0">
              <a:latin typeface="Times New Roman" charset="0"/>
              <a:ea typeface="MS PGothic" charset="0"/>
            </a:endParaRPr>
          </a:p>
          <a:p>
            <a:pPr lvl="1"/>
            <a:r>
              <a:rPr lang="en-US" sz="1800" dirty="0" smtClean="0">
                <a:latin typeface="Times New Roman" charset="0"/>
                <a:ea typeface="MS PGothic" charset="0"/>
              </a:rPr>
              <a:t>11</a:t>
            </a:r>
            <a:r>
              <a:rPr lang="en-US" sz="1800" dirty="0">
                <a:latin typeface="Times New Roman" charset="0"/>
                <a:ea typeface="MS PGothic" charset="0"/>
              </a:rPr>
              <a:t>-14/0391r0 – comment resolution</a:t>
            </a:r>
          </a:p>
          <a:p>
            <a:pPr lvl="2"/>
            <a:r>
              <a:rPr lang="en-US" sz="1600" dirty="0">
                <a:latin typeface="Times New Roman" charset="0"/>
                <a:ea typeface="MS PGothic" charset="0"/>
              </a:rPr>
              <a:t>CID </a:t>
            </a:r>
            <a:r>
              <a:rPr lang="en-US" sz="1600" dirty="0" smtClean="0">
                <a:latin typeface="Times New Roman" charset="0"/>
                <a:ea typeface="MS PGothic" charset="0"/>
              </a:rPr>
              <a:t>146</a:t>
            </a:r>
            <a:endParaRPr lang="en-US" dirty="0" smtClean="0">
              <a:latin typeface="Times New Roman" charset="0"/>
              <a:ea typeface="MS PGothic" charset="0"/>
            </a:endParaRPr>
          </a:p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11</a:t>
            </a:r>
            <a:r>
              <a:rPr lang="en-US" dirty="0">
                <a:latin typeface="Times New Roman" charset="0"/>
                <a:ea typeface="MS PGothic" charset="0"/>
              </a:rPr>
              <a:t>-14/0408r1 – revised text proposal for comment resolution</a:t>
            </a:r>
          </a:p>
          <a:p>
            <a:pPr lvl="2"/>
            <a:r>
              <a:rPr lang="en-US" dirty="0">
                <a:latin typeface="Times New Roman" charset="0"/>
                <a:ea typeface="MS PGothic" charset="0"/>
              </a:rPr>
              <a:t>Updated version based on the discussion and feedback</a:t>
            </a: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11-14/0444r0 – comment resolution </a:t>
            </a:r>
          </a:p>
          <a:p>
            <a:pPr lvl="2"/>
            <a:r>
              <a:rPr lang="en-US" dirty="0">
                <a:latin typeface="Times New Roman" charset="0"/>
                <a:ea typeface="MS PGothic" charset="0"/>
              </a:rPr>
              <a:t>For CID 116</a:t>
            </a: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11-14/0445r0 – revised text proposal</a:t>
            </a:r>
          </a:p>
          <a:p>
            <a:pPr lvl="2"/>
            <a:r>
              <a:rPr lang="en-US" dirty="0">
                <a:latin typeface="Times New Roman" charset="0"/>
                <a:ea typeface="MS PGothic" charset="0"/>
              </a:rPr>
              <a:t>For CID 116</a:t>
            </a:r>
          </a:p>
          <a:p>
            <a:pPr lvl="1">
              <a:defRPr/>
            </a:pP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AE4936D0-6156-7240-88B1-B3EAF1943078}" type="slidenum">
              <a:rPr lang="en-US"/>
              <a:pPr/>
              <a:t>64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11-14/439r0 by Xiaoming Peng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41693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Motion 1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To approve the Call for Proposal (CFP) for 45GHz (11-14/0276r1</a:t>
            </a:r>
            <a:r>
              <a:rPr lang="en-US" dirty="0" smtClean="0">
                <a:latin typeface="Times New Roman" charset="0"/>
                <a:ea typeface="MS PGothic" charset="0"/>
              </a:rPr>
              <a:t>) and issue the CFP for 45GHz</a:t>
            </a:r>
            <a:endParaRPr lang="en-US" dirty="0">
              <a:latin typeface="Times New Roman" charset="0"/>
              <a:ea typeface="MS PGothic" charset="0"/>
            </a:endParaRPr>
          </a:p>
          <a:p>
            <a:endParaRPr lang="en-US" dirty="0">
              <a:latin typeface="Times New Roman" charset="0"/>
              <a:ea typeface="MS PGothic" charset="0"/>
            </a:endParaRPr>
          </a:p>
          <a:p>
            <a:r>
              <a:rPr lang="en-US" dirty="0">
                <a:latin typeface="Times New Roman" charset="0"/>
                <a:ea typeface="MS PGothic" charset="0"/>
              </a:rPr>
              <a:t>Moved by: </a:t>
            </a:r>
            <a:r>
              <a:rPr lang="en-US" dirty="0" err="1" smtClean="0">
                <a:latin typeface="Times New Roman" charset="0"/>
                <a:ea typeface="MS PGothic" charset="0"/>
              </a:rPr>
              <a:t>Haiming</a:t>
            </a:r>
            <a:r>
              <a:rPr lang="en-US" dirty="0" smtClean="0">
                <a:latin typeface="Times New Roman" charset="0"/>
                <a:ea typeface="MS PGothic" charset="0"/>
              </a:rPr>
              <a:t> Wang</a:t>
            </a:r>
            <a:endParaRPr lang="en-US" dirty="0">
              <a:latin typeface="Times New Roman" charset="0"/>
              <a:ea typeface="MS PGothic" charset="0"/>
            </a:endParaRPr>
          </a:p>
          <a:p>
            <a:r>
              <a:rPr lang="en-US" dirty="0">
                <a:latin typeface="Times New Roman" charset="0"/>
                <a:ea typeface="MS PGothic" charset="0"/>
              </a:rPr>
              <a:t>Seconded by: </a:t>
            </a:r>
            <a:r>
              <a:rPr lang="en-US" dirty="0" err="1" smtClean="0">
                <a:latin typeface="Times New Roman" charset="0"/>
                <a:ea typeface="MS PGothic" charset="0"/>
              </a:rPr>
              <a:t>Jiamin</a:t>
            </a:r>
            <a:r>
              <a:rPr lang="en-US" dirty="0" smtClean="0">
                <a:latin typeface="Times New Roman" charset="0"/>
                <a:ea typeface="MS PGothic" charset="0"/>
              </a:rPr>
              <a:t> Chen </a:t>
            </a:r>
            <a:endParaRPr lang="en-US" dirty="0">
              <a:latin typeface="Times New Roman" charset="0"/>
              <a:ea typeface="MS PGothic" charset="0"/>
            </a:endParaRPr>
          </a:p>
          <a:p>
            <a:r>
              <a:rPr lang="en-US" dirty="0">
                <a:latin typeface="Times New Roman" charset="0"/>
                <a:ea typeface="MS PGothic" charset="0"/>
              </a:rPr>
              <a:t>Results: </a:t>
            </a:r>
            <a:r>
              <a:rPr lang="en-US" dirty="0" smtClean="0">
                <a:latin typeface="Times New Roman" charset="0"/>
                <a:ea typeface="MS PGothic" charset="0"/>
              </a:rPr>
              <a:t>Y16 N0 A0</a:t>
            </a:r>
          </a:p>
          <a:p>
            <a:r>
              <a:rPr lang="en-US" dirty="0" smtClean="0">
                <a:latin typeface="Times New Roman" charset="0"/>
                <a:ea typeface="MS PGothic" charset="0"/>
              </a:rPr>
              <a:t>Motion passed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FBC3B26F-F90A-D842-AB72-71887A6305E1}" type="slidenum">
              <a:rPr lang="en-US"/>
              <a:pPr/>
              <a:t>65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11-14/439r0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7785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Motion 2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To approve the comment resolution for the following </a:t>
            </a:r>
            <a:r>
              <a:rPr lang="en-US" dirty="0" smtClean="0">
                <a:latin typeface="Times New Roman" charset="0"/>
                <a:ea typeface="MS PGothic" charset="0"/>
              </a:rPr>
              <a:t>CIDs</a:t>
            </a:r>
          </a:p>
          <a:p>
            <a:pPr lvl="1"/>
            <a:r>
              <a:rPr lang="en-US" dirty="0"/>
              <a:t>CID 19-CID </a:t>
            </a:r>
            <a:r>
              <a:rPr lang="en-US" dirty="0" smtClean="0"/>
              <a:t>22, CID 24, CID </a:t>
            </a:r>
            <a:r>
              <a:rPr lang="en-US" dirty="0"/>
              <a:t>28-</a:t>
            </a:r>
            <a:r>
              <a:rPr lang="en-US" dirty="0" smtClean="0"/>
              <a:t>32, CID 65, (from11-14/0407r3,  11-14/0408r1)</a:t>
            </a:r>
          </a:p>
          <a:p>
            <a:pPr lvl="1"/>
            <a:r>
              <a:rPr lang="en-US" dirty="0" smtClean="0"/>
              <a:t>CID 116 (from 11-14/0445r1)</a:t>
            </a:r>
            <a:endParaRPr lang="en-US" dirty="0">
              <a:latin typeface="Times New Roman" charset="0"/>
              <a:ea typeface="MS PGothic" charset="0"/>
            </a:endParaRPr>
          </a:p>
          <a:p>
            <a:pPr lvl="1"/>
            <a:r>
              <a:rPr lang="en-US" dirty="0"/>
              <a:t>CID13, 63, 73, 76, 77, 79, 80, 81, 111,112, 113, 117, 133, and </a:t>
            </a:r>
            <a:r>
              <a:rPr lang="en-US" dirty="0" smtClean="0"/>
              <a:t>149 (from 11-14/0334r2)</a:t>
            </a:r>
            <a:endParaRPr lang="en-US" dirty="0" smtClean="0">
              <a:latin typeface="Times New Roman" charset="0"/>
              <a:ea typeface="MS PGothic" charset="0"/>
            </a:endParaRPr>
          </a:p>
          <a:p>
            <a:endParaRPr lang="en-US" dirty="0" smtClean="0">
              <a:latin typeface="Times New Roman" charset="0"/>
              <a:ea typeface="MS PGothic" charset="0"/>
            </a:endParaRPr>
          </a:p>
          <a:p>
            <a:r>
              <a:rPr lang="en-US" sz="2000" dirty="0" smtClean="0">
                <a:latin typeface="Times New Roman" charset="0"/>
                <a:ea typeface="MS PGothic" charset="0"/>
              </a:rPr>
              <a:t>Moved </a:t>
            </a:r>
            <a:r>
              <a:rPr lang="en-US" sz="2000" dirty="0">
                <a:latin typeface="Times New Roman" charset="0"/>
                <a:ea typeface="MS PGothic" charset="0"/>
              </a:rPr>
              <a:t>by: </a:t>
            </a:r>
            <a:r>
              <a:rPr lang="en-US" sz="2000" dirty="0" err="1" smtClean="0">
                <a:latin typeface="Times New Roman" charset="0"/>
                <a:ea typeface="MS PGothic" charset="0"/>
              </a:rPr>
              <a:t>Jiamin</a:t>
            </a:r>
            <a:r>
              <a:rPr lang="en-US" sz="2000" dirty="0" smtClean="0">
                <a:latin typeface="Times New Roman" charset="0"/>
                <a:ea typeface="MS PGothic" charset="0"/>
              </a:rPr>
              <a:t> Chen</a:t>
            </a:r>
            <a:endParaRPr lang="en-US" sz="2000" dirty="0">
              <a:latin typeface="Times New Roman" charset="0"/>
              <a:ea typeface="MS PGothic" charset="0"/>
            </a:endParaRPr>
          </a:p>
          <a:p>
            <a:r>
              <a:rPr lang="en-US" sz="2000" dirty="0">
                <a:latin typeface="Times New Roman" charset="0"/>
                <a:ea typeface="MS PGothic" charset="0"/>
              </a:rPr>
              <a:t>Seconded by: </a:t>
            </a:r>
            <a:r>
              <a:rPr lang="en-US" sz="2000" dirty="0" err="1" smtClean="0">
                <a:latin typeface="Times New Roman" charset="0"/>
                <a:ea typeface="MS PGothic" charset="0"/>
              </a:rPr>
              <a:t>Khiam</a:t>
            </a:r>
            <a:r>
              <a:rPr lang="en-US" sz="2000" dirty="0" smtClean="0">
                <a:latin typeface="Times New Roman" charset="0"/>
                <a:ea typeface="MS PGothic" charset="0"/>
              </a:rPr>
              <a:t> Boon </a:t>
            </a:r>
            <a:r>
              <a:rPr lang="en-US" sz="2000" dirty="0" err="1" smtClean="0">
                <a:latin typeface="Times New Roman" charset="0"/>
                <a:ea typeface="MS PGothic" charset="0"/>
              </a:rPr>
              <a:t>Png</a:t>
            </a:r>
            <a:endParaRPr lang="en-US" sz="2000" dirty="0">
              <a:latin typeface="Times New Roman" charset="0"/>
              <a:ea typeface="MS PGothic" charset="0"/>
            </a:endParaRPr>
          </a:p>
          <a:p>
            <a:r>
              <a:rPr lang="en-US" sz="2000" dirty="0">
                <a:latin typeface="Times New Roman" charset="0"/>
                <a:ea typeface="MS PGothic" charset="0"/>
              </a:rPr>
              <a:t>Results: </a:t>
            </a:r>
            <a:r>
              <a:rPr lang="en-US" sz="2000" dirty="0" smtClean="0">
                <a:latin typeface="Times New Roman" charset="0"/>
                <a:ea typeface="MS PGothic" charset="0"/>
              </a:rPr>
              <a:t>Y10 N0 A0</a:t>
            </a:r>
          </a:p>
          <a:p>
            <a:r>
              <a:rPr lang="en-US" sz="2000" dirty="0" smtClean="0">
                <a:latin typeface="Times New Roman" charset="0"/>
                <a:ea typeface="MS PGothic" charset="0"/>
              </a:rPr>
              <a:t>Motion passed</a:t>
            </a:r>
            <a:endParaRPr lang="en-US" sz="2000" dirty="0">
              <a:latin typeface="Times New Roman" charset="0"/>
              <a:ea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45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97560080-F2EB-464B-B23F-0FDB30A6AF19}" type="slidenum">
              <a:rPr lang="en-US"/>
              <a:pPr/>
              <a:t>66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11-14/439r0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5389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N</a:t>
            </a:r>
            <a:r>
              <a:rPr lang="en-US" altLang="zh-CN">
                <a:latin typeface="Times New Roman" charset="0"/>
                <a:ea typeface="MS PGothic" charset="0"/>
              </a:rPr>
              <a:t>ext Meeting for 802.11aj</a:t>
            </a:r>
            <a:endParaRPr lang="en-US">
              <a:latin typeface="Times New Roman" charset="0"/>
              <a:ea typeface="MS PGothic" charset="0"/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C</a:t>
            </a:r>
            <a:r>
              <a:rPr lang="en-US" altLang="zh-CN">
                <a:latin typeface="Times New Roman" charset="0"/>
                <a:ea typeface="MS PGothic" charset="0"/>
              </a:rPr>
              <a:t>hina Interim Meeting for </a:t>
            </a:r>
            <a:r>
              <a:rPr lang="en-US">
                <a:latin typeface="Times New Roman" charset="0"/>
                <a:ea typeface="MS PGothic" charset="0"/>
              </a:rPr>
              <a:t>802.11</a:t>
            </a:r>
            <a:r>
              <a:rPr lang="en-US" altLang="zh-CN">
                <a:latin typeface="Times New Roman" charset="0"/>
                <a:ea typeface="MS PGothic" charset="0"/>
              </a:rPr>
              <a:t>aj in May 2014 </a:t>
            </a:r>
            <a:r>
              <a:rPr lang="zh-CN">
                <a:latin typeface="Times New Roman" charset="0"/>
                <a:ea typeface="MS PGothic" charset="0"/>
              </a:rPr>
              <a:t>w</a:t>
            </a:r>
            <a:r>
              <a:rPr lang="en-US" altLang="zh-CN">
                <a:latin typeface="Times New Roman" charset="0"/>
                <a:ea typeface="MS PGothic" charset="0"/>
              </a:rPr>
              <a:t>ill be held from May 21 to May 22, 2014 in Beijing, China</a:t>
            </a:r>
          </a:p>
          <a:p>
            <a:endParaRPr lang="en-US">
              <a:latin typeface="Times New Roman" charset="0"/>
              <a:ea typeface="MS PGothic" charset="0"/>
            </a:endParaRPr>
          </a:p>
          <a:p>
            <a:endParaRPr lang="en-US">
              <a:latin typeface="Times New Roman" charset="0"/>
              <a:ea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55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BA281E6A-8A44-8D46-917D-02A083BC6382}" type="slidenum">
              <a:rPr lang="en-US"/>
              <a:pPr/>
              <a:t>67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11-14/439r0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2569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Goals for May 2014 Meeting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sz="1800" dirty="0">
              <a:latin typeface="Times New Roman" charset="0"/>
              <a:ea typeface="MS PGothic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MS PGothic" charset="0"/>
              </a:rPr>
              <a:t>Comment Resolution for CC12</a:t>
            </a:r>
          </a:p>
          <a:p>
            <a:pPr>
              <a:defRPr/>
            </a:pPr>
            <a:endParaRPr lang="en-US" sz="2800" dirty="0" smtClean="0">
              <a:solidFill>
                <a:srgbClr val="000000"/>
              </a:solidFill>
              <a:latin typeface="Times New Roman" charset="0"/>
              <a:ea typeface="MS PGothic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MS PGothic" charset="0"/>
              </a:rPr>
              <a:t>New Submissions for 45GHz</a:t>
            </a:r>
            <a:endParaRPr lang="en-US" sz="2800" dirty="0">
              <a:solidFill>
                <a:srgbClr val="000000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389CD504-C2D2-5943-BD4E-76B57509469F}" type="slidenum">
              <a:rPr lang="en-US"/>
              <a:pPr/>
              <a:t>68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11-14/439r0 by Xiaoming Peng (I2R)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6499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Conference call times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>
                <a:latin typeface="Times New Roman" charset="0"/>
                <a:ea typeface="MS PGothic" charset="0"/>
              </a:rPr>
              <a:t>Ap</a:t>
            </a:r>
            <a:r>
              <a:rPr lang="en-US" altLang="zh-CN" sz="2800">
                <a:latin typeface="Times New Roman" charset="0"/>
                <a:ea typeface="MS PGothic" charset="0"/>
              </a:rPr>
              <a:t>ril 10, 2014, 9pm (ET)</a:t>
            </a:r>
          </a:p>
          <a:p>
            <a:pPr lvl="2"/>
            <a:r>
              <a:rPr lang="en-US" sz="2400">
                <a:latin typeface="Times New Roman" charset="0"/>
                <a:ea typeface="MS PGothic" charset="0"/>
              </a:rPr>
              <a:t>B</a:t>
            </a:r>
            <a:r>
              <a:rPr lang="en-US" altLang="zh-CN" sz="2400">
                <a:latin typeface="Times New Roman" charset="0"/>
                <a:ea typeface="MS PGothic" charset="0"/>
              </a:rPr>
              <a:t>eijing Time: April 11, 2014, 9am</a:t>
            </a:r>
            <a:endParaRPr lang="en-US" sz="2400">
              <a:latin typeface="Times New Roman" charset="0"/>
              <a:ea typeface="MS PGothic" charset="0"/>
            </a:endParaRPr>
          </a:p>
          <a:p>
            <a:pPr lvl="1"/>
            <a:endParaRPr lang="en-US" sz="2800">
              <a:latin typeface="Times New Roman" charset="0"/>
              <a:ea typeface="MS PGothic" charset="0"/>
            </a:endParaRPr>
          </a:p>
          <a:p>
            <a:pPr lvl="1"/>
            <a:r>
              <a:rPr lang="en-US" sz="2800">
                <a:latin typeface="Times New Roman" charset="0"/>
                <a:ea typeface="MS PGothic" charset="0"/>
              </a:rPr>
              <a:t>M</a:t>
            </a:r>
            <a:r>
              <a:rPr lang="en-US" altLang="zh-CN" sz="2800">
                <a:latin typeface="Times New Roman" charset="0"/>
                <a:ea typeface="MS PGothic" charset="0"/>
              </a:rPr>
              <a:t>ay 8, 2014, 9pm (ET)</a:t>
            </a:r>
          </a:p>
          <a:p>
            <a:pPr lvl="2"/>
            <a:r>
              <a:rPr lang="en-US" sz="2400">
                <a:latin typeface="Times New Roman" charset="0"/>
                <a:ea typeface="MS PGothic" charset="0"/>
              </a:rPr>
              <a:t>B</a:t>
            </a:r>
            <a:r>
              <a:rPr lang="en-US" altLang="zh-CN" sz="2400">
                <a:latin typeface="Times New Roman" charset="0"/>
                <a:ea typeface="MS PGothic" charset="0"/>
              </a:rPr>
              <a:t>eijing Time: May 9, 2014, 9am</a:t>
            </a:r>
            <a:endParaRPr lang="en-US" sz="2400">
              <a:latin typeface="Times New Roman" charset="0"/>
              <a:ea typeface="MS PGothic" charset="0"/>
            </a:endParaRPr>
          </a:p>
          <a:p>
            <a:pPr lvl="2"/>
            <a:endParaRPr lang="en-US">
              <a:latin typeface="Times New Roman" charset="0"/>
              <a:ea typeface="MS PGothic" charset="0"/>
            </a:endParaRPr>
          </a:p>
        </p:txBody>
      </p:sp>
      <p:sp>
        <p:nvSpPr>
          <p:cNvPr id="522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46BB0060-F9C8-7A49-BDC3-23D450463457}" type="slidenum">
              <a:rPr lang="en-US"/>
              <a:pPr/>
              <a:t>69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11-14/439r0 by Xiaoming Peng (I2R)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18995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93290"/>
              </p:ext>
            </p:extLst>
          </p:nvPr>
        </p:nvGraphicFramePr>
        <p:xfrm>
          <a:off x="1600200" y="26670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6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70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/>
              <a:t>TGak</a:t>
            </a:r>
            <a:r>
              <a:rPr lang="en-GB" sz="3600" dirty="0" smtClean="0"/>
              <a:t> March Closing Report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2014-03-20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Group 34"/>
          <p:cNvGraphicFramePr>
            <a:graphicFrameLocks/>
          </p:cNvGraphicFramePr>
          <p:nvPr>
            <p:extLst/>
          </p:nvPr>
        </p:nvGraphicFramePr>
        <p:xfrm>
          <a:off x="685800" y="2438400"/>
          <a:ext cx="7772400" cy="1066801"/>
        </p:xfrm>
        <a:graphic>
          <a:graphicData uri="http://schemas.openxmlformats.org/drawingml/2006/table">
            <a:tbl>
              <a:tblPr/>
              <a:tblGrid>
                <a:gridCol w="1797968"/>
                <a:gridCol w="1224136"/>
                <a:gridCol w="1473696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Donald 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Eastlake, 3</a:t>
                      </a:r>
                      <a:r>
                        <a:rPr lang="en-US" sz="1600" b="0" baseline="30000" dirty="0" smtClean="0">
                          <a:effectLst/>
                          <a:latin typeface="Times New Roman"/>
                          <a:ea typeface="Times New Roman"/>
                        </a:rPr>
                        <a:t>rd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11-14/462r0 by Donald Eastlake, Huawei Technologies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153647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71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lnSpc>
                <a:spcPct val="12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Closing Report of IEEE 802.11 Task Group AK at the IEEE 802.11 Meeting, March 2014, held in Beijing, China.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11-14/462r0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8764092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80112" y="6475413"/>
            <a:ext cx="2962226" cy="26595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Selected Mark Hamilton to recommend to the WG as </a:t>
            </a:r>
            <a:r>
              <a:rPr lang="en-US" dirty="0" err="1" smtClean="0"/>
              <a:t>TGak</a:t>
            </a:r>
            <a:r>
              <a:rPr lang="en-US" dirty="0" smtClean="0"/>
              <a:t> Vice Chair.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Approved a D0.01 and issued a WG Comment Call through April 25</a:t>
            </a:r>
            <a:r>
              <a:rPr lang="en-US" baseline="30000" dirty="0" smtClean="0"/>
              <a:t>th</a:t>
            </a:r>
            <a:r>
              <a:rPr lang="en-US" dirty="0" smtClean="0"/>
              <a:t> on Draft P802.11ak_D0.01.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Met jointly with 802.1 Thursday morning.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Received and discussed the </a:t>
            </a:r>
            <a:r>
              <a:rPr lang="en-GB" dirty="0"/>
              <a:t>submissions </a:t>
            </a:r>
            <a:r>
              <a:rPr lang="en-GB" dirty="0" smtClean="0"/>
              <a:t>listed on next page.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minutes of this </a:t>
            </a:r>
            <a:r>
              <a:rPr lang="en-GB" dirty="0" err="1"/>
              <a:t>TGak</a:t>
            </a:r>
            <a:r>
              <a:rPr lang="en-GB" dirty="0"/>
              <a:t> meeting will be in 11-</a:t>
            </a:r>
            <a:r>
              <a:rPr lang="en-GB" dirty="0" smtClean="0"/>
              <a:t>14/0463 </a:t>
            </a:r>
            <a:r>
              <a:rPr lang="en-GB" dirty="0"/>
              <a:t>and an annotated agenda is in 11-</a:t>
            </a:r>
            <a:r>
              <a:rPr lang="en-GB" dirty="0" smtClean="0"/>
              <a:t>14/0215r9.</a:t>
            </a:r>
            <a:endParaRPr lang="en-GB" sz="1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11-14/462r0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985590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Presentations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dirty="0" smtClean="0"/>
              <a:t>11-14/0004, “</a:t>
            </a:r>
            <a:r>
              <a:rPr lang="en-GB" dirty="0"/>
              <a:t>Some 11ak </a:t>
            </a:r>
            <a:r>
              <a:rPr lang="en-GB" dirty="0" err="1"/>
              <a:t>EtherType</a:t>
            </a:r>
            <a:r>
              <a:rPr lang="en-GB" dirty="0"/>
              <a:t> Frame Encoding </a:t>
            </a:r>
            <a:r>
              <a:rPr lang="en-GB" dirty="0" smtClean="0"/>
              <a:t>Text”, Donald Eastlake (Huawei)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dirty="0" smtClean="0"/>
              <a:t>11-14/0130, “</a:t>
            </a:r>
            <a:r>
              <a:rPr lang="en-GB" dirty="0"/>
              <a:t>Some </a:t>
            </a:r>
            <a:r>
              <a:rPr lang="en-GB" dirty="0" err="1"/>
              <a:t>Subsetting</a:t>
            </a:r>
            <a:r>
              <a:rPr lang="en-GB" dirty="0"/>
              <a:t> and Addressing </a:t>
            </a:r>
            <a:r>
              <a:rPr lang="en-GB" dirty="0" smtClean="0"/>
              <a:t>Text” </a:t>
            </a:r>
            <a:r>
              <a:rPr lang="en-GB" dirty="0"/>
              <a:t>, Donald Eastlake (Huawei</a:t>
            </a:r>
            <a:r>
              <a:rPr lang="en-GB" dirty="0" smtClean="0"/>
              <a:t>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dirty="0" smtClean="0"/>
              <a:t>11-14/0418, “</a:t>
            </a:r>
            <a:r>
              <a:rPr lang="en-US" altLang="zh-TW" dirty="0">
                <a:ea typeface="ＭＳ Ｐゴシック" pitchFamily="34" charset="-128"/>
              </a:rPr>
              <a:t>802.11ak Figures</a:t>
            </a:r>
            <a:r>
              <a:rPr lang="en-GB" dirty="0" smtClean="0"/>
              <a:t>”, </a:t>
            </a:r>
            <a:r>
              <a:rPr lang="en-US" dirty="0"/>
              <a:t>Philippe Klein </a:t>
            </a:r>
            <a:r>
              <a:rPr lang="en-US" dirty="0" smtClean="0"/>
              <a:t>(Broadcom)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11-14/0429, “802.11ak infrastructure architecture thoughts”, Mark Hamilton (</a:t>
            </a:r>
            <a:r>
              <a:rPr lang="en-US" dirty="0" err="1" smtClean="0"/>
              <a:t>Spectralink</a:t>
            </a:r>
            <a:r>
              <a:rPr lang="en-US" dirty="0" smtClean="0"/>
              <a:t>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11-14/0454, “Some 11ak Text”, Donald Eastlake (Huawei)</a:t>
            </a:r>
            <a:endParaRPr lang="en-GB" dirty="0"/>
          </a:p>
          <a:p>
            <a:pPr marL="457200" lvl="1" indent="0"/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11-14/462r0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469869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80112" y="6475413"/>
            <a:ext cx="2962226" cy="26595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Ad Hoc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dirty="0" err="1" smtClean="0"/>
              <a:t>TGak</a:t>
            </a:r>
            <a:r>
              <a:rPr lang="en-US" dirty="0" smtClean="0"/>
              <a:t> has scheduled an Ad Hoc at the end of the week before the Waikoloa Meeting: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http://pothole.com/~dee3/kauai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https://www.eventbrite.com/e/80211-tgak-ad-hoc-meeting-registration-</a:t>
            </a:r>
            <a:r>
              <a:rPr lang="en-US" dirty="0" smtClean="0"/>
              <a:t>10458883803</a:t>
            </a:r>
            <a:endParaRPr lang="en-US" dirty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With the approval by </a:t>
            </a:r>
            <a:r>
              <a:rPr lang="en-GB" dirty="0" err="1" smtClean="0"/>
              <a:t>TGak</a:t>
            </a:r>
            <a:r>
              <a:rPr lang="en-GB" dirty="0" smtClean="0"/>
              <a:t> of a D0.01 and call for comments, there should be plenty of work for the Ad Hoc to do.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However, there have been very few registrations so far for the Ad Hoc. Please register as soon as you can. If there are insufficient registrations, the Ad Hoc will be cancelled.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11-14/462r0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076343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868144" y="6475413"/>
            <a:ext cx="2674194" cy="19394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/>
              <a:t>Decided to hold 1 hour teleconferences, to be joint with </a:t>
            </a:r>
            <a:r>
              <a:rPr lang="en-GB" sz="2200" dirty="0" smtClean="0"/>
              <a:t>802.1Qbz, </a:t>
            </a:r>
            <a:r>
              <a:rPr lang="en-GB" sz="2200" dirty="0"/>
              <a:t>on </a:t>
            </a:r>
            <a:r>
              <a:rPr lang="en-US" sz="2200" dirty="0"/>
              <a:t>Monday, </a:t>
            </a:r>
            <a:r>
              <a:rPr lang="en-US" sz="2200" dirty="0" smtClean="0"/>
              <a:t>February 10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</a:t>
            </a:r>
            <a:r>
              <a:rPr lang="en-US" sz="2400" dirty="0"/>
              <a:t>March </a:t>
            </a:r>
            <a:r>
              <a:rPr lang="en-US" sz="2400" dirty="0" smtClean="0"/>
              <a:t>31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</a:t>
            </a:r>
            <a:r>
              <a:rPr lang="en-US" sz="2400" dirty="0"/>
              <a:t>April </a:t>
            </a:r>
            <a:r>
              <a:rPr lang="en-US" sz="2400" dirty="0" smtClean="0"/>
              <a:t>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and May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all </a:t>
            </a:r>
            <a:r>
              <a:rPr lang="en-US" sz="2200" dirty="0" smtClean="0"/>
              <a:t>at </a:t>
            </a:r>
            <a:r>
              <a:rPr lang="en-US" sz="2200" dirty="0"/>
              <a:t>5pm Eastern US time</a:t>
            </a:r>
            <a:r>
              <a:rPr lang="en-GB" sz="22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May 2014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Process comments received on D0.01 from the WG.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 and discuss technical presentations.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Produce a D0.02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ARC.</a:t>
            </a:r>
          </a:p>
          <a:p>
            <a:pPr marL="457200" lvl="1" indent="0"/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11-14/462r0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471389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76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2014-03-21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/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11-14/447r0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17042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77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March 2014, </a:t>
            </a:r>
            <a:r>
              <a:rPr lang="en-GB" sz="3200" dirty="0"/>
              <a:t>B</a:t>
            </a:r>
            <a:r>
              <a:rPr lang="en-GB" sz="3200" dirty="0" smtClean="0"/>
              <a:t>eijing, China.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11-14/447r0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8784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78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544715"/>
          </a:xfrm>
        </p:spPr>
        <p:txBody>
          <a:bodyPr/>
          <a:lstStyle/>
          <a:p>
            <a:r>
              <a:rPr lang="en-GB" sz="2800" dirty="0" smtClean="0"/>
              <a:t>Technical presentations</a:t>
            </a:r>
          </a:p>
          <a:p>
            <a:r>
              <a:rPr lang="en-GB" sz="2000" dirty="0" smtClean="0"/>
              <a:t>Architecture</a:t>
            </a:r>
            <a:endParaRPr lang="en-GB" sz="2000" dirty="0"/>
          </a:p>
          <a:p>
            <a:pPr lvl="2"/>
            <a:r>
              <a:rPr lang="pt-BR" dirty="0" smtClean="0"/>
              <a:t>11-13-0788r5</a:t>
            </a:r>
            <a:r>
              <a:rPr lang="pt-BR" dirty="0"/>
              <a:t>	</a:t>
            </a:r>
            <a:r>
              <a:rPr lang="en-GB" dirty="0"/>
              <a:t>Transaction Protocol Architecture</a:t>
            </a:r>
          </a:p>
          <a:p>
            <a:r>
              <a:rPr lang="en-GB" sz="2000" dirty="0" smtClean="0"/>
              <a:t>Protocol</a:t>
            </a:r>
            <a:endParaRPr lang="pt-BR" sz="2000" dirty="0"/>
          </a:p>
          <a:p>
            <a:pPr lvl="2"/>
            <a:r>
              <a:rPr lang="pt-BR" dirty="0" smtClean="0"/>
              <a:t>11-14-0260r2</a:t>
            </a:r>
            <a:r>
              <a:rPr lang="pt-BR" dirty="0"/>
              <a:t>	</a:t>
            </a:r>
            <a:r>
              <a:rPr lang="en-GB" dirty="0" err="1" smtClean="0"/>
              <a:t>TGaq</a:t>
            </a:r>
            <a:r>
              <a:rPr lang="en-GB" dirty="0" smtClean="0"/>
              <a:t> Protocol Name</a:t>
            </a:r>
            <a:endParaRPr lang="en-GB" dirty="0"/>
          </a:p>
          <a:p>
            <a:pPr lvl="2"/>
            <a:r>
              <a:rPr lang="en-GB" dirty="0" smtClean="0"/>
              <a:t>11-13-1384r3	</a:t>
            </a:r>
            <a:r>
              <a:rPr lang="en-GB" dirty="0"/>
              <a:t>service-transaction-protocol</a:t>
            </a:r>
            <a:endParaRPr lang="en-GB" dirty="0" smtClean="0"/>
          </a:p>
          <a:p>
            <a:r>
              <a:rPr lang="en-GB" sz="2000" dirty="0" smtClean="0"/>
              <a:t>Example Message Flows</a:t>
            </a:r>
          </a:p>
          <a:p>
            <a:pPr lvl="2"/>
            <a:r>
              <a:rPr lang="pt-BR" dirty="0" smtClean="0"/>
              <a:t>11-14-0374r0</a:t>
            </a:r>
            <a:r>
              <a:rPr lang="pt-BR" dirty="0"/>
              <a:t>	</a:t>
            </a:r>
            <a:r>
              <a:rPr lang="en-GB" dirty="0"/>
              <a:t>Two options for UPnP Printer Discovery</a:t>
            </a:r>
            <a:endParaRPr lang="en-GB" dirty="0" smtClean="0"/>
          </a:p>
          <a:p>
            <a:pPr lvl="2"/>
            <a:r>
              <a:rPr lang="en-GB" dirty="0" smtClean="0"/>
              <a:t>11-14-0158r1</a:t>
            </a:r>
            <a:r>
              <a:rPr lang="en-GB" dirty="0"/>
              <a:t>	Transaction Protocol with </a:t>
            </a:r>
            <a:r>
              <a:rPr lang="en-GB" dirty="0" smtClean="0"/>
              <a:t>ANDSF</a:t>
            </a:r>
            <a:endParaRPr lang="en-GB" dirty="0"/>
          </a:p>
          <a:p>
            <a:r>
              <a:rPr lang="en-GB" sz="2000" dirty="0" smtClean="0"/>
              <a:t>Others</a:t>
            </a:r>
            <a:endParaRPr lang="en-GB" sz="1800" dirty="0" smtClean="0"/>
          </a:p>
          <a:p>
            <a:pPr lvl="2"/>
            <a:r>
              <a:rPr lang="en-GB" dirty="0" smtClean="0"/>
              <a:t>11-14-0446r0	DNSSD </a:t>
            </a:r>
            <a:r>
              <a:rPr lang="en-GB" dirty="0"/>
              <a:t>Activities of IETF</a:t>
            </a:r>
            <a:endParaRPr lang="en-GB" dirty="0" smtClean="0"/>
          </a:p>
          <a:p>
            <a:r>
              <a:rPr lang="en-GB" dirty="0" smtClean="0"/>
              <a:t>Teleconference: 28</a:t>
            </a:r>
            <a:r>
              <a:rPr lang="en-GB" baseline="30000" dirty="0" smtClean="0"/>
              <a:t>th</a:t>
            </a:r>
            <a:r>
              <a:rPr lang="en-GB" dirty="0" smtClean="0"/>
              <a:t> April 2014 , 10:00 ET</a:t>
            </a:r>
          </a:p>
          <a:p>
            <a:r>
              <a:rPr lang="en-GB" dirty="0" smtClean="0"/>
              <a:t>Plans for May 2014</a:t>
            </a:r>
            <a:endParaRPr lang="en-GB" sz="2000" dirty="0" smtClean="0"/>
          </a:p>
          <a:p>
            <a:pPr lvl="1"/>
            <a:r>
              <a:rPr lang="en-GB" sz="1800" dirty="0" smtClean="0"/>
              <a:t>Call for technical proposals to create Draft 0.01</a:t>
            </a:r>
          </a:p>
          <a:p>
            <a:pPr lvl="1"/>
            <a:r>
              <a:rPr lang="en-GB" sz="1800" dirty="0" smtClean="0"/>
              <a:t>Development of scenarios and example message flows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11-14/447r0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12050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Efficiency WLAN (HEW) SG March 2014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2014-03-20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11-14/457r0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9137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748448"/>
              </p:ext>
            </p:extLst>
          </p:nvPr>
        </p:nvGraphicFramePr>
        <p:xfrm>
          <a:off x="609600" y="762000"/>
          <a:ext cx="7924800" cy="4389152"/>
        </p:xfrm>
        <a:graphic>
          <a:graphicData uri="http://schemas.openxmlformats.org/drawingml/2006/table">
            <a:tbl>
              <a:tblPr/>
              <a:tblGrid>
                <a:gridCol w="762000"/>
                <a:gridCol w="1066800"/>
                <a:gridCol w="3810000"/>
                <a:gridCol w="2286000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HEW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WLAN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6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High Efficiency WLAN SG for the March 2014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11-14/457r0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2017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dirty="0" smtClean="0"/>
              <a:t>Work Completed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144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sz="2000" dirty="0" smtClean="0"/>
              <a:t>Addressed comments related to the PAR and the CSD received from individuals and other IEEE 802 WGs. Resolution of comments is available at:</a:t>
            </a:r>
          </a:p>
          <a:p>
            <a:pPr lvl="1">
              <a:lnSpc>
                <a:spcPct val="90000"/>
              </a:lnSpc>
              <a:defRPr/>
            </a:pPr>
            <a:r>
              <a:rPr lang="en-CA" sz="1800" dirty="0" smtClean="0">
                <a:hlinkClick r:id="rId3"/>
              </a:rPr>
              <a:t>https://mentor.ieee.org/802.11/dcn/14/11-14-0424-00-0hew-hew-sg-par-and-csd-comments-and-resolutions.pptx</a:t>
            </a:r>
            <a:r>
              <a:rPr lang="en-CA" sz="1800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CA" sz="2000" dirty="0" smtClean="0"/>
              <a:t>Updated the PAR and the CSD documents based on received comments:</a:t>
            </a:r>
          </a:p>
          <a:p>
            <a:pPr lvl="1">
              <a:lnSpc>
                <a:spcPct val="90000"/>
              </a:lnSpc>
              <a:defRPr/>
            </a:pPr>
            <a:r>
              <a:rPr lang="en-CA" sz="1800" dirty="0" smtClean="0">
                <a:hlinkClick r:id="rId4"/>
              </a:rPr>
              <a:t>https://mentor.ieee.org/802.11/dcn/14/11-14-0165-01-0hew-802-11-hew-sg-proposed-par.docx</a:t>
            </a:r>
            <a:r>
              <a:rPr lang="en-CA" sz="1800" dirty="0" smtClean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CA" sz="1800" dirty="0" smtClean="0">
                <a:hlinkClick r:id="rId5"/>
              </a:rPr>
              <a:t>https://mentor.ieee.org/802.11/dcn/14/11-14-0169-01-0hew-ieee-802-11-hew-sg-proposed-csd.docx</a:t>
            </a:r>
            <a:r>
              <a:rPr lang="en-CA" sz="1800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CA" sz="2000" dirty="0" smtClean="0"/>
              <a:t>Approved the new revisions of the PAR and the CSD.</a:t>
            </a:r>
          </a:p>
          <a:p>
            <a:pPr>
              <a:lnSpc>
                <a:spcPct val="90000"/>
              </a:lnSpc>
              <a:defRPr/>
            </a:pPr>
            <a:r>
              <a:rPr lang="en-CA" sz="2000" dirty="0" smtClean="0"/>
              <a:t>Approved a motion for SG extension</a:t>
            </a:r>
          </a:p>
          <a:p>
            <a:pPr>
              <a:lnSpc>
                <a:spcPct val="90000"/>
              </a:lnSpc>
              <a:defRPr/>
            </a:pPr>
            <a:r>
              <a:rPr lang="en-CA" sz="2000" dirty="0" smtClean="0"/>
              <a:t>The meeting agenda is available at: </a:t>
            </a:r>
            <a:r>
              <a:rPr lang="en-CA" sz="2000" dirty="0" smtClean="0">
                <a:hlinkClick r:id="rId6"/>
              </a:rPr>
              <a:t>https://mentor.ieee.org/802.11/dcn/14/11-14-0219-04-0hew-hew-sg-march-2014-meeting-agenda.ppt</a:t>
            </a:r>
            <a:r>
              <a:rPr lang="en-CA" sz="2000" dirty="0" smtClean="0"/>
              <a:t> </a:t>
            </a: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11-14/457r0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0015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2014 Goals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SG or TG elections</a:t>
            </a:r>
          </a:p>
          <a:p>
            <a:r>
              <a:rPr lang="en-CA" dirty="0" smtClean="0"/>
              <a:t>Continue the work on simulation scenarios, evaluation methodologies, channel models, and function requirements.</a:t>
            </a:r>
            <a:endParaRPr lang="en-CA" dirty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11-14/457r0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16115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Timeline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r>
              <a:rPr lang="en-US" sz="2000" dirty="0" smtClean="0"/>
              <a:t>May 2013</a:t>
            </a:r>
          </a:p>
          <a:p>
            <a:pPr lvl="1"/>
            <a:r>
              <a:rPr lang="en-US" sz="1800" dirty="0" smtClean="0"/>
              <a:t>Initial meeting</a:t>
            </a:r>
          </a:p>
          <a:p>
            <a:r>
              <a:rPr lang="en-US" sz="2000" dirty="0" smtClean="0"/>
              <a:t>July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SG Extension</a:t>
            </a:r>
          </a:p>
          <a:p>
            <a:r>
              <a:rPr lang="en-US" sz="2000" dirty="0" smtClean="0"/>
              <a:t>Sept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r>
              <a:rPr lang="en-US" sz="2000" dirty="0" smtClean="0"/>
              <a:t>Nov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Initial PAR and 5C </a:t>
            </a:r>
          </a:p>
          <a:p>
            <a:pPr lvl="1"/>
            <a:r>
              <a:rPr lang="en-US" sz="1800" dirty="0" smtClean="0"/>
              <a:t>SG Extension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half" idx="2"/>
          </p:nvPr>
        </p:nvSpPr>
        <p:spPr>
          <a:xfrm>
            <a:off x="4191000" y="1752600"/>
            <a:ext cx="4495800" cy="4114800"/>
          </a:xfrm>
        </p:spPr>
        <p:txBody>
          <a:bodyPr/>
          <a:lstStyle/>
          <a:p>
            <a:r>
              <a:rPr lang="en-US" sz="2000" b="0" dirty="0" smtClean="0"/>
              <a:t>Jan 2014</a:t>
            </a:r>
          </a:p>
          <a:p>
            <a:pPr lvl="1"/>
            <a:r>
              <a:rPr lang="en-US" dirty="0" smtClean="0"/>
              <a:t>Presentations</a:t>
            </a:r>
          </a:p>
          <a:p>
            <a:pPr lvl="1"/>
            <a:r>
              <a:rPr lang="en-US" dirty="0" smtClean="0"/>
              <a:t>Final version of PAR and 5C</a:t>
            </a:r>
          </a:p>
          <a:p>
            <a:pPr lvl="1"/>
            <a:r>
              <a:rPr lang="en-US" dirty="0" smtClean="0"/>
              <a:t>WG Approval</a:t>
            </a:r>
          </a:p>
          <a:p>
            <a:r>
              <a:rPr lang="en-US" sz="2000" b="0" dirty="0" smtClean="0"/>
              <a:t>March 2014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EC Approval</a:t>
            </a:r>
          </a:p>
          <a:p>
            <a:r>
              <a:rPr lang="en-US" sz="2400" b="0" dirty="0" smtClean="0"/>
              <a:t>May-June 2014</a:t>
            </a:r>
          </a:p>
          <a:p>
            <a:pPr lvl="1"/>
            <a:r>
              <a:rPr lang="en-US" sz="2000" dirty="0" err="1" smtClean="0"/>
              <a:t>Nescom</a:t>
            </a:r>
            <a:r>
              <a:rPr lang="en-US" sz="2000" dirty="0" smtClean="0"/>
              <a:t> approval</a:t>
            </a:r>
          </a:p>
          <a:p>
            <a:r>
              <a:rPr lang="en-US" sz="2400" b="0" dirty="0" smtClean="0"/>
              <a:t>July 2014</a:t>
            </a:r>
          </a:p>
          <a:p>
            <a:pPr lvl="1"/>
            <a:r>
              <a:rPr lang="en-US" sz="2000" dirty="0" smtClean="0"/>
              <a:t>TG starts</a:t>
            </a:r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6553200" y="4038600"/>
            <a:ext cx="685800" cy="5334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0752" y="3657600"/>
            <a:ext cx="11480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 smtClean="0">
                <a:latin typeface="Utsaah" pitchFamily="34" charset="0"/>
                <a:cs typeface="Utsaah" pitchFamily="34" charset="0"/>
              </a:rPr>
              <a:t>We are</a:t>
            </a:r>
          </a:p>
          <a:p>
            <a:pPr algn="ctr"/>
            <a:r>
              <a:rPr lang="en-CA" sz="3200" b="1" dirty="0" smtClean="0">
                <a:latin typeface="Utsaah" pitchFamily="34" charset="0"/>
                <a:cs typeface="Utsaah" pitchFamily="34" charset="0"/>
              </a:rPr>
              <a:t>here</a:t>
            </a:r>
            <a:endParaRPr lang="en-CA" sz="3200" b="1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11-14/457r0 by Osama Aboul-Magd (Huawei Technologies)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40024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Thursday	April 17	10:00 – 12:00 ET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11-14/457r0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42477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4086E2E2-9AC9-FB47-8CDA-7FC00B1E705C}" type="slidenum">
              <a:rPr lang="en-US"/>
              <a:pPr/>
              <a:t>85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>
                <a:latin typeface="Times New Roman" charset="0"/>
              </a:rPr>
              <a:t>RR-TAG (802.18) to 802.11 Liaison 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2014-03-21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/>
          </p:nvPr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Document" r:id="rId4" imgW="8369300" imgH="2514600" progId="Word.Document.8">
                  <p:embed/>
                </p:oleObj>
              </mc:Choice>
              <mc:Fallback>
                <p:oleObj name="Document" r:id="rId4" imgW="83693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11-14/432r0 by Rich Kennedy, self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0685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latin typeface="Times New Roman" charset="0"/>
              </a:rPr>
              <a:t>Overview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b="0" dirty="0">
                <a:latin typeface="Times New Roman" charset="0"/>
              </a:rPr>
              <a:t>This document summarizes the activities of the IEEE 802.18 Radio Regulatory Technical Advisory Group (RR-TAG) during the IEEE 802 </a:t>
            </a:r>
            <a:r>
              <a:rPr lang="en-US" b="0" dirty="0" smtClean="0">
                <a:latin typeface="Times New Roman" charset="0"/>
              </a:rPr>
              <a:t>March 2014 </a:t>
            </a:r>
            <a:r>
              <a:rPr lang="en-US" b="0" dirty="0">
                <a:latin typeface="Times New Roman" charset="0"/>
              </a:rPr>
              <a:t>Plenary Meeting </a:t>
            </a:r>
            <a:r>
              <a:rPr lang="en-US" b="0" dirty="0" smtClean="0">
                <a:latin typeface="Times New Roman" charset="0"/>
              </a:rPr>
              <a:t>in Beijing.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9134C468-29D4-5F4D-9F48-17557DAD461D}" type="slidenum">
              <a:rPr lang="en-US"/>
              <a:pPr/>
              <a:t>86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11-14/432r0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6078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4B5A044-8809-DE48-BB59-E9695C000692}" type="slidenum">
              <a:rPr lang="en-US"/>
              <a:pPr/>
              <a:t>87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GB" sz="2800" dirty="0" smtClean="0">
                <a:latin typeface="Times New Roman" charset="0"/>
              </a:rPr>
              <a:t>ECC Consultation Response </a:t>
            </a:r>
            <a:r>
              <a:rPr lang="en-GB" sz="2800" dirty="0">
                <a:latin typeface="Times New Roman" charset="0"/>
              </a:rPr>
              <a:t>Approved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114800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dirty="0" smtClean="0"/>
              <a:t>The RR-TAG approved the following document which </a:t>
            </a:r>
            <a:r>
              <a:rPr lang="en-US" sz="2400" dirty="0"/>
              <a:t>will be submitted to the EC at the closing plenary review and approval to forward to the </a:t>
            </a:r>
            <a:r>
              <a:rPr lang="en-US" sz="2400" dirty="0" smtClean="0"/>
              <a:t>ECC.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dirty="0"/>
              <a:t>ECC (14)BB comments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11-14/0404r2</a:t>
            </a:r>
            <a:r>
              <a:rPr lang="en-US" sz="2400" dirty="0"/>
              <a:t> </a:t>
            </a:r>
            <a:r>
              <a:rPr lang="en-US" sz="2400" dirty="0" smtClean="0"/>
              <a:t>and 18-14/0017r1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11-14/432r0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10378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50B44E6A-9CD3-2148-9087-BF38FB166480}" type="slidenum">
              <a:rPr lang="en-US"/>
              <a:pPr/>
              <a:t>88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GB" sz="2800" dirty="0">
                <a:latin typeface="Times New Roman" charset="0"/>
              </a:rPr>
              <a:t>ITU-R Documents Approved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b="0" dirty="0">
                <a:latin typeface="Times New Roman" charset="0"/>
              </a:rPr>
              <a:t>The RR-TAG approved the following documents for EC review in the EC closing plenary and submission to ITU-R: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GB" b="1" i="1" dirty="0"/>
              <a:t>Proposed LS to ITU-R WP 5D: Update of Section 5.6 toward Revision 12 of Recommendation ITU-R M.1457 (Meeting X+2B Notification</a:t>
            </a:r>
            <a:r>
              <a:rPr lang="en-GB" b="1" i="1" dirty="0" smtClean="0"/>
              <a:t>)</a:t>
            </a:r>
            <a:endParaRPr lang="en-US" dirty="0" smtClean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>
                <a:latin typeface="Times New Roman" charset="0"/>
              </a:rPr>
              <a:t>11-18/0016r0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11-14/432r0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3824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dirty="0" smtClean="0"/>
              <a:t>3GPP Liaison Request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b="0" dirty="0">
                <a:latin typeface="Times New Roman" charset="0"/>
              </a:rPr>
              <a:t>The RR-TAG approved the following </a:t>
            </a:r>
            <a:r>
              <a:rPr lang="en-US" b="0" dirty="0" smtClean="0">
                <a:latin typeface="Times New Roman" charset="0"/>
              </a:rPr>
              <a:t>liaison request to 3GPP</a:t>
            </a:r>
          </a:p>
          <a:p>
            <a:pPr lvl="1"/>
            <a:r>
              <a:rPr lang="en-GB" sz="2400" dirty="0"/>
              <a:t>3GPP liaison Draft Mar18AM1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11-14/0436r0 and 18-14/0018r0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07EAB99-7448-5041-9D18-454FF4C5CBA8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11-14/432r0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61784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01823"/>
            <a:ext cx="1313052" cy="307777"/>
          </a:xfrm>
        </p:spPr>
        <p:txBody>
          <a:bodyPr/>
          <a:lstStyle/>
          <a:p>
            <a:pPr>
              <a:defRPr/>
            </a:pPr>
            <a:r>
              <a:rPr lang="en-US" sz="2000" smtClean="0"/>
              <a:t>March 2014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20798" y="6475413"/>
            <a:ext cx="2523127" cy="215444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Adrian Stephens, Intel Corporation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8429" y="6475413"/>
            <a:ext cx="503343" cy="215444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Slide </a:t>
            </a:r>
            <a:fld id="{871AA584-A631-41C6-AA28-A674FF16BF74}" type="slidenum">
              <a:rPr lang="en-US" sz="1400" smtClean="0"/>
              <a:pPr>
                <a:defRPr/>
              </a:pPr>
              <a:t>9</a:t>
            </a:fld>
            <a:endParaRPr lang="en-US" sz="140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891582"/>
              </p:ext>
            </p:extLst>
          </p:nvPr>
        </p:nvGraphicFramePr>
        <p:xfrm>
          <a:off x="1361677" y="762000"/>
          <a:ext cx="6601328" cy="5594688"/>
        </p:xfrm>
        <a:graphic>
          <a:graphicData uri="http://schemas.openxmlformats.org/drawingml/2006/table">
            <a:tbl>
              <a:tblPr/>
              <a:tblGrid>
                <a:gridCol w="3388918"/>
                <a:gridCol w="3212410"/>
              </a:tblGrid>
              <a:tr h="30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ClosingReportRef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0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 Technical Editor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11-14/284r2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0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WNG SC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11-14/449r0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 SC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11-14/437r0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36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JTC1 SC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11-14/458r0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 SC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11-14/431r0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0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TGmc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11-14/461r0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TGah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11-14/453r0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0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TGai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11-14/450r0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TGaj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11-14/439r0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0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11-14/462r0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TGaq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11-14/447r0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0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HEW SG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11-14/457r0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802.18 Liaison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11-14/432r0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0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OmniRAN Liaison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11-14/460r0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802.24 Liaison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11-14/459r0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0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802.19 Liaison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11-14/421r0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WBA Liaison</a:t>
                      </a:r>
                    </a:p>
                  </a:txBody>
                  <a:tcPr marL="6016" marR="6016" marT="601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11-14/442r0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9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90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685800"/>
            <a:ext cx="8352928" cy="1231032"/>
          </a:xfrm>
          <a:ln/>
        </p:spPr>
        <p:txBody>
          <a:bodyPr>
            <a:normAutofit/>
          </a:bodyPr>
          <a:lstStyle/>
          <a:p>
            <a:r>
              <a:rPr lang="en-US" dirty="0"/>
              <a:t>OmniRAN EC SG Liaison Report</a:t>
            </a:r>
            <a:br>
              <a:rPr lang="en-US" dirty="0"/>
            </a:br>
            <a:r>
              <a:rPr lang="en-US" dirty="0"/>
              <a:t>to IEEE 802.11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9602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2014-03-20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/>
          </p:nvPr>
        </p:nvGraphicFramePr>
        <p:xfrm>
          <a:off x="508000" y="2730922"/>
          <a:ext cx="8156575" cy="235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Document" r:id="rId4" imgW="8255000" imgH="2387600" progId="Word.Document.8">
                  <p:embed/>
                </p:oleObj>
              </mc:Choice>
              <mc:Fallback>
                <p:oleObj name="Document" r:id="rId4" imgW="8255000" imgH="2387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730922"/>
                        <a:ext cx="8156575" cy="2354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32792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11-14/460r0 by Max Riegel (NSN)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747401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OmniRAN EC SG Liaison Report</a:t>
            </a:r>
            <a:br>
              <a:rPr lang="en-US" dirty="0"/>
            </a:br>
            <a:r>
              <a:rPr lang="en-US" dirty="0"/>
              <a:t>to IEEE 802 WGs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OmniRAN EC SG Chair:</a:t>
            </a:r>
          </a:p>
          <a:p>
            <a:r>
              <a:rPr lang="en-US" dirty="0"/>
              <a:t>Max Riegel (NSN)</a:t>
            </a:r>
          </a:p>
          <a:p>
            <a:r>
              <a:rPr lang="en-US" dirty="0"/>
              <a:t>2014-03-20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11-14/460r0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10646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1066800"/>
          </a:xfrm>
        </p:spPr>
        <p:txBody>
          <a:bodyPr/>
          <a:lstStyle/>
          <a:p>
            <a:r>
              <a:rPr lang="en-US" dirty="0" err="1"/>
              <a:t>OmniRAN</a:t>
            </a:r>
            <a:r>
              <a:rPr lang="en-US" dirty="0"/>
              <a:t> EC SG </a:t>
            </a:r>
            <a:br>
              <a:rPr lang="en-US" dirty="0"/>
            </a:br>
            <a:r>
              <a:rPr lang="en-US" dirty="0"/>
              <a:t>Status and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6054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OmniRAN</a:t>
            </a:r>
            <a:r>
              <a:rPr lang="en-US" dirty="0"/>
              <a:t> PAR proposal on IEEE 802.1CF Recommended Practice: ‘Network Reference Model and Functional Description of IEEE 802 Access Network’ was approved by IEEE 802 EC on November 15</a:t>
            </a:r>
            <a:r>
              <a:rPr lang="en-US" baseline="30000" dirty="0"/>
              <a:t>th</a:t>
            </a:r>
            <a:r>
              <a:rPr lang="en-US" dirty="0"/>
              <a:t>, 2013</a:t>
            </a:r>
          </a:p>
          <a:p>
            <a:pPr lvl="1"/>
            <a:r>
              <a:rPr lang="en-US" dirty="0">
                <a:hlinkClick r:id="rId2"/>
              </a:rPr>
              <a:t>https://mentor.ieee.org/omniran/dcn/13/omniran-13-0096-00-ecsg-approved-par-clean.pdf</a:t>
            </a:r>
            <a:endParaRPr lang="en-US" dirty="0"/>
          </a:p>
          <a:p>
            <a:r>
              <a:rPr lang="en-US" dirty="0"/>
              <a:t>The PAR is on the </a:t>
            </a:r>
            <a:r>
              <a:rPr lang="en-US" dirty="0" err="1"/>
              <a:t>NesCom</a:t>
            </a:r>
            <a:r>
              <a:rPr lang="en-US" dirty="0"/>
              <a:t> agenda for approval on March 26</a:t>
            </a:r>
            <a:r>
              <a:rPr lang="en-US" baseline="30000" dirty="0"/>
              <a:t>th</a:t>
            </a:r>
            <a:r>
              <a:rPr lang="en-US" dirty="0"/>
              <a:t>, 2014</a:t>
            </a:r>
          </a:p>
          <a:p>
            <a:pPr lvl="1"/>
            <a:r>
              <a:rPr lang="en-US" dirty="0"/>
              <a:t>IEEE 802.1CF project starts after </a:t>
            </a:r>
            <a:r>
              <a:rPr lang="en-US" dirty="0" err="1"/>
              <a:t>NesCom</a:t>
            </a:r>
            <a:r>
              <a:rPr lang="en-US" dirty="0"/>
              <a:t> approval</a:t>
            </a:r>
          </a:p>
          <a:p>
            <a:r>
              <a:rPr lang="en-US" dirty="0" err="1"/>
              <a:t>OmniRAN</a:t>
            </a:r>
            <a:r>
              <a:rPr lang="en-US" dirty="0"/>
              <a:t> EC SG was extended in November 2013 until March 2014 to take care of the PAR approval by </a:t>
            </a:r>
            <a:r>
              <a:rPr lang="en-US" dirty="0" err="1"/>
              <a:t>NesCom</a:t>
            </a:r>
            <a:r>
              <a:rPr lang="en-US" dirty="0"/>
              <a:t>.</a:t>
            </a:r>
          </a:p>
          <a:p>
            <a:r>
              <a:rPr lang="en-US" dirty="0" err="1"/>
              <a:t>OmniRAN</a:t>
            </a:r>
            <a:r>
              <a:rPr lang="en-US" dirty="0"/>
              <a:t> EC SG will ask for another extension in the EC closing plenary, just for the case that </a:t>
            </a:r>
            <a:r>
              <a:rPr lang="en-US" dirty="0" err="1"/>
              <a:t>NesCom</a:t>
            </a:r>
            <a:r>
              <a:rPr lang="en-US" dirty="0"/>
              <a:t> asks for additional input.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A Study Group is disbanded upon approval of the PAR by the IEEE-SA Standards Board.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11-14/460r0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9000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OmniRAN after the approval of the P802.1CF PAR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IEEE 802.1 decided to establish an ‘OmniRAN TG’ for the P802.1CF project.</a:t>
            </a:r>
          </a:p>
          <a:p>
            <a:r>
              <a:rPr lang="en-US"/>
              <a:t>To facilitate close cooperation with the other IEEE 802 WGs, the OmniRAN TG will</a:t>
            </a:r>
          </a:p>
          <a:p>
            <a:pPr lvl="1"/>
            <a:r>
              <a:rPr lang="en-US"/>
              <a:t>continue with the OmniRAN filespace on mentor for convenient exchange of documents with members of the other IEEE 802 WGs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meet when appropriate at interims with the wireless working groups</a:t>
            </a:r>
          </a:p>
          <a:p>
            <a:pPr lvl="1"/>
            <a:r>
              <a:rPr lang="en-US"/>
              <a:t>try to arrange for reciprocal attendence credits with the other IEEE 802 WGs (procedural details still to be clarified).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11-14/460r0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70270661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Envisioned activities of 802.1 OmniRAN TG </a:t>
            </a:r>
            <a:br>
              <a:rPr lang="en-US"/>
            </a:br>
            <a:r>
              <a:rPr lang="en-US"/>
              <a:t>until July F2F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13330"/>
          </a:xfrm>
        </p:spPr>
        <p:txBody>
          <a:bodyPr>
            <a:normAutofit/>
          </a:bodyPr>
          <a:lstStyle/>
          <a:p>
            <a:r>
              <a:rPr lang="en-US" dirty="0"/>
              <a:t>Continue the work on the following topics:</a:t>
            </a:r>
          </a:p>
          <a:p>
            <a:pPr lvl="1"/>
            <a:r>
              <a:rPr lang="en-US" dirty="0"/>
              <a:t>Wireless Access Setup</a:t>
            </a:r>
          </a:p>
          <a:p>
            <a:pPr lvl="1"/>
            <a:r>
              <a:rPr lang="en-US" dirty="0"/>
              <a:t>Network Discovery and Selection</a:t>
            </a:r>
          </a:p>
          <a:p>
            <a:pPr lvl="1"/>
            <a:r>
              <a:rPr lang="en-US" dirty="0"/>
              <a:t>Point-to-point links across bridged infrastructures</a:t>
            </a:r>
          </a:p>
          <a:p>
            <a:pPr lvl="1"/>
            <a:r>
              <a:rPr lang="en-US" dirty="0"/>
              <a:t>SDN specification needs in P802.1CF</a:t>
            </a:r>
          </a:p>
          <a:p>
            <a:r>
              <a:rPr lang="en-US" dirty="0"/>
              <a:t>Meetings, teleconferences</a:t>
            </a:r>
          </a:p>
          <a:p>
            <a:pPr lvl="1"/>
            <a:r>
              <a:rPr lang="en-US" dirty="0"/>
              <a:t>Teleconference (late April, date </a:t>
            </a:r>
            <a:r>
              <a:rPr lang="en-US" dirty="0" err="1"/>
              <a:t>t.b.d</a:t>
            </a:r>
            <a:r>
              <a:rPr lang="en-US" dirty="0"/>
              <a:t>.)</a:t>
            </a:r>
          </a:p>
          <a:p>
            <a:pPr lvl="1"/>
            <a:r>
              <a:rPr lang="en-US" dirty="0"/>
              <a:t>2 full days F2F meeting in Norfolk, VA</a:t>
            </a:r>
          </a:p>
          <a:p>
            <a:pPr lvl="1"/>
            <a:r>
              <a:rPr lang="en-US" dirty="0"/>
              <a:t>Teleconference (mid June, date </a:t>
            </a:r>
            <a:r>
              <a:rPr lang="en-US" dirty="0" err="1"/>
              <a:t>t.b.d</a:t>
            </a:r>
            <a:r>
              <a:rPr lang="en-US" dirty="0"/>
              <a:t>.)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11-14/460r0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0614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Wireless SDN BoF</a:t>
            </a:r>
            <a:br>
              <a:rPr lang="en-US"/>
            </a:br>
            <a:r>
              <a:rPr lang="en-US"/>
              <a:t>Thu, Mar 20</a:t>
            </a:r>
            <a:r>
              <a:rPr lang="en-US" baseline="30000"/>
              <a:t>th</a:t>
            </a:r>
            <a:r>
              <a:rPr lang="en-US"/>
              <a:t>, AM1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6411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Three presentations with discussions</a:t>
            </a:r>
          </a:p>
          <a:p>
            <a:pPr lvl="1"/>
            <a:r>
              <a:rPr lang="en-US" dirty="0"/>
              <a:t>Outcome of the Wireless BoF in Jan 2014 (Roger Marks)</a:t>
            </a:r>
          </a:p>
          <a:p>
            <a:pPr lvl="2"/>
            <a:r>
              <a:rPr lang="en-US" dirty="0">
                <a:hlinkClick r:id="rId2"/>
              </a:rPr>
              <a:t>https://mentor.ieee.org/omniran/dcn/14/omniran-14-0025-00-0000-outcome-of-wireless-sdn-bof-meeting-of-2014-01-23.pdf</a:t>
            </a:r>
            <a:endParaRPr lang="en-US" dirty="0"/>
          </a:p>
          <a:p>
            <a:pPr lvl="1"/>
            <a:r>
              <a:rPr lang="en-US"/>
              <a:t>Software Defined Networking Supported by IEEE 802.1Q (</a:t>
            </a:r>
            <a:r>
              <a:rPr lang="en-US" dirty="0"/>
              <a:t>Janos Farkas)</a:t>
            </a:r>
          </a:p>
          <a:p>
            <a:pPr lvl="2"/>
            <a:r>
              <a:rPr lang="en-US" u="sng">
                <a:hlinkClick r:id="rId3"/>
              </a:rPr>
              <a:t>http://www.ieee802.org/1/files/public/docs2014/Q-farkas-SDN-support-0314-v01.pdf</a:t>
            </a:r>
            <a:endParaRPr lang="en-US"/>
          </a:p>
          <a:p>
            <a:pPr lvl="2"/>
            <a:r>
              <a:rPr lang="en-US" u="sng">
                <a:hlinkClick r:id="rId4"/>
              </a:rPr>
              <a:t>http://www.ieee802.org/802_tutorials/2013-03/8021-IETF-tutorial-final.pdf</a:t>
            </a:r>
            <a:endParaRPr lang="en-US">
              <a:hlinkClick r:id="rId4"/>
            </a:endParaRPr>
          </a:p>
          <a:p>
            <a:pPr lvl="1"/>
            <a:r>
              <a:rPr lang="en-US" dirty="0"/>
              <a:t>SDN OmniRAN usecases (Juan Carlos Zuniga)</a:t>
            </a:r>
          </a:p>
          <a:p>
            <a:pPr lvl="2"/>
            <a:r>
              <a:rPr lang="en-US" dirty="0">
                <a:hlinkClick r:id="rId5"/>
              </a:rPr>
              <a:t>https://mentor.ieee.org/omniran/dcn/14/omniran-14-0029-00-0000-sdn-based-use-cases-for-bof.pptx</a:t>
            </a:r>
            <a:endParaRPr lang="en-US" dirty="0"/>
          </a:p>
          <a:p>
            <a:r>
              <a:rPr lang="en-US"/>
              <a:t>Conclusions:</a:t>
            </a:r>
          </a:p>
          <a:p>
            <a:pPr lvl="1"/>
            <a:r>
              <a:rPr lang="en-US"/>
              <a:t>Set up a dedicated mailing list for the Wireless SDN topic</a:t>
            </a:r>
          </a:p>
          <a:p>
            <a:pPr lvl="1"/>
            <a:r>
              <a:rPr lang="en-US"/>
              <a:t>Organize for a further Wireless SDN BoF at July plenary meeting</a:t>
            </a:r>
          </a:p>
          <a:p>
            <a:pPr lvl="1"/>
            <a:r>
              <a:rPr lang="en-US"/>
              <a:t>Establish communication with ONF</a:t>
            </a:r>
          </a:p>
          <a:p>
            <a:pPr lvl="1"/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11-14/460r0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35774825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2040"/>
            <a:ext cx="7772400" cy="1066800"/>
          </a:xfrm>
          <a:noFill/>
        </p:spPr>
        <p:txBody>
          <a:bodyPr/>
          <a:lstStyle/>
          <a:p>
            <a:r>
              <a:rPr lang="en-GB" dirty="0" smtClean="0"/>
              <a:t>802.24 </a:t>
            </a:r>
            <a:br>
              <a:rPr lang="en-GB" dirty="0" smtClean="0"/>
            </a:br>
            <a:r>
              <a:rPr lang="en-GB" dirty="0" smtClean="0"/>
              <a:t>Smart Grid Technical </a:t>
            </a:r>
            <a:r>
              <a:rPr lang="en-GB" smtClean="0"/>
              <a:t>Advisory Group</a:t>
            </a:r>
            <a:br>
              <a:rPr lang="en-GB" smtClean="0"/>
            </a:br>
            <a:r>
              <a:rPr lang="en-GB" smtClean="0"/>
              <a:t>Liaison </a:t>
            </a:r>
            <a:r>
              <a:rPr lang="en-GB" dirty="0" smtClean="0"/>
              <a:t>Report (January 2014)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2708920"/>
            <a:ext cx="7772400" cy="338708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2014-03-20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96</a:t>
            </a:fld>
            <a:endParaRPr lang="en-GB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/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 smtClean="0"/>
              <a:t>Author: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11-14/459r0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26626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802.24 Introduction and Meeting Plan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r>
              <a:rPr lang="en-US" smtClean="0"/>
              <a:t>802.24 is the Smart Grid Technical Advisory Group</a:t>
            </a:r>
          </a:p>
          <a:p>
            <a:endParaRPr lang="en-US" smtClean="0"/>
          </a:p>
          <a:p>
            <a:r>
              <a:rPr lang="en-US" smtClean="0"/>
              <a:t>Formed Nov 2012 to coordinate internal to and external to IEEE 802 in matters related to Smart Grid standards</a:t>
            </a:r>
          </a:p>
          <a:p>
            <a:endParaRPr lang="en-US" smtClean="0"/>
          </a:p>
          <a:p>
            <a:r>
              <a:rPr lang="en-US" smtClean="0"/>
              <a:t>Established meeting plan is 3 slots: PM2 on Monday, Tuesday and Wednesday</a:t>
            </a:r>
          </a:p>
          <a:p>
            <a:endParaRPr lang="en-US" smtClean="0"/>
          </a:p>
          <a:p>
            <a:r>
              <a:rPr lang="en-US" smtClean="0"/>
              <a:t>Participation from all 802 working groups is invited</a:t>
            </a:r>
          </a:p>
          <a:p>
            <a:pPr lvl="1"/>
            <a:r>
              <a:rPr lang="en-US" smtClean="0"/>
              <a:t>Reciprocal attendance credit is available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97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11-14/459r0 by Tim Godfrey, EPRI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35440494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March 2014 activities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827240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IEEE White Paper on the applicability of IEEE 802 standards in the smart grid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hlinkClick r:id="rId2"/>
              </a:rPr>
              <a:t>draft </a:t>
            </a:r>
            <a:r>
              <a:rPr lang="en-US" dirty="0" smtClean="0"/>
              <a:t>was developed IEEE Editors from the TAG document. </a:t>
            </a:r>
          </a:p>
          <a:p>
            <a:pPr lvl="1"/>
            <a:r>
              <a:rPr lang="en-US" dirty="0" smtClean="0"/>
              <a:t>Further review and editing will be completed before release – </a:t>
            </a:r>
          </a:p>
          <a:p>
            <a:pPr lvl="2"/>
            <a:r>
              <a:rPr lang="en-US" dirty="0" smtClean="0"/>
              <a:t>Target May 2014</a:t>
            </a:r>
          </a:p>
          <a:p>
            <a:r>
              <a:rPr lang="en-US" dirty="0" smtClean="0"/>
              <a:t>The TAG started developing an operating manual</a:t>
            </a:r>
          </a:p>
          <a:p>
            <a:pPr lvl="1"/>
            <a:r>
              <a:rPr lang="en-US" dirty="0" smtClean="0"/>
              <a:t>Including procedures for starting Task Groups. Doc </a:t>
            </a:r>
            <a:r>
              <a:rPr lang="en-US" dirty="0" smtClean="0">
                <a:hlinkClick r:id="rId3"/>
              </a:rPr>
              <a:t>24-14-0007</a:t>
            </a:r>
            <a:endParaRPr lang="en-US" dirty="0" smtClean="0"/>
          </a:p>
          <a:p>
            <a:r>
              <a:rPr lang="en-US" dirty="0" smtClean="0"/>
              <a:t>Activities related to scope expansion of 802.24</a:t>
            </a:r>
          </a:p>
          <a:p>
            <a:pPr lvl="1"/>
            <a:r>
              <a:rPr lang="en-US" dirty="0" smtClean="0"/>
              <a:t>A tutorial session was hosted by 802.24 on Tuesday evening. The presentation is  </a:t>
            </a:r>
            <a:r>
              <a:rPr lang="en-US" dirty="0" smtClean="0">
                <a:hlinkClick r:id="rId4"/>
              </a:rPr>
              <a:t>24-14-0008</a:t>
            </a:r>
            <a:r>
              <a:rPr lang="en-US" dirty="0" smtClean="0"/>
              <a:t> on Internet of Things</a:t>
            </a:r>
          </a:p>
          <a:p>
            <a:pPr lvl="1"/>
            <a:r>
              <a:rPr lang="en-US" dirty="0" smtClean="0"/>
              <a:t>New scope areas such as </a:t>
            </a:r>
            <a:r>
              <a:rPr lang="en-US" dirty="0" err="1" smtClean="0"/>
              <a:t>IoT</a:t>
            </a:r>
            <a:r>
              <a:rPr lang="en-US" dirty="0" smtClean="0"/>
              <a:t> will be assigned to Task Groups</a:t>
            </a:r>
          </a:p>
          <a:p>
            <a:pPr lvl="1"/>
            <a:r>
              <a:rPr lang="en-US" dirty="0" smtClean="0"/>
              <a:t>The TAG may adopt a new name such as “Vertical Applications”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98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11-14/459r0 by Tim Godfrey, EPRI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41959238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802.19 Liaison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85800" y="16764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2014-03-19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522288" y="2278063"/>
          <a:ext cx="7664450" cy="267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Document" r:id="rId3" imgW="8262143" imgH="2875827" progId="Word.Document.8">
                  <p:embed/>
                </p:oleObj>
              </mc:Choice>
              <mc:Fallback>
                <p:oleObj name="Document" r:id="rId3" imgW="8262143" imgH="287582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278063"/>
                        <a:ext cx="7664450" cy="2671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11-14/421r0 by Eldad Perahia (Intel)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749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73933</TotalTime>
  <Words>7085</Words>
  <Application>Microsoft Office PowerPoint</Application>
  <PresentationFormat>On-screen Show (4:3)</PresentationFormat>
  <Paragraphs>1578</Paragraphs>
  <Slides>108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20" baseType="lpstr">
      <vt:lpstr>Gulim</vt:lpstr>
      <vt:lpstr>MS Gothic</vt:lpstr>
      <vt:lpstr>ＭＳ 明朝</vt:lpstr>
      <vt:lpstr>MS PGothic</vt:lpstr>
      <vt:lpstr>MS PGothic</vt:lpstr>
      <vt:lpstr>Arial</vt:lpstr>
      <vt:lpstr>Calibri</vt:lpstr>
      <vt:lpstr>Times New Roman</vt:lpstr>
      <vt:lpstr>Utsaah</vt:lpstr>
      <vt:lpstr>Wingdings</vt:lpstr>
      <vt:lpstr>Default Design</vt:lpstr>
      <vt:lpstr>Document</vt:lpstr>
      <vt:lpstr>802.11 March 2014 Closing Reports</vt:lpstr>
      <vt:lpstr>Abstract</vt:lpstr>
      <vt:lpstr>Attendance</vt:lpstr>
      <vt:lpstr>Attendance Total</vt:lpstr>
      <vt:lpstr>Attendance Histogram (Thu) </vt:lpstr>
      <vt:lpstr>Attendance by Country</vt:lpstr>
      <vt:lpstr>Type of Groups</vt:lpstr>
      <vt:lpstr>Groups</vt:lpstr>
      <vt:lpstr>PowerPoint Presentation</vt:lpstr>
      <vt:lpstr>802.11 WG Editor’s Meeting (Mar ‘14)</vt:lpstr>
      <vt:lpstr>Volunteer Editor Contacts</vt:lpstr>
      <vt:lpstr>802.11 Style Guide</vt:lpstr>
      <vt:lpstr>Editor Amendment Ordering</vt:lpstr>
      <vt:lpstr>Draft Development Snapshot</vt:lpstr>
      <vt:lpstr>MIB style, Visio and Frame practices </vt:lpstr>
      <vt:lpstr>Closing Report</vt:lpstr>
      <vt:lpstr>Abstract</vt:lpstr>
      <vt:lpstr>PowerPoint Presentation</vt:lpstr>
      <vt:lpstr>ARC Closing Report </vt:lpstr>
      <vt:lpstr>Abstract</vt:lpstr>
      <vt:lpstr>Work Completed</vt:lpstr>
      <vt:lpstr>Work Completed (con’t)</vt:lpstr>
      <vt:lpstr>Teleconference(s)</vt:lpstr>
      <vt:lpstr>May 2014 Goals</vt:lpstr>
      <vt:lpstr>IEEE 802 JTC1 SC closing report (Mar14)</vt:lpstr>
      <vt:lpstr>Abstract</vt:lpstr>
      <vt:lpstr>IEEE 802 has pushed four standards through the PSDO ratification process</vt:lpstr>
      <vt:lpstr>IEEE 802 has nine standards in the pipeline for ratification under the PSDO</vt:lpstr>
      <vt:lpstr>The SC heard a report in Beijing of the recent SC6 meeting in Ottawa</vt:lpstr>
      <vt:lpstr>JTC1 SC will continue work in Hawaii</vt:lpstr>
      <vt:lpstr>Motion</vt:lpstr>
      <vt:lpstr>IEEE 802.11 Regulatory SC Beijing Closing Report</vt:lpstr>
      <vt:lpstr>Abstract</vt:lpstr>
      <vt:lpstr>Agenda</vt:lpstr>
      <vt:lpstr>Accomplishments</vt:lpstr>
      <vt:lpstr>Teleconferences</vt:lpstr>
      <vt:lpstr>IEEE 802.11mc Closing Report for March 2014</vt:lpstr>
      <vt:lpstr>Abstract</vt:lpstr>
      <vt:lpstr>Status </vt:lpstr>
      <vt:lpstr>TGmc Plan of Record</vt:lpstr>
      <vt:lpstr>Teleconferences</vt:lpstr>
      <vt:lpstr>Next Steps</vt:lpstr>
      <vt:lpstr>IEEE 802.11ah Closing Report for March 2014</vt:lpstr>
      <vt:lpstr>Activity in TGah</vt:lpstr>
      <vt:lpstr>Going forward</vt:lpstr>
      <vt:lpstr>Teleconference</vt:lpstr>
      <vt:lpstr>TGah Timeline Update</vt:lpstr>
      <vt:lpstr>IEEE 802.11TGai Closing Report</vt:lpstr>
      <vt:lpstr>Abstract</vt:lpstr>
      <vt:lpstr>IEEE 802.11 FILS TGai –  March 2014 Beijing meeting</vt:lpstr>
      <vt:lpstr>Accomplishments  TGai  1/2</vt:lpstr>
      <vt:lpstr>Accomplishments  TGai  2/2</vt:lpstr>
      <vt:lpstr>Plan for May</vt:lpstr>
      <vt:lpstr>Time line of Tgai (no change )</vt:lpstr>
      <vt:lpstr>Teleconference Schedule </vt:lpstr>
      <vt:lpstr>LB Motion to forward WGLB</vt:lpstr>
      <vt:lpstr>Motion:  Adhoc meeting </vt:lpstr>
      <vt:lpstr>Reference</vt:lpstr>
      <vt:lpstr>Thanks to all who participated!</vt:lpstr>
      <vt:lpstr>PowerPoint Presentation</vt:lpstr>
      <vt:lpstr>Abstract</vt:lpstr>
      <vt:lpstr>Work Completed (1/3) </vt:lpstr>
      <vt:lpstr>Work Completed (2/3)</vt:lpstr>
      <vt:lpstr>Work Completed (3/3)</vt:lpstr>
      <vt:lpstr>Motion 1</vt:lpstr>
      <vt:lpstr>Motion 2</vt:lpstr>
      <vt:lpstr>Next Meeting for 802.11aj</vt:lpstr>
      <vt:lpstr>Goals for May 2014 Meeting</vt:lpstr>
      <vt:lpstr>Conference call times</vt:lpstr>
      <vt:lpstr>TGak March Closing Report</vt:lpstr>
      <vt:lpstr>Abstract</vt:lpstr>
      <vt:lpstr>TGak Closing Report</vt:lpstr>
      <vt:lpstr>TGak Closing Report</vt:lpstr>
      <vt:lpstr>TGak Ad Hoc</vt:lpstr>
      <vt:lpstr>TGak Closing Report</vt:lpstr>
      <vt:lpstr>TGaq Closing Report</vt:lpstr>
      <vt:lpstr>Abstract</vt:lpstr>
      <vt:lpstr>PowerPoint Presentation</vt:lpstr>
      <vt:lpstr>High Efficiency WLAN (HEW) SG March 2014 Closing Report</vt:lpstr>
      <vt:lpstr>Abstract</vt:lpstr>
      <vt:lpstr>Work Completed </vt:lpstr>
      <vt:lpstr>May 2014 Goals</vt:lpstr>
      <vt:lpstr>Timeline</vt:lpstr>
      <vt:lpstr>Conference Call Times</vt:lpstr>
      <vt:lpstr>RR-TAG (802.18) to 802.11 Liaison Report</vt:lpstr>
      <vt:lpstr>Overview</vt:lpstr>
      <vt:lpstr>ECC Consultation Response Approved</vt:lpstr>
      <vt:lpstr>ITU-R Documents Approved</vt:lpstr>
      <vt:lpstr>3GPP Liaison Request Letter</vt:lpstr>
      <vt:lpstr>OmniRAN EC SG Liaison Report to IEEE 802.11</vt:lpstr>
      <vt:lpstr>OmniRAN EC SG Liaison Report to IEEE 802 WGs</vt:lpstr>
      <vt:lpstr>OmniRAN EC SG  Status and Outlook</vt:lpstr>
      <vt:lpstr>OmniRAN after the approval of the P802.1CF PAR</vt:lpstr>
      <vt:lpstr>Envisioned activities of 802.1 OmniRAN TG  until July F2F</vt:lpstr>
      <vt:lpstr>Second Wireless SDN BoF Thu, Mar 20th, AM1</vt:lpstr>
      <vt:lpstr>802.24  Smart Grid Technical Advisory Group Liaison Report (January 2014)</vt:lpstr>
      <vt:lpstr>802.24 Introduction and Meeting Plan</vt:lpstr>
      <vt:lpstr>March 2014 activities</vt:lpstr>
      <vt:lpstr>March 802.19 Liaison Report</vt:lpstr>
      <vt:lpstr>Abstract</vt:lpstr>
      <vt:lpstr>802.19 March Meeting Plan</vt:lpstr>
      <vt:lpstr>Coexistence Assurance</vt:lpstr>
      <vt:lpstr>802.19.1 Sponsor Ballot Results</vt:lpstr>
      <vt:lpstr>PowerPoint Presentation</vt:lpstr>
      <vt:lpstr>References</vt:lpstr>
      <vt:lpstr>WBA Liaison Ad-Hoc Closing Report</vt:lpstr>
      <vt:lpstr>Abstract</vt:lpstr>
      <vt:lpstr>PowerPoint Presentation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Reports</dc:title>
  <dc:creator>Adrian Stephens</dc:creator>
  <cp:lastModifiedBy>Stephens, Adrian P</cp:lastModifiedBy>
  <cp:revision>1242</cp:revision>
  <cp:lastPrinted>1998-02-10T13:28:06Z</cp:lastPrinted>
  <dcterms:created xsi:type="dcterms:W3CDTF">1998-02-10T13:07:52Z</dcterms:created>
  <dcterms:modified xsi:type="dcterms:W3CDTF">2014-03-20T12:20:59Z</dcterms:modified>
</cp:coreProperties>
</file>