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17"/>
  </p:notesMasterIdLst>
  <p:handoutMasterIdLst>
    <p:handoutMasterId r:id="rId18"/>
  </p:handoutMasterIdLst>
  <p:sldIdLst>
    <p:sldId id="269" r:id="rId2"/>
    <p:sldId id="270" r:id="rId3"/>
    <p:sldId id="274" r:id="rId4"/>
    <p:sldId id="288" r:id="rId5"/>
    <p:sldId id="285" r:id="rId6"/>
    <p:sldId id="281" r:id="rId7"/>
    <p:sldId id="282" r:id="rId8"/>
    <p:sldId id="283" r:id="rId9"/>
    <p:sldId id="284" r:id="rId10"/>
    <p:sldId id="286" r:id="rId11"/>
    <p:sldId id="279" r:id="rId12"/>
    <p:sldId id="280" r:id="rId13"/>
    <p:sldId id="287" r:id="rId14"/>
    <p:sldId id="277" r:id="rId15"/>
    <p:sldId id="275" r:id="rId16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b="1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48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FF99"/>
    <a:srgbClr val="FF9966"/>
    <a:srgbClr val="FF9933"/>
    <a:srgbClr val="FFFF00"/>
    <a:srgbClr val="66FFFF"/>
    <a:srgbClr val="FF3300"/>
    <a:srgbClr val="FF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189" autoAdjust="0"/>
    <p:restoredTop sz="86401" autoAdjust="0"/>
  </p:normalViewPr>
  <p:slideViewPr>
    <p:cSldViewPr>
      <p:cViewPr varScale="1">
        <p:scale>
          <a:sx n="72" d="100"/>
          <a:sy n="72" d="100"/>
        </p:scale>
        <p:origin x="1290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notesViewPr>
    <p:cSldViewPr>
      <p:cViewPr>
        <p:scale>
          <a:sx n="100" d="100"/>
          <a:sy n="100" d="100"/>
        </p:scale>
        <p:origin x="-1728" y="42"/>
      </p:cViewPr>
      <p:guideLst>
        <p:guide orient="horz" pos="2163"/>
        <p:guide pos="2848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29263" y="177800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687388" y="177800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307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5781675" y="8997950"/>
            <a:ext cx="466725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Bruce Kraemer, Marvell</a:t>
            </a:r>
          </a:p>
        </p:txBody>
      </p:sp>
      <p:sp>
        <p:nvSpPr>
          <p:cNvPr id="307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095625" y="8997950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F771502A-6538-410D-9F92-7BE935D2C40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8198" name="Line 6"/>
          <p:cNvSpPr>
            <a:spLocks noChangeShapeType="1"/>
          </p:cNvSpPr>
          <p:nvPr/>
        </p:nvSpPr>
        <p:spPr bwMode="auto">
          <a:xfrm>
            <a:off x="685800" y="387350"/>
            <a:ext cx="5486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8199" name="Rectangle 7"/>
          <p:cNvSpPr>
            <a:spLocks noChangeArrowheads="1"/>
          </p:cNvSpPr>
          <p:nvPr/>
        </p:nvSpPr>
        <p:spPr bwMode="auto">
          <a:xfrm>
            <a:off x="685800" y="8997950"/>
            <a:ext cx="703263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38213"/>
            <a:r>
              <a:rPr lang="en-US" sz="1200" b="0"/>
              <a:t>Submission</a:t>
            </a:r>
          </a:p>
        </p:txBody>
      </p:sp>
      <p:sp>
        <p:nvSpPr>
          <p:cNvPr id="8200" name="Line 8"/>
          <p:cNvSpPr>
            <a:spLocks noChangeShapeType="1"/>
          </p:cNvSpPr>
          <p:nvPr/>
        </p:nvSpPr>
        <p:spPr bwMode="auto">
          <a:xfrm>
            <a:off x="685800" y="8986838"/>
            <a:ext cx="56388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4080771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5572125" y="98425"/>
            <a:ext cx="641350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400"/>
            </a:lvl1pPr>
          </a:lstStyle>
          <a:p>
            <a:pPr>
              <a:defRPr/>
            </a:pPr>
            <a:r>
              <a:rPr lang="en-US"/>
              <a:t>doc.: IEEE 802.11-06/0528r0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646113" y="98425"/>
            <a:ext cx="827087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 defTabSz="938213">
              <a:defRPr sz="1400"/>
            </a:lvl1pPr>
          </a:lstStyle>
          <a:p>
            <a:pPr>
              <a:defRPr/>
            </a:pPr>
            <a:r>
              <a:rPr lang="en-US"/>
              <a:t>May 2006</a:t>
            </a:r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12838" y="701675"/>
            <a:ext cx="4635500" cy="3476625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05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416425"/>
            <a:ext cx="5029200" cy="41846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4112" tIns="46259" rIns="94112" bIns="46259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5287963" y="9001125"/>
            <a:ext cx="925512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5pPr marL="458788" lvl="4" algn="r" defTabSz="938213">
              <a:defRPr sz="1200" b="0"/>
            </a:lvl5pPr>
          </a:lstStyle>
          <a:p>
            <a:pPr lvl="4">
              <a:defRPr/>
            </a:pPr>
            <a:r>
              <a:rPr lang="en-US"/>
              <a:t>Bruce Kraemer, Marvell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181350" y="9001125"/>
            <a:ext cx="512763" cy="1825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 defTabSz="938213">
              <a:defRPr sz="1200" b="0"/>
            </a:lvl1pPr>
          </a:lstStyle>
          <a:p>
            <a:pPr>
              <a:defRPr/>
            </a:pPr>
            <a:r>
              <a:rPr lang="en-US"/>
              <a:t>Page </a:t>
            </a:r>
            <a:fld id="{51B966A9-53E8-431F-AD94-BCA61E341CF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5128" name="Rectangle 8"/>
          <p:cNvSpPr>
            <a:spLocks noChangeArrowheads="1"/>
          </p:cNvSpPr>
          <p:nvPr/>
        </p:nvSpPr>
        <p:spPr bwMode="auto">
          <a:xfrm>
            <a:off x="715963" y="9001125"/>
            <a:ext cx="703262" cy="1825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pPr defTabSz="919163"/>
            <a:r>
              <a:rPr lang="en-US" sz="1200" b="0"/>
              <a:t>Submission</a:t>
            </a:r>
          </a:p>
        </p:txBody>
      </p:sp>
      <p:sp>
        <p:nvSpPr>
          <p:cNvPr id="5129" name="Line 9"/>
          <p:cNvSpPr>
            <a:spLocks noChangeShapeType="1"/>
          </p:cNvSpPr>
          <p:nvPr/>
        </p:nvSpPr>
        <p:spPr bwMode="auto">
          <a:xfrm>
            <a:off x="715963" y="8999538"/>
            <a:ext cx="54260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5130" name="Line 10"/>
          <p:cNvSpPr>
            <a:spLocks noChangeShapeType="1"/>
          </p:cNvSpPr>
          <p:nvPr/>
        </p:nvSpPr>
        <p:spPr bwMode="auto">
          <a:xfrm>
            <a:off x="639763" y="296863"/>
            <a:ext cx="5578475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6328568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1143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2286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3429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457200" algn="l" defTabSz="933450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6148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6149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D0B8B295-F92D-467A-B866-1ED57ECAAB6C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61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151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234823530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doc.: IEEE 802.11-06/0528r0</a:t>
            </a:r>
          </a:p>
        </p:txBody>
      </p:sp>
      <p:sp>
        <p:nvSpPr>
          <p:cNvPr id="7171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400" smtClean="0"/>
              <a:t>May 2006</a:t>
            </a:r>
          </a:p>
        </p:txBody>
      </p:sp>
      <p:sp>
        <p:nvSpPr>
          <p:cNvPr id="7172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marL="342900" indent="-3429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458788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9159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13731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18303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2287588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lvl="4"/>
            <a:r>
              <a:rPr lang="en-US" sz="1200" b="0" smtClean="0"/>
              <a:t>Bruce Kraemer, Marvell</a:t>
            </a:r>
          </a:p>
        </p:txBody>
      </p:sp>
      <p:sp>
        <p:nvSpPr>
          <p:cNvPr id="7173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defTabSz="938213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defTabSz="938213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Page </a:t>
            </a:r>
            <a:fld id="{E7628765-BB07-4236-84F8-D507B9C5330C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717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175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GB" smtClean="0"/>
          </a:p>
        </p:txBody>
      </p:sp>
    </p:spTree>
    <p:extLst>
      <p:ext uri="{BB962C8B-B14F-4D97-AF65-F5344CB8AC3E}">
        <p14:creationId xmlns:p14="http://schemas.microsoft.com/office/powerpoint/2010/main" val="108734720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doc.: IEEE 802.11-06/0528r0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May 2006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pPr lvl="4">
              <a:defRPr/>
            </a:pPr>
            <a:r>
              <a:rPr lang="en-US" smtClean="0"/>
              <a:t>Bruce Kraemer, Marvell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Page </a:t>
            </a:r>
            <a:fld id="{51B966A9-53E8-431F-AD94-BCA61E341CFC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5852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E5CBE4F-402A-49FC-A06A-9C974296C4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825424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72E031F0-8644-40AC-ABB2-532CF6186CC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8841877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3100" cy="5410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9AE03E-796B-4873-946A-B6AA9F6A91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62439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bl" preserve="1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772400" cy="1066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685800" y="1981200"/>
            <a:ext cx="7772400" cy="4114800"/>
          </a:xfrm>
        </p:spPr>
        <p:txBody>
          <a:bodyPr/>
          <a:lstStyle/>
          <a:p>
            <a:pPr lvl="0"/>
            <a:endParaRPr lang="en-GB" noProof="0" smtClean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035A483-3080-47E4-BD07-3D33495BC2D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27546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Click to edit Master title style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A664691-56C7-4D38-BFF3-A32E09E0A6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365049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0FDD5300-2866-4D79-87F5-BB55E78B962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523902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81200"/>
            <a:ext cx="38100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338C2F6-F105-433A-AAB6-76B0B679D40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4429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C9B25F80-8C11-467D-8E41-C1B0ECCD19F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761676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AF89681A-9631-497E-ACB4-B757B377D4B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001520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6979DB56-C54D-4700-A77E-3F886BE74F7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331240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DEA2AD29-FE18-41FA-84E3-53BD235C034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90474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5375AF5-85D9-46A1-B7D8-F799CB6B230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697772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2400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dirty="0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24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2075" tIns="46038" rIns="92075" bIns="4603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96913" y="333375"/>
            <a:ext cx="1579562" cy="276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b" anchorCtr="0" compatLnSpc="1">
            <a:prstTxWarp prst="textNoShape">
              <a:avLst/>
            </a:prstTxWarp>
            <a:spAutoFit/>
          </a:bodyPr>
          <a:lstStyle>
            <a:lvl1pPr>
              <a:defRPr sz="1800" smtClean="0"/>
            </a:lvl1pPr>
          </a:lstStyle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8077200" y="6475413"/>
            <a:ext cx="4667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r">
              <a:defRPr sz="1200" b="0"/>
            </a:lvl1pPr>
          </a:lstStyle>
          <a:p>
            <a:pPr>
              <a:defRPr/>
            </a:pPr>
            <a:r>
              <a:rPr lang="en-US"/>
              <a:t>Adrian Stephens, Intel Corporation</a:t>
            </a: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344988" y="6475413"/>
            <a:ext cx="530225" cy="1825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0" tIns="0" rIns="0" bIns="0" numCol="1" anchor="t" anchorCtr="0" compatLnSpc="1">
            <a:prstTxWarp prst="textNoShape">
              <a:avLst/>
            </a:prstTxWarp>
            <a:spAutoFit/>
          </a:bodyPr>
          <a:lstStyle>
            <a:lvl1pPr algn="ctr">
              <a:defRPr sz="1200" b="0"/>
            </a:lvl1pPr>
          </a:lstStyle>
          <a:p>
            <a:pPr>
              <a:defRPr/>
            </a:pPr>
            <a:r>
              <a:rPr lang="en-US"/>
              <a:t>Slide </a:t>
            </a:r>
            <a:fld id="{31D45EC1-4C6A-4C4C-A230-3BDF24B584F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5162485" y="332601"/>
            <a:ext cx="3283015" cy="276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 anchor="b">
            <a:spAutoFit/>
          </a:bodyPr>
          <a:lstStyle/>
          <a:p>
            <a:pPr marL="457200" lvl="4" algn="r"/>
            <a:r>
              <a:rPr lang="en-US" sz="1800" dirty="0"/>
              <a:t>doc.: IEEE </a:t>
            </a:r>
            <a:r>
              <a:rPr lang="en-US" sz="1800" dirty="0" smtClean="0"/>
              <a:t>802.11-14/0254r0</a:t>
            </a:r>
            <a:endParaRPr lang="en-US" sz="1800" dirty="0"/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09600"/>
            <a:ext cx="77724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685800" y="6475413"/>
            <a:ext cx="711200" cy="182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lIns="0" tIns="0" rIns="0" bIns="0">
            <a:spAutoFit/>
          </a:bodyPr>
          <a:lstStyle/>
          <a:p>
            <a:r>
              <a:rPr lang="en-US" sz="1200" b="0"/>
              <a:t>Submission</a:t>
            </a:r>
          </a:p>
        </p:txBody>
      </p:sp>
      <p:sp>
        <p:nvSpPr>
          <p:cNvPr id="1034" name="Line 10"/>
          <p:cNvSpPr>
            <a:spLocks noChangeShapeType="1"/>
          </p:cNvSpPr>
          <p:nvPr/>
        </p:nvSpPr>
        <p:spPr bwMode="auto">
          <a:xfrm>
            <a:off x="685800" y="6477000"/>
            <a:ext cx="7848600" cy="0"/>
          </a:xfrm>
          <a:prstGeom prst="line">
            <a:avLst/>
          </a:prstGeom>
          <a:noFill/>
          <a:ln w="12700">
            <a:solidFill>
              <a:schemeClr val="tx1"/>
            </a:solidFill>
            <a:round/>
            <a:headEnd type="none" w="sm" len="sm"/>
            <a:tailEnd type="none" w="sm" len="sm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 anchor="ctr"/>
          <a:lstStyle/>
          <a:p>
            <a:endParaRPr lang="en-GB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985" r:id="rId1"/>
    <p:sldLayoutId id="2147483974" r:id="rId2"/>
    <p:sldLayoutId id="2147483975" r:id="rId3"/>
    <p:sldLayoutId id="2147483976" r:id="rId4"/>
    <p:sldLayoutId id="2147483977" r:id="rId5"/>
    <p:sldLayoutId id="2147483978" r:id="rId6"/>
    <p:sldLayoutId id="2147483979" r:id="rId7"/>
    <p:sldLayoutId id="2147483980" r:id="rId8"/>
    <p:sldLayoutId id="2147483981" r:id="rId9"/>
    <p:sldLayoutId id="2147483982" r:id="rId10"/>
    <p:sldLayoutId id="2147483983" r:id="rId11"/>
    <p:sldLayoutId id="2147483984" r:id="rId12"/>
  </p:sldLayoutIdLst>
  <p:timing>
    <p:tnLst>
      <p:par>
        <p:cTn id="1" dur="indefinite" restart="never" nodeType="tmRoot"/>
      </p:par>
    </p:tnLst>
  </p:timing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3200" b="1">
          <a:solidFill>
            <a:schemeClr val="tx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0" fontAlgn="base" hangingPunct="0">
        <a:spcBef>
          <a:spcPct val="2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0" fontAlgn="base" hangingPunct="0">
        <a:spcBef>
          <a:spcPct val="2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0" fontAlgn="base" hangingPunct="0">
        <a:spcBef>
          <a:spcPct val="2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Document1.doc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3075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307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7F5B2C40-42CD-4067-8FE4-2A631163A022}" type="slidenum">
              <a:rPr lang="en-US" sz="1200" b="0" smtClean="0"/>
              <a:pPr/>
              <a:t>1</a:t>
            </a:fld>
            <a:endParaRPr lang="en-US" sz="1200" b="0" smtClean="0"/>
          </a:p>
        </p:txBody>
      </p:sp>
      <p:sp>
        <p:nvSpPr>
          <p:cNvPr id="3077" name="Rectangle 2"/>
          <p:cNvSpPr>
            <a:spLocks noGrp="1" noChangeArrowheads="1"/>
          </p:cNvSpPr>
          <p:nvPr>
            <p:ph type="title"/>
          </p:nvPr>
        </p:nvSpPr>
        <p:spPr>
          <a:noFill/>
        </p:spPr>
        <p:txBody>
          <a:bodyPr/>
          <a:lstStyle/>
          <a:p>
            <a:r>
              <a:rPr lang="en-US" dirty="0" smtClean="0"/>
              <a:t>802.11 March 2014 WG Motions</a:t>
            </a:r>
          </a:p>
        </p:txBody>
      </p:sp>
      <p:sp>
        <p:nvSpPr>
          <p:cNvPr id="3078" name="Rectangle 6"/>
          <p:cNvSpPr>
            <a:spLocks noGrp="1" noChangeArrowheads="1"/>
          </p:cNvSpPr>
          <p:nvPr>
            <p:ph type="body" idx="1"/>
          </p:nvPr>
        </p:nvSpPr>
        <p:spPr>
          <a:xfrm>
            <a:off x="685800" y="1752600"/>
            <a:ext cx="7772400" cy="381000"/>
          </a:xfrm>
          <a:noFill/>
        </p:spPr>
        <p:txBody>
          <a:bodyPr/>
          <a:lstStyle/>
          <a:p>
            <a:pPr algn="ctr">
              <a:lnSpc>
                <a:spcPct val="90000"/>
              </a:lnSpc>
              <a:buFontTx/>
              <a:buNone/>
            </a:pPr>
            <a:r>
              <a:rPr lang="en-US" sz="2000" dirty="0" smtClean="0"/>
              <a:t>Date:</a:t>
            </a:r>
            <a:r>
              <a:rPr lang="en-US" sz="2000" b="0" dirty="0" smtClean="0"/>
              <a:t> 2014-01-24</a:t>
            </a:r>
          </a:p>
          <a:p>
            <a:pPr algn="ctr">
              <a:lnSpc>
                <a:spcPct val="90000"/>
              </a:lnSpc>
              <a:buFontTx/>
              <a:buNone/>
            </a:pPr>
            <a:endParaRPr lang="en-US" sz="2000" b="0" dirty="0" smtClean="0"/>
          </a:p>
        </p:txBody>
      </p:sp>
      <p:graphicFrame>
        <p:nvGraphicFramePr>
          <p:cNvPr id="307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17218320"/>
              </p:ext>
            </p:extLst>
          </p:nvPr>
        </p:nvGraphicFramePr>
        <p:xfrm>
          <a:off x="533400" y="2320925"/>
          <a:ext cx="7772400" cy="26098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335" name="Document" r:id="rId4" imgW="8277677" imgH="2779487" progId="Word.Document.8">
                  <p:embed/>
                </p:oleObj>
              </mc:Choice>
              <mc:Fallback>
                <p:oleObj name="Document" r:id="rId4" imgW="8277677" imgH="2779487" progId="Word.Document.8">
                  <p:embed/>
                  <p:pic>
                    <p:nvPicPr>
                      <p:cNvPr id="0" name="Object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/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33400" y="2320925"/>
                        <a:ext cx="7772400" cy="2609850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ffectLst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  <a:ext uri="{AF507438-7753-43E0-B8FC-AC1667EBCBE1}">
                          <a14:hiddenEffects xmlns:a14="http://schemas.microsoft.com/office/drawing/2010/main">
                            <a:effectLst>
                              <a:outerShdw dist="35921" dir="2700000" algn="ctr" rotWithShape="0">
                                <a:srgbClr val="808080"/>
                              </a:outerShdw>
                            </a:effectLst>
                          </a14:hiddenEffects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80" name="Rectangle 12"/>
          <p:cNvSpPr>
            <a:spLocks noChangeArrowheads="1"/>
          </p:cNvSpPr>
          <p:nvPr/>
        </p:nvSpPr>
        <p:spPr bwMode="auto">
          <a:xfrm>
            <a:off x="533400" y="1939925"/>
            <a:ext cx="1447800" cy="38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2075" tIns="46038" rIns="92075" bIns="46038"/>
          <a:lstStyle/>
          <a:p>
            <a:pPr marL="342900" indent="-342900">
              <a:spcBef>
                <a:spcPct val="20000"/>
              </a:spcBef>
            </a:pPr>
            <a:r>
              <a:rPr lang="en-US" sz="2000"/>
              <a:t>Authors:</a:t>
            </a:r>
            <a:endParaRPr lang="en-US" sz="2000" b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Regulatory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467588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6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Modification from SC Approved</a:t>
            </a:r>
          </a:p>
        </p:txBody>
      </p:sp>
      <p:sp>
        <p:nvSpPr>
          <p:cNvPr id="327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The Regulatory SC approved 11-14/0404r1 in our meeting Tuesday</a:t>
            </a:r>
          </a:p>
          <a:p>
            <a:r>
              <a:rPr lang="en-US" smtClean="0"/>
              <a:t>Subsequently, A review showed that the Comment section needs more justification for the Proposed Change</a:t>
            </a:r>
          </a:p>
          <a:p>
            <a:r>
              <a:rPr lang="en-US" smtClean="0"/>
              <a:t>More detail was added to the </a:t>
            </a:r>
            <a:r>
              <a:rPr lang="en-US" altLang="en-US" smtClean="0"/>
              <a:t>“</a:t>
            </a:r>
            <a:r>
              <a:rPr lang="en-US" smtClean="0"/>
              <a:t>Comments</a:t>
            </a:r>
            <a:r>
              <a:rPr lang="en-US" altLang="en-US" smtClean="0"/>
              <a:t>”</a:t>
            </a:r>
            <a:r>
              <a:rPr lang="en-US" smtClean="0"/>
              <a:t> section</a:t>
            </a:r>
          </a:p>
          <a:p>
            <a:r>
              <a:rPr lang="en-US" smtClean="0"/>
              <a:t>All the added details were discussed prior to the motion to approve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Rich Kennedy, MediaTek</a:t>
            </a:r>
            <a:endParaRPr lang="en-US"/>
          </a:p>
        </p:txBody>
      </p:sp>
      <p:sp>
        <p:nvSpPr>
          <p:cNvPr id="32773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9C1EC84C-5FF8-4704-837D-ABE11B4D5CDA}" type="slidenum">
              <a:rPr lang="en-US"/>
              <a:pPr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6719727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</a:t>
            </a:r>
          </a:p>
        </p:txBody>
      </p:sp>
      <p:sp>
        <p:nvSpPr>
          <p:cNvPr id="317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/>
              <a:t>A</a:t>
            </a:r>
            <a:r>
              <a:rPr lang="en-US" smtClean="0"/>
              <a:t>pprove </a:t>
            </a:r>
            <a:r>
              <a:rPr lang="en-US" dirty="0" smtClean="0"/>
              <a:t>the ECC consultation response in document 11-14/0404r2 for forwarding to IEEE 802.18 and the EC for approvals and submittal to the ECC.</a:t>
            </a:r>
          </a:p>
          <a:p>
            <a:r>
              <a:rPr lang="en-US" dirty="0" smtClean="0"/>
              <a:t>Moved by: Rich Kennedy</a:t>
            </a:r>
          </a:p>
          <a:p>
            <a:r>
              <a:rPr lang="en-US" dirty="0" smtClean="0"/>
              <a:t>Seconded by:</a:t>
            </a:r>
          </a:p>
          <a:p>
            <a:pPr marL="0" indent="-400050"/>
            <a:r>
              <a:rPr lang="en-US" dirty="0" smtClean="0"/>
              <a:t>Result:</a:t>
            </a:r>
          </a:p>
          <a:p>
            <a:pPr marL="342900" lvl="1" indent="-342900">
              <a:buFontTx/>
              <a:buChar char="•"/>
            </a:pPr>
            <a:endParaRPr lang="en-US" dirty="0"/>
          </a:p>
          <a:p>
            <a:pPr marL="342900" lvl="1" indent="-342900">
              <a:buFontTx/>
              <a:buChar char="•"/>
            </a:pPr>
            <a:endParaRPr lang="en-US" dirty="0" smtClean="0"/>
          </a:p>
          <a:p>
            <a:pPr marL="685800" lvl="2" indent="-342900"/>
            <a:r>
              <a:rPr lang="en-US" dirty="0" smtClean="0"/>
              <a:t>Approved in the 802.11 Regulatory SC 16/0/4</a:t>
            </a:r>
          </a:p>
          <a:p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Rich Kennedy, MediaTek</a:t>
            </a:r>
          </a:p>
        </p:txBody>
      </p:sp>
      <p:sp>
        <p:nvSpPr>
          <p:cNvPr id="31749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 eaLnBrk="0" hangingPunct="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17C640D0-8EE8-41D3-A8E0-5467DB69420D}" type="slidenum">
              <a:rPr lang="en-US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1484795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Liaison to IETF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4532328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ARC SC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lvl="0"/>
            <a:r>
              <a:rPr lang="en-GB" b="1" dirty="0"/>
              <a:t>Request the IEEE 802.11 WG chair to liaise document </a:t>
            </a:r>
            <a:r>
              <a:rPr lang="en-GB" b="1" dirty="0" smtClean="0"/>
              <a:t>11-14/0368r1 </a:t>
            </a:r>
            <a:r>
              <a:rPr lang="en-GB" b="1" dirty="0"/>
              <a:t>to the </a:t>
            </a:r>
            <a:r>
              <a:rPr lang="en-GB" b="1" dirty="0" smtClean="0"/>
              <a:t>IETF OPSAWG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GB" b="1" dirty="0" smtClean="0"/>
              <a:t>Moved </a:t>
            </a:r>
            <a:r>
              <a:rPr lang="en-GB" b="1" dirty="0"/>
              <a:t>by </a:t>
            </a:r>
            <a:r>
              <a:rPr lang="en-GB" b="1" dirty="0" smtClean="0"/>
              <a:t>Mark Hamilton on </a:t>
            </a:r>
            <a:r>
              <a:rPr lang="en-GB" b="1" dirty="0"/>
              <a:t>behalf of the </a:t>
            </a:r>
            <a:r>
              <a:rPr lang="en-GB" b="1" dirty="0" smtClean="0"/>
              <a:t>ARC </a:t>
            </a:r>
            <a:r>
              <a:rPr lang="en-GB" b="1" dirty="0"/>
              <a:t>Standing Committee</a:t>
            </a:r>
            <a:endParaRPr lang="en-US" dirty="0"/>
          </a:p>
          <a:p>
            <a:pPr lvl="0"/>
            <a:r>
              <a:rPr lang="en-GB" dirty="0" smtClean="0"/>
              <a:t>Seconded:</a:t>
            </a:r>
          </a:p>
          <a:p>
            <a:pPr lvl="0"/>
            <a:r>
              <a:rPr lang="en-GB" dirty="0" smtClean="0"/>
              <a:t>Result:</a:t>
            </a:r>
          </a:p>
          <a:p>
            <a:pPr lvl="0"/>
            <a:endParaRPr lang="en-GB" b="1" dirty="0" smtClean="0"/>
          </a:p>
          <a:p>
            <a:pPr lvl="0"/>
            <a:r>
              <a:rPr lang="en-GB" b="1" dirty="0" smtClean="0"/>
              <a:t>ARC SC vote</a:t>
            </a:r>
            <a:r>
              <a:rPr lang="en-GB" b="1" dirty="0"/>
              <a:t>: </a:t>
            </a:r>
            <a:r>
              <a:rPr lang="en-GB" b="1" dirty="0" smtClean="0"/>
              <a:t>12-0-0</a:t>
            </a:r>
            <a:endParaRPr lang="en-US" dirty="0"/>
          </a:p>
          <a:p>
            <a:pPr lvl="0"/>
            <a:r>
              <a:rPr lang="en-GB" b="1" dirty="0" smtClean="0"/>
              <a:t>Result</a:t>
            </a:r>
            <a:r>
              <a:rPr lang="en-GB" b="1" dirty="0"/>
              <a:t>: </a:t>
            </a:r>
            <a:r>
              <a:rPr lang="en-GB" b="1" dirty="0" smtClean="0"/>
              <a:t>12-0-0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44166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Friday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0FDD5300-2866-4D79-87F5-BB55E78B9620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5402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Date Placeholder 3"/>
          <p:cNvSpPr>
            <a:spLocks noGrp="1"/>
          </p:cNvSpPr>
          <p:nvPr>
            <p:ph type="dt" sz="quarter" idx="10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800" smtClean="0"/>
              <a:t>March 2014</a:t>
            </a:r>
            <a:endParaRPr lang="en-US" sz="1800"/>
          </a:p>
        </p:txBody>
      </p:sp>
      <p:sp>
        <p:nvSpPr>
          <p:cNvPr id="4099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Adrian Stephens, Intel Corporation</a:t>
            </a:r>
          </a:p>
        </p:txBody>
      </p:sp>
      <p:sp>
        <p:nvSpPr>
          <p:cNvPr id="4100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2400" b="1"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>
              <a:defRPr sz="2400" b="1"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>
              <a:defRPr sz="2400" b="1"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 b="1"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r>
              <a:rPr lang="en-US" sz="1200" b="0" smtClean="0"/>
              <a:t>Slide </a:t>
            </a:r>
            <a:fld id="{53349FF6-67AE-4871-A670-E3D21006EF30}" type="slidenum">
              <a:rPr lang="en-US" sz="1200" b="0" smtClean="0"/>
              <a:pPr/>
              <a:t>2</a:t>
            </a:fld>
            <a:endParaRPr lang="en-US" sz="1200" b="0" smtClean="0"/>
          </a:p>
        </p:txBody>
      </p:sp>
      <p:sp>
        <p:nvSpPr>
          <p:cNvPr id="4101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Abstract</a:t>
            </a:r>
          </a:p>
        </p:txBody>
      </p:sp>
      <p:sp>
        <p:nvSpPr>
          <p:cNvPr id="4102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0" dirty="0" smtClean="0"/>
              <a:t>This document is a composite of all 802.11 sub-group motions that are to be brought to the March 2014 802.11 WG plenary meetings.</a:t>
            </a:r>
          </a:p>
          <a:p>
            <a:endParaRPr lang="en-US" b="0" dirty="0" smtClean="0"/>
          </a:p>
          <a:p>
            <a:r>
              <a:rPr lang="en-US" b="0" dirty="0" smtClean="0"/>
              <a:t>R0: motions for Wednesday</a:t>
            </a:r>
          </a:p>
          <a:p>
            <a:r>
              <a:rPr lang="en-US" b="0" dirty="0" smtClean="0"/>
              <a:t>R1: at conclusion of Wednesday plenary</a:t>
            </a:r>
            <a:endParaRPr lang="en-US" b="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Wednesday</a:t>
            </a:r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03911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802.1 Operations Manual (OM) changes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Accept document 11-13/0001r3 as the 802.11 operations manual.</a:t>
            </a:r>
          </a:p>
          <a:p>
            <a:r>
              <a:rPr lang="en-GB" dirty="0" smtClean="0"/>
              <a:t>Moved: Jon Rosdahl</a:t>
            </a:r>
          </a:p>
          <a:p>
            <a:r>
              <a:rPr lang="en-GB" dirty="0" smtClean="0"/>
              <a:t>Seconded: Adrian Stephens</a:t>
            </a:r>
          </a:p>
          <a:p>
            <a:r>
              <a:rPr lang="en-GB" dirty="0" smtClean="0"/>
              <a:t>Result:</a:t>
            </a:r>
          </a:p>
          <a:p>
            <a:endParaRPr lang="en-GB" dirty="0"/>
          </a:p>
          <a:p>
            <a:r>
              <a:rPr lang="en-GB" dirty="0" smtClean="0"/>
              <a:t>(Revision 4 will also be uploaded containing tracked changes accepted).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977953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HEW SG</a:t>
            </a:r>
            <a:endParaRPr lang="en-GB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dirty="0" smtClean="0"/>
              <a:t>Resolution of comments received on PAR and CSD</a:t>
            </a:r>
          </a:p>
          <a:p>
            <a:r>
              <a:rPr lang="en-GB" dirty="0" smtClean="0"/>
              <a:t>PAR re-approval</a:t>
            </a:r>
          </a:p>
          <a:p>
            <a:r>
              <a:rPr lang="en-GB" dirty="0" smtClean="0"/>
              <a:t>CSD re-approval</a:t>
            </a:r>
          </a:p>
          <a:p>
            <a:r>
              <a:rPr lang="en-GB" dirty="0" smtClean="0"/>
              <a:t>Study group extension</a:t>
            </a:r>
            <a:endParaRPr lang="en-GB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Adrian Stephens, Intel Corporation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A664691-56C7-4D38-BFF3-A32E09E0A67B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336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Comment Resolution Motion</a:t>
            </a:r>
          </a:p>
        </p:txBody>
      </p:sp>
      <p:sp>
        <p:nvSpPr>
          <p:cNvPr id="205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CA" smtClean="0"/>
              <a:t>Move to accept resolutions to comments related to HEW SG draft PAR and CSD in doc. 11-14/0424r0.</a:t>
            </a:r>
          </a:p>
          <a:p>
            <a:endParaRPr lang="en-CA" smtClean="0"/>
          </a:p>
          <a:p>
            <a:r>
              <a:rPr lang="en-GB" smtClean="0"/>
              <a:t>[Moved by &lt;name&gt; on behalf of &lt;group&gt;</a:t>
            </a:r>
            <a:endParaRPr lang="en-CA" smtClean="0"/>
          </a:p>
          <a:p>
            <a:r>
              <a:rPr lang="en-GB" smtClean="0"/>
              <a:t>&lt;group&gt; vote: </a:t>
            </a:r>
            <a:endParaRPr lang="en-CA" smtClean="0"/>
          </a:p>
          <a:p>
            <a:r>
              <a:rPr lang="en-GB" smtClean="0"/>
              <a:t>Moved: Brian Hart ,  Seconded: Lei Wang , Result: 85-0-1</a:t>
            </a:r>
          </a:p>
          <a:p>
            <a:r>
              <a:rPr lang="en-GB" smtClean="0"/>
              <a:t>Motion passes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2054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122ADF45-CF80-4335-B7C0-5D626D145A28}" type="slidenum">
              <a:rPr lang="en-US"/>
              <a:pPr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37889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PAR Motion</a:t>
            </a:r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smtClean="0"/>
              <a:t>Believing that the PAR contained in the document referenced below meets IEEE-SA guidelines,</a:t>
            </a:r>
            <a:endParaRPr lang="en-CA" smtClean="0"/>
          </a:p>
          <a:p>
            <a:r>
              <a:rPr lang="en-GB" smtClean="0"/>
              <a:t>Request that the PAR contained in 11-14/0165r1 be posted to the IEEE 802 Executive Committee (EC) agenda for WG 802 preview and EC approval to submit to NesCom.</a:t>
            </a:r>
            <a:endParaRPr lang="en-CA" smtClean="0"/>
          </a:p>
          <a:p>
            <a:r>
              <a:rPr lang="en-GB" smtClean="0"/>
              <a:t> </a:t>
            </a:r>
            <a:endParaRPr lang="en-CA" smtClean="0"/>
          </a:p>
          <a:p>
            <a:r>
              <a:rPr lang="en-GB" smtClean="0"/>
              <a:t>[Moved by &lt;name&gt; on behalf of &lt;group&gt;</a:t>
            </a:r>
            <a:endParaRPr lang="en-CA" smtClean="0"/>
          </a:p>
          <a:p>
            <a:r>
              <a:rPr lang="en-GB" smtClean="0"/>
              <a:t>&lt;group&gt; vote: </a:t>
            </a:r>
            <a:endParaRPr lang="en-CA" smtClean="0"/>
          </a:p>
          <a:p>
            <a:r>
              <a:rPr lang="en-GB" smtClean="0"/>
              <a:t>Moved: Rakesh Taori,  Seconded: Allan Jones , Result: 94-0-1</a:t>
            </a:r>
          </a:p>
          <a:p>
            <a:r>
              <a:rPr lang="en-GB" smtClean="0"/>
              <a:t>Motion passes</a:t>
            </a:r>
          </a:p>
          <a:p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3078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B4113AD7-344F-42BB-9929-94A17A4968D0}" type="slidenum">
              <a:rPr lang="en-US"/>
              <a:pPr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015566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CA" smtClean="0"/>
              <a:t>CSD Motion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4114800"/>
          </a:xfrm>
        </p:spPr>
        <p:txBody>
          <a:bodyPr/>
          <a:lstStyle/>
          <a:p>
            <a:r>
              <a:rPr lang="en-GB" smtClean="0"/>
              <a:t>Believing that the criteria for standard development (CSD) contained in the document referenced below meets IEEE 802 guidelines,</a:t>
            </a:r>
            <a:endParaRPr lang="en-CA" smtClean="0"/>
          </a:p>
          <a:p>
            <a:r>
              <a:rPr lang="en-GB" smtClean="0"/>
              <a:t>Request that the CSD contained in 11-14/0169r1 be posted to the IEEE 802 Executive Committee (EC) agenda for WG 802 preview and EC approval.</a:t>
            </a:r>
            <a:endParaRPr lang="en-CA" smtClean="0"/>
          </a:p>
          <a:p>
            <a:r>
              <a:rPr lang="en-GB" smtClean="0"/>
              <a:t> </a:t>
            </a:r>
            <a:endParaRPr lang="en-CA" smtClean="0"/>
          </a:p>
          <a:p>
            <a:r>
              <a:rPr lang="en-GB" smtClean="0"/>
              <a:t>[Moved by &lt;name&gt; on behalf of &lt;group&gt;</a:t>
            </a:r>
            <a:endParaRPr lang="en-CA" smtClean="0"/>
          </a:p>
          <a:p>
            <a:r>
              <a:rPr lang="en-GB" smtClean="0"/>
              <a:t>&lt;group&gt; vote: </a:t>
            </a:r>
            <a:endParaRPr lang="en-CA" smtClean="0"/>
          </a:p>
          <a:p>
            <a:r>
              <a:rPr lang="en-GB" smtClean="0"/>
              <a:t>Moved: Lei Wang ,  Seconded: Brian Hart , Result: 97-0-1</a:t>
            </a:r>
          </a:p>
          <a:p>
            <a:r>
              <a:rPr lang="en-GB" smtClean="0"/>
              <a:t>Motion passes</a:t>
            </a:r>
            <a:endParaRPr lang="en-CA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4102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65325308-B07B-4EAF-BA9B-DDAF8ABC68D2}" type="slidenum">
              <a:rPr lang="en-US"/>
              <a:pPr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515423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Motion for Extension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GB" smtClean="0"/>
              <a:t>Request the IEEE 802 LMSC to extend the 802.11 HEW Study Group.</a:t>
            </a:r>
            <a:endParaRPr lang="en-US" smtClean="0"/>
          </a:p>
          <a:p>
            <a:r>
              <a:rPr lang="en-GB" smtClean="0"/>
              <a:t> </a:t>
            </a:r>
            <a:endParaRPr lang="en-US" smtClean="0"/>
          </a:p>
          <a:p>
            <a:r>
              <a:rPr lang="en-GB" smtClean="0"/>
              <a:t>[Moved by &lt;name&gt; on behalf of &lt;group&gt;</a:t>
            </a:r>
            <a:endParaRPr lang="en-US" smtClean="0"/>
          </a:p>
          <a:p>
            <a:r>
              <a:rPr lang="en-GB" smtClean="0"/>
              <a:t>&lt;group&gt; vote: </a:t>
            </a:r>
            <a:endParaRPr lang="en-US" smtClean="0"/>
          </a:p>
          <a:p>
            <a:r>
              <a:rPr lang="en-GB" smtClean="0"/>
              <a:t>Moved: Allan Jones,  Seconded: Lei Wang, Result: 105-0-0</a:t>
            </a:r>
          </a:p>
          <a:p>
            <a:r>
              <a:rPr lang="en-GB" smtClean="0"/>
              <a:t>Motion passes</a:t>
            </a:r>
            <a:endParaRPr lang="en-US" smtClean="0"/>
          </a:p>
          <a:p>
            <a:endParaRPr lang="en-US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quarter" idx="10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March 2014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Osama Aboul-Magd (Huawei Technologies)</a:t>
            </a:r>
            <a:endParaRPr lang="en-US"/>
          </a:p>
        </p:txBody>
      </p:sp>
      <p:sp>
        <p:nvSpPr>
          <p:cNvPr id="5126" name="Slide Number Placeholder 5"/>
          <p:cNvSpPr>
            <a:spLocks noGrp="1"/>
          </p:cNvSpPr>
          <p:nvPr>
            <p:ph type="sldNum" sz="quarter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1pPr>
            <a:lvl2pPr marL="742950" indent="-28575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2pPr>
            <a:lvl3pPr marL="11430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3pPr>
            <a:lvl4pPr marL="16002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4pPr>
            <a:lvl5pPr marL="2057400" indent="-228600"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1200">
                <a:solidFill>
                  <a:schemeClr val="tx1"/>
                </a:solidFill>
                <a:latin typeface="Times New Roman" panose="02020603050405020304" pitchFamily="18" charset="0"/>
                <a:ea typeface="MS PGothic" panose="020B0600070205080204" pitchFamily="34" charset="-128"/>
              </a:defRPr>
            </a:lvl9pPr>
          </a:lstStyle>
          <a:p>
            <a:r>
              <a:rPr lang="en-US"/>
              <a:t>Slide </a:t>
            </a:r>
            <a:fld id="{D899444B-E3E0-46B4-A7BF-1EF572BD7670}" type="slidenum">
              <a:rPr lang="en-US"/>
              <a:pPr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5620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0066FF"/>
      </a:hlink>
      <a:folHlink>
        <a:srgbClr val="0000CC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12700" cap="flat" cmpd="sng" algn="ctr">
          <a:solidFill>
            <a:schemeClr val="tx1"/>
          </a:solidFill>
          <a:prstDash val="solid"/>
          <a:round/>
          <a:headEnd type="none" w="sm" len="sm"/>
          <a:tailEnd type="none" w="sm" len="sm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4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33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CC"/>
        </a:lt1>
        <a:dk2>
          <a:srgbClr val="999933"/>
        </a:dk2>
        <a:lt2>
          <a:srgbClr val="808000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FF"/>
        </a:lt1>
        <a:dk2>
          <a:srgbClr val="000000"/>
        </a:dk2>
        <a:lt2>
          <a:srgbClr val="393939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9F9F9F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68686"/>
        </a:lt2>
        <a:accent1>
          <a:srgbClr val="CBCBCB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005CE7"/>
        </a:accent6>
        <a:hlink>
          <a:srgbClr val="FF0033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69696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76740</TotalTime>
  <Words>583</Words>
  <Application>Microsoft Office PowerPoint</Application>
  <PresentationFormat>On-screen Show (4:3)</PresentationFormat>
  <Paragraphs>134</Paragraphs>
  <Slides>15</Slides>
  <Notes>3</Notes>
  <HiddenSlides>0</HiddenSlides>
  <MMClips>0</MMClips>
  <ScaleCrop>false</ScaleCrop>
  <HeadingPairs>
    <vt:vector size="8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15</vt:i4>
      </vt:variant>
    </vt:vector>
  </HeadingPairs>
  <TitlesOfParts>
    <vt:vector size="19" baseType="lpstr">
      <vt:lpstr>MS PGothic</vt:lpstr>
      <vt:lpstr>Times New Roman</vt:lpstr>
      <vt:lpstr>Default Design</vt:lpstr>
      <vt:lpstr>Document</vt:lpstr>
      <vt:lpstr>802.11 March 2014 WG Motions</vt:lpstr>
      <vt:lpstr>Abstract</vt:lpstr>
      <vt:lpstr>Wednesday</vt:lpstr>
      <vt:lpstr>802.1 Operations Manual (OM) changes</vt:lpstr>
      <vt:lpstr>HEW SG</vt:lpstr>
      <vt:lpstr>Comment Resolution Motion</vt:lpstr>
      <vt:lpstr>PAR Motion</vt:lpstr>
      <vt:lpstr>CSD Motion</vt:lpstr>
      <vt:lpstr>Motion for Extension</vt:lpstr>
      <vt:lpstr>Regulatory SC</vt:lpstr>
      <vt:lpstr>Modification from SC Approved</vt:lpstr>
      <vt:lpstr>Motion</vt:lpstr>
      <vt:lpstr>ARC SC</vt:lpstr>
      <vt:lpstr>ARC SC</vt:lpstr>
      <vt:lpstr>Friday</vt:lpstr>
    </vt:vector>
  </TitlesOfParts>
  <Company>Intel Corporation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Closing Plenary Motions</dc:title>
  <dc:creator>Adrian Stephens</dc:creator>
  <cp:lastModifiedBy>Stephens, Adrian P</cp:lastModifiedBy>
  <cp:revision>1424</cp:revision>
  <cp:lastPrinted>1998-02-10T13:28:06Z</cp:lastPrinted>
  <dcterms:created xsi:type="dcterms:W3CDTF">1998-02-10T13:07:52Z</dcterms:created>
  <dcterms:modified xsi:type="dcterms:W3CDTF">2014-03-19T02:20:05Z</dcterms:modified>
</cp:coreProperties>
</file>