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1105" r:id="rId2"/>
    <p:sldId id="1726" r:id="rId3"/>
    <p:sldId id="1727" r:id="rId4"/>
    <p:sldId id="1728" r:id="rId5"/>
    <p:sldId id="1729" r:id="rId6"/>
    <p:sldId id="1730" r:id="rId7"/>
  </p:sldIdLst>
  <p:sldSz cx="9144000" cy="6858000" type="screen4x3"/>
  <p:notesSz cx="7086600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6699"/>
    <a:srgbClr val="E1D5B7"/>
    <a:srgbClr val="D3C5C8"/>
    <a:srgbClr val="FF9966"/>
    <a:srgbClr val="FF3300"/>
    <a:srgbClr val="FF9933"/>
    <a:srgbClr val="FFFF99"/>
    <a:srgbClr val="33CC33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52" autoAdjust="0"/>
    <p:restoredTop sz="86410" autoAdjust="0"/>
  </p:normalViewPr>
  <p:slideViewPr>
    <p:cSldViewPr snapToGrid="0">
      <p:cViewPr>
        <p:scale>
          <a:sx n="100" d="100"/>
          <a:sy n="100" d="100"/>
        </p:scale>
        <p:origin x="-2310" y="-4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932" y="-72"/>
      </p:cViewPr>
      <p:guideLst>
        <p:guide orient="horz" pos="2181"/>
        <p:guide pos="294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5621" y="187171"/>
            <a:ext cx="2261202" cy="2172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51390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802.11-14/0237r0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779" y="177877"/>
            <a:ext cx="1051373" cy="21691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51977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32285" y="9072115"/>
            <a:ext cx="1624293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51390" eaLnBrk="0" hangingPunct="0">
              <a:defRPr sz="1200" b="0"/>
            </a:lvl1pPr>
          </a:lstStyle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98556" y="9072115"/>
            <a:ext cx="533178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51977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078556-1C3A-4E15-A638-4599463C7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708184" y="389992"/>
            <a:ext cx="567023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0" tIns="45695" rIns="91390" bIns="45695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708186" y="9072115"/>
            <a:ext cx="73951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51977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708185" y="9060926"/>
            <a:ext cx="5829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0" tIns="45695" rIns="91390" bIns="45695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47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8688" y="96063"/>
            <a:ext cx="2261202" cy="2172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51390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doc.: IEEE 802.11-14/0237r0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8310" y="96359"/>
            <a:ext cx="1051373" cy="21691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51390" eaLnBrk="0" hangingPunct="0">
              <a:defRPr sz="1400" smtClean="0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8088" y="711200"/>
            <a:ext cx="4670425" cy="3502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245" y="4452950"/>
            <a:ext cx="5198116" cy="421799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5508" tIns="46946" rIns="95508" bIns="46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20855" y="9076908"/>
            <a:ext cx="2099036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4520" lvl="4" algn="r" defTabSz="951390" eaLnBrk="0" hangingPunct="0">
              <a:defRPr sz="1200" b="0"/>
            </a:lvl5pPr>
          </a:lstStyle>
          <a:p>
            <a:pPr lvl="4"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83665" y="9076908"/>
            <a:ext cx="533178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51977" eaLnBrk="0" hangingPunct="0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ABB55A41-2363-4FF7-B4E6-595220126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740085" y="9076908"/>
            <a:ext cx="73951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32940"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0185" name="Line 9"/>
          <p:cNvSpPr>
            <a:spLocks noChangeShapeType="1"/>
          </p:cNvSpPr>
          <p:nvPr/>
        </p:nvSpPr>
        <p:spPr bwMode="auto">
          <a:xfrm>
            <a:off x="740084" y="9073713"/>
            <a:ext cx="56064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0" tIns="45695" rIns="91390" bIns="45695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661931" y="298887"/>
            <a:ext cx="576274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0" tIns="45695" rIns="91390" bIns="45695" anchor="ctr"/>
          <a:lstStyle/>
          <a:p>
            <a:pPr algn="ctr"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5785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9804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9804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9804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9804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2014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58688" y="96063"/>
            <a:ext cx="2261202" cy="21721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9804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9804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9804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9804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802.11-14/0237r0</a:t>
            </a:r>
            <a:endParaRPr lang="en-US" sz="1400"/>
          </a:p>
        </p:txBody>
      </p:sp>
      <p:sp>
        <p:nvSpPr>
          <p:cNvPr id="17411" name="Rectangle 3"/>
          <p:cNvSpPr txBox="1">
            <a:spLocks noGrp="1" noChangeArrowheads="1"/>
          </p:cNvSpPr>
          <p:nvPr/>
        </p:nvSpPr>
        <p:spPr bwMode="auto">
          <a:xfrm>
            <a:off x="668310" y="96063"/>
            <a:ext cx="122449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4456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44563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/>
              <a:t>November 2011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22175" y="9076908"/>
            <a:ext cx="2097715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04" indent="-344804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2931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22666" defTabSz="949804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82405" defTabSz="949804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42141" defTabSz="949804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01879" defTabSz="949804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IEEE 802.11</a:t>
            </a:r>
            <a:endParaRPr lang="en-US" sz="1200" b="0"/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9310" y="9076908"/>
            <a:ext cx="427533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9804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9804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9804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9804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9804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E45BD789-D7E7-49CC-8921-D1DE3E24E29A}" type="slidenum">
              <a:rPr lang="en-US" sz="1200" b="0"/>
              <a:pPr/>
              <a:t>1</a:t>
            </a:fld>
            <a:endParaRPr lang="en-US" sz="1200" b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39899" y="9076908"/>
            <a:ext cx="76944" cy="184666"/>
          </a:xfrm>
        </p:spPr>
        <p:txBody>
          <a:bodyPr/>
          <a:lstStyle/>
          <a:p>
            <a:fld id="{CC9934FD-58C2-498F-9E51-C44487F6B9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179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39899" y="9076908"/>
            <a:ext cx="76944" cy="184666"/>
          </a:xfrm>
        </p:spPr>
        <p:txBody>
          <a:bodyPr/>
          <a:lstStyle/>
          <a:p>
            <a:fld id="{CC9934FD-58C2-498F-9E51-C44487F6B99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83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39899" y="9076908"/>
            <a:ext cx="76944" cy="184666"/>
          </a:xfrm>
        </p:spPr>
        <p:txBody>
          <a:bodyPr/>
          <a:lstStyle/>
          <a:p>
            <a:fld id="{CC9934FD-58C2-498F-9E51-C44487F6B99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97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39899" y="9076908"/>
            <a:ext cx="76944" cy="184666"/>
          </a:xfrm>
        </p:spPr>
        <p:txBody>
          <a:bodyPr/>
          <a:lstStyle/>
          <a:p>
            <a:fld id="{CC9934FD-58C2-498F-9E51-C44487F6B99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84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39899" y="9076908"/>
            <a:ext cx="76944" cy="184666"/>
          </a:xfrm>
        </p:spPr>
        <p:txBody>
          <a:bodyPr/>
          <a:lstStyle/>
          <a:p>
            <a:fld id="{CC9934FD-58C2-498F-9E51-C44487F6B99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3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A0CEB-573A-4C5B-B96E-9F988F65B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24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4A103C-95A1-4F98-86E3-4AC6B2ED6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929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EE9B48-E8B0-4388-B2E0-961FE42F0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9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885DD7-3821-4FFE-BF8D-81AF824CE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35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52631" y="6475413"/>
            <a:ext cx="714940" cy="246221"/>
          </a:xfrm>
          <a:ln/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9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16E056-741C-471B-B835-4AEE309D7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78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694D38-305E-44E0-93FC-17A03AB5D0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6F17C2-4CCD-4DA3-9E5C-4DA81EE09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041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889F155-C5C9-454B-A5D2-E54828640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2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A797FB-F421-47F0-8EC2-CE2059B94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4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3D312F-790B-4327-8E5D-C520810C8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65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ACE81-C911-4801-93D7-DFC0697A5B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1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smtClean="0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52939" y="6475413"/>
            <a:ext cx="790986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r>
              <a:rPr lang="en-US" dirty="0" smtClean="0"/>
              <a:t>IEEE 802.11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52631" y="6475413"/>
            <a:ext cx="714940" cy="2462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600" b="0"/>
            </a:lvl1pPr>
          </a:lstStyle>
          <a:p>
            <a:pPr>
              <a:defRPr/>
            </a:pPr>
            <a:r>
              <a:rPr lang="en-US" smtClean="0"/>
              <a:t>Slide </a:t>
            </a:r>
            <a:fld id="{ACB99B2B-AF85-4893-959A-4850BB08059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64060" y="311964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/>
              <a:t>doc.: IEEE </a:t>
            </a:r>
            <a:r>
              <a:rPr lang="en-US" sz="1800" dirty="0" smtClean="0"/>
              <a:t>802.11-14/0237r0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IEEE 802.11</a:t>
            </a:r>
            <a:endParaRPr lang="en-US" sz="1200" b="0" smtClean="0"/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904E5C1E-A54F-41BC-BA0B-32D74731848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16387" name="Text Box 326"/>
          <p:cNvSpPr txBox="1">
            <a:spLocks noChangeArrowheads="1"/>
          </p:cNvSpPr>
          <p:nvPr/>
        </p:nvSpPr>
        <p:spPr bwMode="auto">
          <a:xfrm>
            <a:off x="5311775" y="2330450"/>
            <a:ext cx="1176338" cy="522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0"/>
              <a:t>+1 (321)</a:t>
            </a:r>
            <a:br>
              <a:rPr lang="en-US" sz="1400" b="0"/>
            </a:br>
            <a:r>
              <a:rPr lang="en-US" sz="1400" b="0"/>
              <a:t>751-3958</a:t>
            </a:r>
          </a:p>
        </p:txBody>
      </p:sp>
      <p:sp>
        <p:nvSpPr>
          <p:cNvPr id="16388" name="Text Box 320"/>
          <p:cNvSpPr txBox="1">
            <a:spLocks noChangeArrowheads="1"/>
          </p:cNvSpPr>
          <p:nvPr/>
        </p:nvSpPr>
        <p:spPr bwMode="auto">
          <a:xfrm>
            <a:off x="3489325" y="2311400"/>
            <a:ext cx="1879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0"/>
              <a:t>5488 Marvell Lane,</a:t>
            </a:r>
          </a:p>
          <a:p>
            <a:pPr eaLnBrk="0" hangingPunct="0"/>
            <a:r>
              <a:rPr lang="en-US" sz="1400" b="0"/>
              <a:t>Santa Clara, CA, 95054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688975" y="2068513"/>
            <a:ext cx="6032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Name</a:t>
            </a:r>
            <a:endParaRPr lang="en-US" b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30016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01863" y="2068513"/>
            <a:ext cx="10080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Company</a:t>
            </a:r>
            <a:endParaRPr lang="en-US" b="0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219450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3625850" y="2068513"/>
            <a:ext cx="844550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Address</a:t>
            </a:r>
            <a:endParaRPr lang="en-US" b="0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4479925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5380038" y="2068513"/>
            <a:ext cx="644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Phone</a:t>
            </a:r>
            <a:endParaRPr lang="en-US" b="0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030913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6640513" y="2068513"/>
            <a:ext cx="56197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email</a:t>
            </a:r>
            <a:endParaRPr lang="en-US" b="0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208838" y="2068513"/>
            <a:ext cx="60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90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620713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620713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620713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627063" y="2057400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627063" y="2057400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213360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>
            <a:off x="213360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213360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Rectangle 26"/>
          <p:cNvSpPr>
            <a:spLocks noChangeArrowheads="1"/>
          </p:cNvSpPr>
          <p:nvPr/>
        </p:nvSpPr>
        <p:spPr bwMode="auto">
          <a:xfrm>
            <a:off x="2139950" y="2057400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>
            <a:off x="2139950" y="2057400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35575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35575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Line 30"/>
          <p:cNvSpPr>
            <a:spLocks noChangeShapeType="1"/>
          </p:cNvSpPr>
          <p:nvPr/>
        </p:nvSpPr>
        <p:spPr bwMode="auto">
          <a:xfrm>
            <a:off x="35575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3563938" y="2057400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6" name="Line 32"/>
          <p:cNvSpPr>
            <a:spLocks noChangeShapeType="1"/>
          </p:cNvSpPr>
          <p:nvPr/>
        </p:nvSpPr>
        <p:spPr bwMode="auto">
          <a:xfrm>
            <a:off x="3563938" y="2057400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Rectangle 33"/>
          <p:cNvSpPr>
            <a:spLocks noChangeArrowheads="1"/>
          </p:cNvSpPr>
          <p:nvPr/>
        </p:nvSpPr>
        <p:spPr bwMode="auto">
          <a:xfrm>
            <a:off x="5311775" y="2057400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18" name="Line 34"/>
          <p:cNvSpPr>
            <a:spLocks noChangeShapeType="1"/>
          </p:cNvSpPr>
          <p:nvPr/>
        </p:nvSpPr>
        <p:spPr bwMode="auto">
          <a:xfrm>
            <a:off x="5311775" y="2057400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9" name="Line 35"/>
          <p:cNvSpPr>
            <a:spLocks noChangeShapeType="1"/>
          </p:cNvSpPr>
          <p:nvPr/>
        </p:nvSpPr>
        <p:spPr bwMode="auto">
          <a:xfrm>
            <a:off x="5311775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5316538" y="2057400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1" name="Line 37"/>
          <p:cNvSpPr>
            <a:spLocks noChangeShapeType="1"/>
          </p:cNvSpPr>
          <p:nvPr/>
        </p:nvSpPr>
        <p:spPr bwMode="auto">
          <a:xfrm>
            <a:off x="5316538" y="2057400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Rectangle 38"/>
          <p:cNvSpPr>
            <a:spLocks noChangeArrowheads="1"/>
          </p:cNvSpPr>
          <p:nvPr/>
        </p:nvSpPr>
        <p:spPr bwMode="auto">
          <a:xfrm>
            <a:off x="6572250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3" name="Line 39"/>
          <p:cNvSpPr>
            <a:spLocks noChangeShapeType="1"/>
          </p:cNvSpPr>
          <p:nvPr/>
        </p:nvSpPr>
        <p:spPr bwMode="auto">
          <a:xfrm>
            <a:off x="6572250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4" name="Line 40"/>
          <p:cNvSpPr>
            <a:spLocks noChangeShapeType="1"/>
          </p:cNvSpPr>
          <p:nvPr/>
        </p:nvSpPr>
        <p:spPr bwMode="auto">
          <a:xfrm>
            <a:off x="6572250" y="2057400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6578600" y="2057400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6" name="Line 42"/>
          <p:cNvSpPr>
            <a:spLocks noChangeShapeType="1"/>
          </p:cNvSpPr>
          <p:nvPr/>
        </p:nvSpPr>
        <p:spPr bwMode="auto">
          <a:xfrm>
            <a:off x="6578600" y="2057400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28" name="Line 44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9" name="Line 45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8269288" y="2057400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1" name="Line 47"/>
          <p:cNvSpPr>
            <a:spLocks noChangeShapeType="1"/>
          </p:cNvSpPr>
          <p:nvPr/>
        </p:nvSpPr>
        <p:spPr bwMode="auto">
          <a:xfrm>
            <a:off x="8269288" y="2057400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2" name="Line 48"/>
          <p:cNvSpPr>
            <a:spLocks noChangeShapeType="1"/>
          </p:cNvSpPr>
          <p:nvPr/>
        </p:nvSpPr>
        <p:spPr bwMode="auto">
          <a:xfrm>
            <a:off x="8269288" y="2057400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620713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4" name="Line 50"/>
          <p:cNvSpPr>
            <a:spLocks noChangeShapeType="1"/>
          </p:cNvSpPr>
          <p:nvPr/>
        </p:nvSpPr>
        <p:spPr bwMode="auto">
          <a:xfrm>
            <a:off x="620713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5" name="Rectangle 51"/>
          <p:cNvSpPr>
            <a:spLocks noChangeArrowheads="1"/>
          </p:cNvSpPr>
          <p:nvPr/>
        </p:nvSpPr>
        <p:spPr bwMode="auto">
          <a:xfrm>
            <a:off x="213360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6" name="Line 52"/>
          <p:cNvSpPr>
            <a:spLocks noChangeShapeType="1"/>
          </p:cNvSpPr>
          <p:nvPr/>
        </p:nvSpPr>
        <p:spPr bwMode="auto">
          <a:xfrm>
            <a:off x="213360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35575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38" name="Line 54"/>
          <p:cNvSpPr>
            <a:spLocks noChangeShapeType="1"/>
          </p:cNvSpPr>
          <p:nvPr/>
        </p:nvSpPr>
        <p:spPr bwMode="auto">
          <a:xfrm>
            <a:off x="35575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5311775" y="2063750"/>
            <a:ext cx="4763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0" name="Line 56"/>
          <p:cNvSpPr>
            <a:spLocks noChangeShapeType="1"/>
          </p:cNvSpPr>
          <p:nvPr/>
        </p:nvSpPr>
        <p:spPr bwMode="auto">
          <a:xfrm>
            <a:off x="5311775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1" name="Rectangle 57"/>
          <p:cNvSpPr>
            <a:spLocks noChangeArrowheads="1"/>
          </p:cNvSpPr>
          <p:nvPr/>
        </p:nvSpPr>
        <p:spPr bwMode="auto">
          <a:xfrm>
            <a:off x="6572250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2" name="Line 58"/>
          <p:cNvSpPr>
            <a:spLocks noChangeShapeType="1"/>
          </p:cNvSpPr>
          <p:nvPr/>
        </p:nvSpPr>
        <p:spPr bwMode="auto">
          <a:xfrm>
            <a:off x="6572250" y="2063750"/>
            <a:ext cx="1588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8269288" y="2063750"/>
            <a:ext cx="6350" cy="32702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44" name="Line 60"/>
          <p:cNvSpPr>
            <a:spLocks noChangeShapeType="1"/>
          </p:cNvSpPr>
          <p:nvPr/>
        </p:nvSpPr>
        <p:spPr bwMode="auto">
          <a:xfrm>
            <a:off x="8269288" y="2063750"/>
            <a:ext cx="1587" cy="3270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45" name="Rectangle 61"/>
          <p:cNvSpPr>
            <a:spLocks noChangeArrowheads="1"/>
          </p:cNvSpPr>
          <p:nvPr/>
        </p:nvSpPr>
        <p:spPr bwMode="auto">
          <a:xfrm>
            <a:off x="688975" y="2400300"/>
            <a:ext cx="11668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Bruce Kraemer</a:t>
            </a:r>
            <a:endParaRPr lang="en-US" b="0"/>
          </a:p>
        </p:txBody>
      </p:sp>
      <p:sp>
        <p:nvSpPr>
          <p:cNvPr id="16446" name="Rectangle 62"/>
          <p:cNvSpPr>
            <a:spLocks noChangeArrowheads="1"/>
          </p:cNvSpPr>
          <p:nvPr/>
        </p:nvSpPr>
        <p:spPr bwMode="auto">
          <a:xfrm>
            <a:off x="1882775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7" name="Rectangle 63"/>
          <p:cNvSpPr>
            <a:spLocks noChangeArrowheads="1"/>
          </p:cNvSpPr>
          <p:nvPr/>
        </p:nvSpPr>
        <p:spPr bwMode="auto">
          <a:xfrm>
            <a:off x="2201863" y="2400300"/>
            <a:ext cx="6016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48" name="Rectangle 64"/>
          <p:cNvSpPr>
            <a:spLocks noChangeArrowheads="1"/>
          </p:cNvSpPr>
          <p:nvPr/>
        </p:nvSpPr>
        <p:spPr bwMode="auto">
          <a:xfrm>
            <a:off x="2817813" y="2400300"/>
            <a:ext cx="476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5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49" name="Rectangle 65"/>
          <p:cNvSpPr>
            <a:spLocks noChangeArrowheads="1"/>
          </p:cNvSpPr>
          <p:nvPr/>
        </p:nvSpPr>
        <p:spPr bwMode="auto">
          <a:xfrm>
            <a:off x="3625850" y="2398713"/>
            <a:ext cx="444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4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0" name="Rectangle 75"/>
          <p:cNvSpPr>
            <a:spLocks noChangeArrowheads="1"/>
          </p:cNvSpPr>
          <p:nvPr/>
        </p:nvSpPr>
        <p:spPr bwMode="auto">
          <a:xfrm>
            <a:off x="6640513" y="2398713"/>
            <a:ext cx="7175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bkraemer@</a:t>
            </a:r>
            <a:endParaRPr lang="en-US" b="0"/>
          </a:p>
        </p:txBody>
      </p:sp>
      <p:sp>
        <p:nvSpPr>
          <p:cNvPr id="16451" name="Rectangle 76"/>
          <p:cNvSpPr>
            <a:spLocks noChangeArrowheads="1"/>
          </p:cNvSpPr>
          <p:nvPr/>
        </p:nvSpPr>
        <p:spPr bwMode="auto">
          <a:xfrm>
            <a:off x="7326313" y="2398713"/>
            <a:ext cx="46831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marvell</a:t>
            </a:r>
            <a:endParaRPr lang="en-US" b="0"/>
          </a:p>
        </p:txBody>
      </p:sp>
      <p:sp>
        <p:nvSpPr>
          <p:cNvPr id="16452" name="Rectangle 77"/>
          <p:cNvSpPr>
            <a:spLocks noChangeArrowheads="1"/>
          </p:cNvSpPr>
          <p:nvPr/>
        </p:nvSpPr>
        <p:spPr bwMode="auto">
          <a:xfrm>
            <a:off x="7772400" y="2398713"/>
            <a:ext cx="301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.com</a:t>
            </a:r>
            <a:endParaRPr lang="en-US" b="0"/>
          </a:p>
        </p:txBody>
      </p:sp>
      <p:sp>
        <p:nvSpPr>
          <p:cNvPr id="16453" name="Rectangle 78"/>
          <p:cNvSpPr>
            <a:spLocks noChangeArrowheads="1"/>
          </p:cNvSpPr>
          <p:nvPr/>
        </p:nvSpPr>
        <p:spPr bwMode="auto">
          <a:xfrm>
            <a:off x="8061325" y="2398713"/>
            <a:ext cx="381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b="0">
                <a:solidFill>
                  <a:srgbClr val="000000"/>
                </a:solidFill>
              </a:rPr>
              <a:t> </a:t>
            </a:r>
            <a:endParaRPr lang="en-US" b="0"/>
          </a:p>
        </p:txBody>
      </p:sp>
      <p:sp>
        <p:nvSpPr>
          <p:cNvPr id="16454" name="Rectangle 79"/>
          <p:cNvSpPr>
            <a:spLocks noChangeArrowheads="1"/>
          </p:cNvSpPr>
          <p:nvPr/>
        </p:nvSpPr>
        <p:spPr bwMode="auto">
          <a:xfrm>
            <a:off x="620713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5" name="Line 80"/>
          <p:cNvSpPr>
            <a:spLocks noChangeShapeType="1"/>
          </p:cNvSpPr>
          <p:nvPr/>
        </p:nvSpPr>
        <p:spPr bwMode="auto">
          <a:xfrm>
            <a:off x="620713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6" name="Line 81"/>
          <p:cNvSpPr>
            <a:spLocks noChangeShapeType="1"/>
          </p:cNvSpPr>
          <p:nvPr/>
        </p:nvSpPr>
        <p:spPr bwMode="auto">
          <a:xfrm>
            <a:off x="620713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7" name="Rectangle 82"/>
          <p:cNvSpPr>
            <a:spLocks noChangeArrowheads="1"/>
          </p:cNvSpPr>
          <p:nvPr/>
        </p:nvSpPr>
        <p:spPr bwMode="auto">
          <a:xfrm>
            <a:off x="627063" y="2390775"/>
            <a:ext cx="15065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58" name="Line 83"/>
          <p:cNvSpPr>
            <a:spLocks noChangeShapeType="1"/>
          </p:cNvSpPr>
          <p:nvPr/>
        </p:nvSpPr>
        <p:spPr bwMode="auto">
          <a:xfrm>
            <a:off x="627063" y="2390775"/>
            <a:ext cx="15065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59" name="Rectangle 84"/>
          <p:cNvSpPr>
            <a:spLocks noChangeArrowheads="1"/>
          </p:cNvSpPr>
          <p:nvPr/>
        </p:nvSpPr>
        <p:spPr bwMode="auto">
          <a:xfrm>
            <a:off x="213360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0" name="Line 85"/>
          <p:cNvSpPr>
            <a:spLocks noChangeShapeType="1"/>
          </p:cNvSpPr>
          <p:nvPr/>
        </p:nvSpPr>
        <p:spPr bwMode="auto">
          <a:xfrm>
            <a:off x="213360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1" name="Line 86"/>
          <p:cNvSpPr>
            <a:spLocks noChangeShapeType="1"/>
          </p:cNvSpPr>
          <p:nvPr/>
        </p:nvSpPr>
        <p:spPr bwMode="auto">
          <a:xfrm>
            <a:off x="213360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2" name="Rectangle 87"/>
          <p:cNvSpPr>
            <a:spLocks noChangeArrowheads="1"/>
          </p:cNvSpPr>
          <p:nvPr/>
        </p:nvSpPr>
        <p:spPr bwMode="auto">
          <a:xfrm>
            <a:off x="2139950" y="2390775"/>
            <a:ext cx="141763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3" name="Line 88"/>
          <p:cNvSpPr>
            <a:spLocks noChangeShapeType="1"/>
          </p:cNvSpPr>
          <p:nvPr/>
        </p:nvSpPr>
        <p:spPr bwMode="auto">
          <a:xfrm>
            <a:off x="2139950" y="2390775"/>
            <a:ext cx="141763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4" name="Rectangle 89"/>
          <p:cNvSpPr>
            <a:spLocks noChangeArrowheads="1"/>
          </p:cNvSpPr>
          <p:nvPr/>
        </p:nvSpPr>
        <p:spPr bwMode="auto">
          <a:xfrm>
            <a:off x="35575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5" name="Line 90"/>
          <p:cNvSpPr>
            <a:spLocks noChangeShapeType="1"/>
          </p:cNvSpPr>
          <p:nvPr/>
        </p:nvSpPr>
        <p:spPr bwMode="auto">
          <a:xfrm>
            <a:off x="35575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6" name="Line 91"/>
          <p:cNvSpPr>
            <a:spLocks noChangeShapeType="1"/>
          </p:cNvSpPr>
          <p:nvPr/>
        </p:nvSpPr>
        <p:spPr bwMode="auto">
          <a:xfrm>
            <a:off x="35575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7" name="Rectangle 92"/>
          <p:cNvSpPr>
            <a:spLocks noChangeArrowheads="1"/>
          </p:cNvSpPr>
          <p:nvPr/>
        </p:nvSpPr>
        <p:spPr bwMode="auto">
          <a:xfrm>
            <a:off x="3563938" y="2390775"/>
            <a:ext cx="1747837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68" name="Line 93"/>
          <p:cNvSpPr>
            <a:spLocks noChangeShapeType="1"/>
          </p:cNvSpPr>
          <p:nvPr/>
        </p:nvSpPr>
        <p:spPr bwMode="auto">
          <a:xfrm>
            <a:off x="3563938" y="2390775"/>
            <a:ext cx="174783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69" name="Rectangle 94"/>
          <p:cNvSpPr>
            <a:spLocks noChangeArrowheads="1"/>
          </p:cNvSpPr>
          <p:nvPr/>
        </p:nvSpPr>
        <p:spPr bwMode="auto">
          <a:xfrm>
            <a:off x="5311775" y="2390775"/>
            <a:ext cx="4763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0" name="Line 95"/>
          <p:cNvSpPr>
            <a:spLocks noChangeShapeType="1"/>
          </p:cNvSpPr>
          <p:nvPr/>
        </p:nvSpPr>
        <p:spPr bwMode="auto">
          <a:xfrm>
            <a:off x="5311775" y="2390775"/>
            <a:ext cx="476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1" name="Line 96"/>
          <p:cNvSpPr>
            <a:spLocks noChangeShapeType="1"/>
          </p:cNvSpPr>
          <p:nvPr/>
        </p:nvSpPr>
        <p:spPr bwMode="auto">
          <a:xfrm>
            <a:off x="5311775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2" name="Rectangle 97"/>
          <p:cNvSpPr>
            <a:spLocks noChangeArrowheads="1"/>
          </p:cNvSpPr>
          <p:nvPr/>
        </p:nvSpPr>
        <p:spPr bwMode="auto">
          <a:xfrm>
            <a:off x="5316538" y="2390775"/>
            <a:ext cx="1255712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3" name="Line 98"/>
          <p:cNvSpPr>
            <a:spLocks noChangeShapeType="1"/>
          </p:cNvSpPr>
          <p:nvPr/>
        </p:nvSpPr>
        <p:spPr bwMode="auto">
          <a:xfrm>
            <a:off x="5316538" y="2390775"/>
            <a:ext cx="1255712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4" name="Rectangle 99"/>
          <p:cNvSpPr>
            <a:spLocks noChangeArrowheads="1"/>
          </p:cNvSpPr>
          <p:nvPr/>
        </p:nvSpPr>
        <p:spPr bwMode="auto">
          <a:xfrm>
            <a:off x="6572250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5" name="Line 100"/>
          <p:cNvSpPr>
            <a:spLocks noChangeShapeType="1"/>
          </p:cNvSpPr>
          <p:nvPr/>
        </p:nvSpPr>
        <p:spPr bwMode="auto">
          <a:xfrm>
            <a:off x="6572250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6" name="Line 101"/>
          <p:cNvSpPr>
            <a:spLocks noChangeShapeType="1"/>
          </p:cNvSpPr>
          <p:nvPr/>
        </p:nvSpPr>
        <p:spPr bwMode="auto">
          <a:xfrm>
            <a:off x="6572250" y="2390775"/>
            <a:ext cx="1588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7" name="Rectangle 102"/>
          <p:cNvSpPr>
            <a:spLocks noChangeArrowheads="1"/>
          </p:cNvSpPr>
          <p:nvPr/>
        </p:nvSpPr>
        <p:spPr bwMode="auto">
          <a:xfrm>
            <a:off x="6578600" y="2390775"/>
            <a:ext cx="1690688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78" name="Line 103"/>
          <p:cNvSpPr>
            <a:spLocks noChangeShapeType="1"/>
          </p:cNvSpPr>
          <p:nvPr/>
        </p:nvSpPr>
        <p:spPr bwMode="auto">
          <a:xfrm>
            <a:off x="6578600" y="2390775"/>
            <a:ext cx="1690688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79" name="Rectangle 104"/>
          <p:cNvSpPr>
            <a:spLocks noChangeArrowheads="1"/>
          </p:cNvSpPr>
          <p:nvPr/>
        </p:nvSpPr>
        <p:spPr bwMode="auto">
          <a:xfrm>
            <a:off x="8269288" y="2390775"/>
            <a:ext cx="6350" cy="635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0" name="Line 105"/>
          <p:cNvSpPr>
            <a:spLocks noChangeShapeType="1"/>
          </p:cNvSpPr>
          <p:nvPr/>
        </p:nvSpPr>
        <p:spPr bwMode="auto">
          <a:xfrm>
            <a:off x="8269288" y="2390775"/>
            <a:ext cx="635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1" name="Line 106"/>
          <p:cNvSpPr>
            <a:spLocks noChangeShapeType="1"/>
          </p:cNvSpPr>
          <p:nvPr/>
        </p:nvSpPr>
        <p:spPr bwMode="auto">
          <a:xfrm>
            <a:off x="8269288" y="2390775"/>
            <a:ext cx="1587" cy="635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2" name="Rectangle 107"/>
          <p:cNvSpPr>
            <a:spLocks noChangeArrowheads="1"/>
          </p:cNvSpPr>
          <p:nvPr/>
        </p:nvSpPr>
        <p:spPr bwMode="auto">
          <a:xfrm>
            <a:off x="620713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3" name="Line 108"/>
          <p:cNvSpPr>
            <a:spLocks noChangeShapeType="1"/>
          </p:cNvSpPr>
          <p:nvPr/>
        </p:nvSpPr>
        <p:spPr bwMode="auto">
          <a:xfrm>
            <a:off x="620713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4" name="Rectangle 109"/>
          <p:cNvSpPr>
            <a:spLocks noChangeArrowheads="1"/>
          </p:cNvSpPr>
          <p:nvPr/>
        </p:nvSpPr>
        <p:spPr bwMode="auto">
          <a:xfrm>
            <a:off x="213360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5" name="Line 110"/>
          <p:cNvSpPr>
            <a:spLocks noChangeShapeType="1"/>
          </p:cNvSpPr>
          <p:nvPr/>
        </p:nvSpPr>
        <p:spPr bwMode="auto">
          <a:xfrm>
            <a:off x="213360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6" name="Rectangle 111"/>
          <p:cNvSpPr>
            <a:spLocks noChangeArrowheads="1"/>
          </p:cNvSpPr>
          <p:nvPr/>
        </p:nvSpPr>
        <p:spPr bwMode="auto">
          <a:xfrm>
            <a:off x="35575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7" name="Line 112"/>
          <p:cNvSpPr>
            <a:spLocks noChangeShapeType="1"/>
          </p:cNvSpPr>
          <p:nvPr/>
        </p:nvSpPr>
        <p:spPr bwMode="auto">
          <a:xfrm>
            <a:off x="35575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88" name="Rectangle 113"/>
          <p:cNvSpPr>
            <a:spLocks noChangeArrowheads="1"/>
          </p:cNvSpPr>
          <p:nvPr/>
        </p:nvSpPr>
        <p:spPr bwMode="auto">
          <a:xfrm>
            <a:off x="5311775" y="2397125"/>
            <a:ext cx="4763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89" name="Line 114"/>
          <p:cNvSpPr>
            <a:spLocks noChangeShapeType="1"/>
          </p:cNvSpPr>
          <p:nvPr/>
        </p:nvSpPr>
        <p:spPr bwMode="auto">
          <a:xfrm>
            <a:off x="5311775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0" name="Rectangle 115"/>
          <p:cNvSpPr>
            <a:spLocks noChangeArrowheads="1"/>
          </p:cNvSpPr>
          <p:nvPr/>
        </p:nvSpPr>
        <p:spPr bwMode="auto">
          <a:xfrm>
            <a:off x="6572250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1" name="Line 116"/>
          <p:cNvSpPr>
            <a:spLocks noChangeShapeType="1"/>
          </p:cNvSpPr>
          <p:nvPr/>
        </p:nvSpPr>
        <p:spPr bwMode="auto">
          <a:xfrm>
            <a:off x="6572250" y="2397125"/>
            <a:ext cx="1588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2" name="Rectangle 117"/>
          <p:cNvSpPr>
            <a:spLocks noChangeArrowheads="1"/>
          </p:cNvSpPr>
          <p:nvPr/>
        </p:nvSpPr>
        <p:spPr bwMode="auto">
          <a:xfrm>
            <a:off x="8269288" y="2397125"/>
            <a:ext cx="6350" cy="392113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0" hangingPunct="0"/>
            <a:endParaRPr lang="en-US"/>
          </a:p>
        </p:txBody>
      </p:sp>
      <p:sp>
        <p:nvSpPr>
          <p:cNvPr id="16493" name="Line 118"/>
          <p:cNvSpPr>
            <a:spLocks noChangeShapeType="1"/>
          </p:cNvSpPr>
          <p:nvPr/>
        </p:nvSpPr>
        <p:spPr bwMode="auto">
          <a:xfrm>
            <a:off x="8269288" y="2397125"/>
            <a:ext cx="1587" cy="39211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94" name="Rectangle 321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763000" cy="685800"/>
          </a:xfrm>
        </p:spPr>
        <p:txBody>
          <a:bodyPr/>
          <a:lstStyle/>
          <a:p>
            <a:r>
              <a:rPr lang="en-US" sz="2400" dirty="0"/>
              <a:t>IEEE802.11 Response </a:t>
            </a:r>
            <a:r>
              <a:rPr lang="en-US" sz="2400" dirty="0" smtClean="0"/>
              <a:t>to </a:t>
            </a:r>
            <a:r>
              <a:rPr lang="en-US" sz="2400" dirty="0"/>
              <a:t>6N15614- </a:t>
            </a:r>
            <a:r>
              <a:rPr lang="en-US" sz="2400" dirty="0" smtClean="0"/>
              <a:t>January 2014</a:t>
            </a:r>
          </a:p>
        </p:txBody>
      </p:sp>
      <p:sp>
        <p:nvSpPr>
          <p:cNvPr id="16495" name="Rectangle 32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Date:</a:t>
            </a:r>
            <a:r>
              <a:rPr lang="en-US" b="0" dirty="0" smtClean="0"/>
              <a:t> 2014-</a:t>
            </a:r>
            <a:r>
              <a:rPr lang="en-US" dirty="0" smtClean="0"/>
              <a:t> January </a:t>
            </a:r>
            <a:r>
              <a:rPr lang="en-US" b="0" dirty="0" smtClean="0"/>
              <a:t>-28</a:t>
            </a:r>
            <a:endParaRPr lang="en-US" dirty="0" smtClean="0"/>
          </a:p>
        </p:txBody>
      </p:sp>
      <p:sp>
        <p:nvSpPr>
          <p:cNvPr id="16496" name="Rectangle 323"/>
          <p:cNvSpPr>
            <a:spLocks noChangeArrowheads="1"/>
          </p:cNvSpPr>
          <p:nvPr/>
        </p:nvSpPr>
        <p:spPr bwMode="auto">
          <a:xfrm>
            <a:off x="533400" y="1676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16497" name="Text Box 330"/>
          <p:cNvSpPr txBox="1">
            <a:spLocks noChangeArrowheads="1"/>
          </p:cNvSpPr>
          <p:nvPr/>
        </p:nvSpPr>
        <p:spPr bwMode="auto">
          <a:xfrm>
            <a:off x="279401" y="3394075"/>
            <a:ext cx="85514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</a:t>
            </a:r>
            <a:r>
              <a:rPr lang="en-US" sz="1600" dirty="0" smtClean="0"/>
              <a:t>Information </a:t>
            </a:r>
            <a:r>
              <a:rPr lang="en-US" sz="1600" dirty="0"/>
              <a:t>on </a:t>
            </a:r>
            <a:r>
              <a:rPr lang="en-US" sz="1600" dirty="0" smtClean="0"/>
              <a:t>network monitoring and control services mentioned in 6N15614</a:t>
            </a:r>
            <a:endParaRPr lang="en-US" sz="1600" dirty="0"/>
          </a:p>
        </p:txBody>
      </p:sp>
      <p:sp>
        <p:nvSpPr>
          <p:cNvPr id="164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88975" y="319088"/>
            <a:ext cx="15287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cxnSp>
        <p:nvCxnSpPr>
          <p:cNvPr id="16499" name="Straight Connector 3"/>
          <p:cNvCxnSpPr>
            <a:cxnSpLocks noChangeShapeType="1"/>
            <a:stCxn id="16482" idx="2"/>
            <a:endCxn id="16493" idx="1"/>
          </p:cNvCxnSpPr>
          <p:nvPr/>
        </p:nvCxnSpPr>
        <p:spPr bwMode="auto">
          <a:xfrm>
            <a:off x="623888" y="2789238"/>
            <a:ext cx="764698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IEEE802.11 Response </a:t>
            </a:r>
            <a:br>
              <a:rPr lang="en-US" dirty="0" smtClean="0"/>
            </a:br>
            <a:r>
              <a:rPr lang="en-US" dirty="0" smtClean="0"/>
              <a:t>to 6N15614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47700"/>
          </a:xfrm>
        </p:spPr>
        <p:txBody>
          <a:bodyPr/>
          <a:lstStyle/>
          <a:p>
            <a:r>
              <a:rPr lang="en-US" dirty="0" smtClean="0"/>
              <a:t>JTC1/SC6/WG1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15A0CEB-573A-4C5B-B96E-9F988F65BE9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44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6N15614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Proposing a study period on “WLAN Network Optimization Technology”</a:t>
            </a:r>
          </a:p>
          <a:p>
            <a:r>
              <a:rPr lang="en-US" dirty="0" smtClean="0"/>
              <a:t>Correctly notes that existing 802.11k ‘Radio Resources Management’ amendment may provide some elements of </a:t>
            </a:r>
            <a:r>
              <a:rPr lang="en-US" dirty="0"/>
              <a:t>proposed </a:t>
            </a:r>
            <a:r>
              <a:rPr lang="en-US" dirty="0" smtClean="0"/>
              <a:t>solution</a:t>
            </a:r>
          </a:p>
          <a:p>
            <a:r>
              <a:rPr lang="en-US" dirty="0" smtClean="0"/>
              <a:t>Questions the applicability of IEEE802.11z as relevant to </a:t>
            </a:r>
            <a:r>
              <a:rPr lang="en-US" dirty="0"/>
              <a:t>the proposed solution</a:t>
            </a:r>
            <a:endParaRPr lang="en-US" dirty="0" smtClean="0"/>
          </a:p>
          <a:p>
            <a:r>
              <a:rPr lang="en-US" dirty="0" smtClean="0"/>
              <a:t>Does not reference  IEEE802.11v as potentially relevant to the </a:t>
            </a:r>
            <a:r>
              <a:rPr lang="en-US" dirty="0"/>
              <a:t>proposed </a:t>
            </a:r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548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802.11z defines mechanisms for direct Station-to-Station connections while simultaneously maintaining AP/infrastructure connectivity</a:t>
            </a:r>
          </a:p>
          <a:p>
            <a:pPr lvl="1"/>
            <a:r>
              <a:rPr lang="en-US" dirty="0" smtClean="0"/>
              <a:t>It is not relevant to the proposed scope of study in 6N15614</a:t>
            </a:r>
          </a:p>
          <a:p>
            <a:r>
              <a:rPr lang="en-US" dirty="0"/>
              <a:t>802.11v defines PHY/MAC </a:t>
            </a:r>
            <a:r>
              <a:rPr lang="en-US" dirty="0" smtClean="0"/>
              <a:t>layer mechanisms </a:t>
            </a:r>
            <a:r>
              <a:rPr lang="en-US" dirty="0"/>
              <a:t>that </a:t>
            </a:r>
            <a:r>
              <a:rPr lang="en-US" dirty="0" smtClean="0"/>
              <a:t>enable </a:t>
            </a:r>
            <a:r>
              <a:rPr lang="en-US" dirty="0"/>
              <a:t>management of attached stations in a centralized or in a distributed fashion (e.g. monitoring, configuring, and updating) through a layer 2 </a:t>
            </a:r>
            <a:r>
              <a:rPr lang="en-US" dirty="0" smtClean="0"/>
              <a:t>mechanism</a:t>
            </a:r>
          </a:p>
          <a:p>
            <a:pPr lvl="1"/>
            <a:r>
              <a:rPr lang="en-US" dirty="0" smtClean="0"/>
              <a:t>Is highly relevant to the proposed scope of study</a:t>
            </a:r>
          </a:p>
          <a:p>
            <a:r>
              <a:rPr lang="en-US" dirty="0" smtClean="0"/>
              <a:t>802.11k and 802.11v specifications were previously developed to address the proposed scope of study </a:t>
            </a:r>
            <a:r>
              <a:rPr lang="en-US" dirty="0" smtClean="0">
                <a:solidFill>
                  <a:schemeClr val="accent1"/>
                </a:solidFill>
              </a:rPr>
              <a:t>and are included in ISO/IEC 8802-11-2012.</a:t>
            </a:r>
            <a:endParaRPr lang="en-US" dirty="0" smtClean="0"/>
          </a:p>
          <a:p>
            <a:pPr lvl="1"/>
            <a:r>
              <a:rPr lang="en-US" dirty="0" smtClean="0"/>
              <a:t>A standards-based solution therefore exists and a new study should consider new problem areas </a:t>
            </a:r>
            <a:r>
              <a:rPr lang="en-US" dirty="0" smtClean="0">
                <a:solidFill>
                  <a:schemeClr val="accent1"/>
                </a:solidFill>
              </a:rPr>
              <a:t>that are not addressed by</a:t>
            </a:r>
            <a:r>
              <a:rPr lang="en-US" dirty="0" smtClean="0"/>
              <a:t> </a:t>
            </a:r>
            <a:r>
              <a:rPr lang="en-US" strike="sngStrike" dirty="0" smtClean="0"/>
              <a:t>without</a:t>
            </a:r>
            <a:r>
              <a:rPr lang="en-US" dirty="0" smtClean="0"/>
              <a:t> existing standards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173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802.11v Capabilities vs. </a:t>
            </a:r>
            <a:br>
              <a:rPr lang="en-US" dirty="0" smtClean="0"/>
            </a:br>
            <a:r>
              <a:rPr lang="en-US" dirty="0" smtClean="0"/>
              <a:t>Issues noted in 6N15614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Coverage and Capacity</a:t>
            </a:r>
          </a:p>
          <a:p>
            <a:pPr lvl="1"/>
            <a:r>
              <a:rPr lang="en-US" dirty="0" smtClean="0"/>
              <a:t>802.11v provides</a:t>
            </a:r>
            <a:r>
              <a:rPr lang="en-US" dirty="0" smtClean="0">
                <a:solidFill>
                  <a:schemeClr val="accent1"/>
                </a:solidFill>
              </a:rPr>
              <a:t> BSS Transition Management for network load balancing to address the “excessive clients connected to a single AP” situation</a:t>
            </a:r>
            <a:endParaRPr lang="en-US" dirty="0" smtClean="0"/>
          </a:p>
          <a:p>
            <a:r>
              <a:rPr lang="en-US" dirty="0"/>
              <a:t>Noise and </a:t>
            </a:r>
            <a:r>
              <a:rPr lang="en-US" dirty="0" smtClean="0"/>
              <a:t>Interference</a:t>
            </a:r>
          </a:p>
          <a:p>
            <a:pPr lvl="1"/>
            <a:r>
              <a:rPr lang="en-US" sz="2900" dirty="0" smtClean="0"/>
              <a:t>802.11v provides </a:t>
            </a:r>
            <a:r>
              <a:rPr lang="en-US" sz="2900" dirty="0" smtClean="0">
                <a:solidFill>
                  <a:schemeClr val="accent1"/>
                </a:solidFill>
              </a:rPr>
              <a:t>Collocated Interference Reporting to </a:t>
            </a:r>
            <a:r>
              <a:rPr lang="en-US" sz="2900" dirty="0">
                <a:solidFill>
                  <a:schemeClr val="accent1"/>
                </a:solidFill>
              </a:rPr>
              <a:t>allows a requesting STA to receive information </a:t>
            </a:r>
            <a:r>
              <a:rPr lang="en-US" sz="2900" dirty="0" smtClean="0">
                <a:solidFill>
                  <a:schemeClr val="accent1"/>
                </a:solidFill>
              </a:rPr>
              <a:t>concerning the collocated interference </a:t>
            </a:r>
            <a:r>
              <a:rPr lang="en-US" sz="2900" dirty="0">
                <a:solidFill>
                  <a:schemeClr val="accent1"/>
                </a:solidFill>
              </a:rPr>
              <a:t>being experienced by another </a:t>
            </a:r>
            <a:r>
              <a:rPr lang="en-US" sz="2900" dirty="0" smtClean="0">
                <a:solidFill>
                  <a:schemeClr val="accent1"/>
                </a:solidFill>
              </a:rPr>
              <a:t>STA. This augments the 802.11k RPI Histogram report, used to identify interference that may </a:t>
            </a:r>
            <a:r>
              <a:rPr lang="en-US" sz="2900" smtClean="0">
                <a:solidFill>
                  <a:schemeClr val="accent1"/>
                </a:solidFill>
              </a:rPr>
              <a:t>be present.</a:t>
            </a:r>
            <a:endParaRPr lang="en-US" sz="2900" dirty="0">
              <a:solidFill>
                <a:schemeClr val="accent1"/>
              </a:solidFill>
            </a:endParaRPr>
          </a:p>
          <a:p>
            <a:r>
              <a:rPr lang="en-US" dirty="0" smtClean="0"/>
              <a:t>Connectivity problems</a:t>
            </a:r>
            <a:endParaRPr lang="en-US" dirty="0"/>
          </a:p>
          <a:p>
            <a:pPr marL="742950" lvl="2" indent="-342900"/>
            <a:r>
              <a:rPr lang="en-US" sz="2800" dirty="0"/>
              <a:t>802.11v </a:t>
            </a:r>
            <a:r>
              <a:rPr lang="en-US" sz="2800" dirty="0" smtClean="0"/>
              <a:t>provides </a:t>
            </a:r>
            <a:r>
              <a:rPr lang="en-US" sz="2800" dirty="0" smtClean="0">
                <a:solidFill>
                  <a:schemeClr val="accent1"/>
                </a:solidFill>
              </a:rPr>
              <a:t>Diagnostic and Event Request and Report Procedures to identify authentication, association issues in addition to device configuration errors</a:t>
            </a:r>
            <a:endParaRPr lang="en-US" sz="2800" dirty="0"/>
          </a:p>
          <a:p>
            <a:r>
              <a:rPr lang="en-US" dirty="0" smtClean="0"/>
              <a:t>Roaming issues</a:t>
            </a:r>
            <a:endParaRPr lang="en-US" dirty="0"/>
          </a:p>
          <a:p>
            <a:pPr marL="742950" lvl="2" indent="-342900"/>
            <a:r>
              <a:rPr lang="en-US" sz="2800" dirty="0"/>
              <a:t>802.11v </a:t>
            </a:r>
            <a:r>
              <a:rPr lang="en-US" sz="2800" dirty="0" smtClean="0"/>
              <a:t>provides </a:t>
            </a:r>
            <a:r>
              <a:rPr lang="en-US" sz="2800" dirty="0" smtClean="0">
                <a:solidFill>
                  <a:schemeClr val="accent1"/>
                </a:solidFill>
              </a:rPr>
              <a:t>BSS Transition Management for network load balancing and roaming, and Diagnostic and Event Reporting to report roaming issues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49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802.11k and 802.11v together provide a standards-based solution for issues noted </a:t>
            </a:r>
            <a:r>
              <a:rPr lang="en-US" smtClean="0"/>
              <a:t>in 6N15614</a:t>
            </a:r>
            <a:endParaRPr lang="en-US" dirty="0" smtClean="0"/>
          </a:p>
          <a:p>
            <a:r>
              <a:rPr lang="en-US" dirty="0" smtClean="0"/>
              <a:t>Further clarification of the problem to be studied is suggested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802.11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AEAD36-1DF0-4BD8-97EF-26BDB0C08C3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0495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354088</TotalTime>
  <Words>424</Words>
  <Application>Microsoft Office PowerPoint</Application>
  <PresentationFormat>On-screen Show (4:3)</PresentationFormat>
  <Paragraphs>80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IEEE802.11 Response to 6N15614- January 2014</vt:lpstr>
      <vt:lpstr>IEEE802.11 Response  to 6N15614</vt:lpstr>
      <vt:lpstr>6N15614</vt:lpstr>
      <vt:lpstr>Discussion</vt:lpstr>
      <vt:lpstr>802.11v Capabilities vs.  Issues noted in 6N15614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Supplementary Information - January 2014</dc:title>
  <dc:subject>Additional Meeting Information</dc:subject>
  <dc:creator>Bruce Kraemer (Marvell)</dc:creator>
  <cp:lastModifiedBy>Marvell</cp:lastModifiedBy>
  <cp:revision>3416</cp:revision>
  <cp:lastPrinted>2014-02-09T19:49:05Z</cp:lastPrinted>
  <dcterms:created xsi:type="dcterms:W3CDTF">1998-02-10T13:07:52Z</dcterms:created>
  <dcterms:modified xsi:type="dcterms:W3CDTF">2014-02-11T00:17:50Z</dcterms:modified>
</cp:coreProperties>
</file>