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17" r:id="rId3"/>
    <p:sldId id="345" r:id="rId4"/>
    <p:sldId id="337" r:id="rId5"/>
    <p:sldId id="348" r:id="rId6"/>
    <p:sldId id="332" r:id="rId7"/>
    <p:sldId id="344" r:id="rId8"/>
    <p:sldId id="346" r:id="rId9"/>
    <p:sldId id="347" r:id="rId10"/>
    <p:sldId id="320" r:id="rId11"/>
    <p:sldId id="321" r:id="rId12"/>
    <p:sldId id="34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9" autoAdjust="0"/>
    <p:restoredTop sz="94660"/>
  </p:normalViewPr>
  <p:slideViewPr>
    <p:cSldViewPr>
      <p:cViewPr varScale="1">
        <p:scale>
          <a:sx n="62" d="100"/>
          <a:sy n="62" d="100"/>
        </p:scale>
        <p:origin x="-474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doc.: IEEE 802.11-07/0570r0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April 2007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>
                <a:solidFill>
                  <a:prstClr val="black"/>
                </a:solidFill>
              </a:rPr>
              <a:t>Eldad Perahia, Intel Corporation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Page </a:t>
            </a:r>
            <a:fld id="{8EA4BACE-0492-41CB-A9C0-A7E39C593F65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9860" name="Header Placeholder 3"/>
          <p:cNvSpPr txBox="1">
            <a:spLocks noGrp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400" b="1">
                <a:solidFill>
                  <a:prstClr val="black"/>
                </a:solidFill>
              </a:rPr>
              <a:t>doc.: IEEE 802.11-07/2090r0</a:t>
            </a:r>
          </a:p>
        </p:txBody>
      </p:sp>
      <p:sp>
        <p:nvSpPr>
          <p:cNvPr id="249861" name="Date Placeholder 4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solidFill>
                  <a:prstClr val="black"/>
                </a:solidFill>
              </a:rPr>
              <a:t>July 2007</a:t>
            </a:r>
          </a:p>
        </p:txBody>
      </p:sp>
      <p:sp>
        <p:nvSpPr>
          <p:cNvPr id="249862" name="Footer Placeholder 5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200">
                <a:solidFill>
                  <a:prstClr val="black"/>
                </a:solidFill>
              </a:rPr>
              <a:t>Eldad Perahia (Intel)</a:t>
            </a:r>
          </a:p>
        </p:txBody>
      </p:sp>
      <p:sp>
        <p:nvSpPr>
          <p:cNvPr id="249863" name="Slide Number Placeholder 6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200">
                <a:solidFill>
                  <a:prstClr val="black"/>
                </a:solidFill>
              </a:rPr>
              <a:t>Page </a:t>
            </a:r>
            <a:fld id="{0148C3B4-06F5-4B87-A5CE-790B52A05490}" type="slidenum">
              <a:rPr lang="en-US" altLang="en-US" sz="1200">
                <a:solidFill>
                  <a:prstClr val="black"/>
                </a:solidFill>
              </a:rPr>
              <a:pPr algn="r"/>
              <a:t>3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7873CFC8-90CC-4AF5-BFDE-ADF0CE5BFB1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AA399202-E8AD-43C1-A3AE-D582139239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July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July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802.11-14/0214r2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339-10-0wng-high-efficiency-wlan-straw-poll.ppt" TargetMode="External"/><Relationship Id="rId3" Type="http://schemas.openxmlformats.org/officeDocument/2006/relationships/hyperlink" Target="https://mentor.ieee.org/802.11/dcn/13/11-13-0657-06-0hew-hew-sg-usage-models-and-requirements-liaison-with-wfa.ppt" TargetMode="External"/><Relationship Id="rId7" Type="http://schemas.openxmlformats.org/officeDocument/2006/relationships/hyperlink" Target="https://mentor.ieee.org/802.11/dcn/13/11-13-0331-05-0wng-high-efficiency-wlan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1000-02-0hew-simulation-scenarios.ppt" TargetMode="External"/><Relationship Id="rId5" Type="http://schemas.openxmlformats.org/officeDocument/2006/relationships/hyperlink" Target="https://mentor.ieee.org/802.11/dcn/13/11-13-1001-06-0hew-simulation-scenarios-document-template.docx" TargetMode="External"/><Relationship Id="rId10" Type="http://schemas.openxmlformats.org/officeDocument/2006/relationships/hyperlink" Target="https://mentor.ieee.org/802.11/dcn/14/11-14-0165-00-0hew-802-11-hew-sg-proposed-par.docx" TargetMode="External"/><Relationship Id="rId4" Type="http://schemas.openxmlformats.org/officeDocument/2006/relationships/hyperlink" Target="https://mentor.ieee.org/802.11/dcn/13/11-13-1443-00-0hew-liaison-from-wi-fi-alliance-on-hew-use-cases.ppt" TargetMode="External"/><Relationship Id="rId9" Type="http://schemas.openxmlformats.org/officeDocument/2006/relationships/hyperlink" Target="https://mentor.ieee.org/802.11/dcn/14/11-14-0169-00-0hew-ieee-802-11-hew-sg-proposed-csd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High Efficiency WLAN Overview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2014-02-18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684881"/>
              </p:ext>
            </p:extLst>
          </p:nvPr>
        </p:nvGraphicFramePr>
        <p:xfrm>
          <a:off x="466725" y="2292350"/>
          <a:ext cx="7732713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7" name="Document" r:id="rId4" imgW="8255000" imgH="2870200" progId="Word.Document.8">
                  <p:embed/>
                </p:oleObj>
              </mc:Choice>
              <mc:Fallback>
                <p:oleObj name="Document" r:id="rId4" imgW="8255000" imgH="2870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292350"/>
                        <a:ext cx="7732713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3A509E73-D90C-4E4E-895D-7E625529AE1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HEW PAR </a:t>
            </a:r>
            <a:r>
              <a:rPr lang="en-US" altLang="en-US" dirty="0"/>
              <a:t>Scope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F</a:t>
            </a:r>
            <a:r>
              <a:rPr lang="en-GB" dirty="0" smtClean="0"/>
              <a:t>our </a:t>
            </a:r>
            <a:r>
              <a:rPr lang="en-GB" dirty="0"/>
              <a:t>times improvement in the average throughput per </a:t>
            </a:r>
            <a:r>
              <a:rPr lang="en-GB" dirty="0" smtClean="0"/>
              <a:t>station in a dense deployment scenario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 smtClean="0"/>
              <a:t>Throughput is measured </a:t>
            </a:r>
            <a:r>
              <a:rPr lang="en-GB" sz="1800" dirty="0"/>
              <a:t>at the MAC data service access </a:t>
            </a:r>
            <a:r>
              <a:rPr lang="en-GB" sz="1800" dirty="0" smtClean="0"/>
              <a:t>point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 smtClean="0"/>
              <a:t>Expected to provide improvements of 5 – 10x</a:t>
            </a:r>
            <a:r>
              <a:rPr lang="en-US" sz="1800" dirty="0" smtClean="0"/>
              <a:t> </a:t>
            </a:r>
            <a:endParaRPr lang="en-GB" sz="1800" dirty="0"/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Maintaining or improving the power efficiency per station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Indoor and outdoor operations in frequency bands between 1 GHz and 6 GHz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Enabling backward compatibility and coexistence with legacy IEEE 802.11 devices operating in the same band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 smtClean="0"/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 smtClean="0"/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37CC14-86DE-4BAB-8F6D-964FD038362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PAR/CSD Related </a:t>
            </a:r>
            <a:r>
              <a:rPr lang="en-US" altLang="en-US" dirty="0"/>
              <a:t>Submissions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hlinkClick r:id="rId3"/>
              </a:rPr>
              <a:t>11-13/0657r6</a:t>
            </a:r>
            <a:r>
              <a:rPr lang="en-US" altLang="en-US" sz="1800" dirty="0"/>
              <a:t>, “HEW SG usage models and requirements - Liaison with WFA”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4"/>
              </a:rPr>
              <a:t>11-13/1443r0</a:t>
            </a:r>
            <a:r>
              <a:rPr lang="en-US" altLang="en-US" sz="1800" dirty="0"/>
              <a:t>, “Liaison from Wi-Fi Alliance on HEW Use Cases”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5"/>
              </a:rPr>
              <a:t>11-13/1001r6</a:t>
            </a:r>
            <a:r>
              <a:rPr lang="en-US" altLang="en-US" sz="1800" dirty="0"/>
              <a:t>, “Simulation Scenarios Document Template”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6"/>
              </a:rPr>
              <a:t>11-13/1000r2</a:t>
            </a:r>
            <a:r>
              <a:rPr lang="en-US" altLang="en-US" sz="1800" dirty="0"/>
              <a:t>, “Simulation Scenarios”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7"/>
              </a:rPr>
              <a:t>11-13/331r5</a:t>
            </a:r>
            <a:r>
              <a:rPr lang="en-US" altLang="en-US" sz="1800" dirty="0"/>
              <a:t>, “High efficiency WLAN”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8"/>
              </a:rPr>
              <a:t>11-13/339r10</a:t>
            </a:r>
            <a:r>
              <a:rPr lang="en-US" altLang="en-US" sz="1800" dirty="0"/>
              <a:t>, “High efficiency WLAN straw poll”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hlinkClick r:id="rId9"/>
              </a:rPr>
              <a:t>11-14/169r0</a:t>
            </a:r>
            <a:r>
              <a:rPr lang="en-US" altLang="en-US" sz="1800" dirty="0"/>
              <a:t>, “IEEE 802.11 HEW SG Proposed CSD”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10"/>
              </a:rPr>
              <a:t>11-14/165r0</a:t>
            </a:r>
            <a:r>
              <a:rPr lang="en-US" altLang="en-US" sz="1800" dirty="0"/>
              <a:t>, “802.11 HEW SG Proposed PAR”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28600" y="1371600"/>
            <a:ext cx="4116015" cy="5029200"/>
          </a:xfrm>
          <a:prstGeom prst="round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4495801" y="1371600"/>
            <a:ext cx="4116014" cy="5029200"/>
          </a:xfrm>
          <a:prstGeom prst="round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Technology Related Submissions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88459" y="1524000"/>
            <a:ext cx="4038600" cy="48768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 smtClean="0">
                <a:latin typeface="Times New Roman" pitchFamily="18" charset="0"/>
              </a:rPr>
              <a:t>11-13/1105r0</a:t>
            </a:r>
            <a:r>
              <a:rPr lang="en-US" sz="1200" b="0" kern="1200" dirty="0">
                <a:latin typeface="Times New Roman" pitchFamily="18" charset="0"/>
              </a:rPr>
              <a:t>	Discussion on Access Mechanism for HEW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 smtClean="0">
                <a:latin typeface="Times New Roman" pitchFamily="18" charset="0"/>
              </a:rPr>
              <a:t>11-13/1122r1</a:t>
            </a:r>
            <a:r>
              <a:rPr lang="en-US" sz="1200" b="0" kern="1200" dirty="0">
                <a:latin typeface="Times New Roman" pitchFamily="18" charset="0"/>
              </a:rPr>
              <a:t>	Considerations for In-Band Simultaneous Transmit and Receive (STR) feature in HEW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11-13/1126r0	Beamforming under OBSS Interference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11-13/1154r0	DL-MU-MIMO Transmission with Unequal Bandwidth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11-13/1155r0	Space Division Multiplex for OBSS Interference Suppression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11-13/1156r0	TXOP Redundancy  NAV Clear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11-13/1157r3	Feasibility of Coordination Transmission for HEW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11-13/1169r0	WLAN Cellular Offload in High Speed Moving Environment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11-13/1290r0	Dynamic Sensitivity Control  for HEW SG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11-13/1349r0	Access Control Enhancement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11-13/1377r0	DL efficiency enhancement in high density network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11-13/1382r0	Discussion on OFDMA in HEW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11-13/1386r2	Improving WLAN Efficiency and </a:t>
            </a:r>
            <a:r>
              <a:rPr lang="en-US" sz="1200" b="0" kern="1200" dirty="0" err="1" smtClean="0">
                <a:latin typeface="Times New Roman" pitchFamily="18" charset="0"/>
              </a:rPr>
              <a:t>QoE</a:t>
            </a:r>
            <a:r>
              <a:rPr lang="en-US" sz="1200" b="0" kern="1200" dirty="0" smtClean="0">
                <a:latin typeface="Times New Roman" pitchFamily="18" charset="0"/>
              </a:rPr>
              <a:t> – A Top Down Approach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 smtClean="0">
                <a:latin typeface="Times New Roman" pitchFamily="18" charset="0"/>
              </a:rPr>
              <a:t>11-13/1388r0</a:t>
            </a:r>
            <a:r>
              <a:rPr lang="en-US" sz="1200" b="0" kern="1200" dirty="0">
                <a:latin typeface="Times New Roman" pitchFamily="18" charset="0"/>
              </a:rPr>
              <a:t>	UL MU-MIMO transmission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11-13/1395r2	Simultaneous </a:t>
            </a:r>
            <a:r>
              <a:rPr lang="en-US" sz="1200" b="0" kern="1200" dirty="0" err="1" smtClean="0">
                <a:latin typeface="Times New Roman" pitchFamily="18" charset="0"/>
              </a:rPr>
              <a:t>Tx</a:t>
            </a:r>
            <a:r>
              <a:rPr lang="en-US" sz="1200" b="0" kern="1200" dirty="0" smtClean="0">
                <a:latin typeface="Times New Roman" pitchFamily="18" charset="0"/>
              </a:rPr>
              <a:t> Technologies </a:t>
            </a:r>
            <a:r>
              <a:rPr lang="en-US" sz="1200" b="0" kern="1200" dirty="0">
                <a:latin typeface="Times New Roman" pitchFamily="18" charset="0"/>
              </a:rPr>
              <a:t>for HEW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11-13/1421r1	STR Radios and STR Media Access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11-13/1440r0	Argos | Practical </a:t>
            </a:r>
            <a:r>
              <a:rPr lang="en-US" sz="1200" b="0" kern="1200" dirty="0" err="1">
                <a:latin typeface="Times New Roman" pitchFamily="18" charset="0"/>
              </a:rPr>
              <a:t>Masive</a:t>
            </a:r>
            <a:r>
              <a:rPr lang="en-US" sz="1200" b="0" kern="1200" dirty="0">
                <a:latin typeface="Times New Roman" pitchFamily="18" charset="0"/>
              </a:rPr>
              <a:t>-MIMO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b="0" kern="1200" dirty="0">
                <a:latin typeface="Times New Roman" pitchFamily="18" charset="0"/>
              </a:rPr>
              <a:t>11-14/0095r0	OFDM-IDMA Uplink Communication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Perahia, Cariou, Cho, Inoue, Liu and Taori</a:t>
            </a:r>
            <a:endParaRPr lang="en-US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471830" y="1520950"/>
            <a:ext cx="3886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11-13/0558r1	Coexistence and Optimization of WLAN: Time,  Frequency, Space, Power, and Load</a:t>
            </a:r>
          </a:p>
          <a:p>
            <a:r>
              <a:rPr lang="en-US" dirty="0"/>
              <a:t>11-13/0712r1	A Brief Time of History</a:t>
            </a:r>
          </a:p>
          <a:p>
            <a:r>
              <a:rPr lang="en-US" dirty="0"/>
              <a:t>11-13/0758r0	Possible Approaches for HEW</a:t>
            </a:r>
          </a:p>
          <a:p>
            <a:r>
              <a:rPr lang="en-US" dirty="0"/>
              <a:t>11-13/0764r1	Full-duplex Technology for HEW</a:t>
            </a:r>
          </a:p>
          <a:p>
            <a:r>
              <a:rPr lang="en-US" dirty="0"/>
              <a:t>11-13/0765r2	</a:t>
            </a:r>
            <a:r>
              <a:rPr lang="en-US" dirty="0" smtClean="0"/>
              <a:t>CCFD for </a:t>
            </a:r>
            <a:r>
              <a:rPr lang="en-US" dirty="0"/>
              <a:t>802.11 WLAN</a:t>
            </a:r>
          </a:p>
          <a:p>
            <a:r>
              <a:rPr lang="en-US" dirty="0"/>
              <a:t>11-13/0768r0	TD-</a:t>
            </a:r>
            <a:r>
              <a:rPr lang="en-US" dirty="0" err="1"/>
              <a:t>uCSMA</a:t>
            </a:r>
            <a:endParaRPr lang="en-US" dirty="0"/>
          </a:p>
          <a:p>
            <a:r>
              <a:rPr lang="en-US" dirty="0"/>
              <a:t>11-13/0801r1	Issues of Low Rate Transmissions</a:t>
            </a:r>
          </a:p>
          <a:p>
            <a:r>
              <a:rPr lang="en-US" dirty="0"/>
              <a:t>11-13/0843r0	Further Evaluation on outdoor Wi-Fi</a:t>
            </a:r>
          </a:p>
          <a:p>
            <a:r>
              <a:rPr lang="en-US" dirty="0"/>
              <a:t>11-13/0849r1	New Techniques: Enabling Real World Improvement By Exposing Internal MAC state</a:t>
            </a:r>
          </a:p>
          <a:p>
            <a:r>
              <a:rPr lang="en-US" dirty="0"/>
              <a:t>11-13/0852r0	Potential approach to improve WLAN BSS edge performance</a:t>
            </a:r>
          </a:p>
          <a:p>
            <a:r>
              <a:rPr lang="en-US" dirty="0"/>
              <a:t>11-13/0871r0	Discussion on Potential Techniques for HEW</a:t>
            </a:r>
          </a:p>
          <a:p>
            <a:r>
              <a:rPr lang="en-US" dirty="0"/>
              <a:t>11-13/0877r0	HEW Beamforming Enhancements</a:t>
            </a:r>
          </a:p>
          <a:p>
            <a:r>
              <a:rPr lang="en-US" dirty="0"/>
              <a:t>11-13/0878r0	Efficiency </a:t>
            </a:r>
            <a:r>
              <a:rPr lang="en-US" dirty="0" err="1" smtClean="0"/>
              <a:t>enht</a:t>
            </a:r>
            <a:r>
              <a:rPr lang="en-US" dirty="0" smtClean="0"/>
              <a:t> </a:t>
            </a:r>
            <a:r>
              <a:rPr lang="en-US" dirty="0"/>
              <a:t>for dense WLAN </a:t>
            </a:r>
            <a:r>
              <a:rPr lang="en-US" dirty="0" err="1" smtClean="0"/>
              <a:t>env</a:t>
            </a:r>
            <a:endParaRPr lang="en-US" dirty="0"/>
          </a:p>
          <a:p>
            <a:r>
              <a:rPr lang="en-US" dirty="0"/>
              <a:t>11-13/1046r2	Discussion for Massive MIMO for HEW</a:t>
            </a:r>
          </a:p>
          <a:p>
            <a:r>
              <a:rPr lang="en-US" dirty="0"/>
              <a:t>11-13/1056r1	Enhancement on resource utilization in OBSS environment</a:t>
            </a:r>
          </a:p>
          <a:p>
            <a:r>
              <a:rPr lang="en-US" dirty="0"/>
              <a:t>11-13/1058r0	Efficient wider bandwidth operation</a:t>
            </a:r>
          </a:p>
          <a:p>
            <a:r>
              <a:rPr lang="en-US" dirty="0"/>
              <a:t>11-13/1061r0	Multicast Transmission for HEW</a:t>
            </a:r>
          </a:p>
          <a:p>
            <a:r>
              <a:rPr lang="en-US" dirty="0"/>
              <a:t>11-13/1073r1	Access Control Enhancement</a:t>
            </a:r>
          </a:p>
          <a:p>
            <a:r>
              <a:rPr lang="en-US" dirty="0"/>
              <a:t>11-13/1077r1	EDCA Enhancements for HEW</a:t>
            </a:r>
          </a:p>
          <a:p>
            <a:r>
              <a:rPr lang="en-US" dirty="0"/>
              <a:t>11-13/1089r1	D2D Technology for </a:t>
            </a:r>
            <a:r>
              <a:rPr lang="en-US" dirty="0" smtClean="0"/>
              <a:t>HEW</a:t>
            </a:r>
          </a:p>
          <a:p>
            <a:r>
              <a:rPr lang="en-US" dirty="0"/>
              <a:t>11-13/1090r2	Non-linear pre-coding MIMO Scheme for next generation </a:t>
            </a:r>
            <a:r>
              <a:rPr lang="en-US" dirty="0" smtClean="0"/>
              <a:t>WLAN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Introduction and problem statement</a:t>
            </a:r>
            <a:endParaRPr lang="en-US" alt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763000" cy="4343400"/>
          </a:xfrm>
        </p:spPr>
        <p:txBody>
          <a:bodyPr/>
          <a:lstStyle/>
          <a:p>
            <a:r>
              <a:rPr lang="en-US" sz="1600" dirty="0" smtClean="0"/>
              <a:t>The </a:t>
            </a:r>
            <a:r>
              <a:rPr lang="en-US" sz="1600" dirty="0"/>
              <a:t>vast majority of deployments will evolve towards high density </a:t>
            </a:r>
            <a:r>
              <a:rPr lang="en-US" sz="1600" dirty="0" smtClean="0"/>
              <a:t>scenarios in the near future</a:t>
            </a:r>
          </a:p>
          <a:p>
            <a:pPr lvl="1"/>
            <a:r>
              <a:rPr lang="en-US" sz="1400" dirty="0" smtClean="0"/>
              <a:t>usage models in such scenarios are </a:t>
            </a:r>
            <a:r>
              <a:rPr lang="en-US" sz="1400" dirty="0"/>
              <a:t>likely to suffer bottlenecks in the coming </a:t>
            </a:r>
            <a:r>
              <a:rPr lang="en-US" sz="1400" dirty="0" smtClean="0"/>
              <a:t>years, with inefficiencies in transforming the multi-</a:t>
            </a:r>
            <a:r>
              <a:rPr lang="en-US" sz="1400" dirty="0" err="1" smtClean="0"/>
              <a:t>Gbps</a:t>
            </a:r>
            <a:r>
              <a:rPr lang="en-US" sz="1400" dirty="0" smtClean="0"/>
              <a:t> peak capacity into real throughput experienced by users</a:t>
            </a:r>
          </a:p>
          <a:p>
            <a:pPr lvl="1"/>
            <a:endParaRPr lang="en-US" sz="1100" dirty="0"/>
          </a:p>
          <a:p>
            <a:r>
              <a:rPr lang="en-US" sz="1600" dirty="0"/>
              <a:t>HEW aims to achieve a very substantial increase in the real-world throughput achieved by users in such scenarios, with improved power efficiency for battery powered devices</a:t>
            </a:r>
          </a:p>
          <a:p>
            <a:pPr lvl="1"/>
            <a:r>
              <a:rPr lang="en-US" sz="1400" dirty="0" smtClean="0"/>
              <a:t>Creating </a:t>
            </a:r>
            <a:r>
              <a:rPr lang="en-US" sz="1400" dirty="0"/>
              <a:t>an instantly recognizable improvement in User Experience of the major use </a:t>
            </a:r>
            <a:r>
              <a:rPr lang="en-US" sz="1400" dirty="0" smtClean="0"/>
              <a:t>cases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IEEE </a:t>
            </a:r>
            <a:r>
              <a:rPr lang="en-US" sz="1800" dirty="0"/>
              <a:t>802.11 HEW SG is proposing a PAR for a TG to create an amendment to 802.11 for o</a:t>
            </a:r>
            <a:r>
              <a:rPr lang="en-US" altLang="en-US" sz="1800" dirty="0"/>
              <a:t>perations in frequency bands between 1 GHz and 6 GHz</a:t>
            </a:r>
          </a:p>
          <a:p>
            <a:pPr lvl="1">
              <a:lnSpc>
                <a:spcPct val="80000"/>
              </a:lnSpc>
            </a:pPr>
            <a:r>
              <a:rPr lang="en-GB" sz="1400" dirty="0"/>
              <a:t>focused primarily on 2.4 GHz and the 5 GHz frequency </a:t>
            </a:r>
            <a:r>
              <a:rPr lang="en-GB" sz="1400" dirty="0" smtClean="0"/>
              <a:t>bands</a:t>
            </a:r>
          </a:p>
          <a:p>
            <a:pPr lvl="1">
              <a:lnSpc>
                <a:spcPct val="80000"/>
              </a:lnSpc>
            </a:pPr>
            <a:endParaRPr lang="fr-FR" dirty="0"/>
          </a:p>
          <a:p>
            <a:r>
              <a:rPr lang="en-US" sz="1600" dirty="0" smtClean="0"/>
              <a:t>Expected </a:t>
            </a:r>
            <a:r>
              <a:rPr lang="en-US" sz="1600" dirty="0"/>
              <a:t>MAC and PHY </a:t>
            </a:r>
            <a:r>
              <a:rPr lang="en-US" sz="1600" dirty="0" smtClean="0"/>
              <a:t>modifications in focused directions:</a:t>
            </a:r>
            <a:endParaRPr lang="en-US" sz="1600" dirty="0"/>
          </a:p>
          <a:p>
            <a:pPr lvl="1"/>
            <a:r>
              <a:rPr lang="en-US" sz="1400" b="1" dirty="0" smtClean="0"/>
              <a:t>(</a:t>
            </a:r>
            <a:r>
              <a:rPr lang="en-US" sz="1400" b="1" dirty="0"/>
              <a:t>1) To improve </a:t>
            </a:r>
            <a:r>
              <a:rPr lang="en-US" sz="1400" b="1" dirty="0" smtClean="0"/>
              <a:t>efficiency in the use of spectrum resources </a:t>
            </a:r>
            <a:r>
              <a:rPr lang="en-US" sz="1400" b="1" dirty="0"/>
              <a:t>in dense networks with large no. of </a:t>
            </a:r>
            <a:r>
              <a:rPr lang="en-US" sz="1400" b="1" dirty="0" smtClean="0"/>
              <a:t>STAs and large no. of APs</a:t>
            </a:r>
            <a:endParaRPr lang="en-US" sz="1400" b="1" dirty="0"/>
          </a:p>
          <a:p>
            <a:pPr lvl="1"/>
            <a:r>
              <a:rPr lang="en-US" sz="1400" b="1" dirty="0" smtClean="0"/>
              <a:t>(2) </a:t>
            </a:r>
            <a:r>
              <a:rPr lang="en-US" sz="1400" b="1" dirty="0"/>
              <a:t>To improve efficiency </a:t>
            </a:r>
            <a:r>
              <a:rPr lang="en-US" sz="1400" b="1" dirty="0" smtClean="0"/>
              <a:t>and robustness in </a:t>
            </a:r>
            <a:r>
              <a:rPr lang="en-US" sz="1400" b="1" dirty="0"/>
              <a:t>outdoor </a:t>
            </a:r>
            <a:r>
              <a:rPr lang="en-US" sz="1400" b="1" dirty="0" smtClean="0"/>
              <a:t>deployments</a:t>
            </a:r>
          </a:p>
          <a:p>
            <a:pPr lvl="1"/>
            <a:r>
              <a:rPr lang="en-US" sz="1400" b="1" dirty="0" smtClean="0"/>
              <a:t>(3) To improve power efficiency</a:t>
            </a:r>
            <a:endParaRPr lang="en-US" sz="1400" b="1" dirty="0"/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February 2014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48834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en-US" dirty="0"/>
              <a:t>Market Drivers</a:t>
            </a:r>
          </a:p>
        </p:txBody>
      </p:sp>
      <p:sp>
        <p:nvSpPr>
          <p:cNvPr id="48" name="Rectangle 34"/>
          <p:cNvSpPr/>
          <p:nvPr/>
        </p:nvSpPr>
        <p:spPr>
          <a:xfrm>
            <a:off x="285720" y="1288419"/>
            <a:ext cx="8501122" cy="845181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lnSpc>
                <a:spcPct val="85000"/>
              </a:lnSpc>
              <a:spcBef>
                <a:spcPts val="150"/>
              </a:spcBef>
              <a:spcAft>
                <a:spcPts val="350"/>
              </a:spcAft>
            </a:pPr>
            <a:r>
              <a:rPr lang="en-US" altLang="en-US" sz="2400" b="1" dirty="0" smtClean="0">
                <a:solidFill>
                  <a:srgbClr val="000000"/>
                </a:solidFill>
              </a:rPr>
              <a:t>Various market segments require enhancement of average throughput and user experience in dense deployment scenarios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585892" y="2837799"/>
            <a:ext cx="5143536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Operators desire cellular offload to lighten traffic explosion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Annual global IP traffic will pass the </a:t>
            </a:r>
            <a:r>
              <a:rPr lang="en-US" dirty="0" err="1" smtClean="0">
                <a:solidFill>
                  <a:srgbClr val="000000"/>
                </a:solidFill>
              </a:rPr>
              <a:t>Zetabyte</a:t>
            </a:r>
            <a:r>
              <a:rPr lang="en-US" dirty="0" smtClean="0">
                <a:solidFill>
                  <a:srgbClr val="000000"/>
                </a:solidFill>
              </a:rPr>
              <a:t> threshold by end of 2016</a:t>
            </a:r>
            <a:r>
              <a:rPr lang="en-US" baseline="30000" dirty="0" smtClean="0">
                <a:solidFill>
                  <a:srgbClr val="000000"/>
                </a:solidFill>
              </a:rPr>
              <a:t>1)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585892" y="3471388"/>
            <a:ext cx="5786478" cy="1710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PC/Mobile/CE vendors desire higher user experience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100% Wi-Fi attach-rate for smart phones, which requires improved power-efficiency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Video traffic will be 55% of all consumer Internet traffic by 2016</a:t>
            </a:r>
            <a:r>
              <a:rPr lang="en-US" baseline="30000" dirty="0" smtClean="0">
                <a:solidFill>
                  <a:srgbClr val="000000"/>
                </a:solidFill>
              </a:rPr>
              <a:t>1)</a:t>
            </a:r>
            <a:r>
              <a:rPr lang="en-US" dirty="0">
                <a:solidFill>
                  <a:srgbClr val="000000"/>
                </a:solidFill>
              </a:rPr>
              <a:t>, which demands improved satisfaction of latency, jitter, and packet loss requirements of delay sensitive applications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 smtClean="0">
                <a:solidFill>
                  <a:srgbClr val="000000"/>
                </a:solidFill>
              </a:rPr>
              <a:t>Attach-rate for smart pad/TV/appliances is substantially increasing</a:t>
            </a:r>
          </a:p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Automotive is increasingly using Wi-Fi for in-car entertainment</a:t>
            </a: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585892" y="5214950"/>
            <a:ext cx="5629314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Chip/AP vendors desire successive Wi-Fi market evolution after 11ac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 bwMode="auto">
          <a:xfrm>
            <a:off x="500034" y="2643182"/>
            <a:ext cx="1071570" cy="1000800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smtClean="0">
                <a:solidFill>
                  <a:srgbClr val="000000"/>
                </a:solidFill>
              </a:rPr>
              <a:t>Operator</a:t>
            </a:r>
            <a:endParaRPr lang="ko-KR" alt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 bwMode="auto">
          <a:xfrm>
            <a:off x="500034" y="3790952"/>
            <a:ext cx="1071570" cy="1000132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smtClean="0">
                <a:solidFill>
                  <a:srgbClr val="000000"/>
                </a:solidFill>
              </a:rPr>
              <a:t>Manufacturer</a:t>
            </a:r>
            <a:endParaRPr lang="ko-KR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59" name="모서리가 둥근 직사각형 58"/>
          <p:cNvSpPr/>
          <p:nvPr/>
        </p:nvSpPr>
        <p:spPr bwMode="auto">
          <a:xfrm>
            <a:off x="500034" y="4927968"/>
            <a:ext cx="1071570" cy="1000800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smtClean="0">
                <a:solidFill>
                  <a:srgbClr val="000000"/>
                </a:solidFill>
              </a:rPr>
              <a:t>Chip/AP vendor</a:t>
            </a:r>
            <a:endParaRPr lang="ko-KR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824546" y="6200794"/>
            <a:ext cx="278608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1) Source: Cisco VNI Global Forecast, 2011-2016</a:t>
            </a:r>
          </a:p>
        </p:txBody>
      </p:sp>
      <p:sp>
        <p:nvSpPr>
          <p:cNvPr id="62" name="모서리가 둥근 직사각형 61"/>
          <p:cNvSpPr/>
          <p:nvPr/>
        </p:nvSpPr>
        <p:spPr bwMode="auto">
          <a:xfrm>
            <a:off x="7500958" y="3143248"/>
            <a:ext cx="1500198" cy="2143140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smtClean="0">
                <a:solidFill>
                  <a:srgbClr val="000000"/>
                </a:solidFill>
              </a:rPr>
              <a:t>Need a standard to enhance average </a:t>
            </a:r>
            <a:r>
              <a:rPr lang="en-US" altLang="ko-KR" sz="1600" dirty="0">
                <a:solidFill>
                  <a:srgbClr val="000000"/>
                </a:solidFill>
              </a:rPr>
              <a:t>throughput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</a:rPr>
              <a:t>and user experience in real world</a:t>
            </a:r>
            <a:endParaRPr lang="ko-KR" alt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64" name="이등변 삼각형 63"/>
          <p:cNvSpPr/>
          <p:nvPr/>
        </p:nvSpPr>
        <p:spPr bwMode="auto">
          <a:xfrm rot="5400000">
            <a:off x="6205549" y="4124330"/>
            <a:ext cx="2071702" cy="214314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 smtClean="0">
              <a:solidFill>
                <a:srgbClr val="000000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Need for the Project</a:t>
            </a:r>
            <a:endParaRPr lang="en-US" strike="sngStrike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800600"/>
          </a:xfrm>
        </p:spPr>
        <p:txBody>
          <a:bodyPr/>
          <a:lstStyle/>
          <a:p>
            <a:r>
              <a:rPr lang="en-US" sz="1800" dirty="0" smtClean="0"/>
              <a:t>Very dense deployments</a:t>
            </a:r>
          </a:p>
          <a:p>
            <a:pPr lvl="1"/>
            <a:r>
              <a:rPr lang="en-US" sz="1400" dirty="0" smtClean="0"/>
              <a:t>Enterprise</a:t>
            </a:r>
            <a:r>
              <a:rPr lang="en-US" sz="1400" dirty="0"/>
              <a:t>, residential, operator hotspots, </a:t>
            </a:r>
            <a:r>
              <a:rPr lang="en-US" sz="1400" dirty="0" smtClean="0"/>
              <a:t>retail </a:t>
            </a:r>
            <a:r>
              <a:rPr lang="en-US" sz="1400" dirty="0"/>
              <a:t>and ad-hoc scenarios</a:t>
            </a:r>
          </a:p>
          <a:p>
            <a:pPr lvl="1"/>
            <a:r>
              <a:rPr lang="en-GB" sz="1400" dirty="0" smtClean="0"/>
              <a:t>Characterized </a:t>
            </a:r>
            <a:r>
              <a:rPr lang="en-GB" sz="1400" dirty="0"/>
              <a:t>by the existence of many access points and non-AP stations in geographically limited </a:t>
            </a:r>
            <a:r>
              <a:rPr lang="en-GB" sz="1400" dirty="0" smtClean="0"/>
              <a:t>areas</a:t>
            </a:r>
          </a:p>
          <a:p>
            <a:pPr lvl="1"/>
            <a:r>
              <a:rPr lang="en-GB" sz="1400" dirty="0"/>
              <a:t>Increased interference from </a:t>
            </a:r>
            <a:r>
              <a:rPr lang="en-GB" sz="1400" dirty="0" err="1" smtClean="0"/>
              <a:t>neighboring</a:t>
            </a:r>
            <a:r>
              <a:rPr lang="en-GB" sz="1400" dirty="0" smtClean="0"/>
              <a:t> </a:t>
            </a:r>
            <a:r>
              <a:rPr lang="en-GB" sz="1400" dirty="0"/>
              <a:t>devices gives rise to performance </a:t>
            </a:r>
            <a:r>
              <a:rPr lang="en-GB" sz="1400" dirty="0" smtClean="0"/>
              <a:t>degradation</a:t>
            </a:r>
          </a:p>
          <a:p>
            <a:pPr lvl="1"/>
            <a:endParaRPr lang="en-GB" sz="1400" dirty="0" smtClean="0"/>
          </a:p>
          <a:p>
            <a:r>
              <a:rPr lang="en-US" sz="1800" dirty="0" smtClean="0"/>
              <a:t>Growing </a:t>
            </a:r>
            <a:r>
              <a:rPr lang="en-US" sz="1800" dirty="0"/>
              <a:t>use of </a:t>
            </a:r>
            <a:r>
              <a:rPr lang="en-US" sz="1800" dirty="0" smtClean="0"/>
              <a:t>WLAN </a:t>
            </a:r>
            <a:r>
              <a:rPr lang="en-US" sz="1800" dirty="0"/>
              <a:t>outdoors</a:t>
            </a:r>
          </a:p>
          <a:p>
            <a:endParaRPr lang="en-GB" sz="1800" dirty="0" smtClean="0"/>
          </a:p>
          <a:p>
            <a:r>
              <a:rPr lang="en-GB" sz="1800" dirty="0" smtClean="0"/>
              <a:t>Better support of real-time applications with improved power efficiency</a:t>
            </a:r>
          </a:p>
          <a:p>
            <a:pPr lvl="1"/>
            <a:r>
              <a:rPr lang="en-GB" sz="1400" dirty="0"/>
              <a:t>V</a:t>
            </a:r>
            <a:r>
              <a:rPr lang="en-GB" sz="1400" dirty="0" smtClean="0"/>
              <a:t>ideo </a:t>
            </a:r>
            <a:r>
              <a:rPr lang="en-GB" sz="1400" dirty="0"/>
              <a:t>traffic is expected to be the dominant type of traffic in many high efficiency WLAN </a:t>
            </a:r>
            <a:r>
              <a:rPr lang="en-GB" sz="1400" dirty="0" smtClean="0"/>
              <a:t>deployments</a:t>
            </a:r>
          </a:p>
          <a:p>
            <a:pPr lvl="1"/>
            <a:r>
              <a:rPr lang="en-GB" sz="1400" dirty="0"/>
              <a:t>WLAN users demand improved </a:t>
            </a:r>
            <a:r>
              <a:rPr lang="en-GB" sz="1400" dirty="0" smtClean="0"/>
              <a:t>performance </a:t>
            </a:r>
            <a:r>
              <a:rPr lang="en-GB" sz="1400" dirty="0"/>
              <a:t>in delivering </a:t>
            </a:r>
            <a:r>
              <a:rPr lang="en-US" sz="1400" dirty="0" smtClean="0"/>
              <a:t>their real-time applications</a:t>
            </a:r>
          </a:p>
          <a:p>
            <a:pPr lvl="1"/>
            <a:r>
              <a:rPr lang="en-US" sz="1400" dirty="0" smtClean="0"/>
              <a:t>Operators expect sufficient user experience to offload traffic on WLAN</a:t>
            </a:r>
            <a:endParaRPr lang="en-GB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Focusing on </a:t>
            </a:r>
            <a:r>
              <a:rPr lang="en-GB" sz="1800" dirty="0"/>
              <a:t>improving metrics that reflect user </a:t>
            </a:r>
            <a:r>
              <a:rPr lang="en-GB" sz="1800" dirty="0" smtClean="0"/>
              <a:t>experience in typical conditions</a:t>
            </a:r>
          </a:p>
          <a:p>
            <a:pPr lvl="1"/>
            <a:r>
              <a:rPr lang="en-GB" sz="1400" dirty="0" smtClean="0"/>
              <a:t>Improving the average </a:t>
            </a:r>
            <a:r>
              <a:rPr lang="en-GB" sz="1400" dirty="0"/>
              <a:t>per station throughput, the 5</a:t>
            </a:r>
            <a:r>
              <a:rPr lang="en-GB" sz="1400" baseline="30000" dirty="0"/>
              <a:t>th</a:t>
            </a:r>
            <a:r>
              <a:rPr lang="en-GB" sz="1400" dirty="0"/>
              <a:t> percentile of per station throughput, and area </a:t>
            </a:r>
            <a:r>
              <a:rPr lang="en-GB" sz="1400" dirty="0" smtClean="0"/>
              <a:t>throughput, etc.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Evaluation </a:t>
            </a:r>
            <a:r>
              <a:rPr lang="en-US" sz="1400" dirty="0"/>
              <a:t>with a set of typical deployment scenarios representative of the main expected usage </a:t>
            </a:r>
            <a:r>
              <a:rPr lang="en-US" sz="1400" dirty="0" smtClean="0"/>
              <a:t>models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55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dirty="0" smtClean="0"/>
              <a:t>Environments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59B7E45-C6B7-4905-AEE7-798D891DA7F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62000" y="1480268"/>
            <a:ext cx="696543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 smtClean="0"/>
              <a:t>Environments discussed in the study group include: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838200" y="1981200"/>
            <a:ext cx="7620000" cy="3962400"/>
          </a:xfrm>
          <a:prstGeom prst="roundRect">
            <a:avLst/>
          </a:prstGeom>
          <a:solidFill>
            <a:srgbClr val="FFCC99">
              <a:alpha val="31000"/>
            </a:srgbClr>
          </a:solidFill>
          <a:ln w="12700" cap="flat" cmpd="sng" algn="ctr">
            <a:solidFill>
              <a:srgbClr val="FFCC99">
                <a:alpha val="42745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216143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Airport/Train Station</a:t>
            </a:r>
            <a:r>
              <a:rPr lang="en-US" sz="2000" baseline="30000" dirty="0" smtClean="0">
                <a:solidFill>
                  <a:srgbClr val="FF0000"/>
                </a:solidFill>
              </a:rPr>
              <a:t>*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297180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Public Transportation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71600" y="381872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Enterprise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71600" y="462909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Small Office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77700" y="5391090"/>
            <a:ext cx="25908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e-Education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46899" y="2161430"/>
            <a:ext cx="3282699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Hospitals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46900" y="2971800"/>
            <a:ext cx="3282700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Dense Apartment Buildings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22738" y="4637810"/>
            <a:ext cx="3306862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Pico-cell Street Deployments</a:t>
            </a:r>
            <a:r>
              <a:rPr lang="en-US" baseline="30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22738" y="3818720"/>
            <a:ext cx="3306861" cy="400110"/>
          </a:xfrm>
          <a:prstGeom prst="rect">
            <a:avLst/>
          </a:prstGeom>
          <a:solidFill>
            <a:srgbClr val="FF6600">
              <a:alpha val="12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Hotspot in Public Places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45685" y="5391090"/>
            <a:ext cx="32766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Outdoor Hotspots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300" y="6048185"/>
            <a:ext cx="45659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aseline="30000" dirty="0">
                <a:solidFill>
                  <a:srgbClr val="FF0000"/>
                </a:solidFill>
              </a:rPr>
              <a:t>* </a:t>
            </a:r>
            <a:r>
              <a:rPr lang="en-US" sz="1050" dirty="0" smtClean="0"/>
              <a:t>Environments prioritized in the Wi-Fi Alliance Liaison response report</a:t>
            </a:r>
          </a:p>
          <a:p>
            <a:r>
              <a:rPr lang="en-US" sz="1050" dirty="0" smtClean="0"/>
              <a:t>       Represents outdoor deployments </a:t>
            </a:r>
            <a:endParaRPr lang="en-US" sz="1050" dirty="0"/>
          </a:p>
        </p:txBody>
      </p:sp>
      <p:sp>
        <p:nvSpPr>
          <p:cNvPr id="2" name="TextBox 1"/>
          <p:cNvSpPr txBox="1"/>
          <p:nvPr/>
        </p:nvSpPr>
        <p:spPr>
          <a:xfrm>
            <a:off x="185722" y="6248399"/>
            <a:ext cx="182880" cy="18288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New and Enhanced Applications: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r>
              <a:rPr lang="en-US" sz="1800" dirty="0"/>
              <a:t>Cellular </a:t>
            </a:r>
            <a:r>
              <a:rPr lang="en-US" sz="1800" dirty="0" smtClean="0"/>
              <a:t>Offloading</a:t>
            </a:r>
          </a:p>
          <a:p>
            <a:r>
              <a:rPr lang="en-US" altLang="en-US" sz="1800" dirty="0"/>
              <a:t>Cloud Computing - </a:t>
            </a:r>
            <a:r>
              <a:rPr lang="en-US" altLang="en-US" sz="1800" b="0" dirty="0"/>
              <a:t>including VDI (Virtual Desktop Infrastructure)</a:t>
            </a:r>
            <a:endParaRPr lang="en-US" altLang="en-US" sz="1800" dirty="0"/>
          </a:p>
          <a:p>
            <a:r>
              <a:rPr lang="en-US" altLang="en-US" sz="1800" dirty="0"/>
              <a:t>Display Sharing - </a:t>
            </a:r>
            <a:r>
              <a:rPr lang="en-US" altLang="en-US" sz="1800" b="0" dirty="0"/>
              <a:t>1-to-1 </a:t>
            </a:r>
            <a:r>
              <a:rPr lang="en-US" altLang="en-US" sz="1800" b="0" dirty="0" smtClean="0"/>
              <a:t>(Phone - TV), </a:t>
            </a:r>
            <a:r>
              <a:rPr lang="en-US" altLang="en-US" sz="1800" b="0" dirty="0"/>
              <a:t>1-to-many (</a:t>
            </a:r>
            <a:r>
              <a:rPr lang="en-US" altLang="en-US" sz="1800" b="0" dirty="0" smtClean="0"/>
              <a:t>classroom), </a:t>
            </a:r>
            <a:r>
              <a:rPr lang="en-US" altLang="en-US" sz="1800" b="0" dirty="0"/>
              <a:t>Many-to-1 (</a:t>
            </a:r>
            <a:r>
              <a:rPr lang="en-US" altLang="en-US" sz="1800" b="0" dirty="0" smtClean="0"/>
              <a:t>security)</a:t>
            </a:r>
          </a:p>
          <a:p>
            <a:r>
              <a:rPr lang="en-US" altLang="en-US" sz="1800" dirty="0"/>
              <a:t>Interactive Multimedia &amp; Gaming</a:t>
            </a:r>
          </a:p>
          <a:p>
            <a:r>
              <a:rPr lang="en-US" altLang="en-US" sz="1800" dirty="0"/>
              <a:t>Progressive Streaming</a:t>
            </a:r>
          </a:p>
          <a:p>
            <a:r>
              <a:rPr lang="en-US" altLang="en-US" sz="1800" dirty="0" smtClean="0"/>
              <a:t>Real-time </a:t>
            </a:r>
            <a:r>
              <a:rPr lang="en-US" altLang="en-US" sz="1800" dirty="0"/>
              <a:t>Video Analytics &amp; Augmented Reality</a:t>
            </a:r>
          </a:p>
          <a:p>
            <a:r>
              <a:rPr lang="en-US" altLang="en-US" sz="1800" dirty="0" smtClean="0"/>
              <a:t>Support </a:t>
            </a:r>
            <a:r>
              <a:rPr lang="en-US" altLang="en-US" sz="1800" dirty="0"/>
              <a:t>of wearable devices</a:t>
            </a:r>
          </a:p>
          <a:p>
            <a:r>
              <a:rPr lang="en-US" altLang="en-US" sz="1800" dirty="0" smtClean="0"/>
              <a:t>Unified Communications </a:t>
            </a:r>
            <a:r>
              <a:rPr lang="en-US" altLang="en-US" sz="1800" b="0" dirty="0" smtClean="0"/>
              <a:t>- Including Video conferencing</a:t>
            </a:r>
          </a:p>
          <a:p>
            <a:r>
              <a:rPr lang="en-US" altLang="en-US" sz="1800" dirty="0"/>
              <a:t>User Generated Content (UGC) Upload &amp; Sharing</a:t>
            </a:r>
          </a:p>
          <a:p>
            <a:r>
              <a:rPr lang="en-US" sz="1800" dirty="0"/>
              <a:t>Video conferencing/</a:t>
            </a:r>
            <a:r>
              <a:rPr lang="en-US" sz="1800" dirty="0" err="1"/>
              <a:t>tele</a:t>
            </a:r>
            <a:r>
              <a:rPr lang="en-US" sz="1800" dirty="0"/>
              <a:t>-presence</a:t>
            </a:r>
          </a:p>
          <a:p>
            <a:r>
              <a:rPr lang="en-US" altLang="en-US" sz="1800" dirty="0" smtClean="0"/>
              <a:t>Video </a:t>
            </a:r>
            <a:r>
              <a:rPr lang="en-US" altLang="en-US" sz="1800" dirty="0"/>
              <a:t>distribution at home – </a:t>
            </a:r>
            <a:r>
              <a:rPr lang="en-US" altLang="en-US" sz="1800" b="0" dirty="0"/>
              <a:t>new video resolution (VHD, UHD)</a:t>
            </a:r>
          </a:p>
          <a:p>
            <a:r>
              <a:rPr lang="en-US" altLang="en-US" sz="1800" dirty="0" smtClean="0"/>
              <a:t>Wireless docking</a:t>
            </a:r>
            <a:endParaRPr lang="en-US" altLang="en-US" sz="1800" b="0" dirty="0" smtClean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F09B2EE1-A949-45CC-B437-FFC9806BD8BB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47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Differentiating Features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844866"/>
              </p:ext>
            </p:extLst>
          </p:nvPr>
        </p:nvGraphicFramePr>
        <p:xfrm>
          <a:off x="457200" y="1752600"/>
          <a:ext cx="8382001" cy="413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1778"/>
                <a:gridCol w="3558822"/>
                <a:gridCol w="3581401"/>
              </a:tblGrid>
              <a:tr h="8763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Previous 802.11 Amendments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HEW Amendments being considered</a:t>
                      </a:r>
                      <a:endParaRPr lang="en-US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the per-link peak throughput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the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per STA throughput in dense environments</a:t>
                      </a:r>
                      <a:endParaRPr lang="en-US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Single application for a single client in indoor</a:t>
                      </a:r>
                      <a:r>
                        <a:rPr lang="fr-FR" sz="1800" baseline="0" dirty="0" smtClean="0"/>
                        <a:t> situations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 deployment</a:t>
                      </a:r>
                      <a:r>
                        <a:rPr lang="en-US" baseline="0" dirty="0" smtClean="0"/>
                        <a:t> environments with a m</a:t>
                      </a:r>
                      <a:r>
                        <a:rPr lang="en-US" dirty="0" smtClean="0"/>
                        <a:t>ix of clients/APs and traffic</a:t>
                      </a:r>
                      <a:r>
                        <a:rPr lang="en-US" baseline="0" dirty="0" smtClean="0"/>
                        <a:t> types including outdoor situations</a:t>
                      </a:r>
                      <a:endParaRPr lang="en-US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KPIs/</a:t>
                      </a:r>
                    </a:p>
                    <a:p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</a:t>
                      </a:r>
                      <a:r>
                        <a:rPr lang="en-US" baseline="0" dirty="0" smtClean="0"/>
                        <a:t> rate driven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Link</a:t>
                      </a:r>
                      <a:r>
                        <a:rPr lang="en-US" baseline="0" dirty="0" smtClean="0"/>
                        <a:t> throughput, </a:t>
                      </a:r>
                    </a:p>
                    <a:p>
                      <a:r>
                        <a:rPr lang="en-US" baseline="0" dirty="0" smtClean="0"/>
                        <a:t>- Aggregate throughput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User Experience Driven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Average per station throughput,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%</a:t>
                      </a:r>
                      <a:r>
                        <a:rPr lang="en-US" dirty="0" err="1" smtClean="0"/>
                        <a:t>ile</a:t>
                      </a:r>
                      <a:r>
                        <a:rPr lang="en-US" dirty="0" smtClean="0"/>
                        <a:t> per station throughput,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Area throughput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efficiency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45726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34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(1 of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000" dirty="0" smtClean="0"/>
              <a:t>HEW will consider MAC </a:t>
            </a:r>
            <a:r>
              <a:rPr lang="en-US" sz="2000" dirty="0"/>
              <a:t>and PHY </a:t>
            </a:r>
            <a:r>
              <a:rPr lang="en-US" sz="2000" dirty="0" smtClean="0"/>
              <a:t>technologies that significantly improve WLAN efficiency</a:t>
            </a:r>
            <a:r>
              <a:rPr lang="en-US" sz="2000" dirty="0"/>
              <a:t> </a:t>
            </a:r>
            <a:r>
              <a:rPr lang="en-US" sz="2000" dirty="0" smtClean="0"/>
              <a:t>and robustness:</a:t>
            </a:r>
            <a:endParaRPr lang="en-US" sz="2000" dirty="0"/>
          </a:p>
          <a:p>
            <a:pPr lvl="1"/>
            <a:r>
              <a:rPr lang="en-US" sz="1800" dirty="0"/>
              <a:t>Make more efficient use of spectrum resources in scenarios with a high density of STAs per BSS.</a:t>
            </a:r>
            <a:endParaRPr lang="fr-FR" sz="1800" dirty="0"/>
          </a:p>
          <a:p>
            <a:pPr lvl="1"/>
            <a:r>
              <a:rPr lang="en-US" sz="1800" dirty="0"/>
              <a:t>Significantly increase spectral frequency reuse and manage interference between neighboring overlapping BSS (OBSS) in scenarios with a high density of both STAs and BSSs.</a:t>
            </a:r>
            <a:endParaRPr lang="fr-FR" sz="1800" dirty="0"/>
          </a:p>
          <a:p>
            <a:pPr lvl="1"/>
            <a:r>
              <a:rPr lang="en-US" sz="1800" dirty="0"/>
              <a:t>Increase robustness in outdoor propagation environments and uplink transmissions</a:t>
            </a:r>
            <a:r>
              <a:rPr lang="en-US" sz="1800" dirty="0" smtClean="0"/>
              <a:t>.</a:t>
            </a:r>
          </a:p>
          <a:p>
            <a:pPr lvl="1"/>
            <a:r>
              <a:rPr lang="en-US" altLang="en-US" sz="1800" dirty="0" smtClean="0"/>
              <a:t>Maintain </a:t>
            </a:r>
            <a:r>
              <a:rPr lang="en-US" altLang="en-US" sz="1800" dirty="0"/>
              <a:t>or </a:t>
            </a:r>
            <a:r>
              <a:rPr lang="en-US" altLang="en-US" sz="1800" dirty="0" smtClean="0"/>
              <a:t>improve </a:t>
            </a:r>
            <a:r>
              <a:rPr lang="en-US" altLang="en-US" sz="1800" dirty="0"/>
              <a:t>the power efficiency per </a:t>
            </a:r>
            <a:r>
              <a:rPr lang="en-US" altLang="en-US" sz="1800" dirty="0" smtClean="0"/>
              <a:t>station</a:t>
            </a:r>
          </a:p>
          <a:p>
            <a:r>
              <a:rPr lang="en-US" altLang="en-US" sz="2000" dirty="0" smtClean="0"/>
              <a:t>The next slides lists technology discussions</a:t>
            </a:r>
          </a:p>
          <a:p>
            <a:pPr lvl="1"/>
            <a:r>
              <a:rPr lang="en-US" altLang="en-US" sz="1800" dirty="0" smtClean="0"/>
              <a:t>The list does not represent technologies agreed for inclusion in the standard</a:t>
            </a:r>
          </a:p>
          <a:p>
            <a:pPr lvl="1"/>
            <a:r>
              <a:rPr lang="en-US" altLang="en-US" sz="1800" dirty="0" smtClean="0"/>
              <a:t>Technologies, not listed on the next slide, could also be considered for inclusion in the standard.</a:t>
            </a:r>
            <a:endParaRPr lang="en-US" altLang="en-US" sz="1800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56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dirty="0" smtClean="0"/>
              <a:t>Technologies (2 of 2)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59B7E45-C6B7-4905-AEE7-798D891DA7F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678724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 smtClean="0"/>
              <a:t>Technologies discussed in the study group include: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09600" y="1643932"/>
            <a:ext cx="8153400" cy="460446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31000"/>
            </a:schemeClr>
          </a:solidFill>
          <a:ln w="12700" cap="flat" cmpd="sng" algn="ctr">
            <a:solidFill>
              <a:schemeClr val="accent6">
                <a:alpha val="42745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399" y="1981200"/>
            <a:ext cx="3429001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Edge Throughput Enhancement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76096" y="3078539"/>
            <a:ext cx="3010104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MAC Enhancements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98358" y="4724400"/>
            <a:ext cx="2987842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MIMO/Beamforming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44681" y="1977189"/>
            <a:ext cx="381472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Multiplexing Schemes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40671" y="4944070"/>
            <a:ext cx="38862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Simultaneous Transmit and Receive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64734" y="3429000"/>
            <a:ext cx="3810000" cy="400110"/>
          </a:xfrm>
          <a:prstGeom prst="rect">
            <a:avLst/>
          </a:prstGeom>
          <a:solidFill>
            <a:schemeClr val="accent2">
              <a:lumMod val="75000"/>
              <a:alpha val="12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smtClean="0"/>
              <a:t>Overlapping BSS Handling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9728" y="2386705"/>
            <a:ext cx="3303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HARQ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Larger CP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898357" y="3478649"/>
            <a:ext cx="32841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Basic Access Mechanism enhancements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Dynamic Sensitivity Control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Traffic Prioritization, </a:t>
            </a:r>
            <a:r>
              <a:rPr lang="en-US" sz="1400" dirty="0" err="1" smtClean="0"/>
              <a:t>QoE</a:t>
            </a:r>
            <a:endParaRPr lang="en-US" sz="14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/>
              <a:t>Multicast </a:t>
            </a:r>
            <a:r>
              <a:rPr lang="en-US" sz="1400" dirty="0" smtClean="0"/>
              <a:t>transmissions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1843" y="5118441"/>
            <a:ext cx="3270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Massive MIMO, MIMO Precoding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DL/UL MU-MIMO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Beamforming for OBSS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Beamforming for Interference Handling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551946" y="2383943"/>
            <a:ext cx="38862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OFDMA, SDMA, OFDM-IDMA,  FFR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TD-</a:t>
            </a:r>
            <a:r>
              <a:rPr lang="en-US" sz="1400" dirty="0" err="1" smtClean="0"/>
              <a:t>uCSMA</a:t>
            </a:r>
            <a:endParaRPr lang="en-US" sz="14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Channel Bonding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69302" y="3830534"/>
            <a:ext cx="3805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Interference management, Antenna pattern nulling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Efficient resource utilization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Control frame transmission reduction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546924" y="5344180"/>
            <a:ext cx="4063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 smtClean="0"/>
              <a:t>MAC/PHY mechanisms for enabling In-Band STR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/>
              <a:t>Enhancements for enabling out-Band STR</a:t>
            </a:r>
          </a:p>
        </p:txBody>
      </p:sp>
    </p:spTree>
    <p:extLst>
      <p:ext uri="{BB962C8B-B14F-4D97-AF65-F5344CB8AC3E}">
        <p14:creationId xmlns:p14="http://schemas.microsoft.com/office/powerpoint/2010/main" val="32960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8509</TotalTime>
  <Words>1306</Words>
  <Application>Microsoft Office PowerPoint</Application>
  <PresentationFormat>On-screen Show (4:3)</PresentationFormat>
  <Paragraphs>246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High Efficiency WLAN Overview</vt:lpstr>
      <vt:lpstr>Introduction and problem statement</vt:lpstr>
      <vt:lpstr>Market Drivers</vt:lpstr>
      <vt:lpstr>Need for the Project</vt:lpstr>
      <vt:lpstr>Environments</vt:lpstr>
      <vt:lpstr>New and Enhanced Applications:</vt:lpstr>
      <vt:lpstr>HEW Differentiating Features </vt:lpstr>
      <vt:lpstr>Technologies (1 of 2)</vt:lpstr>
      <vt:lpstr>Technologies (2 of 2)</vt:lpstr>
      <vt:lpstr>HEW PAR Scope</vt:lpstr>
      <vt:lpstr>PAR/CSD Related Submissions</vt:lpstr>
      <vt:lpstr>Technology Related Submissions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Eldad Perahia</cp:lastModifiedBy>
  <cp:revision>529</cp:revision>
  <cp:lastPrinted>1998-02-10T13:28:06Z</cp:lastPrinted>
  <dcterms:created xsi:type="dcterms:W3CDTF">2007-04-17T18:10:23Z</dcterms:created>
  <dcterms:modified xsi:type="dcterms:W3CDTF">2014-02-18T17:36:35Z</dcterms:modified>
</cp:coreProperties>
</file>