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317" r:id="rId3"/>
    <p:sldId id="345" r:id="rId4"/>
    <p:sldId id="337" r:id="rId5"/>
    <p:sldId id="322" r:id="rId6"/>
    <p:sldId id="332" r:id="rId7"/>
    <p:sldId id="344" r:id="rId8"/>
    <p:sldId id="346" r:id="rId9"/>
    <p:sldId id="323" r:id="rId10"/>
    <p:sldId id="342" r:id="rId11"/>
    <p:sldId id="330" r:id="rId12"/>
    <p:sldId id="320" r:id="rId13"/>
    <p:sldId id="321" r:id="rId1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29" autoAdjust="0"/>
    <p:restoredTop sz="94660"/>
  </p:normalViewPr>
  <p:slideViewPr>
    <p:cSldViewPr>
      <p:cViewPr varScale="1">
        <p:scale>
          <a:sx n="56" d="100"/>
          <a:sy n="56" d="100"/>
        </p:scale>
        <p:origin x="-276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sashi%20Iwabuchi\Documents\02-&#12467;&#12450;&#26908;&#35342;&#25171;&#21512;&#12379;\&#12501;&#12451;&#12540;&#12523;&#12489;&#35519;&#26619;\130628-&#35519;&#26619;&#32080;&#26524;&#35299;&#2651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ja-JP"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Categorized by frame type</a:t>
            </a:r>
            <a:r>
              <a:rPr lang="en-US" altLang="en-US" sz="1600" baseline="0" dirty="0" smtClean="0">
                <a:latin typeface="Times New Roman" pitchFamily="18" charset="0"/>
                <a:cs typeface="Times New Roman" pitchFamily="18" charset="0"/>
              </a:rPr>
              <a:t> (Data/Control/Management)</a:t>
            </a: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4584984907515"/>
          <c:y val="6.2736458195206499E-2"/>
        </c:manualLayout>
      </c:layout>
      <c:overlay val="0"/>
      <c:spPr>
        <a:solidFill>
          <a:srgbClr val="7DDDFF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'品川駅(1ch)'!$I$2</c:f>
              <c:strCache>
                <c:ptCount val="1"/>
                <c:pt idx="0">
                  <c:v>Packets</c:v>
                </c:pt>
              </c:strCache>
            </c:strRef>
          </c:tx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Lbls>
            <c:dLbl>
              <c:idx val="3"/>
              <c:delete val="1"/>
            </c:dLbl>
            <c:txPr>
              <a:bodyPr/>
              <a:lstStyle/>
              <a:p>
                <a:pPr>
                  <a:defRPr lang="ja-JP"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'品川駅(1ch)'!$H$4:$H$7</c:f>
              <c:strCache>
                <c:ptCount val="4"/>
                <c:pt idx="0">
                  <c:v>Data</c:v>
                </c:pt>
                <c:pt idx="1">
                  <c:v>Control</c:v>
                </c:pt>
                <c:pt idx="2">
                  <c:v>Management</c:v>
                </c:pt>
                <c:pt idx="3">
                  <c:v>Others</c:v>
                </c:pt>
              </c:strCache>
            </c:strRef>
          </c:cat>
          <c:val>
            <c:numRef>
              <c:f>'品川駅(1ch)'!$I$4:$I$7</c:f>
              <c:numCache>
                <c:formatCode>General</c:formatCode>
                <c:ptCount val="4"/>
                <c:pt idx="0">
                  <c:v>36434</c:v>
                </c:pt>
                <c:pt idx="1">
                  <c:v>48927</c:v>
                </c:pt>
                <c:pt idx="2">
                  <c:v>74287</c:v>
                </c:pt>
                <c:pt idx="3">
                  <c:v>926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56992789025340995"/>
          <c:y val="0.383943002748798"/>
          <c:w val="0.38371567451669703"/>
          <c:h val="0.30905242353044499"/>
        </c:manualLayout>
      </c:layout>
      <c:overlay val="0"/>
      <c:txPr>
        <a:bodyPr/>
        <a:lstStyle/>
        <a:p>
          <a:pPr>
            <a:defRPr lang="ja-JP" sz="14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ja-JP"/>
            </a:pPr>
            <a:r>
              <a:rPr lang="en-US" altLang="en-US" sz="1600" dirty="0" smtClean="0">
                <a:latin typeface="Times New Roman" pitchFamily="18" charset="0"/>
                <a:cs typeface="Times New Roman" pitchFamily="18" charset="0"/>
              </a:rPr>
              <a:t>Categorized by frame</a:t>
            </a:r>
            <a:r>
              <a:rPr lang="en-US" altLang="en-US" sz="1600" baseline="0" dirty="0" smtClean="0">
                <a:latin typeface="Times New Roman" pitchFamily="18" charset="0"/>
                <a:cs typeface="Times New Roman" pitchFamily="18" charset="0"/>
              </a:rPr>
              <a:t> format</a:t>
            </a:r>
          </a:p>
          <a:p>
            <a:pPr>
              <a:defRPr lang="ja-JP"/>
            </a:pPr>
            <a:r>
              <a:rPr lang="en-US" altLang="en-US" sz="1600" baseline="0" dirty="0" smtClean="0">
                <a:latin typeface="Times New Roman" pitchFamily="18" charset="0"/>
                <a:cs typeface="Times New Roman" pitchFamily="18" charset="0"/>
              </a:rPr>
              <a:t>(802.11/b/g/n)</a:t>
            </a:r>
            <a:endParaRPr lang="en-US" altLang="en-US" sz="1600" dirty="0" smtClean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26809029421005"/>
          <c:y val="7.3350892454029898E-2"/>
        </c:manualLayout>
      </c:layout>
      <c:overlay val="0"/>
      <c:spPr>
        <a:solidFill>
          <a:srgbClr val="7DDDFF"/>
        </a:solidFill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'品川駅(1ch)'!$R$2</c:f>
              <c:strCache>
                <c:ptCount val="1"/>
                <c:pt idx="0">
                  <c:v>All Packets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</c:spPr>
          </c:dPt>
          <c:dPt>
            <c:idx val="1"/>
            <c:bubble3D val="0"/>
            <c:spPr>
              <a:solidFill>
                <a:srgbClr val="92D050"/>
              </a:solidFill>
            </c:spPr>
          </c:dPt>
          <c:dPt>
            <c:idx val="2"/>
            <c:bubble3D val="0"/>
            <c:spPr>
              <a:solidFill>
                <a:schemeClr val="accent1"/>
              </a:solidFill>
            </c:spPr>
          </c:dPt>
          <c:dLbls>
            <c:dLbl>
              <c:idx val="3"/>
              <c:delete val="1"/>
            </c:dLbl>
            <c:txPr>
              <a:bodyPr/>
              <a:lstStyle/>
              <a:p>
                <a:pPr>
                  <a:defRPr lang="ja-JP"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'品川駅(1ch)'!$Q$3:$Q$6</c:f>
              <c:strCache>
                <c:ptCount val="4"/>
                <c:pt idx="0">
                  <c:v>11/11b</c:v>
                </c:pt>
                <c:pt idx="1">
                  <c:v>11g</c:v>
                </c:pt>
                <c:pt idx="2">
                  <c:v>11n 20MHz</c:v>
                </c:pt>
                <c:pt idx="3">
                  <c:v>11n 40MHz</c:v>
                </c:pt>
              </c:strCache>
            </c:strRef>
          </c:cat>
          <c:val>
            <c:numRef>
              <c:f>'品川駅(1ch)'!$R$3:$R$6</c:f>
              <c:numCache>
                <c:formatCode>General</c:formatCode>
                <c:ptCount val="4"/>
                <c:pt idx="0">
                  <c:v>118421</c:v>
                </c:pt>
                <c:pt idx="1">
                  <c:v>29338</c:v>
                </c:pt>
                <c:pt idx="2">
                  <c:v>12345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0283147810840798"/>
          <c:y val="0.39388354012674698"/>
          <c:w val="0.34244187620609901"/>
          <c:h val="0.28408091830674498"/>
        </c:manualLayout>
      </c:layout>
      <c:overlay val="0"/>
      <c:txPr>
        <a:bodyPr/>
        <a:lstStyle/>
        <a:p>
          <a:pPr>
            <a:defRPr lang="ja-JP" sz="1400" b="1">
              <a:latin typeface="Times New Roman" pitchFamily="18" charset="0"/>
              <a:cs typeface="Times New Roman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B584B727-0072-4AA1-A3FF-71F2E3C640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125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April 2007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83A60938-3F69-4CD4-B4E4-C0D6270E54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519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29934E6E-D230-45BA-8F7B-282DB3E3599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E3CBD9DF-7505-4581-9584-4B40829EDCC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>
                <a:solidFill>
                  <a:prstClr val="black"/>
                </a:solidFill>
              </a:rPr>
              <a:t>doc.: IEEE 802.11-07/0570r0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>
                <a:solidFill>
                  <a:prstClr val="black"/>
                </a:solidFill>
              </a:rPr>
              <a:t>April 2007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>
                <a:solidFill>
                  <a:prstClr val="black"/>
                </a:solidFill>
              </a:rPr>
              <a:t>Eldad Perahia, Intel Corporation</a:t>
            </a: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>
                <a:solidFill>
                  <a:prstClr val="black"/>
                </a:solidFill>
              </a:rPr>
              <a:t>Page </a:t>
            </a:r>
            <a:fld id="{8EA4BACE-0492-41CB-A9C0-A7E39C593F65}" type="slidenum">
              <a:rPr lang="en-US" altLang="en-US">
                <a:solidFill>
                  <a:prstClr val="black"/>
                </a:solidFill>
              </a:rPr>
              <a:pPr/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2498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985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49860" name="Header Placeholder 3"/>
          <p:cNvSpPr txBox="1">
            <a:spLocks noGrp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400" b="1">
                <a:solidFill>
                  <a:prstClr val="black"/>
                </a:solidFill>
              </a:rPr>
              <a:t>doc.: IEEE 802.11-07/2090r0</a:t>
            </a:r>
          </a:p>
        </p:txBody>
      </p:sp>
      <p:sp>
        <p:nvSpPr>
          <p:cNvPr id="249861" name="Date Placeholder 4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b="1">
                <a:solidFill>
                  <a:prstClr val="black"/>
                </a:solidFill>
              </a:rPr>
              <a:t>July 2007</a:t>
            </a:r>
          </a:p>
        </p:txBody>
      </p:sp>
      <p:sp>
        <p:nvSpPr>
          <p:cNvPr id="249862" name="Footer Placeholder 5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200">
                <a:solidFill>
                  <a:prstClr val="black"/>
                </a:solidFill>
              </a:rPr>
              <a:t>Eldad Perahia (Intel)</a:t>
            </a:r>
          </a:p>
        </p:txBody>
      </p:sp>
      <p:sp>
        <p:nvSpPr>
          <p:cNvPr id="249863" name="Slide Number Placeholder 6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200">
                <a:solidFill>
                  <a:prstClr val="black"/>
                </a:solidFill>
              </a:rPr>
              <a:t>Page </a:t>
            </a:r>
            <a:fld id="{0148C3B4-06F5-4B87-A5CE-790B52A05490}" type="slidenum">
              <a:rPr lang="en-US" altLang="en-US" sz="1200">
                <a:solidFill>
                  <a:prstClr val="black"/>
                </a:solidFill>
              </a:rPr>
              <a:pPr algn="r"/>
              <a:t>3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7873CFC8-90CC-4AF5-BFDE-ADF0CE5BFB1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802.11-07/0570r0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April 2007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Eldad Perahia,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AA399202-E8AD-43C1-A3AE-D582139239A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July 2008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B3ECCC6-6348-43D2-B27B-F65EC2BE95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9720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F7A5246-0AC6-4512-981B-1DBA3342F95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5342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7F1F7D0-9ECB-40CF-A011-5ACC1042FCD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12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F1EF0B6-A9B1-4FA5-9DF1-44E4E79030A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411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79029BD-38B1-40FC-BE99-82A6526FEB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4692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09B2EE1-A949-45CC-B437-FFC9806BD8B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1917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784441D-813D-46AA-84F4-B82ABDCB384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36240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96A7E7F-1BC3-41E5-88F6-1DA96B13908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174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AB7B3C0-05A4-43B4-83C7-ADE4D7A269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03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July 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01F1CC-961E-421B-98A8-B05EC2C1E5A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07039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1B95841-3F6D-4A58-A562-3C324C1F700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849313" y="4850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5342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Eldad Perahia,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509BDFCE-1023-4556-AC0E-F5C484C1CF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802.11-14/0214r0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0.png"/><Relationship Id="rId3" Type="http://schemas.openxmlformats.org/officeDocument/2006/relationships/image" Target="../media/image11.jpeg"/><Relationship Id="rId7" Type="http://schemas.openxmlformats.org/officeDocument/2006/relationships/image" Target="../media/image8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339-10-0wng-high-efficiency-wlan-straw-poll.ppt" TargetMode="External"/><Relationship Id="rId3" Type="http://schemas.openxmlformats.org/officeDocument/2006/relationships/hyperlink" Target="https://mentor.ieee.org/802.11/dcn/13/11-13-0657-06-0hew-hew-sg-usage-models-and-requirements-liaison-with-wfa.ppt" TargetMode="External"/><Relationship Id="rId7" Type="http://schemas.openxmlformats.org/officeDocument/2006/relationships/hyperlink" Target="https://mentor.ieee.org/802.11/dcn/13/11-13-0331-05-0wng-high-efficiency-wlan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3/11-13-1000-02-0hew-simulation-scenarios.ppt" TargetMode="External"/><Relationship Id="rId11" Type="http://schemas.openxmlformats.org/officeDocument/2006/relationships/hyperlink" Target="https://mentor.ieee.org/802.11/dcn/14/11-14-0165-00-0hew-802-11-hew-sg-proposed-par.docx" TargetMode="External"/><Relationship Id="rId5" Type="http://schemas.openxmlformats.org/officeDocument/2006/relationships/hyperlink" Target="https://mentor.ieee.org/802.11/dcn/13/11-13-1001-06-0hew-simulation-scenarios-document-template.docx" TargetMode="External"/><Relationship Id="rId10" Type="http://schemas.openxmlformats.org/officeDocument/2006/relationships/hyperlink" Target="https://mentor.ieee.org/802.11/dcn/14/11-14-0169-00-0hew-ieee-802-11-hew-sg-proposed-csd.docx" TargetMode="External"/><Relationship Id="rId4" Type="http://schemas.openxmlformats.org/officeDocument/2006/relationships/hyperlink" Target="https://mentor.ieee.org/802.11/dcn/13/11-13-1443-00-0hew-liaison-from-wi-fi-alliance-on-hew-use-cases.ppt" TargetMode="External"/><Relationship Id="rId9" Type="http://schemas.openxmlformats.org/officeDocument/2006/relationships/hyperlink" Target="https://mentor.ieee.org/802.11/dcn/13/11-13-1122-01-0hew-considerations-for-in-band-simultaneous-transmit-and-receive-str-feature-in-hew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E003BCA7-8812-4456-B5B3-C6D2E894F6D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High Efficiency WLAN Overview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2014-02-06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684881"/>
              </p:ext>
            </p:extLst>
          </p:nvPr>
        </p:nvGraphicFramePr>
        <p:xfrm>
          <a:off x="466725" y="2292350"/>
          <a:ext cx="7732713" cy="268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9" name="Document" r:id="rId4" imgW="8255000" imgH="2870200" progId="Word.Document.8">
                  <p:embed/>
                </p:oleObj>
              </mc:Choice>
              <mc:Fallback>
                <p:oleObj name="Document" r:id="rId4" imgW="8255000" imgH="2870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2292350"/>
                        <a:ext cx="7732713" cy="2686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2617"/>
            <a:ext cx="7770813" cy="672783"/>
          </a:xfrm>
        </p:spPr>
        <p:txBody>
          <a:bodyPr/>
          <a:lstStyle/>
          <a:p>
            <a:r>
              <a:rPr lang="en-US" sz="2800" dirty="0" smtClean="0"/>
              <a:t>Possible Technologies (2 of 3)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228600" y="1981201"/>
            <a:ext cx="4265613" cy="3276600"/>
          </a:xfrm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/>
          <a:lstStyle/>
          <a:p>
            <a:pPr algn="ctr"/>
            <a:r>
              <a:rPr lang="en-US" sz="2400" dirty="0" smtClean="0"/>
              <a:t>Present: Either </a:t>
            </a:r>
            <a:r>
              <a:rPr lang="en-US" sz="2400" dirty="0" err="1" smtClean="0"/>
              <a:t>Tx</a:t>
            </a:r>
            <a:r>
              <a:rPr lang="en-US" sz="2400" dirty="0" smtClean="0"/>
              <a:t> or RX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6612" y="1981201"/>
            <a:ext cx="4344988" cy="3276600"/>
          </a:xfrm>
          <a:ln w="19050">
            <a:solidFill>
              <a:schemeClr val="accent5">
                <a:lumMod val="75000"/>
              </a:schemeClr>
            </a:solidFill>
          </a:ln>
        </p:spPr>
        <p:txBody>
          <a:bodyPr/>
          <a:lstStyle/>
          <a:p>
            <a:r>
              <a:rPr lang="en-US" sz="2400" dirty="0" smtClean="0"/>
              <a:t>Simultaneous </a:t>
            </a:r>
            <a:r>
              <a:rPr lang="en-US" sz="2400" dirty="0" err="1" smtClean="0"/>
              <a:t>Tx</a:t>
            </a:r>
            <a:r>
              <a:rPr lang="en-US" sz="2400" dirty="0" smtClean="0"/>
              <a:t> &amp; Rx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425026" y="2613511"/>
            <a:ext cx="1716194" cy="533400"/>
            <a:chOff x="972472" y="5307617"/>
            <a:chExt cx="1716194" cy="533400"/>
          </a:xfrm>
        </p:grpSpPr>
        <p:pic>
          <p:nvPicPr>
            <p:cNvPr id="10" name="Picture 9" descr="C:\Users\w.kuo\Documents\Presentation\AP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472" y="5307617"/>
              <a:ext cx="494776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3" descr="C:\Users\w.kuo\Documents\Presentation\STA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5632" y="5307617"/>
              <a:ext cx="643034" cy="519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2" name="Straight Arrow Connector 11"/>
            <p:cNvCxnSpPr/>
            <p:nvPr/>
          </p:nvCxnSpPr>
          <p:spPr>
            <a:xfrm flipV="1">
              <a:off x="1582072" y="5533113"/>
              <a:ext cx="533400" cy="3104"/>
            </a:xfrm>
            <a:prstGeom prst="straightConnector1">
              <a:avLst/>
            </a:prstGeom>
            <a:noFill/>
            <a:ln w="25400" cap="flat" cmpd="sng" algn="ctr">
              <a:solidFill>
                <a:srgbClr val="E68422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647833" y="3108576"/>
                <a:ext cx="412164" cy="323165"/>
              </a:xfrm>
              <a:prstGeom prst="rect">
                <a:avLst/>
              </a:prstGeom>
              <a:noFill/>
            </p:spPr>
            <p:txBody>
              <a:bodyPr vert="horz"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500" b="0" i="1" kern="0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7833" y="3108576"/>
                <a:ext cx="412164" cy="3231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78290" y="3111373"/>
            <a:ext cx="431528" cy="3231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kern="0" dirty="0" smtClean="0">
                <a:solidFill>
                  <a:sysClr val="windowText" lastClr="000000"/>
                </a:solidFill>
              </a:rPr>
              <a:t>AP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558626" y="2606597"/>
            <a:ext cx="1716194" cy="533400"/>
            <a:chOff x="972472" y="5307617"/>
            <a:chExt cx="1716194" cy="533400"/>
          </a:xfrm>
        </p:grpSpPr>
        <p:pic>
          <p:nvPicPr>
            <p:cNvPr id="18" name="Picture 17" descr="C:\Users\w.kuo\Documents\Presentation\AP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472" y="5307617"/>
              <a:ext cx="494776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3" descr="C:\Users\w.kuo\Documents\Presentation\STA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5632" y="5307617"/>
              <a:ext cx="643034" cy="519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0" name="Straight Arrow Connector 19"/>
            <p:cNvCxnSpPr/>
            <p:nvPr/>
          </p:nvCxnSpPr>
          <p:spPr>
            <a:xfrm flipV="1">
              <a:off x="1582072" y="5533113"/>
              <a:ext cx="533400" cy="3104"/>
            </a:xfrm>
            <a:prstGeom prst="straightConnector1">
              <a:avLst/>
            </a:prstGeom>
            <a:noFill/>
            <a:ln w="25400" cap="flat" cmpd="sng" algn="ctr">
              <a:solidFill>
                <a:srgbClr val="E68422">
                  <a:shade val="95000"/>
                  <a:satMod val="105000"/>
                </a:srgbClr>
              </a:solidFill>
              <a:prstDash val="solid"/>
              <a:headEnd type="arrow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781433" y="3101662"/>
                <a:ext cx="412164" cy="323165"/>
              </a:xfrm>
              <a:prstGeom prst="rect">
                <a:avLst/>
              </a:prstGeom>
              <a:noFill/>
            </p:spPr>
            <p:txBody>
              <a:bodyPr vert="horz"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500" b="0" i="1" kern="0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1433" y="3101662"/>
                <a:ext cx="412164" cy="3231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2611890" y="3104459"/>
            <a:ext cx="431528" cy="3231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kern="0" dirty="0" smtClean="0">
                <a:solidFill>
                  <a:sysClr val="windowText" lastClr="000000"/>
                </a:solidFill>
              </a:rPr>
              <a:t>AP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3" name="Rounded Rectangle 22"/>
          <p:cNvSpPr/>
          <p:nvPr/>
        </p:nvSpPr>
        <p:spPr bwMode="auto">
          <a:xfrm>
            <a:off x="325966" y="2525017"/>
            <a:ext cx="1981200" cy="908657"/>
          </a:xfrm>
          <a:prstGeom prst="roundRect">
            <a:avLst/>
          </a:prstGeom>
          <a:noFill/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2362200" y="2514600"/>
            <a:ext cx="1981200" cy="908657"/>
          </a:xfrm>
          <a:prstGeom prst="roundRect">
            <a:avLst/>
          </a:prstGeom>
          <a:noFill/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4800" y="3834272"/>
            <a:ext cx="4146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Wireless devices </a:t>
            </a:r>
            <a:r>
              <a:rPr lang="en-US" sz="2000" dirty="0" smtClean="0">
                <a:solidFill>
                  <a:srgbClr val="FF0000"/>
                </a:solidFill>
              </a:rPr>
              <a:t>either</a:t>
            </a:r>
            <a:r>
              <a:rPr lang="en-US" sz="2000" dirty="0" smtClean="0">
                <a:solidFill>
                  <a:schemeClr val="tx1"/>
                </a:solidFill>
              </a:rPr>
              <a:t> transmit </a:t>
            </a:r>
            <a:r>
              <a:rPr lang="en-US" sz="2000" dirty="0" smtClean="0">
                <a:solidFill>
                  <a:srgbClr val="FF0000"/>
                </a:solidFill>
              </a:rPr>
              <a:t>or</a:t>
            </a:r>
            <a:r>
              <a:rPr lang="en-US" sz="2000" dirty="0" smtClean="0">
                <a:solidFill>
                  <a:schemeClr val="tx1"/>
                </a:solidFill>
              </a:rPr>
              <a:t> receive, but </a:t>
            </a:r>
            <a:r>
              <a:rPr lang="en-US" sz="2000" dirty="0" smtClean="0">
                <a:solidFill>
                  <a:srgbClr val="FF0000"/>
                </a:solidFill>
              </a:rPr>
              <a:t>not both</a:t>
            </a:r>
          </a:p>
          <a:p>
            <a:pPr algn="ctr"/>
            <a:endParaRPr lang="en-US" dirty="0">
              <a:solidFill>
                <a:srgbClr val="FF0000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Low Spectral Utilization! 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860940" y="2600502"/>
            <a:ext cx="1716194" cy="533400"/>
            <a:chOff x="972472" y="5307617"/>
            <a:chExt cx="1716194" cy="533400"/>
          </a:xfrm>
        </p:grpSpPr>
        <p:pic>
          <p:nvPicPr>
            <p:cNvPr id="34" name="Picture 33" descr="C:\Users\w.kuo\Documents\Presentation\AP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472" y="5307617"/>
              <a:ext cx="494776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3" descr="C:\Users\w.kuo\Documents\Presentation\STA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5632" y="5307617"/>
              <a:ext cx="643034" cy="519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6" name="Straight Arrow Connector 35"/>
            <p:cNvCxnSpPr/>
            <p:nvPr/>
          </p:nvCxnSpPr>
          <p:spPr>
            <a:xfrm flipV="1">
              <a:off x="1582072" y="5447211"/>
              <a:ext cx="533400" cy="3104"/>
            </a:xfrm>
            <a:prstGeom prst="straightConnector1">
              <a:avLst/>
            </a:prstGeom>
            <a:noFill/>
            <a:ln w="25400" cap="flat" cmpd="sng" algn="ctr">
              <a:solidFill>
                <a:srgbClr val="E68422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083747" y="3095567"/>
                <a:ext cx="412164" cy="323165"/>
              </a:xfrm>
              <a:prstGeom prst="rect">
                <a:avLst/>
              </a:prstGeom>
              <a:noFill/>
            </p:spPr>
            <p:txBody>
              <a:bodyPr vert="horz"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500" b="0" i="1" kern="0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3747" y="3095567"/>
                <a:ext cx="412164" cy="3231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4914204" y="3098364"/>
            <a:ext cx="431528" cy="3231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kern="0" dirty="0" smtClean="0">
                <a:solidFill>
                  <a:sysClr val="windowText" lastClr="000000"/>
                </a:solidFill>
              </a:rPr>
              <a:t>AP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6994540" y="2593588"/>
            <a:ext cx="1716194" cy="533400"/>
            <a:chOff x="972472" y="5307617"/>
            <a:chExt cx="1716194" cy="533400"/>
          </a:xfrm>
        </p:grpSpPr>
        <p:pic>
          <p:nvPicPr>
            <p:cNvPr id="40" name="Picture 39" descr="C:\Users\w.kuo\Documents\Presentation\AP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2472" y="5307617"/>
              <a:ext cx="494776" cy="533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3" descr="C:\Users\w.kuo\Documents\Presentation\STA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5632" y="5307617"/>
              <a:ext cx="643034" cy="519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2" name="Straight Arrow Connector 41"/>
            <p:cNvCxnSpPr/>
            <p:nvPr/>
          </p:nvCxnSpPr>
          <p:spPr>
            <a:xfrm flipV="1">
              <a:off x="1582072" y="5533113"/>
              <a:ext cx="533400" cy="3104"/>
            </a:xfrm>
            <a:prstGeom prst="straightConnector1">
              <a:avLst/>
            </a:prstGeom>
            <a:noFill/>
            <a:ln w="25400" cap="flat" cmpd="sng" algn="ctr">
              <a:solidFill>
                <a:srgbClr val="E68422">
                  <a:shade val="95000"/>
                  <a:satMod val="105000"/>
                </a:srgbClr>
              </a:solidFill>
              <a:prstDash val="solid"/>
              <a:headEnd type="arrow" w="med" len="med"/>
              <a:tailEnd type="none" w="med" len="med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274497" y="2997213"/>
                <a:ext cx="412164" cy="323165"/>
              </a:xfrm>
              <a:prstGeom prst="rect">
                <a:avLst/>
              </a:prstGeom>
              <a:noFill/>
            </p:spPr>
            <p:txBody>
              <a:bodyPr vert="horz"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500" b="0" i="1" kern="0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4497" y="2997213"/>
                <a:ext cx="412164" cy="3231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047804" y="3091450"/>
            <a:ext cx="431528" cy="3231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kern="0" dirty="0" smtClean="0">
                <a:solidFill>
                  <a:sysClr val="windowText" lastClr="000000"/>
                </a:solidFill>
              </a:rPr>
              <a:t>AP</a:t>
            </a:r>
            <a:endParaRPr kumimoji="0" lang="en-US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4761880" y="2512008"/>
            <a:ext cx="1981200" cy="908657"/>
          </a:xfrm>
          <a:prstGeom prst="roundRect">
            <a:avLst/>
          </a:prstGeom>
          <a:noFill/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Rounded Rectangle 45"/>
          <p:cNvSpPr/>
          <p:nvPr/>
        </p:nvSpPr>
        <p:spPr bwMode="auto">
          <a:xfrm>
            <a:off x="6798114" y="2501592"/>
            <a:ext cx="1981200" cy="1540134"/>
          </a:xfrm>
          <a:prstGeom prst="roundRect">
            <a:avLst/>
          </a:prstGeom>
          <a:noFill/>
          <a:ln w="1905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V="1">
            <a:off x="5410200" y="2895600"/>
            <a:ext cx="533400" cy="3104"/>
          </a:xfrm>
          <a:prstGeom prst="straightConnector1">
            <a:avLst/>
          </a:prstGeom>
          <a:noFill/>
          <a:ln w="25400" cap="flat" cmpd="sng" algn="ctr">
            <a:solidFill>
              <a:srgbClr val="E68422">
                <a:shade val="95000"/>
                <a:satMod val="105000"/>
              </a:srgbClr>
            </a:solidFill>
            <a:prstDash val="solid"/>
            <a:headEnd type="arrow" w="med" len="med"/>
            <a:tailEnd type="none" w="med" len="med"/>
          </a:ln>
          <a:effectLst/>
        </p:spPr>
      </p:cxnSp>
      <p:pic>
        <p:nvPicPr>
          <p:cNvPr id="48" name="Picture 3" descr="C:\Users\w.kuo\Documents\Presentation\ST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7700" y="3314700"/>
            <a:ext cx="643034" cy="51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245277" y="3718560"/>
                <a:ext cx="416653" cy="323165"/>
              </a:xfrm>
              <a:prstGeom prst="rect">
                <a:avLst/>
              </a:prstGeom>
              <a:noFill/>
            </p:spPr>
            <p:txBody>
              <a:bodyPr vert="horz" wrap="non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500" b="0" i="1" kern="0" dirty="0" smtClean="0">
                              <a:solidFill>
                                <a:sysClr val="windowText" lastClr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1500" i="1" kern="0" dirty="0" smtClean="0">
                              <a:solidFill>
                                <a:sysClr val="windowText" lastClr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kumimoji="0" lang="en-US" sz="15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5277" y="3718560"/>
                <a:ext cx="416653" cy="3231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>
            <a:off x="7494530" y="3146911"/>
            <a:ext cx="588368" cy="199384"/>
          </a:xfrm>
          <a:prstGeom prst="straightConnector1">
            <a:avLst/>
          </a:prstGeom>
          <a:noFill/>
          <a:ln w="25400" cap="flat" cmpd="sng" algn="ctr">
            <a:solidFill>
              <a:srgbClr val="E68422">
                <a:shade val="95000"/>
                <a:satMod val="105000"/>
              </a:srgbClr>
            </a:solidFill>
            <a:prstDash val="soli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4648199" y="4831880"/>
            <a:ext cx="42672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smtClean="0">
                <a:solidFill>
                  <a:schemeClr val="tx1"/>
                </a:solidFill>
              </a:rPr>
              <a:t> </a:t>
            </a:r>
            <a:r>
              <a:rPr lang="en-US" sz="2000" smtClean="0">
                <a:solidFill>
                  <a:srgbClr val="FF0000"/>
                </a:solidFill>
              </a:rPr>
              <a:t>~2x </a:t>
            </a:r>
            <a:r>
              <a:rPr lang="en-US" sz="2000" dirty="0" smtClean="0">
                <a:solidFill>
                  <a:srgbClr val="FF0000"/>
                </a:solidFill>
              </a:rPr>
              <a:t>throughput </a:t>
            </a:r>
            <a:r>
              <a:rPr lang="en-US" sz="2000" dirty="0" smtClean="0">
                <a:solidFill>
                  <a:schemeClr val="tx1"/>
                </a:solidFill>
              </a:rPr>
              <a:t>improvements!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766309" y="4191000"/>
            <a:ext cx="40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On the same time and frequency resource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5562600"/>
            <a:ext cx="876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PHY/MAC mechanisms for enabling In-Band simultaneous </a:t>
            </a:r>
            <a:r>
              <a:rPr lang="en-US" sz="1400" b="1" dirty="0" err="1" smtClean="0"/>
              <a:t>Tx</a:t>
            </a:r>
            <a:r>
              <a:rPr lang="en-US" sz="1400" b="1" dirty="0" smtClean="0"/>
              <a:t> and Rx to improve spectral efficiency</a:t>
            </a:r>
            <a:endParaRPr lang="en-US" sz="1400" b="1" dirty="0"/>
          </a:p>
        </p:txBody>
      </p:sp>
      <p:sp>
        <p:nvSpPr>
          <p:cNvPr id="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039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9781D2E7-D862-4F7E-B071-D2F8F0BB38E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685800" y="685801"/>
            <a:ext cx="7770813" cy="58296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kumimoji="1" lang="en-US" altLang="ja-JP" sz="2800" kern="0" dirty="0" smtClean="0"/>
              <a:t>Possible Technologies (3 of 3)</a:t>
            </a:r>
            <a:endParaRPr kumimoji="1" lang="ja-JP" altLang="en-US" sz="2800" kern="0" dirty="0"/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43508" y="1340769"/>
            <a:ext cx="8856984" cy="162017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kumimoji="1" lang="en-US" altLang="ja-JP" sz="2000" kern="0" smtClean="0">
                <a:latin typeface="Times New Roman" pitchFamily="18" charset="0"/>
                <a:cs typeface="Times New Roman" pitchFamily="18" charset="0"/>
              </a:rPr>
              <a:t>Technologies to mitigate the impact of management frames</a:t>
            </a:r>
          </a:p>
          <a:p>
            <a:pPr lvl="1">
              <a:buFont typeface="Wingdings" pitchFamily="2" charset="2"/>
              <a:buChar char="ü"/>
            </a:pPr>
            <a:r>
              <a:rPr lang="en-US" altLang="ja-JP" sz="1800" b="1" kern="0" smtClean="0">
                <a:latin typeface="Times New Roman" pitchFamily="18" charset="0"/>
                <a:cs typeface="Times New Roman" pitchFamily="18" charset="0"/>
              </a:rPr>
              <a:t>Many management frames impact the throughput of WLANs.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kumimoji="1" lang="en-US" altLang="ja-JP" sz="1600" b="1" kern="0" smtClean="0">
                <a:latin typeface="Times New Roman" pitchFamily="18" charset="0"/>
                <a:cs typeface="Times New Roman" pitchFamily="18" charset="0"/>
              </a:rPr>
              <a:t>Beacons, </a:t>
            </a:r>
            <a:r>
              <a:rPr lang="en-US" altLang="ja-JP" sz="1600" b="1" kern="0" smtClean="0">
                <a:latin typeface="Times New Roman" pitchFamily="18" charset="0"/>
                <a:cs typeface="Times New Roman" pitchFamily="18" charset="0"/>
              </a:rPr>
              <a:t>Probe Responses induced by a Probe Request.</a:t>
            </a:r>
          </a:p>
          <a:p>
            <a:pPr lvl="1">
              <a:buFont typeface="Wingdings" pitchFamily="2" charset="2"/>
              <a:buChar char="ü"/>
            </a:pPr>
            <a:r>
              <a:rPr kumimoji="1" lang="en-US" altLang="ja-JP" sz="1800" b="1" kern="0" smtClean="0">
                <a:latin typeface="Times New Roman" pitchFamily="18" charset="0"/>
                <a:cs typeface="Times New Roman" pitchFamily="18" charset="0"/>
              </a:rPr>
              <a:t>Those frames are usually transmitted using the lowest MCS.</a:t>
            </a:r>
            <a:endParaRPr kumimoji="1" lang="ja-JP" altLang="en-US" sz="18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角丸四角形 6"/>
          <p:cNvSpPr/>
          <p:nvPr/>
        </p:nvSpPr>
        <p:spPr bwMode="auto">
          <a:xfrm>
            <a:off x="287524" y="2888940"/>
            <a:ext cx="8568952" cy="3132348"/>
          </a:xfrm>
          <a:prstGeom prst="roundRect">
            <a:avLst>
              <a:gd name="adj" fmla="val 5726"/>
            </a:avLst>
          </a:prstGeom>
          <a:solidFill>
            <a:srgbClr val="FFFFCC"/>
          </a:solidFill>
          <a:ln w="9525" cap="flat">
            <a:solidFill>
              <a:srgbClr val="3366FF"/>
            </a:solidFill>
            <a:miter lim="800000"/>
            <a:headEnd/>
            <a:tailEnd/>
          </a:ln>
        </p:spPr>
        <p:txBody>
          <a:bodyPr wrap="none" lIns="68356" tIns="34179" rIns="68356" bIns="34179" rtlCol="0" anchor="t"/>
          <a:lstStyle/>
          <a:p>
            <a:pPr algn="ctr"/>
            <a:r>
              <a:rPr lang="en-US" altLang="ja-JP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An example of c</a:t>
            </a:r>
            <a:r>
              <a:rPr kumimoji="1" lang="en-US" altLang="ja-JP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rPr>
              <a:t>aptured frames in Tokyo area</a:t>
            </a:r>
            <a:endParaRPr kumimoji="1" lang="ja-JP" altLang="en-US" b="1" dirty="0">
              <a:latin typeface="Times New Roman" pitchFamily="18" charset="0"/>
              <a:ea typeface="HGP創英角ｺﾞｼｯｸUB" pitchFamily="50" charset="-128"/>
              <a:cs typeface="Times New Roman" pitchFamily="18" charset="0"/>
            </a:endParaRPr>
          </a:p>
        </p:txBody>
      </p:sp>
      <p:graphicFrame>
        <p:nvGraphicFramePr>
          <p:cNvPr id="15" name="グラフ 7"/>
          <p:cNvGraphicFramePr/>
          <p:nvPr>
            <p:extLst>
              <p:ext uri="{D42A27DB-BD31-4B8C-83A1-F6EECF244321}">
                <p14:modId xmlns:p14="http://schemas.microsoft.com/office/powerpoint/2010/main" val="1196492317"/>
              </p:ext>
            </p:extLst>
          </p:nvPr>
        </p:nvGraphicFramePr>
        <p:xfrm>
          <a:off x="251520" y="3068960"/>
          <a:ext cx="4212468" cy="291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グラフ 8"/>
          <p:cNvGraphicFramePr/>
          <p:nvPr>
            <p:extLst>
              <p:ext uri="{D42A27DB-BD31-4B8C-83A1-F6EECF244321}">
                <p14:modId xmlns:p14="http://schemas.microsoft.com/office/powerpoint/2010/main" val="3639747703"/>
              </p:ext>
            </p:extLst>
          </p:nvPr>
        </p:nvGraphicFramePr>
        <p:xfrm>
          <a:off x="4644008" y="3068960"/>
          <a:ext cx="4284476" cy="2916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テキスト ボックス 11"/>
          <p:cNvSpPr txBox="1"/>
          <p:nvPr/>
        </p:nvSpPr>
        <p:spPr>
          <a:xfrm>
            <a:off x="2413650" y="6048000"/>
            <a:ext cx="43348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FF0000"/>
                </a:solidFill>
                <a:cs typeface="Times New Roman" pitchFamily="18" charset="0"/>
              </a:rPr>
              <a:t>E</a:t>
            </a:r>
            <a:r>
              <a:rPr kumimoji="1" lang="en-US" altLang="ja-JP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fficient handling of management frames to minimize overhead</a:t>
            </a:r>
          </a:p>
        </p:txBody>
      </p:sp>
      <p:sp>
        <p:nvSpPr>
          <p:cNvPr id="18" name="テキスト ボックス 9"/>
          <p:cNvSpPr txBox="1"/>
          <p:nvPr/>
        </p:nvSpPr>
        <p:spPr>
          <a:xfrm>
            <a:off x="2915816" y="5697252"/>
            <a:ext cx="6102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 smtClean="0">
                <a:latin typeface="Times New Roman" pitchFamily="18" charset="0"/>
                <a:cs typeface="Times New Roman" pitchFamily="18" charset="0"/>
              </a:rPr>
              <a:t>Reference: A. Kishida, et. al., </a:t>
            </a:r>
            <a:r>
              <a:rPr lang="en-US" altLang="ja-JP" sz="1200" b="1" dirty="0" smtClean="0">
                <a:latin typeface="Times New Roman" pitchFamily="18" charset="0"/>
                <a:cs typeface="Times New Roman" pitchFamily="18" charset="0"/>
              </a:rPr>
              <a:t>11-13-0818-01-0hew-</a:t>
            </a:r>
            <a:r>
              <a:rPr kumimoji="1" lang="en-US" altLang="ja-JP" sz="1200" b="1" dirty="0" smtClean="0">
                <a:latin typeface="Times New Roman" pitchFamily="18" charset="0"/>
                <a:cs typeface="Times New Roman" pitchFamily="18" charset="0"/>
              </a:rPr>
              <a:t>Issues of Low-Rate Transmission.pptx</a:t>
            </a:r>
            <a:endParaRPr kumimoji="1" lang="ja-JP" alt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3A509E73-D90C-4E4E-895D-7E625529AE11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HEW PAR </a:t>
            </a:r>
            <a:r>
              <a:rPr lang="en-US" altLang="en-US" dirty="0"/>
              <a:t>Scope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3058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dirty="0"/>
              <a:t>F</a:t>
            </a:r>
            <a:r>
              <a:rPr lang="en-GB" dirty="0" smtClean="0"/>
              <a:t>our </a:t>
            </a:r>
            <a:r>
              <a:rPr lang="en-GB" dirty="0"/>
              <a:t>times improvement in the average throughput per </a:t>
            </a:r>
            <a:r>
              <a:rPr lang="en-GB" dirty="0" smtClean="0"/>
              <a:t>station in a dense deployment scenario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dirty="0" smtClean="0"/>
              <a:t>Throughput is measured </a:t>
            </a:r>
            <a:r>
              <a:rPr lang="en-GB" sz="1800" dirty="0"/>
              <a:t>at the MAC data service access </a:t>
            </a:r>
            <a:r>
              <a:rPr lang="en-GB" sz="1800" dirty="0" smtClean="0"/>
              <a:t>point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dirty="0" smtClean="0"/>
              <a:t>Expected to provide improvements of 5 – 10x</a:t>
            </a:r>
            <a:r>
              <a:rPr lang="en-US" sz="1800" dirty="0" smtClean="0"/>
              <a:t> </a:t>
            </a:r>
            <a:endParaRPr lang="en-GB" sz="1800" dirty="0"/>
          </a:p>
          <a:p>
            <a:pPr>
              <a:spcBef>
                <a:spcPts val="1080"/>
              </a:spcBef>
              <a:spcAft>
                <a:spcPts val="600"/>
              </a:spcAft>
            </a:pPr>
            <a:r>
              <a:rPr lang="en-US" altLang="en-US" dirty="0" smtClean="0"/>
              <a:t>Maintaining or improving the power efficiency per station</a:t>
            </a:r>
          </a:p>
          <a:p>
            <a:pPr>
              <a:spcBef>
                <a:spcPts val="1080"/>
              </a:spcBef>
              <a:spcAft>
                <a:spcPts val="600"/>
              </a:spcAft>
            </a:pPr>
            <a:r>
              <a:rPr lang="en-US" altLang="en-US" dirty="0" smtClean="0"/>
              <a:t>Indoor and outdoor operations in frequency bands between 1 GHz and 6 GHz</a:t>
            </a:r>
          </a:p>
          <a:p>
            <a:pPr>
              <a:spcBef>
                <a:spcPts val="1080"/>
              </a:spcBef>
              <a:spcAft>
                <a:spcPts val="600"/>
              </a:spcAft>
            </a:pPr>
            <a:r>
              <a:rPr lang="en-US" altLang="en-US" dirty="0" smtClean="0"/>
              <a:t>Enabling backward compatibility and coexistence with legacy IEEE 802.11 devices operating in the same band</a:t>
            </a:r>
          </a:p>
          <a:p>
            <a:pPr>
              <a:spcBef>
                <a:spcPts val="1080"/>
              </a:spcBef>
              <a:spcAft>
                <a:spcPts val="600"/>
              </a:spcAft>
            </a:pPr>
            <a:endParaRPr lang="en-US" altLang="en-US" dirty="0" smtClean="0"/>
          </a:p>
          <a:p>
            <a:pPr>
              <a:spcBef>
                <a:spcPts val="1080"/>
              </a:spcBef>
              <a:spcAft>
                <a:spcPts val="600"/>
              </a:spcAft>
            </a:pPr>
            <a:endParaRPr lang="en-US" altLang="en-US" dirty="0" smtClean="0"/>
          </a:p>
          <a:p>
            <a:pPr>
              <a:spcBef>
                <a:spcPts val="1080"/>
              </a:spcBef>
              <a:spcAft>
                <a:spcPts val="600"/>
              </a:spcAft>
            </a:pP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37CC14-86DE-4BAB-8F6D-964FD038362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Related Submissions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>
                <a:hlinkClick r:id="rId3"/>
              </a:rPr>
              <a:t>11-13/0657r6</a:t>
            </a:r>
            <a:r>
              <a:rPr lang="en-US" altLang="en-US" sz="1800" dirty="0"/>
              <a:t>, “HEW SG usage models and requirements - Liaison with WFA”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4"/>
              </a:rPr>
              <a:t>11-13/1443r0</a:t>
            </a:r>
            <a:r>
              <a:rPr lang="en-US" altLang="en-US" sz="1800" dirty="0"/>
              <a:t>, “Liaison from Wi-Fi Alliance on HEW Use Cases”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5"/>
              </a:rPr>
              <a:t>11-13/1001r6</a:t>
            </a:r>
            <a:r>
              <a:rPr lang="en-US" altLang="en-US" sz="1800" dirty="0"/>
              <a:t>, “Simulation Scenarios Document Template”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6"/>
              </a:rPr>
              <a:t>11-13/1000r2</a:t>
            </a:r>
            <a:r>
              <a:rPr lang="en-US" altLang="en-US" sz="1800" dirty="0"/>
              <a:t>, “Simulation Scenarios”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7"/>
              </a:rPr>
              <a:t>11-13/331r5</a:t>
            </a:r>
            <a:r>
              <a:rPr lang="en-US" altLang="en-US" sz="1800" dirty="0"/>
              <a:t>, “High efficiency WLAN”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8"/>
              </a:rPr>
              <a:t>11-13/339r10</a:t>
            </a:r>
            <a:r>
              <a:rPr lang="en-US" altLang="en-US" sz="1800" dirty="0"/>
              <a:t>, “High efficiency WLAN straw poll”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9"/>
              </a:rPr>
              <a:t>11-13/1122r1</a:t>
            </a:r>
            <a:r>
              <a:rPr lang="en-US" altLang="en-US" sz="1800" dirty="0"/>
              <a:t>,  “Considerations for In-Band Simultaneous Transmit and Receive (STR) feature in HEW”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10"/>
              </a:rPr>
              <a:t>11-14/169r0</a:t>
            </a:r>
            <a:r>
              <a:rPr lang="en-US" altLang="en-US" sz="1800" dirty="0"/>
              <a:t>, “IEEE 802.11 HEW SG Proposed CSD”</a:t>
            </a:r>
          </a:p>
          <a:p>
            <a:pPr>
              <a:lnSpc>
                <a:spcPct val="80000"/>
              </a:lnSpc>
            </a:pPr>
            <a:r>
              <a:rPr lang="en-US" altLang="en-US" sz="1800" dirty="0">
                <a:hlinkClick r:id="rId11"/>
              </a:rPr>
              <a:t>11-14/165r0</a:t>
            </a:r>
            <a:r>
              <a:rPr lang="en-US" altLang="en-US" sz="1800" dirty="0"/>
              <a:t>, “802.11 HEW SG Proposed PAR”</a:t>
            </a:r>
            <a:endParaRPr lang="en-US" altLang="en-US" sz="18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40A56050-5C22-4E41-80C0-33101159106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Introduction and problem statement</a:t>
            </a:r>
            <a:endParaRPr lang="en-US" altLang="en-US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763000" cy="4343400"/>
          </a:xfrm>
        </p:spPr>
        <p:txBody>
          <a:bodyPr/>
          <a:lstStyle/>
          <a:p>
            <a:r>
              <a:rPr lang="en-US" sz="1600" dirty="0" smtClean="0"/>
              <a:t>The </a:t>
            </a:r>
            <a:r>
              <a:rPr lang="en-US" sz="1600" dirty="0"/>
              <a:t>vast majority of deployments will evolve towards high density </a:t>
            </a:r>
            <a:r>
              <a:rPr lang="en-US" sz="1600" dirty="0" smtClean="0"/>
              <a:t>scenarios in the near future</a:t>
            </a:r>
          </a:p>
          <a:p>
            <a:pPr lvl="1"/>
            <a:r>
              <a:rPr lang="en-US" sz="1400" dirty="0" smtClean="0"/>
              <a:t>usage models in such scenarios are </a:t>
            </a:r>
            <a:r>
              <a:rPr lang="en-US" sz="1400" dirty="0"/>
              <a:t>likely to suffer bottlenecks in the coming </a:t>
            </a:r>
            <a:r>
              <a:rPr lang="en-US" sz="1400" dirty="0" smtClean="0"/>
              <a:t>years, with inefficiencies in transforming the multi-</a:t>
            </a:r>
            <a:r>
              <a:rPr lang="en-US" sz="1400" dirty="0" err="1" smtClean="0"/>
              <a:t>Gbps</a:t>
            </a:r>
            <a:r>
              <a:rPr lang="en-US" sz="1400" dirty="0" smtClean="0"/>
              <a:t> peak capacity into real throughput experienced by users</a:t>
            </a:r>
          </a:p>
          <a:p>
            <a:pPr lvl="1"/>
            <a:endParaRPr lang="en-US" sz="1100" dirty="0"/>
          </a:p>
          <a:p>
            <a:r>
              <a:rPr lang="en-US" sz="1600" dirty="0"/>
              <a:t>HEW aims to achieve a very substantial increase in the real-world throughput achieved by </a:t>
            </a:r>
            <a:r>
              <a:rPr lang="en-US" sz="1600" dirty="0"/>
              <a:t>users in </a:t>
            </a:r>
            <a:r>
              <a:rPr lang="en-US" sz="1600" dirty="0"/>
              <a:t>such scenarios, with improved power efficiency for battery powered devices</a:t>
            </a:r>
          </a:p>
          <a:p>
            <a:pPr lvl="1"/>
            <a:r>
              <a:rPr lang="en-US" sz="1400" dirty="0" smtClean="0"/>
              <a:t>Creating </a:t>
            </a:r>
            <a:r>
              <a:rPr lang="en-US" sz="1400" dirty="0"/>
              <a:t>an instantly recognizable improvement in User Experience of the major use </a:t>
            </a:r>
            <a:r>
              <a:rPr lang="en-US" sz="1400" dirty="0" smtClean="0"/>
              <a:t>cases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 smtClean="0"/>
              <a:t>IEEE </a:t>
            </a:r>
            <a:r>
              <a:rPr lang="en-US" sz="1800" dirty="0"/>
              <a:t>802.11 HEW SG is proposing a PAR for a TG to create an amendment to 802.11 for o</a:t>
            </a:r>
            <a:r>
              <a:rPr lang="en-US" altLang="en-US" sz="1800" dirty="0"/>
              <a:t>perations in frequency bands between 1 GHz and 6 GHz</a:t>
            </a:r>
          </a:p>
          <a:p>
            <a:pPr lvl="1">
              <a:lnSpc>
                <a:spcPct val="80000"/>
              </a:lnSpc>
            </a:pPr>
            <a:r>
              <a:rPr lang="en-GB" sz="1400" dirty="0"/>
              <a:t>focused primarily on 2.4 GHz and the 5 GHz frequency </a:t>
            </a:r>
            <a:r>
              <a:rPr lang="en-GB" sz="1400" dirty="0" smtClean="0"/>
              <a:t>bands</a:t>
            </a:r>
          </a:p>
          <a:p>
            <a:pPr lvl="1">
              <a:lnSpc>
                <a:spcPct val="80000"/>
              </a:lnSpc>
            </a:pPr>
            <a:endParaRPr lang="fr-FR" dirty="0"/>
          </a:p>
          <a:p>
            <a:r>
              <a:rPr lang="en-US" sz="1600" dirty="0" smtClean="0"/>
              <a:t>Expected </a:t>
            </a:r>
            <a:r>
              <a:rPr lang="en-US" sz="1600" dirty="0"/>
              <a:t>MAC and PHY </a:t>
            </a:r>
            <a:r>
              <a:rPr lang="en-US" sz="1600" dirty="0" smtClean="0"/>
              <a:t>modifications in focused directions:</a:t>
            </a:r>
            <a:endParaRPr lang="en-US" sz="1600" dirty="0"/>
          </a:p>
          <a:p>
            <a:pPr lvl="1"/>
            <a:r>
              <a:rPr lang="en-US" sz="1400" b="1" dirty="0" smtClean="0"/>
              <a:t>(</a:t>
            </a:r>
            <a:r>
              <a:rPr lang="en-US" sz="1400" b="1" dirty="0"/>
              <a:t>1) To improve </a:t>
            </a:r>
            <a:r>
              <a:rPr lang="en-US" sz="1400" b="1" dirty="0" smtClean="0"/>
              <a:t>efficiency in the use of spectrum resources </a:t>
            </a:r>
            <a:r>
              <a:rPr lang="en-US" sz="1400" b="1" dirty="0"/>
              <a:t>in dense networks with large no. of </a:t>
            </a:r>
            <a:r>
              <a:rPr lang="en-US" sz="1400" b="1" dirty="0" smtClean="0"/>
              <a:t>STAs and large no. of APs</a:t>
            </a:r>
            <a:endParaRPr lang="en-US" sz="1400" b="1" dirty="0"/>
          </a:p>
          <a:p>
            <a:pPr lvl="1"/>
            <a:r>
              <a:rPr lang="en-US" sz="1400" b="1" dirty="0" smtClean="0"/>
              <a:t>(2) </a:t>
            </a:r>
            <a:r>
              <a:rPr lang="en-US" sz="1400" b="1" dirty="0"/>
              <a:t>To improve efficiency </a:t>
            </a:r>
            <a:r>
              <a:rPr lang="en-US" sz="1400" b="1" dirty="0" smtClean="0"/>
              <a:t>and robustness in </a:t>
            </a:r>
            <a:r>
              <a:rPr lang="en-US" sz="1400" b="1" dirty="0"/>
              <a:t>outdoor </a:t>
            </a:r>
            <a:r>
              <a:rPr lang="en-US" sz="1400" b="1" dirty="0" smtClean="0"/>
              <a:t>deployments</a:t>
            </a:r>
          </a:p>
          <a:p>
            <a:pPr lvl="1"/>
            <a:r>
              <a:rPr lang="en-US" sz="1400" b="1" dirty="0" smtClean="0"/>
              <a:t>(3) To improve power efficiency</a:t>
            </a:r>
            <a:endParaRPr lang="en-US" sz="1400" b="1" dirty="0"/>
          </a:p>
          <a:p>
            <a:pPr>
              <a:lnSpc>
                <a:spcPct val="80000"/>
              </a:lnSpc>
            </a:pPr>
            <a:endParaRPr lang="en-US" sz="18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>
                <a:solidFill>
                  <a:srgbClr val="000000"/>
                </a:solidFill>
              </a:rPr>
              <a:t>February 2014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48834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762000"/>
          </a:xfrm>
        </p:spPr>
        <p:txBody>
          <a:bodyPr/>
          <a:lstStyle/>
          <a:p>
            <a:r>
              <a:rPr lang="en-US" altLang="en-US" dirty="0"/>
              <a:t>Market Drivers</a:t>
            </a:r>
          </a:p>
        </p:txBody>
      </p:sp>
      <p:sp>
        <p:nvSpPr>
          <p:cNvPr id="48" name="Rectangle 34"/>
          <p:cNvSpPr/>
          <p:nvPr/>
        </p:nvSpPr>
        <p:spPr>
          <a:xfrm>
            <a:off x="285720" y="1288419"/>
            <a:ext cx="8501122" cy="845181"/>
          </a:xfrm>
          <a:prstGeom prst="rect">
            <a:avLst/>
          </a:prstGeom>
          <a:noFill/>
          <a:ln w="1270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>
              <a:lnSpc>
                <a:spcPct val="85000"/>
              </a:lnSpc>
              <a:spcBef>
                <a:spcPts val="150"/>
              </a:spcBef>
              <a:spcAft>
                <a:spcPts val="350"/>
              </a:spcAft>
            </a:pPr>
            <a:r>
              <a:rPr lang="en-US" altLang="en-US" sz="2400" b="1" dirty="0" smtClean="0">
                <a:solidFill>
                  <a:srgbClr val="000000"/>
                </a:solidFill>
              </a:rPr>
              <a:t>Various market segments require enhancement of average throughput and user experience in dense deployment scenarios</a:t>
            </a:r>
            <a:endParaRPr lang="en-US" altLang="en-US" sz="2400" b="1" dirty="0">
              <a:solidFill>
                <a:srgbClr val="000000"/>
              </a:solidFill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1585892" y="2837799"/>
            <a:ext cx="5143536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Operators desire cellular offload to lighten traffic explosion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Annual global IP traffic will pass the </a:t>
            </a:r>
            <a:r>
              <a:rPr lang="en-US" dirty="0" err="1" smtClean="0">
                <a:solidFill>
                  <a:srgbClr val="000000"/>
                </a:solidFill>
              </a:rPr>
              <a:t>Zetabyte</a:t>
            </a:r>
            <a:r>
              <a:rPr lang="en-US" dirty="0" smtClean="0">
                <a:solidFill>
                  <a:srgbClr val="000000"/>
                </a:solidFill>
              </a:rPr>
              <a:t> threshold by end of 2016</a:t>
            </a:r>
            <a:r>
              <a:rPr lang="en-US" baseline="30000" dirty="0" smtClean="0">
                <a:solidFill>
                  <a:srgbClr val="000000"/>
                </a:solidFill>
              </a:rPr>
              <a:t>1)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1585892" y="3471388"/>
            <a:ext cx="5786478" cy="1710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PC/Mobile/CE vendors desire higher user experience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100% Wi-Fi attach-rate for smart phones, which requires improved power-efficiency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Video traffic will be 55% of all consumer Internet traffic by 2016</a:t>
            </a:r>
            <a:r>
              <a:rPr lang="en-US" baseline="30000" dirty="0" smtClean="0">
                <a:solidFill>
                  <a:srgbClr val="000000"/>
                </a:solidFill>
              </a:rPr>
              <a:t>1)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000000"/>
                </a:solidFill>
              </a:rPr>
              <a:t>which </a:t>
            </a:r>
            <a:r>
              <a:rPr lang="en-US" dirty="0">
                <a:solidFill>
                  <a:srgbClr val="000000"/>
                </a:solidFill>
              </a:rPr>
              <a:t>demands improved satisfaction of latency, jitter, and packet loss requirements of delay sensitive applications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dirty="0" smtClean="0">
                <a:solidFill>
                  <a:srgbClr val="000000"/>
                </a:solidFill>
              </a:rPr>
              <a:t>Attach-rate for smart pad/TV/appliances is substantially increasing</a:t>
            </a:r>
          </a:p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Automotive is increasingly using Wi-Fi for in-car entertainment</a:t>
            </a:r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1585892" y="5214950"/>
            <a:ext cx="5629314" cy="572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dirty="0" smtClean="0">
                <a:solidFill>
                  <a:srgbClr val="000000"/>
                </a:solidFill>
              </a:rPr>
              <a:t>Chip/AP vendors desire successive Wi-Fi market evolution after 11ac</a:t>
            </a:r>
          </a:p>
          <a:p>
            <a:pPr marL="85725">
              <a:lnSpc>
                <a:spcPct val="120000"/>
              </a:lnSpc>
              <a:buFont typeface="Arial" pitchFamily="34" charset="0"/>
              <a:buChar char="•"/>
            </a:pPr>
            <a:endParaRPr lang="ko-KR" altLang="en-US" dirty="0" smtClean="0">
              <a:solidFill>
                <a:srgbClr val="000000"/>
              </a:solidFill>
            </a:endParaRPr>
          </a:p>
        </p:txBody>
      </p:sp>
      <p:sp>
        <p:nvSpPr>
          <p:cNvPr id="57" name="모서리가 둥근 직사각형 56"/>
          <p:cNvSpPr/>
          <p:nvPr/>
        </p:nvSpPr>
        <p:spPr bwMode="auto">
          <a:xfrm>
            <a:off x="500034" y="2643182"/>
            <a:ext cx="1071570" cy="1000800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 smtClean="0">
                <a:solidFill>
                  <a:srgbClr val="000000"/>
                </a:solidFill>
              </a:rPr>
              <a:t>Operator</a:t>
            </a:r>
            <a:endParaRPr lang="ko-KR" alt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58" name="모서리가 둥근 직사각형 57"/>
          <p:cNvSpPr/>
          <p:nvPr/>
        </p:nvSpPr>
        <p:spPr bwMode="auto">
          <a:xfrm>
            <a:off x="500034" y="3790952"/>
            <a:ext cx="1071570" cy="1000132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400" dirty="0" smtClean="0">
                <a:solidFill>
                  <a:srgbClr val="000000"/>
                </a:solidFill>
              </a:rPr>
              <a:t>Manufacturer</a:t>
            </a:r>
            <a:endParaRPr lang="ko-KR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59" name="모서리가 둥근 직사각형 58"/>
          <p:cNvSpPr/>
          <p:nvPr/>
        </p:nvSpPr>
        <p:spPr bwMode="auto">
          <a:xfrm>
            <a:off x="500034" y="4927968"/>
            <a:ext cx="1071570" cy="1000800"/>
          </a:xfrm>
          <a:prstGeom prst="roundRect">
            <a:avLst/>
          </a:prstGeom>
          <a:noFill/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400" dirty="0" smtClean="0">
                <a:solidFill>
                  <a:srgbClr val="000000"/>
                </a:solidFill>
              </a:rPr>
              <a:t>Chip/AP vendor</a:t>
            </a:r>
            <a:endParaRPr lang="ko-KR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5824546" y="6200794"/>
            <a:ext cx="2786082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000" dirty="0" smtClean="0">
                <a:solidFill>
                  <a:srgbClr val="000000"/>
                </a:solidFill>
              </a:rPr>
              <a:t>1) Source: Cisco VNI Global Forecast, 2011-2016</a:t>
            </a:r>
          </a:p>
        </p:txBody>
      </p:sp>
      <p:sp>
        <p:nvSpPr>
          <p:cNvPr id="62" name="모서리가 둥근 직사각형 61"/>
          <p:cNvSpPr/>
          <p:nvPr/>
        </p:nvSpPr>
        <p:spPr bwMode="auto">
          <a:xfrm>
            <a:off x="7500958" y="3143248"/>
            <a:ext cx="1500198" cy="2143140"/>
          </a:xfrm>
          <a:prstGeom prst="roundRect">
            <a:avLst/>
          </a:prstGeom>
          <a:noFill/>
          <a:ln w="2857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600" dirty="0" smtClean="0">
                <a:solidFill>
                  <a:srgbClr val="000000"/>
                </a:solidFill>
              </a:rPr>
              <a:t>Need a standard to enhance average </a:t>
            </a:r>
            <a:r>
              <a:rPr lang="en-US" altLang="ko-KR" sz="1600" dirty="0">
                <a:solidFill>
                  <a:srgbClr val="000000"/>
                </a:solidFill>
              </a:rPr>
              <a:t>throughput</a:t>
            </a:r>
            <a:r>
              <a:rPr lang="en-US" altLang="ko-KR" sz="1600" dirty="0" smtClean="0">
                <a:solidFill>
                  <a:srgbClr val="FF0000"/>
                </a:solidFill>
              </a:rPr>
              <a:t> </a:t>
            </a:r>
            <a:r>
              <a:rPr lang="en-US" altLang="ko-KR" sz="1600" dirty="0" smtClean="0">
                <a:solidFill>
                  <a:srgbClr val="000000"/>
                </a:solidFill>
              </a:rPr>
              <a:t>and user experience in real world</a:t>
            </a:r>
            <a:endParaRPr lang="ko-KR" altLang="en-US" sz="1600" dirty="0" smtClean="0">
              <a:solidFill>
                <a:srgbClr val="000000"/>
              </a:solidFill>
            </a:endParaRPr>
          </a:p>
        </p:txBody>
      </p:sp>
      <p:sp>
        <p:nvSpPr>
          <p:cNvPr id="64" name="이등변 삼각형 63"/>
          <p:cNvSpPr/>
          <p:nvPr/>
        </p:nvSpPr>
        <p:spPr bwMode="auto">
          <a:xfrm rot="5400000">
            <a:off x="6205549" y="4124330"/>
            <a:ext cx="2071702" cy="214314"/>
          </a:xfrm>
          <a:prstGeom prst="triangle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ko-KR" altLang="en-US" smtClean="0">
              <a:solidFill>
                <a:srgbClr val="000000"/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Need for the </a:t>
            </a:r>
            <a:r>
              <a:rPr lang="en-US" dirty="0" smtClean="0"/>
              <a:t>Project</a:t>
            </a:r>
            <a:endParaRPr lang="en-US" strike="sngStrike" dirty="0">
              <a:solidFill>
                <a:srgbClr val="33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4800600"/>
          </a:xfrm>
        </p:spPr>
        <p:txBody>
          <a:bodyPr/>
          <a:lstStyle/>
          <a:p>
            <a:r>
              <a:rPr lang="en-US" sz="1800" dirty="0" smtClean="0"/>
              <a:t>Very dense deployments</a:t>
            </a:r>
          </a:p>
          <a:p>
            <a:pPr lvl="1"/>
            <a:r>
              <a:rPr lang="en-US" sz="1400" dirty="0" smtClean="0"/>
              <a:t>Enterprise</a:t>
            </a:r>
            <a:r>
              <a:rPr lang="en-US" sz="1400" dirty="0"/>
              <a:t>, residential, operator hotspots, </a:t>
            </a:r>
            <a:r>
              <a:rPr lang="en-US" sz="1400" dirty="0" smtClean="0"/>
              <a:t>retail </a:t>
            </a:r>
            <a:r>
              <a:rPr lang="en-US" sz="1400" dirty="0"/>
              <a:t>and ad-hoc scenarios</a:t>
            </a:r>
          </a:p>
          <a:p>
            <a:pPr lvl="1"/>
            <a:r>
              <a:rPr lang="en-GB" sz="1400" dirty="0" smtClean="0"/>
              <a:t>Characterized </a:t>
            </a:r>
            <a:r>
              <a:rPr lang="en-GB" sz="1400" dirty="0"/>
              <a:t>by the existence of many access points and non-AP stations in geographically limited </a:t>
            </a:r>
            <a:r>
              <a:rPr lang="en-GB" sz="1400" dirty="0" smtClean="0"/>
              <a:t>areas</a:t>
            </a:r>
          </a:p>
          <a:p>
            <a:pPr lvl="1"/>
            <a:r>
              <a:rPr lang="en-GB" sz="1400" dirty="0"/>
              <a:t>Increased interference from </a:t>
            </a:r>
            <a:r>
              <a:rPr lang="en-GB" sz="1400" dirty="0" err="1" smtClean="0"/>
              <a:t>neighboring</a:t>
            </a:r>
            <a:r>
              <a:rPr lang="en-GB" sz="1400" dirty="0" smtClean="0"/>
              <a:t> </a:t>
            </a:r>
            <a:r>
              <a:rPr lang="en-GB" sz="1400" dirty="0"/>
              <a:t>devices gives rise to performance </a:t>
            </a:r>
            <a:r>
              <a:rPr lang="en-GB" sz="1400" dirty="0" smtClean="0"/>
              <a:t>degradation</a:t>
            </a:r>
          </a:p>
          <a:p>
            <a:pPr lvl="1"/>
            <a:endParaRPr lang="en-GB" sz="1400" dirty="0" smtClean="0"/>
          </a:p>
          <a:p>
            <a:r>
              <a:rPr lang="en-US" sz="1800" dirty="0" smtClean="0"/>
              <a:t>Growing </a:t>
            </a:r>
            <a:r>
              <a:rPr lang="en-US" sz="1800" dirty="0"/>
              <a:t>use of </a:t>
            </a:r>
            <a:r>
              <a:rPr lang="en-US" sz="1800" dirty="0" smtClean="0"/>
              <a:t>WLAN </a:t>
            </a:r>
            <a:r>
              <a:rPr lang="en-US" sz="1800" dirty="0"/>
              <a:t>outdoors</a:t>
            </a:r>
          </a:p>
          <a:p>
            <a:endParaRPr lang="en-GB" sz="1800" dirty="0" smtClean="0"/>
          </a:p>
          <a:p>
            <a:r>
              <a:rPr lang="en-GB" sz="1800" dirty="0" smtClean="0"/>
              <a:t>Better support of real-time applications with improved power efficiency</a:t>
            </a:r>
          </a:p>
          <a:p>
            <a:pPr lvl="1"/>
            <a:r>
              <a:rPr lang="en-GB" sz="1400" dirty="0"/>
              <a:t>V</a:t>
            </a:r>
            <a:r>
              <a:rPr lang="en-GB" sz="1400" dirty="0" smtClean="0"/>
              <a:t>ideo </a:t>
            </a:r>
            <a:r>
              <a:rPr lang="en-GB" sz="1400" dirty="0"/>
              <a:t>traffic is expected to be the dominant type of traffic in many high efficiency WLAN </a:t>
            </a:r>
            <a:r>
              <a:rPr lang="en-GB" sz="1400" dirty="0" smtClean="0"/>
              <a:t>deployments</a:t>
            </a:r>
          </a:p>
          <a:p>
            <a:pPr lvl="1"/>
            <a:r>
              <a:rPr lang="en-GB" sz="1400" dirty="0"/>
              <a:t>WLAN users demand improved </a:t>
            </a:r>
            <a:r>
              <a:rPr lang="en-GB" sz="1400" dirty="0" smtClean="0"/>
              <a:t>performance </a:t>
            </a:r>
            <a:r>
              <a:rPr lang="en-GB" sz="1400" dirty="0"/>
              <a:t>in delivering </a:t>
            </a:r>
            <a:r>
              <a:rPr lang="en-US" sz="1400" dirty="0" smtClean="0"/>
              <a:t>their real-time applications</a:t>
            </a:r>
          </a:p>
          <a:p>
            <a:pPr lvl="1"/>
            <a:r>
              <a:rPr lang="en-US" sz="1400" dirty="0" smtClean="0"/>
              <a:t>Operators expect sufficient user experience to offload traffic on WLAN</a:t>
            </a:r>
            <a:endParaRPr lang="en-GB" sz="1400" dirty="0" smtClean="0"/>
          </a:p>
          <a:p>
            <a:endParaRPr lang="en-US" sz="1800" dirty="0" smtClean="0"/>
          </a:p>
          <a:p>
            <a:r>
              <a:rPr lang="en-US" sz="1800" dirty="0" smtClean="0"/>
              <a:t>Focusing on </a:t>
            </a:r>
            <a:r>
              <a:rPr lang="en-GB" sz="1800" dirty="0"/>
              <a:t>improving metrics that reflect user </a:t>
            </a:r>
            <a:r>
              <a:rPr lang="en-GB" sz="1800" dirty="0" smtClean="0"/>
              <a:t>experience in typical conditions</a:t>
            </a:r>
          </a:p>
          <a:p>
            <a:pPr lvl="1"/>
            <a:r>
              <a:rPr lang="en-GB" sz="1400" dirty="0" smtClean="0"/>
              <a:t>Improving the average </a:t>
            </a:r>
            <a:r>
              <a:rPr lang="en-GB" sz="1400" dirty="0"/>
              <a:t>per station throughput, the 5</a:t>
            </a:r>
            <a:r>
              <a:rPr lang="en-GB" sz="1400" baseline="30000" dirty="0"/>
              <a:t>th</a:t>
            </a:r>
            <a:r>
              <a:rPr lang="en-GB" sz="1400" dirty="0"/>
              <a:t> percentile of per station throughput, and area </a:t>
            </a:r>
            <a:r>
              <a:rPr lang="en-GB" sz="1400" dirty="0" smtClean="0"/>
              <a:t>throughput, etc.</a:t>
            </a:r>
            <a:r>
              <a:rPr lang="en-US" sz="1400" dirty="0" smtClean="0"/>
              <a:t> </a:t>
            </a:r>
          </a:p>
          <a:p>
            <a:pPr lvl="1"/>
            <a:r>
              <a:rPr lang="en-US" sz="1400" dirty="0" smtClean="0"/>
              <a:t>Evaluation </a:t>
            </a:r>
            <a:r>
              <a:rPr lang="en-US" sz="1400" dirty="0"/>
              <a:t>with a set of typical deployment scenarios representative of the main expected usage </a:t>
            </a:r>
            <a:r>
              <a:rPr lang="en-US" sz="1400" dirty="0" smtClean="0"/>
              <a:t>models</a:t>
            </a: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554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altLang="en-US" dirty="0" smtClean="0"/>
              <a:t>Environments</a:t>
            </a:r>
            <a:endParaRPr lang="en-US" altLang="en-US" dirty="0"/>
          </a:p>
        </p:txBody>
      </p:sp>
      <p:sp>
        <p:nvSpPr>
          <p:cNvPr id="2437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981200"/>
            <a:ext cx="3200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 smtClean="0"/>
              <a:t>From Wi-Fi Alliance liaison report: 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Airport / Train station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E-education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Public transportation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Dense apartment building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Pico-cell street deployment</a:t>
            </a:r>
            <a:endParaRPr lang="en-US" altLang="en-US" sz="18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3505200" y="1981200"/>
            <a:ext cx="4953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000" dirty="0" smtClean="0"/>
              <a:t>Additional environments from HEW SG submissions:</a:t>
            </a:r>
          </a:p>
          <a:p>
            <a:pPr lvl="1"/>
            <a:r>
              <a:rPr lang="en-US" altLang="en-US" sz="1800" dirty="0" smtClean="0"/>
              <a:t>Enterprise</a:t>
            </a:r>
          </a:p>
          <a:p>
            <a:pPr lvl="2"/>
            <a:r>
              <a:rPr lang="en-US" altLang="en-US" sz="1400" dirty="0" smtClean="0"/>
              <a:t>On desk and in cubicle </a:t>
            </a:r>
          </a:p>
          <a:p>
            <a:pPr lvl="2"/>
            <a:r>
              <a:rPr lang="en-US" altLang="en-US" sz="1400" dirty="0" smtClean="0"/>
              <a:t>Conference room </a:t>
            </a:r>
          </a:p>
          <a:p>
            <a:pPr lvl="2"/>
            <a:r>
              <a:rPr lang="en-US" altLang="en-US" sz="1400" dirty="0" smtClean="0"/>
              <a:t>Dense deployment</a:t>
            </a:r>
            <a:endParaRPr lang="en-US" altLang="en-US" sz="1050" dirty="0" smtClean="0"/>
          </a:p>
          <a:p>
            <a:pPr lvl="1"/>
            <a:r>
              <a:rPr lang="en-US" altLang="en-US" sz="1800" dirty="0" smtClean="0"/>
              <a:t>Small Office </a:t>
            </a:r>
          </a:p>
          <a:p>
            <a:pPr lvl="1"/>
            <a:r>
              <a:rPr lang="en-US" altLang="en-US" sz="1800" dirty="0" smtClean="0"/>
              <a:t>Hotspot in public places (Exhibition halls, Shopping malls)</a:t>
            </a:r>
          </a:p>
          <a:p>
            <a:pPr lvl="1"/>
            <a:r>
              <a:rPr lang="en-US" altLang="en-US" sz="1800" dirty="0" smtClean="0"/>
              <a:t>Outdoor hotspots</a:t>
            </a:r>
          </a:p>
          <a:p>
            <a:pPr lvl="2"/>
            <a:r>
              <a:rPr lang="en-US" altLang="en-US" sz="1400" dirty="0" smtClean="0"/>
              <a:t>park, streets, stadium, special crowded events</a:t>
            </a:r>
          </a:p>
          <a:p>
            <a:pPr lvl="2"/>
            <a:r>
              <a:rPr lang="en-US" altLang="en-US" sz="1400" dirty="0" smtClean="0"/>
              <a:t>co-location with cellular base stations (small cell deployments) or user equipment (e.g. </a:t>
            </a:r>
            <a:r>
              <a:rPr lang="fr-FR" altLang="en-US" sz="1400" dirty="0" err="1" smtClean="0"/>
              <a:t>private</a:t>
            </a:r>
            <a:r>
              <a:rPr lang="fr-FR" altLang="en-US" sz="1400" dirty="0" smtClean="0"/>
              <a:t> mobile APs </a:t>
            </a:r>
            <a:r>
              <a:rPr lang="fr-FR" altLang="en-US" sz="1400" dirty="0" err="1" smtClean="0"/>
              <a:t>such</a:t>
            </a:r>
            <a:r>
              <a:rPr lang="fr-FR" altLang="en-US" sz="1400" dirty="0" smtClean="0"/>
              <a:t> as mobile </a:t>
            </a:r>
            <a:r>
              <a:rPr lang="fr-FR" altLang="en-US" sz="1400" dirty="0" err="1" smtClean="0"/>
              <a:t>routers</a:t>
            </a:r>
            <a:r>
              <a:rPr lang="en-US" altLang="en-US" sz="1400" dirty="0" smtClean="0"/>
              <a:t>) in dense zones</a:t>
            </a:r>
          </a:p>
          <a:p>
            <a:pPr lvl="1"/>
            <a:r>
              <a:rPr lang="en-US" altLang="en-US" sz="1800" dirty="0" smtClean="0"/>
              <a:t>Hospital</a:t>
            </a:r>
            <a:endParaRPr lang="en-GB" altLang="en-US" sz="14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59B7E45-C6B7-4905-AEE7-798D891DA7F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" name="Rectangle 2"/>
          <p:cNvSpPr/>
          <p:nvPr/>
        </p:nvSpPr>
        <p:spPr>
          <a:xfrm>
            <a:off x="762000" y="1480268"/>
            <a:ext cx="6965433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b="1" dirty="0" smtClean="0"/>
              <a:t>Environments discussed in the study group include: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New and Enhanced Applications: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572000"/>
          </a:xfrm>
        </p:spPr>
        <p:txBody>
          <a:bodyPr/>
          <a:lstStyle/>
          <a:p>
            <a:r>
              <a:rPr lang="en-US" sz="1800" dirty="0"/>
              <a:t>Cellular </a:t>
            </a:r>
            <a:r>
              <a:rPr lang="en-US" sz="1800" dirty="0" smtClean="0"/>
              <a:t>Offloading</a:t>
            </a:r>
          </a:p>
          <a:p>
            <a:r>
              <a:rPr lang="en-US" altLang="en-US" sz="1800" dirty="0"/>
              <a:t>Cloud Computing - </a:t>
            </a:r>
            <a:r>
              <a:rPr lang="en-US" altLang="en-US" sz="1800" b="0" dirty="0"/>
              <a:t>including VDI (Virtual Desktop Infrastructure)</a:t>
            </a:r>
            <a:endParaRPr lang="en-US" altLang="en-US" sz="1800" dirty="0"/>
          </a:p>
          <a:p>
            <a:r>
              <a:rPr lang="en-US" altLang="en-US" sz="1800" dirty="0"/>
              <a:t>Display Sharing - </a:t>
            </a:r>
            <a:r>
              <a:rPr lang="en-US" altLang="en-US" sz="1800" b="0" dirty="0"/>
              <a:t>1-to-1 </a:t>
            </a:r>
            <a:r>
              <a:rPr lang="en-US" altLang="en-US" sz="1800" b="0" dirty="0" smtClean="0"/>
              <a:t>(Phone - TV), </a:t>
            </a:r>
            <a:r>
              <a:rPr lang="en-US" altLang="en-US" sz="1800" b="0" dirty="0"/>
              <a:t>1-to-many (</a:t>
            </a:r>
            <a:r>
              <a:rPr lang="en-US" altLang="en-US" sz="1800" b="0" dirty="0" smtClean="0"/>
              <a:t>classroom), </a:t>
            </a:r>
            <a:r>
              <a:rPr lang="en-US" altLang="en-US" sz="1800" b="0" dirty="0"/>
              <a:t>Many-to-1 (</a:t>
            </a:r>
            <a:r>
              <a:rPr lang="en-US" altLang="en-US" sz="1800" b="0" dirty="0" smtClean="0"/>
              <a:t>security)</a:t>
            </a:r>
          </a:p>
          <a:p>
            <a:r>
              <a:rPr lang="en-US" altLang="en-US" sz="1800" dirty="0"/>
              <a:t>Interactive Multimedia &amp; Gaming</a:t>
            </a:r>
          </a:p>
          <a:p>
            <a:r>
              <a:rPr lang="en-US" altLang="en-US" sz="1800" dirty="0"/>
              <a:t>Progressive Streaming</a:t>
            </a:r>
          </a:p>
          <a:p>
            <a:r>
              <a:rPr lang="en-US" altLang="en-US" sz="1800" dirty="0" smtClean="0"/>
              <a:t>Real-time </a:t>
            </a:r>
            <a:r>
              <a:rPr lang="en-US" altLang="en-US" sz="1800" dirty="0"/>
              <a:t>Video Analytics &amp; Augmented Reality</a:t>
            </a:r>
          </a:p>
          <a:p>
            <a:r>
              <a:rPr lang="en-US" altLang="en-US" sz="1800" dirty="0" smtClean="0"/>
              <a:t>Support </a:t>
            </a:r>
            <a:r>
              <a:rPr lang="en-US" altLang="en-US" sz="1800" dirty="0"/>
              <a:t>of wearable devices</a:t>
            </a:r>
          </a:p>
          <a:p>
            <a:r>
              <a:rPr lang="en-US" altLang="en-US" sz="1800" dirty="0" smtClean="0"/>
              <a:t>Unified Communications </a:t>
            </a:r>
            <a:r>
              <a:rPr lang="en-US" altLang="en-US" sz="1800" b="0" dirty="0" smtClean="0"/>
              <a:t>- Including Video conferencing</a:t>
            </a:r>
          </a:p>
          <a:p>
            <a:r>
              <a:rPr lang="en-US" altLang="en-US" sz="1800" dirty="0"/>
              <a:t>User Generated Content (UGC) Upload &amp; Sharing</a:t>
            </a:r>
          </a:p>
          <a:p>
            <a:r>
              <a:rPr lang="en-US" sz="1800" dirty="0"/>
              <a:t>Video conferencing/</a:t>
            </a:r>
            <a:r>
              <a:rPr lang="en-US" sz="1800" dirty="0" err="1"/>
              <a:t>tele</a:t>
            </a:r>
            <a:r>
              <a:rPr lang="en-US" sz="1800" dirty="0"/>
              <a:t>-presence</a:t>
            </a:r>
          </a:p>
          <a:p>
            <a:r>
              <a:rPr lang="en-US" altLang="en-US" sz="1800" dirty="0" smtClean="0"/>
              <a:t>Video </a:t>
            </a:r>
            <a:r>
              <a:rPr lang="en-US" altLang="en-US" sz="1800" dirty="0"/>
              <a:t>distribution at home – </a:t>
            </a:r>
            <a:r>
              <a:rPr lang="en-US" altLang="en-US" sz="1800" b="0" dirty="0"/>
              <a:t>new video resolution (VHD, UHD)</a:t>
            </a:r>
          </a:p>
          <a:p>
            <a:r>
              <a:rPr lang="en-US" altLang="en-US" sz="1800" dirty="0" smtClean="0"/>
              <a:t>Wireless docking</a:t>
            </a:r>
            <a:endParaRPr lang="en-US" altLang="en-US" sz="1800" b="0" dirty="0" smtClean="0"/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F09B2EE1-A949-45CC-B437-FFC9806BD8BB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47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HEW Differentiating Features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844866"/>
              </p:ext>
            </p:extLst>
          </p:nvPr>
        </p:nvGraphicFramePr>
        <p:xfrm>
          <a:off x="457200" y="1752600"/>
          <a:ext cx="8382001" cy="4130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1778"/>
                <a:gridCol w="3558822"/>
                <a:gridCol w="3581401"/>
              </a:tblGrid>
              <a:tr h="8763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Previous 802.11 Amendments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HEW Amendments being considered</a:t>
                      </a:r>
                      <a:endParaRPr lang="en-US" dirty="0"/>
                    </a:p>
                  </a:txBody>
                  <a:tcPr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Objectives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the per-link peak throughput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the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average per STA throughput in dense environments</a:t>
                      </a:r>
                      <a:endParaRPr lang="en-US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Single application for a single client in indoor</a:t>
                      </a:r>
                      <a:r>
                        <a:rPr lang="fr-FR" sz="1800" baseline="0" dirty="0" smtClean="0"/>
                        <a:t> situations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Dense deployment</a:t>
                      </a:r>
                      <a:r>
                        <a:rPr lang="en-US" baseline="0" dirty="0" smtClean="0"/>
                        <a:t> environments with a m</a:t>
                      </a:r>
                      <a:r>
                        <a:rPr lang="en-US" dirty="0" smtClean="0"/>
                        <a:t>ix of clients/APs and traffic</a:t>
                      </a:r>
                      <a:r>
                        <a:rPr lang="en-US" baseline="0" dirty="0" smtClean="0"/>
                        <a:t> types including outdoor situations</a:t>
                      </a:r>
                      <a:endParaRPr lang="en-US" dirty="0"/>
                    </a:p>
                  </a:txBody>
                  <a:tcPr anchor="ctr"/>
                </a:tc>
              </a:tr>
              <a:tr h="876300">
                <a:tc>
                  <a:txBody>
                    <a:bodyPr/>
                    <a:lstStyle/>
                    <a:p>
                      <a:r>
                        <a:rPr lang="en-US" dirty="0" smtClean="0"/>
                        <a:t>KPIs/</a:t>
                      </a:r>
                    </a:p>
                    <a:p>
                      <a:r>
                        <a:rPr lang="en-US" dirty="0" smtClean="0"/>
                        <a:t>Metrics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Peak</a:t>
                      </a:r>
                      <a:r>
                        <a:rPr lang="en-US" baseline="0" dirty="0" smtClean="0"/>
                        <a:t> rate driven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- Link</a:t>
                      </a:r>
                      <a:r>
                        <a:rPr lang="en-US" baseline="0" dirty="0" smtClean="0"/>
                        <a:t> throughput, </a:t>
                      </a:r>
                    </a:p>
                    <a:p>
                      <a:r>
                        <a:rPr lang="en-US" baseline="0" dirty="0" smtClean="0"/>
                        <a:t>- Aggregate throughput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dirty="0" smtClean="0"/>
                        <a:t>User Experience Driven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Average per station throughput,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5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%</a:t>
                      </a:r>
                      <a:r>
                        <a:rPr lang="en-US" dirty="0" err="1" smtClean="0"/>
                        <a:t>ile</a:t>
                      </a:r>
                      <a:r>
                        <a:rPr lang="en-US" dirty="0" smtClean="0"/>
                        <a:t> per station throughput,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Area throughput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Power efficiency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45726"/>
            <a:ext cx="145552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3415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Technologies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HEW will consider MAC </a:t>
            </a:r>
            <a:r>
              <a:rPr lang="en-US" dirty="0"/>
              <a:t>and PHY </a:t>
            </a:r>
            <a:r>
              <a:rPr lang="en-US" dirty="0" smtClean="0"/>
              <a:t>technologies that improve WLAN efficiency</a:t>
            </a:r>
            <a:r>
              <a:rPr lang="en-US" dirty="0"/>
              <a:t> in focused </a:t>
            </a:r>
            <a:r>
              <a:rPr lang="en-US" dirty="0" smtClean="0"/>
              <a:t>directions:</a:t>
            </a:r>
            <a:endParaRPr lang="en-US" dirty="0"/>
          </a:p>
          <a:p>
            <a:pPr lvl="1"/>
            <a:r>
              <a:rPr lang="en-US" dirty="0"/>
              <a:t>Make more efficient use of spectrum resources in scenarios with a high density of STAs per BSS.</a:t>
            </a:r>
            <a:endParaRPr lang="fr-FR" dirty="0"/>
          </a:p>
          <a:p>
            <a:pPr lvl="1"/>
            <a:r>
              <a:rPr lang="en-US" dirty="0"/>
              <a:t>Significantly increase spectral frequency reuse and manage interference between neighboring overlapping BSS (OBSS) in scenarios with a high density of both STAs and BSSs.</a:t>
            </a:r>
            <a:endParaRPr lang="fr-FR" dirty="0"/>
          </a:p>
          <a:p>
            <a:pPr lvl="1"/>
            <a:r>
              <a:rPr lang="en-US" dirty="0"/>
              <a:t>Increase robustness in outdoor propagation environments and uplink transmissions</a:t>
            </a:r>
            <a:r>
              <a:rPr lang="en-US" dirty="0" smtClean="0"/>
              <a:t>.</a:t>
            </a:r>
          </a:p>
          <a:p>
            <a:pPr lvl="1"/>
            <a:r>
              <a:rPr lang="en-US" altLang="en-US" dirty="0" smtClean="0"/>
              <a:t>Maintain </a:t>
            </a:r>
            <a:r>
              <a:rPr lang="en-US" altLang="en-US" dirty="0"/>
              <a:t>or </a:t>
            </a:r>
            <a:r>
              <a:rPr lang="en-US" altLang="en-US" dirty="0" smtClean="0"/>
              <a:t>improve </a:t>
            </a:r>
            <a:r>
              <a:rPr lang="en-US" altLang="en-US" dirty="0"/>
              <a:t>the power efficiency per </a:t>
            </a:r>
            <a:r>
              <a:rPr lang="en-US" altLang="en-US" dirty="0" smtClean="0"/>
              <a:t>station</a:t>
            </a:r>
          </a:p>
          <a:p>
            <a:r>
              <a:rPr lang="en-US" altLang="en-US" dirty="0" smtClean="0"/>
              <a:t>The next few slides show some examples</a:t>
            </a:r>
          </a:p>
          <a:p>
            <a:pPr lvl="1"/>
            <a:r>
              <a:rPr lang="en-US" altLang="en-US" dirty="0" smtClean="0"/>
              <a:t>These example slides do not represent technologies agreed for inclusion in the standard</a:t>
            </a:r>
            <a:endParaRPr lang="en-US" altLang="en-US" dirty="0"/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5F1EF0B6-A9B1-4FA5-9DF1-44E4E79030A4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056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80F4CB77-C862-4BE0-886A-47DA87F0C3B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287523" y="656692"/>
            <a:ext cx="8568953" cy="61206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2800" kern="0" dirty="0" smtClean="0"/>
              <a:t>Possible Technologies (1 of 3)</a:t>
            </a:r>
            <a:endParaRPr kumimoji="1" lang="ja-JP" altLang="en-US" sz="2800" kern="0" dirty="0"/>
          </a:p>
        </p:txBody>
      </p:sp>
      <p:grpSp>
        <p:nvGrpSpPr>
          <p:cNvPr id="16" name="グループ化 6"/>
          <p:cNvGrpSpPr/>
          <p:nvPr/>
        </p:nvGrpSpPr>
        <p:grpSpPr>
          <a:xfrm>
            <a:off x="179512" y="4293096"/>
            <a:ext cx="8784976" cy="2088232"/>
            <a:chOff x="107504" y="1696607"/>
            <a:chExt cx="8784976" cy="2130325"/>
          </a:xfrm>
        </p:grpSpPr>
        <p:cxnSp>
          <p:nvCxnSpPr>
            <p:cNvPr id="17" name="直線矢印コネクタ 7"/>
            <p:cNvCxnSpPr/>
            <p:nvPr/>
          </p:nvCxnSpPr>
          <p:spPr bwMode="auto">
            <a:xfrm>
              <a:off x="704015" y="3778007"/>
              <a:ext cx="3528392" cy="0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直線矢印コネクタ 8"/>
            <p:cNvCxnSpPr/>
            <p:nvPr/>
          </p:nvCxnSpPr>
          <p:spPr bwMode="auto">
            <a:xfrm flipV="1">
              <a:off x="704015" y="1801203"/>
              <a:ext cx="0" cy="1970193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テキスト ボックス 9"/>
            <p:cNvSpPr txBox="1"/>
            <p:nvPr/>
          </p:nvSpPr>
          <p:spPr>
            <a:xfrm>
              <a:off x="107504" y="1696607"/>
              <a:ext cx="530915" cy="276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i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Freq.</a:t>
              </a:r>
              <a:endParaRPr kumimoji="1" lang="ja-JP" altLang="en-US" sz="1200" b="1" i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grpSp>
          <p:nvGrpSpPr>
            <p:cNvPr id="20" name="グループ化 37"/>
            <p:cNvGrpSpPr/>
            <p:nvPr/>
          </p:nvGrpSpPr>
          <p:grpSpPr>
            <a:xfrm>
              <a:off x="704015" y="1973171"/>
              <a:ext cx="3384376" cy="1599845"/>
              <a:chOff x="1043608" y="1829155"/>
              <a:chExt cx="2664296" cy="1599845"/>
            </a:xfrm>
          </p:grpSpPr>
          <p:cxnSp>
            <p:nvCxnSpPr>
              <p:cNvPr id="66" name="直線矢印コネクタ 59"/>
              <p:cNvCxnSpPr/>
              <p:nvPr/>
            </p:nvCxnSpPr>
            <p:spPr bwMode="auto">
              <a:xfrm>
                <a:off x="1043608" y="3429000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7" name="直線矢印コネクタ 60"/>
              <p:cNvCxnSpPr/>
              <p:nvPr/>
            </p:nvCxnSpPr>
            <p:spPr bwMode="auto">
              <a:xfrm>
                <a:off x="1043608" y="321297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8" name="直線矢印コネクタ 61"/>
              <p:cNvCxnSpPr/>
              <p:nvPr/>
            </p:nvCxnSpPr>
            <p:spPr bwMode="auto">
              <a:xfrm>
                <a:off x="1043608" y="298591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9" name="直線矢印コネクタ 62"/>
              <p:cNvCxnSpPr/>
              <p:nvPr/>
            </p:nvCxnSpPr>
            <p:spPr bwMode="auto">
              <a:xfrm>
                <a:off x="1043608" y="274782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0" name="直線矢印コネクタ 63"/>
              <p:cNvCxnSpPr/>
              <p:nvPr/>
            </p:nvCxnSpPr>
            <p:spPr bwMode="auto">
              <a:xfrm>
                <a:off x="1043608" y="249870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1" name="直線矢印コネクタ 64"/>
              <p:cNvCxnSpPr/>
              <p:nvPr/>
            </p:nvCxnSpPr>
            <p:spPr bwMode="auto">
              <a:xfrm>
                <a:off x="1043608" y="2276872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2" name="直線矢印コネクタ 65"/>
              <p:cNvCxnSpPr/>
              <p:nvPr/>
            </p:nvCxnSpPr>
            <p:spPr bwMode="auto">
              <a:xfrm>
                <a:off x="1043608" y="203936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73" name="直線矢印コネクタ 66"/>
              <p:cNvCxnSpPr/>
              <p:nvPr/>
            </p:nvCxnSpPr>
            <p:spPr bwMode="auto">
              <a:xfrm>
                <a:off x="1043608" y="1829155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1" name="正方形/長方形 12"/>
            <p:cNvSpPr/>
            <p:nvPr/>
          </p:nvSpPr>
          <p:spPr bwMode="auto">
            <a:xfrm>
              <a:off x="1693167" y="3356992"/>
              <a:ext cx="682589" cy="406348"/>
            </a:xfrm>
            <a:prstGeom prst="rect">
              <a:avLst/>
            </a:prstGeom>
            <a:solidFill>
              <a:srgbClr val="FF99FF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2" name="正方形/長方形 13"/>
            <p:cNvSpPr/>
            <p:nvPr/>
          </p:nvSpPr>
          <p:spPr bwMode="auto">
            <a:xfrm>
              <a:off x="2519772" y="2891845"/>
              <a:ext cx="684076" cy="8714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3" name="正方形/長方形 14"/>
            <p:cNvSpPr/>
            <p:nvPr/>
          </p:nvSpPr>
          <p:spPr bwMode="auto">
            <a:xfrm>
              <a:off x="827584" y="3568327"/>
              <a:ext cx="684076" cy="195012"/>
            </a:xfrm>
            <a:prstGeom prst="rect">
              <a:avLst/>
            </a:prstGeom>
            <a:solidFill>
              <a:schemeClr val="bg1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4" name="正方形/長方形 15"/>
            <p:cNvSpPr/>
            <p:nvPr/>
          </p:nvSpPr>
          <p:spPr bwMode="auto">
            <a:xfrm>
              <a:off x="3347864" y="1973172"/>
              <a:ext cx="720080" cy="180483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5" name="テキスト ボックス 16"/>
            <p:cNvSpPr txBox="1"/>
            <p:nvPr/>
          </p:nvSpPr>
          <p:spPr>
            <a:xfrm>
              <a:off x="814193" y="3562953"/>
              <a:ext cx="676340" cy="233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</a:t>
              </a:r>
            </a:p>
          </p:txBody>
        </p:sp>
        <p:sp>
          <p:nvSpPr>
            <p:cNvPr id="26" name="テキスト ボックス 17"/>
            <p:cNvSpPr txBox="1"/>
            <p:nvPr/>
          </p:nvSpPr>
          <p:spPr>
            <a:xfrm>
              <a:off x="1637990" y="3365362"/>
              <a:ext cx="814647" cy="3893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802.11n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(40 MHz)</a:t>
              </a:r>
              <a:endParaRPr kumimoji="1" lang="ja-JP" altLang="en-US" sz="12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7" name="テキスト ボックス 18"/>
            <p:cNvSpPr txBox="1"/>
            <p:nvPr/>
          </p:nvSpPr>
          <p:spPr>
            <a:xfrm>
              <a:off x="2493662" y="3114418"/>
              <a:ext cx="732893" cy="540112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(80 MHz)</a:t>
              </a:r>
              <a:endParaRPr kumimoji="1" lang="ja-JP" altLang="en-US" sz="12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28" name="テキスト ボックス 19"/>
            <p:cNvSpPr txBox="1"/>
            <p:nvPr/>
          </p:nvSpPr>
          <p:spPr>
            <a:xfrm>
              <a:off x="3302062" y="2725471"/>
              <a:ext cx="800219" cy="498053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(160 MHz)</a:t>
              </a:r>
              <a:endParaRPr kumimoji="1" lang="ja-JP" altLang="en-US" sz="12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cxnSp>
          <p:nvCxnSpPr>
            <p:cNvPr id="29" name="直線矢印コネクタ 20"/>
            <p:cNvCxnSpPr/>
            <p:nvPr/>
          </p:nvCxnSpPr>
          <p:spPr bwMode="auto">
            <a:xfrm flipV="1">
              <a:off x="5004048" y="3763339"/>
              <a:ext cx="3888432" cy="14668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直線矢印コネクタ 21"/>
            <p:cNvCxnSpPr/>
            <p:nvPr/>
          </p:nvCxnSpPr>
          <p:spPr bwMode="auto">
            <a:xfrm flipV="1">
              <a:off x="5004048" y="1801203"/>
              <a:ext cx="0" cy="1970193"/>
            </a:xfrm>
            <a:prstGeom prst="straightConnector1">
              <a:avLst/>
            </a:prstGeom>
            <a:solidFill>
              <a:srgbClr val="CC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テキスト ボックス 22"/>
            <p:cNvSpPr txBox="1"/>
            <p:nvPr/>
          </p:nvSpPr>
          <p:spPr>
            <a:xfrm>
              <a:off x="4479545" y="1844824"/>
              <a:ext cx="5309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1" i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Freq.</a:t>
              </a:r>
              <a:endParaRPr kumimoji="1" lang="ja-JP" altLang="en-US" sz="1200" b="1" i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grpSp>
          <p:nvGrpSpPr>
            <p:cNvPr id="32" name="グループ化 44"/>
            <p:cNvGrpSpPr/>
            <p:nvPr/>
          </p:nvGrpSpPr>
          <p:grpSpPr>
            <a:xfrm>
              <a:off x="5004048" y="1973171"/>
              <a:ext cx="3672408" cy="1599845"/>
              <a:chOff x="1043608" y="1829155"/>
              <a:chExt cx="2664296" cy="1599845"/>
            </a:xfrm>
          </p:grpSpPr>
          <p:cxnSp>
            <p:nvCxnSpPr>
              <p:cNvPr id="58" name="直線矢印コネクタ 51"/>
              <p:cNvCxnSpPr/>
              <p:nvPr/>
            </p:nvCxnSpPr>
            <p:spPr bwMode="auto">
              <a:xfrm>
                <a:off x="1043608" y="3429000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9" name="直線矢印コネクタ 52"/>
              <p:cNvCxnSpPr/>
              <p:nvPr/>
            </p:nvCxnSpPr>
            <p:spPr bwMode="auto">
              <a:xfrm>
                <a:off x="1043608" y="321297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0" name="直線矢印コネクタ 53"/>
              <p:cNvCxnSpPr/>
              <p:nvPr/>
            </p:nvCxnSpPr>
            <p:spPr bwMode="auto">
              <a:xfrm>
                <a:off x="1043608" y="298591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1" name="直線矢印コネクタ 54"/>
              <p:cNvCxnSpPr/>
              <p:nvPr/>
            </p:nvCxnSpPr>
            <p:spPr bwMode="auto">
              <a:xfrm>
                <a:off x="1043608" y="274782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直線矢印コネクタ 55"/>
              <p:cNvCxnSpPr/>
              <p:nvPr/>
            </p:nvCxnSpPr>
            <p:spPr bwMode="auto">
              <a:xfrm>
                <a:off x="1043608" y="2498706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3" name="直線矢印コネクタ 56"/>
              <p:cNvCxnSpPr/>
              <p:nvPr/>
            </p:nvCxnSpPr>
            <p:spPr bwMode="auto">
              <a:xfrm>
                <a:off x="1043608" y="2276872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4" name="直線矢印コネクタ 57"/>
              <p:cNvCxnSpPr/>
              <p:nvPr/>
            </p:nvCxnSpPr>
            <p:spPr bwMode="auto">
              <a:xfrm>
                <a:off x="1043608" y="2039369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5" name="直線矢印コネクタ 58"/>
              <p:cNvCxnSpPr/>
              <p:nvPr/>
            </p:nvCxnSpPr>
            <p:spPr bwMode="auto">
              <a:xfrm>
                <a:off x="1043608" y="1829155"/>
                <a:ext cx="2664296" cy="0"/>
              </a:xfrm>
              <a:prstGeom prst="straightConnector1">
                <a:avLst/>
              </a:prstGeom>
              <a:solidFill>
                <a:srgbClr val="CCFFCC"/>
              </a:solidFill>
              <a:ln w="9525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3" name="正方形/長方形 25"/>
            <p:cNvSpPr/>
            <p:nvPr/>
          </p:nvSpPr>
          <p:spPr bwMode="auto">
            <a:xfrm>
              <a:off x="5993200" y="3356992"/>
              <a:ext cx="682589" cy="406348"/>
            </a:xfrm>
            <a:prstGeom prst="rect">
              <a:avLst/>
            </a:prstGeom>
            <a:solidFill>
              <a:srgbClr val="FF99FF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34" name="正方形/長方形 26"/>
            <p:cNvSpPr/>
            <p:nvPr/>
          </p:nvSpPr>
          <p:spPr bwMode="auto">
            <a:xfrm>
              <a:off x="6819804" y="2891845"/>
              <a:ext cx="735637" cy="8714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35" name="正方形/長方形 27"/>
            <p:cNvSpPr/>
            <p:nvPr/>
          </p:nvSpPr>
          <p:spPr bwMode="auto">
            <a:xfrm>
              <a:off x="5127617" y="3568327"/>
              <a:ext cx="684076" cy="195012"/>
            </a:xfrm>
            <a:prstGeom prst="rect">
              <a:avLst/>
            </a:prstGeom>
            <a:solidFill>
              <a:schemeClr val="bg1"/>
            </a:solidFill>
            <a:ln w="9525" cap="flat">
              <a:solidFill>
                <a:srgbClr val="FF00FF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36" name="正方形/長方形 28"/>
            <p:cNvSpPr/>
            <p:nvPr/>
          </p:nvSpPr>
          <p:spPr bwMode="auto">
            <a:xfrm>
              <a:off x="7780448" y="1973172"/>
              <a:ext cx="751992" cy="1804836"/>
            </a:xfrm>
            <a:prstGeom prst="rect">
              <a:avLst/>
            </a:prstGeom>
            <a:gradFill>
              <a:gsLst>
                <a:gs pos="0">
                  <a:srgbClr val="92D050"/>
                </a:gs>
                <a:gs pos="76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9525" cap="flat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37" name="テキスト ボックス 29"/>
            <p:cNvSpPr txBox="1"/>
            <p:nvPr/>
          </p:nvSpPr>
          <p:spPr>
            <a:xfrm>
              <a:off x="5119796" y="3562953"/>
              <a:ext cx="676340" cy="23361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</a:t>
              </a:r>
            </a:p>
          </p:txBody>
        </p:sp>
        <p:sp>
          <p:nvSpPr>
            <p:cNvPr id="38" name="テキスト ボックス 30"/>
            <p:cNvSpPr txBox="1"/>
            <p:nvPr/>
          </p:nvSpPr>
          <p:spPr>
            <a:xfrm>
              <a:off x="5948559" y="3364288"/>
              <a:ext cx="732893" cy="432280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802.11n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(40 MHz)</a:t>
              </a:r>
              <a:endParaRPr kumimoji="1" lang="ja-JP" altLang="en-US" sz="12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39" name="テキスト ボックス 31"/>
            <p:cNvSpPr txBox="1"/>
            <p:nvPr/>
          </p:nvSpPr>
          <p:spPr>
            <a:xfrm>
              <a:off x="6834589" y="3128541"/>
              <a:ext cx="732893" cy="504079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(80 MHz)</a:t>
              </a:r>
              <a:endParaRPr kumimoji="1" lang="ja-JP" altLang="en-US" sz="12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40" name="正方形/長方形 32"/>
            <p:cNvSpPr/>
            <p:nvPr/>
          </p:nvSpPr>
          <p:spPr bwMode="auto">
            <a:xfrm>
              <a:off x="5127617" y="1973172"/>
              <a:ext cx="684076" cy="1383820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41" name="正方形/長方形 33"/>
            <p:cNvSpPr/>
            <p:nvPr/>
          </p:nvSpPr>
          <p:spPr bwMode="auto">
            <a:xfrm>
              <a:off x="5988735" y="1973172"/>
              <a:ext cx="684076" cy="1156764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42" name="正方形/長方形 34"/>
            <p:cNvSpPr/>
            <p:nvPr/>
          </p:nvSpPr>
          <p:spPr bwMode="auto">
            <a:xfrm>
              <a:off x="6818103" y="1973606"/>
              <a:ext cx="762676" cy="669118"/>
            </a:xfrm>
            <a:prstGeom prst="rect">
              <a:avLst/>
            </a:prstGeom>
            <a:solidFill>
              <a:srgbClr val="92D050"/>
            </a:solidFill>
            <a:ln w="9525" cap="flat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lIns="68356" tIns="34179" rIns="68356" bIns="34179" rtlCol="0" anchor="ctr"/>
            <a:lstStyle/>
            <a:p>
              <a:pPr algn="ctr"/>
              <a:endParaRPr kumimoji="1" lang="ja-JP" altLang="en-US" sz="9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43" name="テキスト ボックス 35"/>
            <p:cNvSpPr txBox="1"/>
            <p:nvPr/>
          </p:nvSpPr>
          <p:spPr>
            <a:xfrm>
              <a:off x="5132837" y="2318410"/>
              <a:ext cx="692818" cy="752438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OFDMA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</p:txBody>
        </p:sp>
        <p:sp>
          <p:nvSpPr>
            <p:cNvPr id="44" name="テキスト ボックス 36"/>
            <p:cNvSpPr txBox="1"/>
            <p:nvPr/>
          </p:nvSpPr>
          <p:spPr>
            <a:xfrm>
              <a:off x="5996933" y="2232209"/>
              <a:ext cx="692818" cy="775265"/>
            </a:xfrm>
            <a:prstGeom prst="rect">
              <a:avLst/>
            </a:prstGeom>
            <a:noFill/>
          </p:spPr>
          <p:txBody>
            <a:bodyPr wrap="none" rtlCol="0">
              <a:no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OFDMA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</a:p>
          </p:txBody>
        </p:sp>
        <p:sp>
          <p:nvSpPr>
            <p:cNvPr id="45" name="テキスト ボックス 37"/>
            <p:cNvSpPr txBox="1"/>
            <p:nvPr/>
          </p:nvSpPr>
          <p:spPr>
            <a:xfrm>
              <a:off x="6804248" y="1985465"/>
              <a:ext cx="776531" cy="613822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OFDMA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 STA</a:t>
              </a:r>
              <a:endParaRPr kumimoji="1"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46" name="テキスト ボックス 38"/>
            <p:cNvSpPr txBox="1"/>
            <p:nvPr/>
          </p:nvSpPr>
          <p:spPr>
            <a:xfrm>
              <a:off x="7720873" y="2132856"/>
              <a:ext cx="891591" cy="11680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OFDMA</a:t>
              </a:r>
            </a:p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Capable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STA,</a:t>
              </a:r>
              <a:endParaRPr kumimoji="1"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or </a:t>
              </a:r>
              <a:endParaRPr kumimoji="1"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r>
                <a:rPr kumimoji="1"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802.11ac</a:t>
              </a: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STA</a:t>
              </a:r>
              <a:endParaRPr kumimoji="1" lang="en-US" altLang="ja-JP" sz="1200" b="1" dirty="0" smtClean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  <a:p>
              <a:pPr algn="ctr"/>
              <a:r>
                <a:rPr lang="en-US" altLang="ja-JP" sz="12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(160 MHz)</a:t>
              </a:r>
              <a:endParaRPr kumimoji="1" lang="ja-JP" altLang="en-US" sz="120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47" name="テキスト ボックス 39"/>
            <p:cNvSpPr txBox="1"/>
            <p:nvPr/>
          </p:nvSpPr>
          <p:spPr>
            <a:xfrm>
              <a:off x="251520" y="3573016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Ch.1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48" name="テキスト ボックス 40"/>
            <p:cNvSpPr txBox="1"/>
            <p:nvPr/>
          </p:nvSpPr>
          <p:spPr>
            <a:xfrm>
              <a:off x="251520" y="3356992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Ch.2</a:t>
              </a:r>
            </a:p>
          </p:txBody>
        </p:sp>
        <p:sp>
          <p:nvSpPr>
            <p:cNvPr id="49" name="テキスト ボックス 41"/>
            <p:cNvSpPr txBox="1"/>
            <p:nvPr/>
          </p:nvSpPr>
          <p:spPr>
            <a:xfrm>
              <a:off x="251520" y="3103076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Ch.3</a:t>
              </a:r>
            </a:p>
          </p:txBody>
        </p:sp>
        <p:sp>
          <p:nvSpPr>
            <p:cNvPr id="50" name="テキスト ボックス 42"/>
            <p:cNvSpPr txBox="1"/>
            <p:nvPr/>
          </p:nvSpPr>
          <p:spPr>
            <a:xfrm>
              <a:off x="251520" y="2887052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Ch.4</a:t>
              </a:r>
            </a:p>
          </p:txBody>
        </p:sp>
        <p:sp>
          <p:nvSpPr>
            <p:cNvPr id="51" name="テキスト ボックス 43"/>
            <p:cNvSpPr txBox="1"/>
            <p:nvPr/>
          </p:nvSpPr>
          <p:spPr>
            <a:xfrm>
              <a:off x="260057" y="2636912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Ch.5</a:t>
              </a:r>
            </a:p>
          </p:txBody>
        </p:sp>
        <p:sp>
          <p:nvSpPr>
            <p:cNvPr id="52" name="テキスト ボックス 44"/>
            <p:cNvSpPr txBox="1"/>
            <p:nvPr/>
          </p:nvSpPr>
          <p:spPr>
            <a:xfrm>
              <a:off x="251520" y="2420888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Ch.6</a:t>
              </a:r>
            </a:p>
          </p:txBody>
        </p:sp>
        <p:sp>
          <p:nvSpPr>
            <p:cNvPr id="53" name="テキスト ボックス 45"/>
            <p:cNvSpPr txBox="1"/>
            <p:nvPr/>
          </p:nvSpPr>
          <p:spPr>
            <a:xfrm>
              <a:off x="251520" y="2166972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Ch.7</a:t>
              </a:r>
              <a:endParaRPr kumimoji="1" lang="ja-JP" altLang="en-US" sz="1050" b="1" dirty="0">
                <a:latin typeface="Times New Roman" pitchFamily="18" charset="0"/>
                <a:ea typeface="HGP創英角ｺﾞｼｯｸUB" pitchFamily="50" charset="-128"/>
                <a:cs typeface="Times New Roman" pitchFamily="18" charset="0"/>
              </a:endParaRPr>
            </a:p>
          </p:txBody>
        </p:sp>
        <p:sp>
          <p:nvSpPr>
            <p:cNvPr id="54" name="テキスト ボックス 46"/>
            <p:cNvSpPr txBox="1"/>
            <p:nvPr/>
          </p:nvSpPr>
          <p:spPr>
            <a:xfrm>
              <a:off x="251520" y="1950948"/>
              <a:ext cx="45717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ja-JP" sz="105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Ch.8</a:t>
              </a:r>
            </a:p>
          </p:txBody>
        </p:sp>
        <p:sp>
          <p:nvSpPr>
            <p:cNvPr id="55" name="テキスト ボックス 47"/>
            <p:cNvSpPr txBox="1"/>
            <p:nvPr/>
          </p:nvSpPr>
          <p:spPr>
            <a:xfrm>
              <a:off x="5059225" y="3356992"/>
              <a:ext cx="8034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Guard Band</a:t>
              </a:r>
            </a:p>
          </p:txBody>
        </p:sp>
        <p:sp>
          <p:nvSpPr>
            <p:cNvPr id="56" name="テキスト ボックス 48"/>
            <p:cNvSpPr txBox="1"/>
            <p:nvPr/>
          </p:nvSpPr>
          <p:spPr>
            <a:xfrm>
              <a:off x="5945647" y="3140968"/>
              <a:ext cx="8034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Guard Band</a:t>
              </a:r>
            </a:p>
          </p:txBody>
        </p:sp>
        <p:sp>
          <p:nvSpPr>
            <p:cNvPr id="57" name="テキスト ボックス 49"/>
            <p:cNvSpPr txBox="1"/>
            <p:nvPr/>
          </p:nvSpPr>
          <p:spPr>
            <a:xfrm>
              <a:off x="6787417" y="2636912"/>
              <a:ext cx="80342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900" b="1" dirty="0" smtClean="0">
                  <a:latin typeface="Times New Roman" pitchFamily="18" charset="0"/>
                  <a:ea typeface="HGP創英角ｺﾞｼｯｸUB" pitchFamily="50" charset="-128"/>
                  <a:cs typeface="Times New Roman" pitchFamily="18" charset="0"/>
                </a:rPr>
                <a:t>Guard Band</a:t>
              </a:r>
            </a:p>
          </p:txBody>
        </p:sp>
      </p:grpSp>
      <p:grpSp>
        <p:nvGrpSpPr>
          <p:cNvPr id="74" name="グループ化 67"/>
          <p:cNvGrpSpPr/>
          <p:nvPr/>
        </p:nvGrpSpPr>
        <p:grpSpPr>
          <a:xfrm>
            <a:off x="451865" y="1664804"/>
            <a:ext cx="1351892" cy="1239488"/>
            <a:chOff x="173224" y="4125489"/>
            <a:chExt cx="2504664" cy="2207868"/>
          </a:xfrm>
        </p:grpSpPr>
        <p:pic>
          <p:nvPicPr>
            <p:cNvPr id="75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664" y="4125489"/>
              <a:ext cx="911277" cy="91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6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24" y="5585222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7" name="円/楕円 70"/>
            <p:cNvSpPr/>
            <p:nvPr/>
          </p:nvSpPr>
          <p:spPr>
            <a:xfrm rot="19087616">
              <a:off x="388973" y="5033093"/>
              <a:ext cx="1044116" cy="288032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8" name="円/楕円 71"/>
            <p:cNvSpPr/>
            <p:nvPr/>
          </p:nvSpPr>
          <p:spPr>
            <a:xfrm rot="16200000">
              <a:off x="1007246" y="5243184"/>
              <a:ext cx="1044116" cy="288032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9" name="円/楕円 72"/>
            <p:cNvSpPr/>
            <p:nvPr/>
          </p:nvSpPr>
          <p:spPr>
            <a:xfrm rot="13549268">
              <a:off x="1588310" y="5033093"/>
              <a:ext cx="1044116" cy="288032"/>
            </a:xfrm>
            <a:prstGeom prst="ellipse">
              <a:avLst/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80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268" y="5530461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1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636" y="5897737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2" name="直線矢印コネクタ 75"/>
            <p:cNvCxnSpPr>
              <a:stCxn id="77" idx="6"/>
              <a:endCxn id="77" idx="2"/>
            </p:cNvCxnSpPr>
            <p:nvPr/>
          </p:nvCxnSpPr>
          <p:spPr>
            <a:xfrm flipH="1">
              <a:off x="522293" y="4828644"/>
              <a:ext cx="777476" cy="696930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矢印コネクタ 76"/>
            <p:cNvCxnSpPr>
              <a:stCxn id="78" idx="6"/>
              <a:endCxn id="78" idx="2"/>
            </p:cNvCxnSpPr>
            <p:nvPr/>
          </p:nvCxnSpPr>
          <p:spPr>
            <a:xfrm>
              <a:off x="1529304" y="4865142"/>
              <a:ext cx="0" cy="1044116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線矢印コネクタ 77"/>
            <p:cNvCxnSpPr>
              <a:stCxn id="79" idx="6"/>
              <a:endCxn id="79" idx="2"/>
            </p:cNvCxnSpPr>
            <p:nvPr/>
          </p:nvCxnSpPr>
          <p:spPr>
            <a:xfrm>
              <a:off x="1746545" y="4802706"/>
              <a:ext cx="727646" cy="748806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グループ化 78"/>
          <p:cNvGrpSpPr/>
          <p:nvPr/>
        </p:nvGrpSpPr>
        <p:grpSpPr>
          <a:xfrm>
            <a:off x="2807804" y="1818412"/>
            <a:ext cx="1425362" cy="1250548"/>
            <a:chOff x="173224" y="4125489"/>
            <a:chExt cx="2504664" cy="2207868"/>
          </a:xfrm>
        </p:grpSpPr>
        <p:pic>
          <p:nvPicPr>
            <p:cNvPr id="86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664" y="4125489"/>
              <a:ext cx="911277" cy="91127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7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224" y="5585222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8" name="円/楕円 81"/>
            <p:cNvSpPr/>
            <p:nvPr/>
          </p:nvSpPr>
          <p:spPr>
            <a:xfrm rot="19087616">
              <a:off x="388973" y="5033093"/>
              <a:ext cx="1044116" cy="288032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9" name="円/楕円 82"/>
            <p:cNvSpPr/>
            <p:nvPr/>
          </p:nvSpPr>
          <p:spPr>
            <a:xfrm rot="16200000">
              <a:off x="1007246" y="5243184"/>
              <a:ext cx="1044116" cy="288032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0" name="円/楕円 83"/>
            <p:cNvSpPr/>
            <p:nvPr/>
          </p:nvSpPr>
          <p:spPr>
            <a:xfrm rot="13549268">
              <a:off x="1588310" y="5033093"/>
              <a:ext cx="1044116" cy="288032"/>
            </a:xfrm>
            <a:prstGeom prst="ellipse">
              <a:avLst/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91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2268" y="5530461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2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20636" y="5897737"/>
              <a:ext cx="435620" cy="435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93" name="直線矢印コネクタ 86"/>
            <p:cNvCxnSpPr>
              <a:stCxn id="88" idx="6"/>
              <a:endCxn id="88" idx="2"/>
            </p:cNvCxnSpPr>
            <p:nvPr/>
          </p:nvCxnSpPr>
          <p:spPr>
            <a:xfrm flipH="1">
              <a:off x="522293" y="4828644"/>
              <a:ext cx="777476" cy="696930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直線矢印コネクタ 87"/>
            <p:cNvCxnSpPr>
              <a:stCxn id="89" idx="6"/>
              <a:endCxn id="89" idx="2"/>
            </p:cNvCxnSpPr>
            <p:nvPr/>
          </p:nvCxnSpPr>
          <p:spPr>
            <a:xfrm>
              <a:off x="1529304" y="4865142"/>
              <a:ext cx="0" cy="1044116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直線矢印コネクタ 88"/>
            <p:cNvCxnSpPr>
              <a:stCxn id="90" idx="6"/>
              <a:endCxn id="90" idx="2"/>
            </p:cNvCxnSpPr>
            <p:nvPr/>
          </p:nvCxnSpPr>
          <p:spPr>
            <a:xfrm>
              <a:off x="1746545" y="4802706"/>
              <a:ext cx="727646" cy="748806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テキスト ボックス 89"/>
          <p:cNvSpPr txBox="1"/>
          <p:nvPr/>
        </p:nvSpPr>
        <p:spPr>
          <a:xfrm>
            <a:off x="2807804" y="3212976"/>
            <a:ext cx="15470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UL</a:t>
            </a:r>
            <a:r>
              <a:rPr kumimoji="1" lang="en-US" altLang="ja-JP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MU-MIMO</a:t>
            </a:r>
            <a:endParaRPr kumimoji="1" lang="ja-JP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テキスト ボックス 90"/>
          <p:cNvSpPr txBox="1"/>
          <p:nvPr/>
        </p:nvSpPr>
        <p:spPr>
          <a:xfrm>
            <a:off x="6768244" y="3085219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Interference </a:t>
            </a: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kumimoji="1" lang="ja-JP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8" name="グループ化 91"/>
          <p:cNvGrpSpPr/>
          <p:nvPr/>
        </p:nvGrpSpPr>
        <p:grpSpPr>
          <a:xfrm>
            <a:off x="6944199" y="1869795"/>
            <a:ext cx="1408221" cy="1096794"/>
            <a:chOff x="7020272" y="4509120"/>
            <a:chExt cx="2030585" cy="1474095"/>
          </a:xfrm>
        </p:grpSpPr>
        <p:pic>
          <p:nvPicPr>
            <p:cNvPr id="99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0272" y="4531590"/>
              <a:ext cx="778923" cy="653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0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1814" y="5670587"/>
              <a:ext cx="372351" cy="312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1" name="円/楕円 94"/>
            <p:cNvSpPr/>
            <p:nvPr/>
          </p:nvSpPr>
          <p:spPr>
            <a:xfrm rot="5400000">
              <a:off x="8300362" y="5167161"/>
              <a:ext cx="643399" cy="250197"/>
            </a:xfrm>
            <a:prstGeom prst="ellipse">
              <a:avLst/>
            </a:prstGeom>
            <a:solidFill>
              <a:schemeClr val="accent6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" name="円/楕円 95"/>
            <p:cNvSpPr/>
            <p:nvPr/>
          </p:nvSpPr>
          <p:spPr>
            <a:xfrm rot="5400000">
              <a:off x="7076480" y="5209858"/>
              <a:ext cx="620883" cy="246198"/>
            </a:xfrm>
            <a:prstGeom prst="ellipse">
              <a:avLst/>
            </a:prstGeom>
            <a:solidFill>
              <a:schemeClr val="accent3">
                <a:lumMod val="7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3" name="Picture 4" descr="C:\Users\ishihara\AppData\Local\Microsoft\Windows\Temporary Internet Files\Content.IE5\NLT5PCDR\MC900433869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35886" y="5645991"/>
              <a:ext cx="372351" cy="3126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4" name="直線矢印コネクタ 97"/>
            <p:cNvCxnSpPr>
              <a:stCxn id="101" idx="6"/>
              <a:endCxn id="101" idx="2"/>
            </p:cNvCxnSpPr>
            <p:nvPr/>
          </p:nvCxnSpPr>
          <p:spPr>
            <a:xfrm flipV="1">
              <a:off x="8622061" y="4970560"/>
              <a:ext cx="0" cy="643399"/>
            </a:xfrm>
            <a:prstGeom prst="straightConnector1">
              <a:avLst/>
            </a:prstGeom>
            <a:ln w="19050">
              <a:solidFill>
                <a:schemeClr val="accent6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直線矢印コネクタ 98"/>
            <p:cNvCxnSpPr>
              <a:stCxn id="102" idx="6"/>
              <a:endCxn id="102" idx="2"/>
            </p:cNvCxnSpPr>
            <p:nvPr/>
          </p:nvCxnSpPr>
          <p:spPr>
            <a:xfrm flipV="1">
              <a:off x="7386922" y="5022516"/>
              <a:ext cx="0" cy="620883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prstDash val="solid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6" name="Picture 2" descr="C:\Users\Taka\AppData\Local\Microsoft\Windows\Temporary Internet Files\Content.IE5\RERXFK44\MC900432567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71934" y="4509120"/>
              <a:ext cx="778923" cy="6539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07" name="直線矢印コネクタ 100"/>
            <p:cNvCxnSpPr/>
            <p:nvPr/>
          </p:nvCxnSpPr>
          <p:spPr>
            <a:xfrm flipH="1" flipV="1">
              <a:off x="7564165" y="5057141"/>
              <a:ext cx="932798" cy="566217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直線矢印コネクタ 101"/>
            <p:cNvCxnSpPr/>
            <p:nvPr/>
          </p:nvCxnSpPr>
          <p:spPr>
            <a:xfrm flipV="1">
              <a:off x="7564165" y="5022515"/>
              <a:ext cx="932798" cy="600842"/>
            </a:xfrm>
            <a:prstGeom prst="straightConnector1">
              <a:avLst/>
            </a:prstGeom>
            <a:ln w="19050">
              <a:solidFill>
                <a:schemeClr val="accent1">
                  <a:lumMod val="50000"/>
                </a:schemeClr>
              </a:solidFill>
              <a:prstDash val="dash"/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9" name="Picture 4" descr="C:\Users\ishihara\AppData\Local\Microsoft\Windows\Temporary Internet Files\Content.IE5\NLT5PCDR\MC90043386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1859" y="2700342"/>
            <a:ext cx="291275" cy="24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0" name="直線矢印コネクタ 103"/>
          <p:cNvCxnSpPr/>
          <p:nvPr/>
        </p:nvCxnSpPr>
        <p:spPr>
          <a:xfrm flipV="1">
            <a:off x="5117496" y="2506409"/>
            <a:ext cx="145637" cy="152132"/>
          </a:xfrm>
          <a:prstGeom prst="straightConnector1">
            <a:avLst/>
          </a:prstGeom>
          <a:ln w="19050">
            <a:solidFill>
              <a:schemeClr val="accent3">
                <a:lumMod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04"/>
          <p:cNvSpPr txBox="1"/>
          <p:nvPr/>
        </p:nvSpPr>
        <p:spPr>
          <a:xfrm>
            <a:off x="4427984" y="3085219"/>
            <a:ext cx="2484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Dynamic Sensitivity Control </a:t>
            </a:r>
            <a:r>
              <a:rPr lang="en-US" altLang="ja-JP" sz="1600" b="1" dirty="0" smtClean="0">
                <a:latin typeface="Times New Roman" pitchFamily="18" charset="0"/>
                <a:cs typeface="Times New Roman" pitchFamily="18" charset="0"/>
              </a:rPr>
              <a:t>(DSC)</a:t>
            </a:r>
            <a:endParaRPr kumimoji="1" lang="ja-JP" alt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" name="Picture 4" descr="C:\Users\ishihara\AppData\Local\Microsoft\Windows\Temporary Internet Files\Content.IE5\NLT5PCDR\MC900433869[1]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213" y="1982082"/>
            <a:ext cx="291275" cy="244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" name="角丸四角形 106"/>
          <p:cNvSpPr/>
          <p:nvPr/>
        </p:nvSpPr>
        <p:spPr>
          <a:xfrm>
            <a:off x="359532" y="1700808"/>
            <a:ext cx="1556883" cy="2016224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円弧 109"/>
          <p:cNvSpPr/>
          <p:nvPr/>
        </p:nvSpPr>
        <p:spPr>
          <a:xfrm>
            <a:off x="4716016" y="1869795"/>
            <a:ext cx="1236115" cy="1126831"/>
          </a:xfrm>
          <a:prstGeom prst="arc">
            <a:avLst>
              <a:gd name="adj1" fmla="val 13411728"/>
              <a:gd name="adj2" fmla="val 7833677"/>
            </a:avLst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円弧 110"/>
          <p:cNvSpPr/>
          <p:nvPr/>
        </p:nvSpPr>
        <p:spPr>
          <a:xfrm flipH="1">
            <a:off x="5347880" y="1869795"/>
            <a:ext cx="1225497" cy="1126831"/>
          </a:xfrm>
          <a:prstGeom prst="arc">
            <a:avLst>
              <a:gd name="adj1" fmla="val 13411728"/>
              <a:gd name="adj2" fmla="val 7833677"/>
            </a:avLst>
          </a:prstGeom>
          <a:ln w="127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6" name="Picture 2" descr="C:\Users\Taka\AppData\Local\Microsoft\Windows\Temporary Internet Files\Content.IE5\RERXFK44\MC900432567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869" y="2151439"/>
            <a:ext cx="530334" cy="44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2" descr="C:\Users\Taka\AppData\Local\Microsoft\Windows\Temporary Internet Files\Content.IE5\RERXFK44\MC900432567[1]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021" y="2207768"/>
            <a:ext cx="530334" cy="44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8" name="直線矢印コネクタ 113"/>
          <p:cNvCxnSpPr/>
          <p:nvPr/>
        </p:nvCxnSpPr>
        <p:spPr>
          <a:xfrm>
            <a:off x="5865851" y="2226638"/>
            <a:ext cx="156337" cy="232639"/>
          </a:xfrm>
          <a:prstGeom prst="straightConnector1">
            <a:avLst/>
          </a:prstGeom>
          <a:ln w="19050">
            <a:solidFill>
              <a:schemeClr val="accent6">
                <a:lumMod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角丸四角形 114"/>
          <p:cNvSpPr/>
          <p:nvPr/>
        </p:nvSpPr>
        <p:spPr>
          <a:xfrm>
            <a:off x="2663788" y="1700808"/>
            <a:ext cx="6120680" cy="2016224"/>
          </a:xfrm>
          <a:prstGeom prst="roundRect">
            <a:avLst>
              <a:gd name="adj" fmla="val 9899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右矢印 115"/>
          <p:cNvSpPr/>
          <p:nvPr/>
        </p:nvSpPr>
        <p:spPr>
          <a:xfrm>
            <a:off x="2123728" y="2232105"/>
            <a:ext cx="329911" cy="80169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テキスト ボックス 117"/>
          <p:cNvSpPr txBox="1"/>
          <p:nvPr/>
        </p:nvSpPr>
        <p:spPr>
          <a:xfrm>
            <a:off x="457049" y="3085800"/>
            <a:ext cx="1378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DL MU-MIMO</a:t>
            </a:r>
          </a:p>
          <a:p>
            <a:pPr algn="ctr"/>
            <a:r>
              <a:rPr lang="en-US" altLang="ja-JP" sz="1400" b="1" dirty="0" smtClean="0">
                <a:latin typeface="Times New Roman" pitchFamily="18" charset="0"/>
                <a:cs typeface="Times New Roman" pitchFamily="18" charset="0"/>
              </a:rPr>
              <a:t>(802.11ac)</a:t>
            </a:r>
            <a:endParaRPr kumimoji="1" lang="ja-JP" altLang="en-US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角丸四角形 116"/>
          <p:cNvSpPr/>
          <p:nvPr/>
        </p:nvSpPr>
        <p:spPr>
          <a:xfrm>
            <a:off x="143508" y="4293096"/>
            <a:ext cx="4320480" cy="2124236"/>
          </a:xfrm>
          <a:prstGeom prst="roundRect">
            <a:avLst>
              <a:gd name="adj" fmla="val 9899"/>
            </a:avLst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角丸四角形 118"/>
          <p:cNvSpPr/>
          <p:nvPr/>
        </p:nvSpPr>
        <p:spPr>
          <a:xfrm>
            <a:off x="4572000" y="4293096"/>
            <a:ext cx="4428492" cy="2124236"/>
          </a:xfrm>
          <a:prstGeom prst="roundRect">
            <a:avLst>
              <a:gd name="adj" fmla="val 9899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右矢印 119"/>
          <p:cNvSpPr/>
          <p:nvPr/>
        </p:nvSpPr>
        <p:spPr>
          <a:xfrm>
            <a:off x="4391980" y="5085184"/>
            <a:ext cx="329911" cy="801698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コンテンツ プレースホルダー 2"/>
          <p:cNvSpPr txBox="1">
            <a:spLocks/>
          </p:cNvSpPr>
          <p:nvPr/>
        </p:nvSpPr>
        <p:spPr>
          <a:xfrm>
            <a:off x="177926" y="1232757"/>
            <a:ext cx="8786562" cy="536459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altLang="ja-JP" sz="2000" kern="0" dirty="0" smtClean="0">
                <a:latin typeface="Times New Roman" pitchFamily="18" charset="0"/>
                <a:cs typeface="Times New Roman" pitchFamily="18" charset="0"/>
              </a:rPr>
              <a:t>Spatial domain techniques for</a:t>
            </a:r>
            <a:r>
              <a:rPr lang="ja-JP" altLang="en-US" sz="2000" kern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kern="0" dirty="0" smtClean="0">
                <a:latin typeface="Times New Roman" pitchFamily="18" charset="0"/>
                <a:cs typeface="Times New Roman" pitchFamily="18" charset="0"/>
              </a:rPr>
              <a:t>dense reuse of spectrum: </a:t>
            </a:r>
            <a:endParaRPr lang="ja-JP" altLang="en-US" sz="2000" kern="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kumimoji="1" lang="en-US" altLang="ja-JP" sz="18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kumimoji="1" lang="en-US" altLang="ja-JP" sz="18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n-US" altLang="ja-JP" sz="18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kumimoji="1" lang="en-US" altLang="ja-JP" sz="16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n-US" altLang="ja-JP" sz="16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n-US" altLang="ja-JP" sz="16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en-US" altLang="ja-JP" sz="1600" b="1" kern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altLang="ja-JP" sz="2000" kern="0" dirty="0" smtClean="0">
                <a:latin typeface="Times New Roman" pitchFamily="18" charset="0"/>
                <a:cs typeface="Times New Roman" pitchFamily="18" charset="0"/>
              </a:rPr>
              <a:t>Frequency domain techniques </a:t>
            </a:r>
            <a:r>
              <a:rPr lang="fr-FR" sz="2000" dirty="0" smtClean="0"/>
              <a:t>for </a:t>
            </a:r>
            <a:r>
              <a:rPr lang="fr-FR" sz="2000" dirty="0"/>
              <a:t>a more effective </a:t>
            </a:r>
            <a:r>
              <a:rPr lang="fr-FR" sz="2000" dirty="0" err="1"/>
              <a:t>channel</a:t>
            </a:r>
            <a:r>
              <a:rPr lang="fr-FR" sz="2000" dirty="0"/>
              <a:t> </a:t>
            </a:r>
            <a:r>
              <a:rPr lang="fr-FR" sz="2000" dirty="0" err="1"/>
              <a:t>utilization</a:t>
            </a:r>
            <a:endParaRPr lang="en-US" altLang="ja-JP" sz="2000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February 2014</a:t>
            </a:r>
            <a:endParaRPr lang="en-US" altLang="en-US" dirty="0"/>
          </a:p>
        </p:txBody>
      </p:sp>
      <p:sp>
        <p:nvSpPr>
          <p:cNvPr id="1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70821" y="6475413"/>
            <a:ext cx="2673104" cy="184666"/>
          </a:xfrm>
        </p:spPr>
        <p:txBody>
          <a:bodyPr/>
          <a:lstStyle/>
          <a:p>
            <a:r>
              <a:rPr lang="en-US" altLang="en-US" dirty="0" smtClean="0"/>
              <a:t>Perahia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Cariou</a:t>
            </a:r>
            <a:r>
              <a:rPr lang="en-US" altLang="en-US" dirty="0" smtClean="0"/>
              <a:t>, Cho, Inoue, Liu and Taori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6331</TotalTime>
  <Words>1544</Words>
  <Application>Microsoft Office PowerPoint</Application>
  <PresentationFormat>On-screen Show (4:3)</PresentationFormat>
  <Paragraphs>273</Paragraphs>
  <Slides>13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High Efficiency WLAN Overview</vt:lpstr>
      <vt:lpstr>Introduction and problem statement</vt:lpstr>
      <vt:lpstr>Market Drivers</vt:lpstr>
      <vt:lpstr>Need for the Project</vt:lpstr>
      <vt:lpstr>Environments</vt:lpstr>
      <vt:lpstr>New and Enhanced Applications:</vt:lpstr>
      <vt:lpstr>HEW Differentiating Features </vt:lpstr>
      <vt:lpstr>Technologies</vt:lpstr>
      <vt:lpstr>PowerPoint Presentation</vt:lpstr>
      <vt:lpstr>Possible Technologies (2 of 3)</vt:lpstr>
      <vt:lpstr>PowerPoint Presentation</vt:lpstr>
      <vt:lpstr>HEW PAR Scope</vt:lpstr>
      <vt:lpstr>Related Submissions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VHT60 Tutorial</dc:title>
  <dc:creator>Eldad Perahia</dc:creator>
  <cp:lastModifiedBy>Eldad Perahia</cp:lastModifiedBy>
  <cp:revision>516</cp:revision>
  <cp:lastPrinted>1998-02-10T13:28:06Z</cp:lastPrinted>
  <dcterms:created xsi:type="dcterms:W3CDTF">2007-04-17T18:10:23Z</dcterms:created>
  <dcterms:modified xsi:type="dcterms:W3CDTF">2014-02-06T20:28:17Z</dcterms:modified>
</cp:coreProperties>
</file>