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340" r:id="rId9"/>
    <p:sldId id="2341" r:id="rId10"/>
    <p:sldId id="2258" r:id="rId11"/>
    <p:sldId id="1996" r:id="rId12"/>
    <p:sldId id="2200" r:id="rId13"/>
    <p:sldId id="2202" r:id="rId14"/>
    <p:sldId id="2057" r:id="rId15"/>
    <p:sldId id="2239" r:id="rId16"/>
    <p:sldId id="2312" r:id="rId17"/>
    <p:sldId id="2313" r:id="rId18"/>
    <p:sldId id="2314" r:id="rId19"/>
    <p:sldId id="2342" r:id="rId20"/>
    <p:sldId id="2343" r:id="rId21"/>
    <p:sldId id="2317" r:id="rId22"/>
    <p:sldId id="2318" r:id="rId23"/>
    <p:sldId id="2319" r:id="rId24"/>
    <p:sldId id="2320" r:id="rId25"/>
    <p:sldId id="2344" r:id="rId26"/>
    <p:sldId id="2322" r:id="rId27"/>
    <p:sldId id="2288" r:id="rId28"/>
    <p:sldId id="2323" r:id="rId29"/>
    <p:sldId id="2324" r:id="rId30"/>
    <p:sldId id="2325" r:id="rId31"/>
    <p:sldId id="2329" r:id="rId32"/>
    <p:sldId id="2009" r:id="rId33"/>
    <p:sldId id="2013" r:id="rId34"/>
    <p:sldId id="2348" r:id="rId35"/>
    <p:sldId id="2347" r:id="rId36"/>
    <p:sldId id="2345" r:id="rId37"/>
    <p:sldId id="2346" r:id="rId38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70" d="100"/>
          <a:sy n="70" d="100"/>
        </p:scale>
        <p:origin x="-1368" y="-47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  <a:endParaRPr lang="en-US" sz="140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US" sz="1400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6575"/>
            <a:ext cx="3532188" cy="2649538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802.11-14/0202r0</a:t>
            </a:r>
            <a:endParaRPr lang="en-US" altLang="en-US" sz="1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2014</a:t>
            </a:r>
            <a:endParaRPr lang="en-US" altLang="en-US" sz="140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45199" y="6864241"/>
            <a:ext cx="274562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988" indent="-347988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3983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7968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91951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55934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19919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Page </a:t>
            </a:r>
            <a:fld id="{B5213C89-93C6-4709-8D84-46D12787B50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3400"/>
            <a:ext cx="3536950" cy="2652713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71" y="3366318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6" y="6864241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CACE31BC-744D-4CA5-B35E-A3FF67365243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6" y="6864241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0D164C68-B1BB-43E3-9119-19E10C63B6F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802.11-14/0202r0</a:t>
            </a:r>
            <a:endParaRPr lang="en-US" altLang="ja-JP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March 2014</a:t>
            </a:r>
            <a:endParaRPr lang="en-US" altLang="ja-JP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303" indent="-347303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62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531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601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670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740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7114" y="686126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28621934-9F53-47E3-9670-3F15BFB461D9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7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 smtClean="0"/>
              <a:t>doc.: IEEE 802.11-14/0202r0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 smtClean="0"/>
              <a:t>March 2014</a:t>
            </a:r>
            <a:endParaRPr lang="en-US" alt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A96A2F95-1E48-431A-9DF7-B0A3602EE9F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4843" y="2215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5" y="20213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94" y="6861129"/>
            <a:ext cx="20435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60" indent="-347260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05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41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430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441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454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dirty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7114" y="686126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dirty="0"/>
              <a:t>Page </a:t>
            </a:r>
            <a:fld id="{28621934-9F53-47E3-9670-3F15BFB461D9}" type="slidenum">
              <a:rPr lang="en-US" altLang="ja-JP" sz="1200"/>
              <a:pPr/>
              <a:t>25</a:t>
            </a:fld>
            <a:endParaRPr lang="en-US" altLang="ja-JP" sz="1200" dirty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8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9413" y="534988"/>
            <a:ext cx="3533775" cy="2649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2" y="6864241"/>
            <a:ext cx="289560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58077" y="686424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21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 smtClean="0"/>
              <a:t>doc.: IEEE 802.11-14/0202r0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 smtClean="0"/>
              <a:t>March 2014</a:t>
            </a:r>
            <a:endParaRPr lang="en-US" alt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Page </a:t>
            </a:r>
            <a:fld id="{F71EF3BA-9FF5-4EB8-B436-471EA679CC3E}" type="slidenum">
              <a:rPr lang="en-US" altLang="en-US" sz="1200"/>
              <a:pPr>
                <a:defRPr/>
              </a:pPr>
              <a:t>29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 smtClean="0"/>
              <a:t>doc.: IEEE 802.11-14/0202r0</a:t>
            </a:r>
            <a:endParaRPr lang="en-US" alt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 smtClean="0"/>
              <a:t>March 2014</a:t>
            </a:r>
            <a:endParaRPr lang="en-US" alt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DB203DD8-F8E5-430B-8246-49525BDD8EB2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620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312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006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7698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391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620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312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006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7698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391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771" indent="-344771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692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38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078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773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465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39"/>
            <a:ext cx="41517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620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312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006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7698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391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620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312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006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7698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391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620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312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006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7698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391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771" indent="-344771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692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38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078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773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465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39"/>
            <a:ext cx="41517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02" indent="-287308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233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8925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620" indent="-229847" defTabSz="944925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312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006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7698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391" indent="-229847" defTabSz="944925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  <a:endParaRPr lang="en-US" sz="140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US" sz="1400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5" y="6864241"/>
            <a:ext cx="49212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  <a:endParaRPr lang="en-US" sz="1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8" y="20213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2014</a:t>
            </a:r>
            <a:endParaRPr lang="en-US" sz="140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851637" y="6864239"/>
            <a:ext cx="263918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16" indent="-349216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7239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2862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8483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4105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29726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3" y="6864239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6304840" y="20213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883897" y="20213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6451804" y="6864241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4558075" y="6864239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1" y="3365657"/>
            <a:ext cx="7499346" cy="31880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6304840" y="20213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883897" y="20213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6451804" y="6864241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4558074" y="6864241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3400"/>
            <a:ext cx="3543300" cy="2657475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31" y="3365657"/>
            <a:ext cx="7499346" cy="31880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558076" y="686424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0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802.11-14/0202r0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165-00-0hew-802-11-hew-sg-proposed-par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4/11-14-0214-02-0hew-overview.pptx" TargetMode="External"/><Relationship Id="rId4" Type="http://schemas.openxmlformats.org/officeDocument/2006/relationships/hyperlink" Target="https://mentor.ieee.org/802.11/dcn/14/11-14-0169-00-0hew-ieee-802-11-hew-sg-proposed-csd.doc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281-01-00aj-tgaj-d0-01-comment-database.xlsx" TargetMode="External"/><Relationship Id="rId2" Type="http://schemas.openxmlformats.org/officeDocument/2006/relationships/hyperlink" Target="http://www.ieee802.org/11/LetterBallots/CC12aj/CC12_instructions.html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13ARC/CC13_instructions.html" TargetMode="Externa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14ARC/CC14_instructions.html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LetterBallots/CC15ARC/CC15_instructions.html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March 2014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16 – March -2014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0" name="Text Box 330"/>
          <p:cNvSpPr txBox="1">
            <a:spLocks noChangeArrowheads="1"/>
          </p:cNvSpPr>
          <p:nvPr/>
        </p:nvSpPr>
        <p:spPr bwMode="auto">
          <a:xfrm>
            <a:off x="279401" y="3978850"/>
            <a:ext cx="855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Opening snapshot reports for 802.11 Plenary meeting </a:t>
            </a:r>
            <a:r>
              <a:rPr lang="en-US" sz="1600" dirty="0"/>
              <a:t>– </a:t>
            </a:r>
            <a:r>
              <a:rPr lang="en-US" sz="1600" dirty="0" smtClean="0"/>
              <a:t>March 2014 </a:t>
            </a:r>
          </a:p>
          <a:p>
            <a:pPr eaLnBrk="0" hangingPunct="0"/>
            <a:r>
              <a:rPr lang="en-US" sz="1600" dirty="0" smtClean="0"/>
              <a:t>being held in Beijing, Beijing, China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March 2014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188325"/>
              </p:ext>
            </p:extLst>
          </p:nvPr>
        </p:nvGraphicFramePr>
        <p:xfrm>
          <a:off x="1600200" y="1143000"/>
          <a:ext cx="6172200" cy="5239648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4572000"/>
              </a:tblGrid>
              <a:tr h="3699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9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8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Current Membership Status - March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2014-03-16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984241"/>
              </p:ext>
            </p:extLst>
          </p:nvPr>
        </p:nvGraphicFramePr>
        <p:xfrm>
          <a:off x="668338" y="1752600"/>
          <a:ext cx="7772400" cy="256002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54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122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</a:t>
                      </a:r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56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330</a:t>
                      </a:r>
                      <a:endParaRPr lang="en-GB" sz="5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  - March 2014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534150" y="4687910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534150" y="4178300"/>
            <a:ext cx="1085850" cy="434975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208896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March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sz="2800" dirty="0"/>
              <a:t>Roll Call / Contacts / Reflector</a:t>
            </a:r>
          </a:p>
          <a:p>
            <a:r>
              <a:rPr lang="en-US" sz="2800" dirty="0"/>
              <a:t>Go round table and get brief status report</a:t>
            </a:r>
          </a:p>
          <a:p>
            <a:r>
              <a:rPr lang="en-US" sz="2800" dirty="0"/>
              <a:t>ANA Status / Process / What is administered</a:t>
            </a:r>
          </a:p>
          <a:p>
            <a:r>
              <a:rPr lang="en-US" sz="2800" dirty="0"/>
              <a:t>Numbering Alignment process / Spreadsheet</a:t>
            </a:r>
          </a:p>
          <a:p>
            <a:r>
              <a:rPr lang="en-US" sz="2800" dirty="0"/>
              <a:t>Amendment Ordering / Draft Snapshots</a:t>
            </a:r>
          </a:p>
          <a:p>
            <a:r>
              <a:rPr lang="en-US" sz="2800" dirty="0"/>
              <a:t>Style Guide for 802.11 </a:t>
            </a:r>
          </a:p>
          <a:p>
            <a:r>
              <a:rPr lang="en-US" sz="2800" dirty="0"/>
              <a:t>Editor backup </a:t>
            </a:r>
            <a:r>
              <a:rPr lang="en-US" sz="2800" dirty="0" smtClean="0"/>
              <a:t>practices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1" y="21336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dirty="0" smtClean="0"/>
              <a:t>Tuesday </a:t>
            </a:r>
            <a:r>
              <a:rPr lang="en-US" altLang="en-US" dirty="0"/>
              <a:t>AM1 (08:00-10:00)</a:t>
            </a:r>
          </a:p>
          <a:p>
            <a:pPr eaLnBrk="1" hangingPunct="1"/>
            <a:r>
              <a:rPr lang="en-US" altLang="en-US" dirty="0"/>
              <a:t>Review of objectives</a:t>
            </a:r>
          </a:p>
          <a:p>
            <a:pPr lvl="1" eaLnBrk="1" hangingPunct="1"/>
            <a:r>
              <a:rPr lang="en-US" altLang="en-US" dirty="0" smtClean="0"/>
              <a:t>Decentralized </a:t>
            </a:r>
            <a:r>
              <a:rPr lang="en-US" altLang="en-US" dirty="0"/>
              <a:t>Cognitive Radio () – Magnus </a:t>
            </a:r>
            <a:r>
              <a:rPr lang="en-US" altLang="en-US" dirty="0" err="1"/>
              <a:t>Skjegstad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March </a:t>
            </a:r>
            <a:r>
              <a:rPr lang="en-US" altLang="en-US" dirty="0"/>
              <a:t>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March 2014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Bruce Kraemer, Marvell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Slide </a:t>
            </a:r>
            <a:fld id="{F00E9C41-1B3C-4290-A96A-77CDFD58A21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Joint session Thursday between 802.11 ARC, 802.11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, 802.1 TSN (802.1Qbz, 802.1AC)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</a:t>
            </a:r>
            <a:r>
              <a:rPr lang="en-US" dirty="0" err="1">
                <a:ea typeface="ＭＳ Ｐゴシック" pitchFamily="34" charset="-128"/>
              </a:rPr>
              <a:t>Qbz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802.1AC revision ballot closed 14-Mar-2014, comment resolution</a:t>
            </a:r>
          </a:p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IETF/802 coordination: </a:t>
            </a:r>
            <a:r>
              <a:rPr lang="en-US" sz="2000" b="0" dirty="0">
                <a:ea typeface="ＭＳ Ｐゴシック" pitchFamily="34" charset="-128"/>
              </a:rPr>
              <a:t>RFC 4441, CAPWAP, PAWS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CAPWAP “Alternate tunnel encapsulation” proposal, liaison</a:t>
            </a:r>
          </a:p>
          <a:p>
            <a:pPr eaLnBrk="1" hangingPunct="1">
              <a:defRPr/>
            </a:pPr>
            <a:r>
              <a:rPr lang="en-US" dirty="0"/>
              <a:t>802 O&amp;A Draft 1.8 Sponsor Ballot: </a:t>
            </a:r>
            <a:r>
              <a:rPr lang="en-US" sz="2000" b="0" dirty="0"/>
              <a:t>Closed 14-Mar-2014, comment resolution</a:t>
            </a:r>
            <a:endParaRPr lang="en-US" b="0" dirty="0"/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 err="1"/>
              <a:t>OmniRAN</a:t>
            </a:r>
            <a:r>
              <a:rPr lang="en-US" sz="2400" b="1" dirty="0"/>
              <a:t> overview and feedback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IEEE 1588 mapping to IEEE 802.11: </a:t>
            </a:r>
            <a:r>
              <a:rPr lang="en-US" dirty="0"/>
              <a:t>Update on recent coordination</a:t>
            </a:r>
          </a:p>
          <a:p>
            <a:pPr eaLnBrk="1" hangingPunct="1">
              <a:defRPr/>
            </a:pPr>
            <a:r>
              <a:rPr lang="en-US" dirty="0"/>
              <a:t>AP/DS architecture and 802 concepts:</a:t>
            </a:r>
            <a:r>
              <a:rPr lang="en-US" sz="2000" b="0" dirty="0"/>
              <a:t> Frame animation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239713"/>
            <a:ext cx="1817687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Mar 2014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B1B73C0C-5E04-4A43-8831-C43D16DAD376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752600"/>
            <a:ext cx="8458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</a:t>
            </a:r>
          </a:p>
          <a:p>
            <a:pPr lvl="1">
              <a:defRPr/>
            </a:pPr>
            <a:r>
              <a:rPr lang="en-AU" dirty="0" smtClean="0"/>
              <a:t>Review formal status of SC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>
              <a:defRPr/>
            </a:pPr>
            <a:r>
              <a:rPr lang="en-AU" dirty="0" smtClean="0"/>
              <a:t>Review comments and next steps on FDIS ballots</a:t>
            </a:r>
          </a:p>
          <a:p>
            <a:pPr lvl="1">
              <a:defRPr/>
            </a:pPr>
            <a:r>
              <a:rPr lang="en-AU" dirty="0" smtClean="0"/>
              <a:t>802.1AS/AB/AR</a:t>
            </a:r>
          </a:p>
          <a:p>
            <a:pPr lvl="1">
              <a:defRPr/>
            </a:pPr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endParaRPr lang="en-AU" dirty="0" smtClean="0"/>
          </a:p>
          <a:p>
            <a:pPr lvl="1">
              <a:defRPr/>
            </a:pPr>
            <a:r>
              <a:rPr lang="en-AU" dirty="0" smtClean="0"/>
              <a:t>802.1AEbn/</a:t>
            </a:r>
            <a:r>
              <a:rPr lang="en-AU" dirty="0" err="1" smtClean="0"/>
              <a:t>AEbw</a:t>
            </a:r>
            <a:endParaRPr lang="en-AU" dirty="0" smtClean="0"/>
          </a:p>
          <a:p>
            <a:pPr lvl="1">
              <a:defRPr/>
            </a:pPr>
            <a:r>
              <a:rPr lang="en-AU" dirty="0" smtClean="0"/>
              <a:t>802.3</a:t>
            </a:r>
          </a:p>
        </p:txBody>
      </p:sp>
    </p:spTree>
    <p:extLst>
      <p:ext uri="{BB962C8B-B14F-4D97-AF65-F5344CB8AC3E}">
        <p14:creationId xmlns:p14="http://schemas.microsoft.com/office/powerpoint/2010/main" val="168804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Agenda 					11-14- 0201r2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Snapshots 				11-14-0202r0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Supplementary 			11-14-0203r0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Treasury report  			</a:t>
            </a:r>
            <a:r>
              <a:rPr lang="en-US" sz="2800" dirty="0" smtClean="0"/>
              <a:t>11-14-0317r0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Adrian’s Vice Chair report  	</a:t>
            </a:r>
            <a:r>
              <a:rPr lang="en-US" sz="2800" dirty="0" smtClean="0"/>
              <a:t>11-14-0036r3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Jon’s Vice Chair report  		11-14-0318r0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Publicity  			         	11-14-0286r0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Newcomers material 			11-13-0049r3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PAR Review 				11-14-0319r0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WG </a:t>
            </a:r>
            <a:r>
              <a:rPr lang="en-US" sz="2800" dirty="0" smtClean="0"/>
              <a:t>Motions				11-14-0254r0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WG Closing Reports			11-14-0255r0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EC </a:t>
            </a:r>
            <a:r>
              <a:rPr lang="en-US" sz="2800" dirty="0" smtClean="0"/>
              <a:t>Motions				11-14-0256r0</a:t>
            </a:r>
            <a:endParaRPr lang="en-US" sz="2800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239713"/>
            <a:ext cx="1817687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Mar 2014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A9A29F7B-B5C6-48D4-85D4-F3763B38C860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b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84582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AU" dirty="0" smtClean="0"/>
              <a:t>Review outcomes of SC6 meeting in February 2014</a:t>
            </a:r>
          </a:p>
          <a:p>
            <a:pPr lvl="1">
              <a:defRPr/>
            </a:pPr>
            <a:r>
              <a:rPr lang="en-AU" dirty="0" smtClean="0"/>
              <a:t>Including status </a:t>
            </a:r>
            <a:r>
              <a:rPr lang="en-AU" dirty="0"/>
              <a:t>of security proposals in </a:t>
            </a:r>
            <a:r>
              <a:rPr lang="en-AU" dirty="0" smtClean="0"/>
              <a:t>SC6 such as TEPA-AC</a:t>
            </a:r>
            <a:r>
              <a:rPr lang="en-AU" dirty="0"/>
              <a:t>, </a:t>
            </a:r>
            <a:r>
              <a:rPr lang="en-AU" dirty="0" err="1"/>
              <a:t>TLSec</a:t>
            </a:r>
            <a:r>
              <a:rPr lang="en-AU" dirty="0"/>
              <a:t>, TAAA, WAPI, </a:t>
            </a:r>
            <a:r>
              <a:rPr lang="en-AU" dirty="0" err="1"/>
              <a:t>TISec</a:t>
            </a:r>
            <a:r>
              <a:rPr lang="en-AU" dirty="0"/>
              <a:t>, …</a:t>
            </a:r>
          </a:p>
          <a:p>
            <a:pPr lvl="1">
              <a:defRPr/>
            </a:pPr>
            <a:r>
              <a:rPr lang="en-AU" dirty="0"/>
              <a:t>Including status of </a:t>
            </a:r>
            <a:r>
              <a:rPr lang="en-AU" dirty="0" smtClean="0"/>
              <a:t>other </a:t>
            </a:r>
            <a:r>
              <a:rPr lang="en-AU" dirty="0"/>
              <a:t>proposals in </a:t>
            </a:r>
            <a:r>
              <a:rPr lang="en-AU" dirty="0" smtClean="0"/>
              <a:t>SC6 such as UHT/EUHT</a:t>
            </a:r>
            <a:r>
              <a:rPr lang="en-AU" dirty="0"/>
              <a:t>, WLAN Cloud, Optimization technology in WLAN, </a:t>
            </a:r>
            <a:r>
              <a:rPr lang="en-AU" dirty="0" smtClean="0"/>
              <a:t>…</a:t>
            </a:r>
          </a:p>
          <a:p>
            <a:pPr lvl="1">
              <a:defRPr/>
            </a:pPr>
            <a:r>
              <a:rPr lang="en-AU" dirty="0" smtClean="0"/>
              <a:t>Including China NB presentation related to Snowden issue</a:t>
            </a:r>
          </a:p>
          <a:p>
            <a:pPr>
              <a:defRPr/>
            </a:pPr>
            <a:r>
              <a:rPr lang="en-AU" dirty="0" smtClean="0"/>
              <a:t>Review status of proposal for PSDO criteria </a:t>
            </a:r>
          </a:p>
          <a:p>
            <a:pPr marL="0" indent="0">
              <a:buFontTx/>
              <a:buNone/>
              <a:defRPr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1202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Regulatory Standing </a:t>
            </a:r>
            <a:r>
              <a:rPr lang="en-US" altLang="en-US" dirty="0"/>
              <a:t>Committee - </a:t>
            </a:r>
            <a:r>
              <a:rPr lang="en-US" altLang="en-US" dirty="0" smtClean="0"/>
              <a:t>March </a:t>
            </a:r>
            <a:r>
              <a:rPr lang="en-US" altLang="en-US" dirty="0"/>
              <a:t>2014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 smtClean="0"/>
              <a:t>Kennedy-pro tem</a:t>
            </a:r>
            <a:endParaRPr lang="en-US" altLang="en-US" dirty="0" smtClean="0"/>
          </a:p>
        </p:txBody>
      </p:sp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2014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B43313FF-34DA-4048-9BDA-9BA16AC1FA56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Chair – continue with pro tem or elect new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regulatory summaries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Regulatory issues status</a:t>
            </a:r>
          </a:p>
          <a:p>
            <a:pPr lvl="1"/>
            <a:r>
              <a:rPr lang="en-US" altLang="en-US" sz="2400" dirty="0" err="1">
                <a:ea typeface="ＭＳ Ｐゴシック" pitchFamily="34" charset="-128"/>
              </a:rPr>
              <a:t>Globalstar</a:t>
            </a:r>
            <a:r>
              <a:rPr lang="en-US" altLang="en-US" sz="2400" dirty="0">
                <a:ea typeface="ＭＳ Ｐゴシック" pitchFamily="34" charset="-128"/>
              </a:rPr>
              <a:t> NPRM</a:t>
            </a:r>
          </a:p>
          <a:p>
            <a:pPr lvl="1"/>
            <a:r>
              <a:rPr lang="en-US" altLang="en-US" sz="2400" dirty="0">
                <a:ea typeface="ＭＳ Ｐゴシック" pitchFamily="34" charset="-128"/>
              </a:rPr>
              <a:t>LTE in unlicensed spectrum</a:t>
            </a:r>
          </a:p>
          <a:p>
            <a:pPr lvl="1"/>
            <a:r>
              <a:rPr lang="en-US" altLang="en-US" sz="2400" dirty="0">
                <a:ea typeface="ＭＳ Ｐゴシック" pitchFamily="34" charset="-128"/>
              </a:rPr>
              <a:t>5 GHz band chances </a:t>
            </a:r>
          </a:p>
          <a:p>
            <a:pPr lvl="1"/>
            <a:r>
              <a:rPr lang="en-US" altLang="en-US" sz="2400" dirty="0">
                <a:ea typeface="ＭＳ Ｐゴシック" pitchFamily="34" charset="-128"/>
              </a:rPr>
              <a:t>ITS/DSRC coexistence</a:t>
            </a:r>
            <a:endParaRPr lang="en-US" altLang="en-US" sz="2400" b="1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Critical issues </a:t>
            </a:r>
          </a:p>
          <a:p>
            <a:pPr lvl="1" eaLnBrk="1" hangingPunct="1"/>
            <a:r>
              <a:rPr lang="en-US" altLang="en-US" sz="2400" dirty="0" err="1">
                <a:ea typeface="ＭＳ Ｐゴシック" pitchFamily="34" charset="-128"/>
              </a:rPr>
              <a:t>Globalstar</a:t>
            </a:r>
            <a:r>
              <a:rPr lang="en-US" altLang="en-US" sz="2400" dirty="0">
                <a:ea typeface="ＭＳ Ｐゴシック" pitchFamily="34" charset="-128"/>
              </a:rPr>
              <a:t> NPRM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–</a:t>
            </a:r>
            <a:r>
              <a:rPr lang="en-US" altLang="en-US" sz="2800" dirty="0" smtClean="0"/>
              <a:t> March </a:t>
            </a:r>
            <a:r>
              <a:rPr lang="en-US" altLang="en-US" sz="2800" dirty="0"/>
              <a:t>2014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ja-JP" sz="2400" dirty="0" smtClean="0"/>
              <a:t>802.11 </a:t>
            </a:r>
            <a:r>
              <a:rPr lang="en-US" altLang="ja-JP" sz="2400" dirty="0"/>
              <a:t>revision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 </a:t>
            </a:r>
            <a:r>
              <a:rPr lang="en-GB" dirty="0"/>
              <a:t>Chair: </a:t>
            </a:r>
            <a:r>
              <a:rPr lang="en-US" altLang="ja-JP" dirty="0"/>
              <a:t>Dorothy Stanley</a:t>
            </a:r>
            <a:endParaRPr lang="en-US" altLang="ja-JP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March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22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sz="2800" dirty="0"/>
              <a:t>Since the January 2014 meeting, h</a:t>
            </a:r>
            <a:r>
              <a:rPr lang="en-US" altLang="ja-JP" dirty="0"/>
              <a:t>eld 4 teleconferences</a:t>
            </a:r>
          </a:p>
          <a:p>
            <a:pPr lvl="1">
              <a:defRPr/>
            </a:pPr>
            <a:r>
              <a:rPr lang="en-US" altLang="ja-JP" sz="2400" dirty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sz="2400" dirty="0"/>
              <a:t>Comment resolution  is primary </a:t>
            </a:r>
            <a:r>
              <a:rPr lang="en-US" altLang="ja-JP" sz="2400" dirty="0" smtClean="0"/>
              <a:t>focus</a:t>
            </a:r>
            <a:endParaRPr lang="en-US" altLang="ja-JP" sz="2400" dirty="0"/>
          </a:p>
          <a:p>
            <a:pPr>
              <a:defRPr/>
            </a:pPr>
            <a:r>
              <a:rPr lang="en-US" altLang="ja-JP" sz="2800" dirty="0"/>
              <a:t>Goals for March Meeting:</a:t>
            </a:r>
          </a:p>
          <a:p>
            <a:pPr lvl="1">
              <a:defRPr/>
            </a:pPr>
            <a:r>
              <a:rPr lang="en-US" altLang="ja-JP" sz="2400" dirty="0"/>
              <a:t>LB199 comment resolution, approximately 100 comments remain</a:t>
            </a:r>
          </a:p>
          <a:p>
            <a:pPr lvl="1">
              <a:defRPr/>
            </a:pPr>
            <a:r>
              <a:rPr lang="en-US" altLang="ja-JP" sz="2400" dirty="0"/>
              <a:t>Wednesday PM2 – Deprecation CIDs</a:t>
            </a:r>
          </a:p>
          <a:p>
            <a:pPr lvl="1">
              <a:defRPr/>
            </a:pPr>
            <a:r>
              <a:rPr lang="en-US" altLang="ja-JP" sz="2400" dirty="0"/>
              <a:t>Current schedule: Working Group LB on D3.0 out of March meeting; if comment resolution not complete, LB in </a:t>
            </a:r>
            <a:r>
              <a:rPr lang="en-US" altLang="ja-JP" sz="2400" dirty="0" smtClean="0"/>
              <a:t>May</a:t>
            </a:r>
            <a:endParaRPr lang="en-US" altLang="ja-JP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0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7E9E52EB-2B48-48D7-B98D-329847E0BE9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295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802.11ac – March </a:t>
            </a:r>
            <a:r>
              <a:rPr lang="en-US" altLang="en-US" dirty="0"/>
              <a:t>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000" dirty="0"/>
              <a:t>Very-high Throughput, &lt; 6GHz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US" altLang="en-US" dirty="0" smtClean="0"/>
          </a:p>
        </p:txBody>
      </p:sp>
      <p:sp>
        <p:nvSpPr>
          <p:cNvPr id="6" name="Rectangle 5"/>
          <p:cNvSpPr/>
          <p:nvPr/>
        </p:nvSpPr>
        <p:spPr>
          <a:xfrm rot="20497314">
            <a:off x="1936771" y="3171606"/>
            <a:ext cx="5346656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Project Complete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Published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2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2014</a:t>
            </a:r>
          </a:p>
        </p:txBody>
      </p:sp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C5E073CB-966A-4FD2-B3F6-E345E38BDED1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1200"/>
              <a:t>Slide </a:t>
            </a:r>
            <a:fld id="{47F99900-909F-4F72-8615-BA79AF67DD15}" type="slidenum">
              <a:rPr lang="en-US" altLang="en-US" sz="1200"/>
              <a:pPr algn="ctr"/>
              <a:t>24</a:t>
            </a:fld>
            <a:endParaRPr lang="en-US" altLang="en-US" sz="1200"/>
          </a:p>
        </p:txBody>
      </p:sp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381000" y="838200"/>
            <a:ext cx="8229600" cy="9144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TGaf</a:t>
            </a:r>
            <a:r>
              <a:rPr lang="en-US" altLang="en-US" dirty="0" smtClean="0"/>
              <a:t> – Meeting Goals March </a:t>
            </a:r>
            <a:r>
              <a:rPr lang="en-US" altLang="en-US" dirty="0"/>
              <a:t>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/>
              <a:t>WLAN in Whitespaces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Richard Kennedy</a:t>
            </a:r>
            <a:endParaRPr lang="en-US" altLang="en-US" dirty="0" smtClean="0"/>
          </a:p>
        </p:txBody>
      </p:sp>
      <p:sp>
        <p:nvSpPr>
          <p:cNvPr id="8" name="Rectangle 7"/>
          <p:cNvSpPr/>
          <p:nvPr/>
        </p:nvSpPr>
        <p:spPr>
          <a:xfrm rot="20497314">
            <a:off x="1359408" y="3160326"/>
            <a:ext cx="5346656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Project Complete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Published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0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dirty="0" smtClean="0"/>
              <a:t>March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25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January 2014 </a:t>
            </a:r>
            <a:r>
              <a:rPr lang="en-US" altLang="ja-JP" dirty="0"/>
              <a:t>meeting, held </a:t>
            </a:r>
            <a:r>
              <a:rPr lang="en-US" altLang="ja-JP" dirty="0" smtClean="0"/>
              <a:t>6 </a:t>
            </a:r>
            <a:r>
              <a:rPr lang="en-US" altLang="ja-JP" dirty="0"/>
              <a:t>teleconferences</a:t>
            </a:r>
          </a:p>
          <a:p>
            <a:pPr lvl="1">
              <a:defRPr/>
            </a:pPr>
            <a:r>
              <a:rPr lang="en-US" altLang="ja-JP" sz="2400" dirty="0" smtClean="0"/>
              <a:t>1984 </a:t>
            </a:r>
            <a:r>
              <a:rPr lang="en-US" altLang="ja-JP" sz="2400" dirty="0"/>
              <a:t>comments received in </a:t>
            </a:r>
            <a:r>
              <a:rPr lang="en-US" altLang="ja-JP" sz="2400" dirty="0" smtClean="0"/>
              <a:t>LB200 (WG letter ballot, 72.7% </a:t>
            </a:r>
            <a:r>
              <a:rPr lang="en-US" altLang="ja-JP" sz="2400" dirty="0"/>
              <a:t>approval) on </a:t>
            </a:r>
            <a:r>
              <a:rPr lang="en-US" altLang="ja-JP" sz="2400" dirty="0" smtClean="0"/>
              <a:t>P802.11ah D1.0</a:t>
            </a:r>
            <a:endParaRPr lang="en-US" altLang="ja-JP" sz="2400" dirty="0"/>
          </a:p>
          <a:p>
            <a:pPr lvl="1">
              <a:defRPr/>
            </a:pPr>
            <a:r>
              <a:rPr lang="en-US" altLang="ja-JP" sz="2400" dirty="0"/>
              <a:t>Comment resolution </a:t>
            </a:r>
            <a:r>
              <a:rPr lang="en-US" altLang="ja-JP" sz="2400" dirty="0" smtClean="0"/>
              <a:t>continuing : about 936 comments unresolved </a:t>
            </a:r>
            <a:endParaRPr lang="en-US" altLang="ja-JP" sz="2800" dirty="0"/>
          </a:p>
          <a:p>
            <a:pPr lvl="1">
              <a:defRPr/>
            </a:pPr>
            <a:endParaRPr lang="en-US" altLang="ja-JP" sz="2400" dirty="0"/>
          </a:p>
          <a:p>
            <a:pPr>
              <a:defRPr/>
            </a:pPr>
            <a:r>
              <a:rPr lang="en-US" altLang="ja-JP" dirty="0"/>
              <a:t>Goals for </a:t>
            </a:r>
            <a:r>
              <a:rPr lang="en-US" altLang="ja-JP" dirty="0" smtClean="0"/>
              <a:t>March Meeting</a:t>
            </a:r>
            <a:r>
              <a:rPr lang="en-US" altLang="ja-JP" dirty="0"/>
              <a:t>:</a:t>
            </a:r>
          </a:p>
          <a:p>
            <a:pPr lvl="1">
              <a:defRPr/>
            </a:pPr>
            <a:r>
              <a:rPr lang="en-US" altLang="ja-JP" sz="2400" dirty="0"/>
              <a:t>Continue </a:t>
            </a:r>
            <a:r>
              <a:rPr lang="en-US" altLang="ja-JP" sz="2400" dirty="0" smtClean="0"/>
              <a:t>LB200 </a:t>
            </a:r>
            <a:r>
              <a:rPr lang="en-US" altLang="ja-JP" sz="2400" dirty="0"/>
              <a:t>comment resolution</a:t>
            </a:r>
          </a:p>
          <a:p>
            <a:pPr lvl="1">
              <a:defRPr/>
            </a:pPr>
            <a:r>
              <a:rPr lang="en-US" altLang="ja-JP" sz="2400" dirty="0"/>
              <a:t>Hear presentations </a:t>
            </a:r>
            <a:endParaRPr lang="en-US" altLang="ja-JP" sz="2400" dirty="0" smtClean="0"/>
          </a:p>
          <a:p>
            <a:pPr lvl="1">
              <a:defRPr/>
            </a:pPr>
            <a:r>
              <a:rPr lang="en-US" altLang="ja-JP" sz="2400" dirty="0" smtClean="0"/>
              <a:t>Agenda: see 11-14/0218r0</a:t>
            </a:r>
            <a:endParaRPr lang="en-US" altLang="ja-JP" sz="2400" dirty="0"/>
          </a:p>
          <a:p>
            <a:pPr marL="457200" lvl="1" indent="0">
              <a:buFontTx/>
              <a:buNone/>
              <a:defRPr/>
            </a:pPr>
            <a:endParaRPr lang="en-US" altLang="ja-JP" sz="2800" dirty="0"/>
          </a:p>
          <a:p>
            <a:endParaRPr lang="en-US" sz="2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802.11ah Snapshot - March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sub </a:t>
            </a:r>
            <a:r>
              <a:rPr lang="en-US" sz="2400" dirty="0"/>
              <a:t>1GHz PHY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</a:t>
            </a:r>
            <a:r>
              <a:rPr lang="en-US" dirty="0" smtClean="0"/>
              <a:t>Yongho Seok</a:t>
            </a:r>
          </a:p>
        </p:txBody>
      </p:sp>
    </p:spTree>
    <p:extLst>
      <p:ext uri="{BB962C8B-B14F-4D97-AF65-F5344CB8AC3E}">
        <p14:creationId xmlns:p14="http://schemas.microsoft.com/office/powerpoint/2010/main" val="76037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</a:t>
            </a:r>
            <a:r>
              <a:rPr lang="en-US" altLang="en-US" sz="2800" dirty="0" smtClean="0"/>
              <a:t>March </a:t>
            </a:r>
            <a:r>
              <a:rPr lang="en-US" altLang="en-US" sz="2800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>
                <a:ea typeface="ＭＳ Ｐゴシック" pitchFamily="34" charset="-128"/>
              </a:rPr>
              <a:t>Fast </a:t>
            </a:r>
            <a:r>
              <a:rPr lang="en-US" altLang="ja-JP" sz="2800" dirty="0">
                <a:ea typeface="ＭＳ Ｐゴシック" pitchFamily="34" charset="-128"/>
              </a:rPr>
              <a:t>Initial Link Setup </a:t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March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LB198.</a:t>
            </a:r>
          </a:p>
          <a:p>
            <a:pPr lvl="1"/>
            <a:r>
              <a:rPr lang="en-US" altLang="ja-JP" sz="2800" dirty="0"/>
              <a:t>Approve all of comment resolution and move to forward WG LB.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May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</a:t>
            </a:r>
            <a:r>
              <a:rPr lang="en-US" altLang="en-US" sz="3600" dirty="0" smtClean="0"/>
              <a:t>March </a:t>
            </a:r>
            <a:r>
              <a:rPr lang="en-US" altLang="en-US" sz="3600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sz="3200" b="0" dirty="0">
                <a:solidFill>
                  <a:srgbClr val="000000"/>
                </a:solidFill>
              </a:rPr>
              <a:t>Comment Resolution for </a:t>
            </a:r>
            <a:r>
              <a:rPr lang="en-US" altLang="en-US" sz="3200" b="0" dirty="0" err="1">
                <a:solidFill>
                  <a:srgbClr val="000000"/>
                </a:solidFill>
              </a:rPr>
              <a:t>TGaj</a:t>
            </a:r>
            <a:r>
              <a:rPr lang="en-US" altLang="en-US" sz="3200" b="0" dirty="0">
                <a:solidFill>
                  <a:srgbClr val="000000"/>
                </a:solidFill>
              </a:rPr>
              <a:t> CC12 comments</a:t>
            </a:r>
            <a:r>
              <a:rPr lang="en-US" altLang="zh-CN" sz="3200" b="0" dirty="0">
                <a:solidFill>
                  <a:srgbClr val="000000"/>
                </a:solidFill>
              </a:rPr>
              <a:t> from </a:t>
            </a:r>
            <a:r>
              <a:rPr lang="en-US" altLang="zh-CN" sz="3200" b="0" dirty="0" err="1">
                <a:solidFill>
                  <a:srgbClr val="000000"/>
                </a:solidFill>
              </a:rPr>
              <a:t>TGaj</a:t>
            </a:r>
            <a:r>
              <a:rPr lang="en-US" altLang="zh-CN" sz="3200" b="0" dirty="0">
                <a:solidFill>
                  <a:srgbClr val="000000"/>
                </a:solidFill>
              </a:rPr>
              <a:t> </a:t>
            </a:r>
            <a:r>
              <a:rPr lang="en-US" altLang="en-US" sz="3200" b="0" dirty="0">
                <a:solidFill>
                  <a:srgbClr val="000000"/>
                </a:solidFill>
              </a:rPr>
              <a:t>Draft Specification D0.01</a:t>
            </a:r>
          </a:p>
          <a:p>
            <a:endParaRPr lang="en-US" altLang="en-US" sz="3200" b="0" dirty="0">
              <a:solidFill>
                <a:srgbClr val="000000"/>
              </a:solidFill>
            </a:endParaRPr>
          </a:p>
          <a:p>
            <a:r>
              <a:rPr lang="en-US" altLang="en-US" sz="3200" b="0" dirty="0">
                <a:solidFill>
                  <a:srgbClr val="000000"/>
                </a:solidFill>
              </a:rPr>
              <a:t>Issue Call for Proposal (45GHz)</a:t>
            </a:r>
          </a:p>
          <a:p>
            <a:endParaRPr lang="en-US" altLang="en-US" sz="3200" b="0" dirty="0">
              <a:solidFill>
                <a:srgbClr val="000000"/>
              </a:solidFill>
            </a:endParaRPr>
          </a:p>
          <a:p>
            <a:r>
              <a:rPr lang="en-US" altLang="en-US" sz="3200" b="0" dirty="0">
                <a:solidFill>
                  <a:srgbClr val="000000"/>
                </a:solidFill>
              </a:rPr>
              <a:t>New Submissions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534400" cy="1295400"/>
          </a:xfrm>
        </p:spPr>
        <p:txBody>
          <a:bodyPr/>
          <a:lstStyle/>
          <a:p>
            <a:r>
              <a:rPr lang="en-US" dirty="0" smtClean="0"/>
              <a:t>Task Group 802.11ak   </a:t>
            </a:r>
            <a:r>
              <a:rPr lang="en-US" altLang="en-US" dirty="0" smtClean="0"/>
              <a:t>March </a:t>
            </a:r>
            <a:r>
              <a:rPr lang="en-US" altLang="en-US" dirty="0"/>
              <a:t>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dirty="0"/>
              <a:t>Enhancements For Transit Links Within Bridged Networks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Donald Eastlake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0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419600"/>
          </a:xfrm>
        </p:spPr>
        <p:txBody>
          <a:bodyPr/>
          <a:lstStyle/>
          <a:p>
            <a:pPr marL="609600" indent="-609600"/>
            <a:r>
              <a:rPr lang="en-US" sz="2800" dirty="0"/>
              <a:t>Since the January meeting, held 3 </a:t>
            </a:r>
            <a:r>
              <a:rPr lang="en-US" sz="2800" dirty="0" smtClean="0"/>
              <a:t>teleconferences</a:t>
            </a:r>
            <a:endParaRPr lang="en-US" sz="2800" dirty="0"/>
          </a:p>
          <a:p>
            <a:pPr marL="609600" indent="-609600"/>
            <a:r>
              <a:rPr lang="en-US" sz="2800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Adopt a 0.1 Draft covering the sub-setting and tagging problems.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Select a Vice-Chair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Joint meeting with 802.1 Thursday morning.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 marL="609600" indent="-609600"/>
            <a:r>
              <a:rPr lang="en-US" sz="2800" dirty="0"/>
              <a:t>Agenda: See 11-14/0215</a:t>
            </a:r>
          </a:p>
        </p:txBody>
      </p:sp>
    </p:spTree>
    <p:extLst>
      <p:ext uri="{BB962C8B-B14F-4D97-AF65-F5344CB8AC3E}">
        <p14:creationId xmlns:p14="http://schemas.microsoft.com/office/powerpoint/2010/main" val="25253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800" smtClean="0"/>
              <a:t>March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Slide </a:t>
            </a:r>
            <a:fld id="{C6BA0CC7-3562-438F-B339-418970207FD1}" type="slidenum">
              <a:rPr lang="en-US" altLang="en-US" sz="1200" smtClean="0"/>
              <a:pPr>
                <a:defRPr/>
              </a:pPr>
              <a:t>29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smtClean="0"/>
              <a:t>IEEE 802.11aq – March </a:t>
            </a:r>
            <a:r>
              <a:rPr lang="en-US" altLang="en-US" dirty="0"/>
              <a:t>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b="0" dirty="0" smtClean="0"/>
              <a:t>Pre-Association </a:t>
            </a:r>
            <a:r>
              <a:rPr lang="en-US" sz="2400" b="0" dirty="0"/>
              <a:t>Discovery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800" dirty="0"/>
              <a:t>Chair: Stephen McCann</a:t>
            </a:r>
            <a:endParaRPr lang="en-US" altLang="en-US" sz="24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6200" y="1923395"/>
            <a:ext cx="902333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Presentations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Pre-Association Service Discovery mechanism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Encapsulation of higher layer service discovery protocols, e.g. UPnP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Service Class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Documents under development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Framework Requirements Document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Initial Draft 0.01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Liaisons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Agenda for this meeting is 11-14/0216r0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106846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>
            <a:off x="5867400" y="28194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5867400" y="22098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2439" y="2126902"/>
            <a:ext cx="1685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July 2014</a:t>
            </a:r>
          </a:p>
          <a:p>
            <a:r>
              <a:rPr lang="en-US" b="1" dirty="0" smtClean="0"/>
              <a:t>extension requests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March 2014</a:t>
            </a:r>
            <a:endParaRPr lang="en-US" alt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23B11BE2-0B54-4C97-8096-5ADE3BAC0518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sz="2800" dirty="0" smtClean="0"/>
              <a:t>HEW SG – March </a:t>
            </a:r>
            <a:r>
              <a:rPr lang="en-US" altLang="en-US" sz="2800" dirty="0"/>
              <a:t>2014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sz="1800" dirty="0"/>
              <a:t>High Efficiency WLAN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Chair: Osama </a:t>
            </a:r>
            <a:r>
              <a:rPr lang="en-US" sz="2800" dirty="0" err="1"/>
              <a:t>Aboul-Magd</a:t>
            </a:r>
            <a:endParaRPr lang="en-US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28600" y="1905000"/>
            <a:ext cx="86868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altLang="en-US" sz="2400" dirty="0"/>
              <a:t>HEW SG proposed PAR and CSD were approved by the WG in January.</a:t>
            </a:r>
          </a:p>
          <a:p>
            <a:pPr lvl="1"/>
            <a:r>
              <a:rPr lang="en-CA" altLang="en-US" sz="2000" dirty="0">
                <a:hlinkClick r:id="rId3"/>
              </a:rPr>
              <a:t>https://mentor.ieee.org/802.11/dcn/14/11-14-0165-00-0hew-802-11-hew-sg-proposed-par.docx</a:t>
            </a:r>
            <a:r>
              <a:rPr lang="en-CA" altLang="en-US" sz="2000" dirty="0"/>
              <a:t> </a:t>
            </a:r>
          </a:p>
          <a:p>
            <a:pPr lvl="1"/>
            <a:r>
              <a:rPr lang="en-CA" altLang="en-US" sz="2000" dirty="0">
                <a:hlinkClick r:id="rId4"/>
              </a:rPr>
              <a:t>https://mentor.ieee.org/802.11/dcn/14/11-14-0169-00-0hew-ieee-802-11-hew-sg-proposed-csd.docx</a:t>
            </a:r>
            <a:r>
              <a:rPr lang="en-CA" altLang="en-US" sz="2000" dirty="0"/>
              <a:t>.</a:t>
            </a:r>
          </a:p>
          <a:p>
            <a:r>
              <a:rPr lang="en-CA" altLang="en-US" sz="2400" dirty="0"/>
              <a:t>A HEW overview presentation was prepared and sent to IEEE 802 WGs</a:t>
            </a:r>
          </a:p>
          <a:p>
            <a:pPr lvl="1"/>
            <a:r>
              <a:rPr lang="en-CA" altLang="en-US" sz="2000" dirty="0">
                <a:hlinkClick r:id="rId5"/>
              </a:rPr>
              <a:t>https://mentor.ieee.org/802.11/dcn/14/11-14-0214-02-0hew-overview.pptx</a:t>
            </a:r>
            <a:r>
              <a:rPr lang="en-CA" altLang="en-US" sz="2000" dirty="0"/>
              <a:t> </a:t>
            </a:r>
          </a:p>
          <a:p>
            <a:r>
              <a:rPr lang="en-CA" altLang="en-US" sz="2400" dirty="0"/>
              <a:t>The focus of this meeting in on Resolving comments expected from EC members and other IEEE 802 WGs.</a:t>
            </a:r>
          </a:p>
          <a:p>
            <a:r>
              <a:rPr lang="en-CA" altLang="en-US" sz="2400" dirty="0"/>
              <a:t>Continue with presentations relevant to the SG topics.</a:t>
            </a:r>
            <a:endParaRPr lang="en-US" altLang="en-US" sz="1800" dirty="0"/>
          </a:p>
          <a:p>
            <a:r>
              <a:rPr lang="en-US" altLang="en-US" sz="2400" dirty="0"/>
              <a:t>Agenda for this meeting is available  in document 11-14/0219r0.</a:t>
            </a:r>
          </a:p>
        </p:txBody>
      </p:sp>
    </p:spTree>
    <p:extLst>
      <p:ext uri="{BB962C8B-B14F-4D97-AF65-F5344CB8AC3E}">
        <p14:creationId xmlns:p14="http://schemas.microsoft.com/office/powerpoint/2010/main" val="934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HEW SG Timeline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May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Initial meeting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July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SG Extension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Sept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Nov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Initial PAR and 5C 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SG Extension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100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r>
              <a:rPr lang="en-US" altLang="en-US" sz="2000" dirty="0" smtClean="0">
                <a:solidFill>
                  <a:srgbClr val="FF0000"/>
                </a:solidFill>
              </a:rPr>
              <a:t>Jan 2014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Presentations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Final version of PAR and 5C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WG Approval</a:t>
            </a:r>
          </a:p>
          <a:p>
            <a:r>
              <a:rPr lang="en-US" altLang="en-US" sz="2400" dirty="0" smtClean="0"/>
              <a:t>March 2014</a:t>
            </a:r>
          </a:p>
          <a:p>
            <a:pPr lvl="1"/>
            <a:r>
              <a:rPr lang="en-US" altLang="en-US" sz="2000" dirty="0" smtClean="0"/>
              <a:t>Presentations</a:t>
            </a:r>
          </a:p>
          <a:p>
            <a:pPr lvl="1"/>
            <a:r>
              <a:rPr lang="en-US" altLang="en-US" sz="2000" dirty="0" smtClean="0"/>
              <a:t>EC </a:t>
            </a:r>
            <a:r>
              <a:rPr lang="en-US" altLang="en-US" sz="2000" dirty="0" smtClean="0"/>
              <a:t>Approval of PAR</a:t>
            </a:r>
            <a:endParaRPr lang="en-US" altLang="en-US" sz="2000" dirty="0" smtClean="0"/>
          </a:p>
          <a:p>
            <a:r>
              <a:rPr lang="en-US" altLang="en-US" dirty="0" smtClean="0"/>
              <a:t>May-June 2014</a:t>
            </a:r>
          </a:p>
          <a:p>
            <a:pPr lvl="1"/>
            <a:r>
              <a:rPr lang="en-US" altLang="en-US" dirty="0" err="1" smtClean="0"/>
              <a:t>Nescom</a:t>
            </a:r>
            <a:r>
              <a:rPr lang="en-US" altLang="en-US" dirty="0" smtClean="0"/>
              <a:t> approval</a:t>
            </a:r>
          </a:p>
          <a:p>
            <a:r>
              <a:rPr lang="en-US" altLang="en-US" dirty="0" smtClean="0"/>
              <a:t>July 2014</a:t>
            </a:r>
          </a:p>
          <a:p>
            <a:pPr lvl="1"/>
            <a:r>
              <a:rPr lang="en-US" altLang="en-US" dirty="0" smtClean="0"/>
              <a:t>TG starts</a:t>
            </a:r>
          </a:p>
          <a:p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1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3AE599E3-2936-4E09-B092-40CD408C9977}" type="slidenum">
              <a:rPr lang="en-US" altLang="en-US" sz="1200" smtClean="0"/>
              <a:pPr/>
              <a:t>31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183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38681090"/>
              </p:ext>
            </p:extLst>
          </p:nvPr>
        </p:nvGraphicFramePr>
        <p:xfrm>
          <a:off x="304798" y="1011235"/>
          <a:ext cx="8458201" cy="3627260"/>
        </p:xfrm>
        <a:graphic>
          <a:graphicData uri="http://schemas.openxmlformats.org/drawingml/2006/table">
            <a:tbl>
              <a:tblPr/>
              <a:tblGrid>
                <a:gridCol w="2366021"/>
                <a:gridCol w="2498179"/>
                <a:gridCol w="1767632"/>
                <a:gridCol w="1826369"/>
              </a:tblGrid>
              <a:tr h="30019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1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2013/2014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comments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762000"/>
            <a:ext cx="8763000" cy="5410200"/>
          </a:xfrm>
        </p:spPr>
        <p:txBody>
          <a:bodyPr/>
          <a:lstStyle/>
          <a:p>
            <a:pPr marL="0" indent="0">
              <a:buNone/>
            </a:pPr>
            <a:r>
              <a:rPr lang="en-GB" sz="2500" dirty="0" err="1"/>
              <a:t>ePoll</a:t>
            </a:r>
            <a:r>
              <a:rPr lang="en-GB" sz="2500" dirty="0"/>
              <a:t> Name: </a:t>
            </a:r>
            <a:r>
              <a:rPr lang="en-GB" sz="2500" dirty="0" smtClean="0"/>
              <a:t>CC1</a:t>
            </a:r>
            <a:r>
              <a:rPr lang="en-US" sz="2500" dirty="0" smtClean="0"/>
              <a:t>2</a:t>
            </a:r>
            <a:endParaRPr lang="en-US" sz="2500" dirty="0"/>
          </a:p>
          <a:p>
            <a:pPr marL="0" indent="0">
              <a:buNone/>
            </a:pPr>
            <a:r>
              <a:rPr lang="en-US" sz="2800" dirty="0"/>
              <a:t>" Please provide comments on </a:t>
            </a:r>
            <a:r>
              <a:rPr lang="en-US" sz="2800" dirty="0" smtClean="0"/>
              <a:t>Draft P802.11aj_D0.01 </a:t>
            </a:r>
            <a:r>
              <a:rPr lang="en-US" sz="2800" dirty="0"/>
              <a:t>"</a:t>
            </a:r>
          </a:p>
          <a:p>
            <a:pPr marL="0" indent="0">
              <a:buNone/>
            </a:pPr>
            <a:endParaRPr lang="en-GB" sz="2500" dirty="0" smtClean="0"/>
          </a:p>
          <a:p>
            <a:pPr marL="0" indent="0">
              <a:buNone/>
            </a:pPr>
            <a:r>
              <a:rPr lang="en-GB" sz="2500" dirty="0" smtClean="0"/>
              <a:t>Opens</a:t>
            </a:r>
            <a:r>
              <a:rPr lang="en-GB" sz="2500" dirty="0"/>
              <a:t>: </a:t>
            </a:r>
            <a:r>
              <a:rPr lang="en-GB" sz="2500" dirty="0" smtClean="0"/>
              <a:t>Fri Jan 10, </a:t>
            </a:r>
            <a:r>
              <a:rPr lang="en-GB" sz="2500" dirty="0"/>
              <a:t>2014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Closes: </a:t>
            </a:r>
            <a:r>
              <a:rPr lang="en-GB" sz="2500" dirty="0" smtClean="0"/>
              <a:t>Thu Feb 25, </a:t>
            </a:r>
            <a:r>
              <a:rPr lang="en-GB" sz="2500" dirty="0"/>
              <a:t>2014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Instructions URL: </a:t>
            </a:r>
            <a:endParaRPr lang="en-GB" sz="2500" u="sng" dirty="0"/>
          </a:p>
          <a:p>
            <a:pPr marL="0" indent="0">
              <a:buNone/>
            </a:pPr>
            <a:r>
              <a:rPr lang="en-GB" sz="2500" u="sng" dirty="0">
                <a:hlinkClick r:id="rId2"/>
              </a:rPr>
              <a:t>http://</a:t>
            </a:r>
            <a:r>
              <a:rPr lang="en-GB" sz="2500" u="sng" dirty="0" smtClean="0">
                <a:hlinkClick r:id="rId2"/>
              </a:rPr>
              <a:t>www.ieee802.org/11/LetterBallots/CC12aj/CC12_instructions.html</a:t>
            </a:r>
            <a:endParaRPr lang="en-GB" sz="2500" u="sng" dirty="0" smtClean="0"/>
          </a:p>
          <a:p>
            <a:pPr marL="0" indent="0">
              <a:buNone/>
            </a:pPr>
            <a:endParaRPr lang="en-GB" sz="2500" u="sng" dirty="0"/>
          </a:p>
          <a:p>
            <a:pPr marL="0" indent="0">
              <a:buNone/>
            </a:pPr>
            <a:r>
              <a:rPr lang="en-GB" sz="2500" dirty="0" smtClean="0"/>
              <a:t>Yielded 150 comments</a:t>
            </a:r>
          </a:p>
          <a:p>
            <a:pPr marL="0" indent="0">
              <a:buNone/>
            </a:pPr>
            <a:r>
              <a:rPr lang="en-SG" sz="2800" u="sng" dirty="0">
                <a:hlinkClick r:id="rId3"/>
              </a:rPr>
              <a:t>https://</a:t>
            </a:r>
            <a:r>
              <a:rPr lang="en-SG" sz="2800" u="sng" dirty="0" smtClean="0">
                <a:hlinkClick r:id="rId3"/>
              </a:rPr>
              <a:t>mentor.ieee.org/802.11/dcn/14/11-14-0281-01-00aj-tgaj-d0-01-comment-database.xlsx</a:t>
            </a:r>
            <a:endParaRPr lang="en-SG" sz="2800" u="sng" dirty="0" smtClean="0"/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85800"/>
            <a:ext cx="8001000" cy="5410200"/>
          </a:xfrm>
        </p:spPr>
        <p:txBody>
          <a:bodyPr/>
          <a:lstStyle/>
          <a:p>
            <a:pPr marL="0" indent="0">
              <a:buNone/>
            </a:pPr>
            <a:r>
              <a:rPr lang="en-GB" sz="2500" dirty="0" err="1"/>
              <a:t>ePoll</a:t>
            </a:r>
            <a:r>
              <a:rPr lang="en-GB" sz="2500" dirty="0"/>
              <a:t> Name: </a:t>
            </a:r>
            <a:r>
              <a:rPr lang="en-GB" sz="2500" dirty="0" smtClean="0"/>
              <a:t>CC1</a:t>
            </a:r>
            <a:r>
              <a:rPr lang="en-US" sz="2500" dirty="0" smtClean="0"/>
              <a:t>3</a:t>
            </a:r>
            <a:endParaRPr lang="en-US" sz="2500" dirty="0"/>
          </a:p>
          <a:p>
            <a:pPr marL="0" indent="0">
              <a:buNone/>
            </a:pPr>
            <a:r>
              <a:rPr lang="en-US" sz="2500" dirty="0" smtClean="0"/>
              <a:t> </a:t>
            </a:r>
            <a:endParaRPr lang="en-US" sz="2500" dirty="0"/>
          </a:p>
          <a:p>
            <a:pPr marL="0" indent="0">
              <a:buNone/>
            </a:pPr>
            <a:r>
              <a:rPr lang="en-US" sz="2800" dirty="0"/>
              <a:t>" Please provide comments on IETF PAWS protocol (version-08) "</a:t>
            </a:r>
          </a:p>
          <a:p>
            <a:pPr marL="0" indent="0">
              <a:buNone/>
            </a:pPr>
            <a:endParaRPr lang="en-GB" sz="2500" dirty="0" smtClean="0"/>
          </a:p>
          <a:p>
            <a:pPr marL="0" indent="0">
              <a:buNone/>
            </a:pPr>
            <a:r>
              <a:rPr lang="en-GB" sz="2500" dirty="0" smtClean="0"/>
              <a:t>Opens</a:t>
            </a:r>
            <a:r>
              <a:rPr lang="en-GB" sz="2500" dirty="0"/>
              <a:t>: </a:t>
            </a:r>
            <a:r>
              <a:rPr lang="en-GB" sz="2500" dirty="0" smtClean="0"/>
              <a:t>Thu Jan 23, </a:t>
            </a:r>
            <a:r>
              <a:rPr lang="en-GB" sz="2500" dirty="0"/>
              <a:t>2014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Closes: </a:t>
            </a:r>
            <a:r>
              <a:rPr lang="en-GB" sz="2500" dirty="0" smtClean="0"/>
              <a:t>Thu Feb 06, </a:t>
            </a:r>
            <a:r>
              <a:rPr lang="en-GB" sz="2500" dirty="0"/>
              <a:t>2014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Instructions URL: </a:t>
            </a:r>
            <a:r>
              <a:rPr lang="en-GB" sz="2500" u="sng" dirty="0">
                <a:hlinkClick r:id="rId2"/>
              </a:rPr>
              <a:t>http://</a:t>
            </a:r>
            <a:r>
              <a:rPr lang="en-GB" sz="2500" u="sng" dirty="0" smtClean="0">
                <a:hlinkClick r:id="rId2"/>
              </a:rPr>
              <a:t>www.ieee802.org/11/LetterBallots/CC13ARC/CC13_instructions.html</a:t>
            </a:r>
            <a:endParaRPr lang="en-GB" sz="2500" u="sng" dirty="0" smtClean="0"/>
          </a:p>
          <a:p>
            <a:pPr marL="0" indent="0">
              <a:buNone/>
            </a:pPr>
            <a:endParaRPr lang="en-GB" sz="2500" u="sng" dirty="0"/>
          </a:p>
          <a:p>
            <a:pPr marL="0" indent="0">
              <a:buNone/>
            </a:pPr>
            <a:r>
              <a:rPr lang="en-GB" sz="2500" dirty="0" smtClean="0"/>
              <a:t>Yielded 0 </a:t>
            </a:r>
            <a:r>
              <a:rPr lang="en-GB" sz="2500" dirty="0"/>
              <a:t>comments</a:t>
            </a:r>
            <a:endParaRPr lang="en-US" sz="2500" dirty="0"/>
          </a:p>
          <a:p>
            <a:pPr marL="0" indent="0">
              <a:buNone/>
            </a:pPr>
            <a:endParaRPr lang="en-US" sz="25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077200" cy="5410200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ePoll</a:t>
            </a:r>
            <a:r>
              <a:rPr lang="en-GB" dirty="0"/>
              <a:t> Name: CC14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>Please </a:t>
            </a:r>
            <a:r>
              <a:rPr lang="en-GB" dirty="0"/>
              <a:t>provide comments on </a:t>
            </a:r>
            <a:r>
              <a:rPr lang="en-GB" dirty="0"/>
              <a:t>IEEE P802 </a:t>
            </a:r>
            <a:r>
              <a:rPr lang="en-GB" dirty="0" smtClean="0"/>
              <a:t>Overview </a:t>
            </a:r>
            <a:r>
              <a:rPr lang="en-GB" dirty="0"/>
              <a:t>and </a:t>
            </a:r>
            <a:r>
              <a:rPr lang="en-GB" dirty="0" smtClean="0"/>
              <a:t>Architecture Revision “Draft </a:t>
            </a:r>
            <a:r>
              <a:rPr lang="en-GB" dirty="0"/>
              <a:t>P802-REV D1.8"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Opens: Thu Feb 27, 2014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Closes: Sun Mar 09, 2014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Instructions URL: </a:t>
            </a:r>
            <a:r>
              <a:rPr lang="en-GB" u="sng" dirty="0">
                <a:hlinkClick r:id="rId2"/>
              </a:rPr>
              <a:t>http://www.ieee802.org/11/LetterBallots/CC14ARC/CC14_instructions.html</a:t>
            </a: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Yielded </a:t>
            </a:r>
            <a:r>
              <a:rPr lang="en-GB" dirty="0"/>
              <a:t>38 comments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23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685800"/>
            <a:ext cx="8001000" cy="5410200"/>
          </a:xfrm>
        </p:spPr>
        <p:txBody>
          <a:bodyPr/>
          <a:lstStyle/>
          <a:p>
            <a:pPr marL="0" indent="0">
              <a:buNone/>
            </a:pPr>
            <a:r>
              <a:rPr lang="en-GB" sz="2500" dirty="0" err="1"/>
              <a:t>ePoll</a:t>
            </a:r>
            <a:r>
              <a:rPr lang="en-GB" sz="2500" dirty="0"/>
              <a:t> Name: CC15</a:t>
            </a:r>
            <a:endParaRPr lang="en-US" sz="2500" dirty="0"/>
          </a:p>
          <a:p>
            <a:pPr marL="0" indent="0">
              <a:buNone/>
            </a:pPr>
            <a:r>
              <a:rPr lang="en-US" sz="2500" dirty="0" smtClean="0"/>
              <a:t> </a:t>
            </a:r>
            <a:endParaRPr lang="en-US" sz="2500" dirty="0"/>
          </a:p>
          <a:p>
            <a:pPr marL="0" indent="0">
              <a:buNone/>
            </a:pPr>
            <a:r>
              <a:rPr lang="en-GB" sz="2500" dirty="0" smtClean="0"/>
              <a:t>"</a:t>
            </a:r>
            <a:r>
              <a:rPr lang="en-GB" sz="2500" dirty="0"/>
              <a:t>Please provide comments on </a:t>
            </a:r>
            <a:r>
              <a:rPr lang="en-GB" sz="2500" dirty="0"/>
              <a:t>Media Access Control (MAC) Service Definition </a:t>
            </a:r>
            <a:r>
              <a:rPr lang="en-GB" sz="2500" dirty="0" smtClean="0"/>
              <a:t>Draft </a:t>
            </a:r>
            <a:r>
              <a:rPr lang="en-GB" sz="2500" dirty="0"/>
              <a:t>P802.1AC D0.2"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 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Opens: Fri Feb 28, 2014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Closes: Mon Mar 10, 2014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Instructions URL: </a:t>
            </a:r>
            <a:r>
              <a:rPr lang="en-GB" sz="2500" u="sng" dirty="0">
                <a:hlinkClick r:id="rId2"/>
              </a:rPr>
              <a:t>http://www.ieee802.org/11/LetterBallots/CC15ARC/CC15_instructions.html</a:t>
            </a:r>
            <a:endParaRPr lang="en-US" sz="2500" dirty="0"/>
          </a:p>
          <a:p>
            <a:pPr marL="0" indent="0">
              <a:buNone/>
            </a:pPr>
            <a:endParaRPr lang="en-GB" sz="2500" dirty="0" smtClean="0"/>
          </a:p>
          <a:p>
            <a:pPr marL="0" indent="0">
              <a:buNone/>
            </a:pPr>
            <a:r>
              <a:rPr lang="en-GB" sz="2500" dirty="0" smtClean="0"/>
              <a:t>Yielded </a:t>
            </a:r>
            <a:r>
              <a:rPr lang="en-GB" sz="2500" dirty="0"/>
              <a:t>18 comments</a:t>
            </a:r>
            <a:endParaRPr lang="en-US" sz="2500" dirty="0"/>
          </a:p>
          <a:p>
            <a:pPr marL="0" indent="0">
              <a:buNone/>
            </a:pPr>
            <a:endParaRPr lang="en-US" sz="25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22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84300"/>
              </p:ext>
            </p:extLst>
          </p:nvPr>
        </p:nvGraphicFramePr>
        <p:xfrm>
          <a:off x="1066800" y="1828801"/>
          <a:ext cx="73914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7804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7422"/>
              </p:ext>
            </p:extLst>
          </p:nvPr>
        </p:nvGraphicFramePr>
        <p:xfrm>
          <a:off x="152400" y="762000"/>
          <a:ext cx="8763001" cy="4760857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6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 2014-close</a:t>
            </a:r>
          </a:p>
        </p:txBody>
      </p:sp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375626"/>
              </p:ext>
            </p:extLst>
          </p:nvPr>
        </p:nvGraphicFramePr>
        <p:xfrm>
          <a:off x="85725" y="990600"/>
          <a:ext cx="8991600" cy="505297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Alfred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</a:rPr>
                        <a:t>Asterjadhi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Zander Lei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Yongho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SEOK,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Alfred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</a:rPr>
                        <a:t>Asterjadhi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Zander Lei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 smtClean="0"/>
                        <a:t>Jiamin</a:t>
                      </a:r>
                      <a:r>
                        <a:rPr lang="en-US" altLang="en-US" sz="1400" dirty="0" smtClean="0"/>
                        <a:t> CHEN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6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16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Joe Levy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Lansford, 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819275" y="6468764"/>
            <a:ext cx="1889813" cy="30777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Temporary volunteers</a:t>
            </a:r>
            <a:endParaRPr lang="en-US" sz="1400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181610" y="266700"/>
            <a:ext cx="23630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600" dirty="0" smtClean="0">
                <a:solidFill>
                  <a:schemeClr val="tx2"/>
                </a:solidFill>
              </a:rPr>
              <a:t>Friday </a:t>
            </a:r>
            <a:r>
              <a:rPr lang="en-US" sz="1600" dirty="0">
                <a:solidFill>
                  <a:schemeClr val="tx2"/>
                </a:solidFill>
              </a:rPr>
              <a:t>Agenda Item </a:t>
            </a:r>
            <a:r>
              <a:rPr lang="en-US" sz="1600" dirty="0" smtClean="0">
                <a:solidFill>
                  <a:schemeClr val="tx2"/>
                </a:solidFill>
              </a:rPr>
              <a:t>2.07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20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March 2014</a:t>
            </a:r>
          </a:p>
        </p:txBody>
      </p:sp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42248"/>
              </p:ext>
            </p:extLst>
          </p:nvPr>
        </p:nvGraphicFramePr>
        <p:xfrm>
          <a:off x="85725" y="990600"/>
          <a:ext cx="8991600" cy="5073290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Alfred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</a:rPr>
                        <a:t>Asterjadhi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Zander Lei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Yongho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SEOK,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Alfred </a:t>
                      </a:r>
                      <a:r>
                        <a:rPr lang="en-US" altLang="ko-KR" sz="1400" dirty="0" err="1" smtClean="0">
                          <a:solidFill>
                            <a:schemeClr val="tx1"/>
                          </a:solidFill>
                        </a:rPr>
                        <a:t>Asterjadhi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Zander Lei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 PENG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 smtClean="0"/>
                        <a:t>Jiamin</a:t>
                      </a:r>
                      <a:r>
                        <a:rPr lang="en-US" altLang="en-US" sz="1400" dirty="0" smtClean="0"/>
                        <a:t> CHEN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Joe Levy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Lansford, 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138"/>
          <p:cNvSpPr txBox="1">
            <a:spLocks noChangeArrowheads="1"/>
          </p:cNvSpPr>
          <p:nvPr/>
        </p:nvSpPr>
        <p:spPr bwMode="auto">
          <a:xfrm>
            <a:off x="1819275" y="6468764"/>
            <a:ext cx="1889813" cy="30777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Temporary volunteers</a:t>
            </a:r>
            <a:endParaRPr lang="en-US" sz="1400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181610" y="266700"/>
            <a:ext cx="23630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600" dirty="0" smtClean="0">
                <a:solidFill>
                  <a:schemeClr val="tx2"/>
                </a:solidFill>
              </a:rPr>
              <a:t>Friday </a:t>
            </a:r>
            <a:r>
              <a:rPr lang="en-US" sz="1600" dirty="0">
                <a:solidFill>
                  <a:schemeClr val="tx2"/>
                </a:solidFill>
              </a:rPr>
              <a:t>Agenda Item </a:t>
            </a:r>
            <a:r>
              <a:rPr lang="en-US" sz="1600" dirty="0" smtClean="0">
                <a:solidFill>
                  <a:schemeClr val="tx2"/>
                </a:solidFill>
              </a:rPr>
              <a:t>2.07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5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299761</TotalTime>
  <Words>2433</Words>
  <Application>Microsoft Office PowerPoint</Application>
  <PresentationFormat>On-screen Show (4:3)</PresentationFormat>
  <Paragraphs>908</Paragraphs>
  <Slides>37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WG11   Opening Report Snapshots  March 2014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Jan 2014-close</vt:lpstr>
      <vt:lpstr>WG11 Task &amp; Study Group Officers – March 2014</vt:lpstr>
      <vt:lpstr>WG11 Meeting Chairs – March 2014</vt:lpstr>
      <vt:lpstr>PowerPoint Presentation</vt:lpstr>
      <vt:lpstr>Current Membership Status - March</vt:lpstr>
      <vt:lpstr>IEEE 802.11 Standards Pipeline  - March 2014</vt:lpstr>
      <vt:lpstr>IEEE 802.11 Revisions</vt:lpstr>
      <vt:lpstr>PowerPoint Presentation</vt:lpstr>
      <vt:lpstr>Agenda for March 2014 Chairs: Peter Ecclesine, Adrian Stephens</vt:lpstr>
      <vt:lpstr>WNG SC –  March 2014 Chair: Clint Chaplin</vt:lpstr>
      <vt:lpstr>802.11 ARC – March 2014 Chair: Mark Hamilton</vt:lpstr>
      <vt:lpstr>IEEE 802 JTC1 SC – March 2014 Chair: Andrew Myles</vt:lpstr>
      <vt:lpstr>IEEE 802 JTC1 SC – March 2014 Chair: Andrew Myles</vt:lpstr>
      <vt:lpstr>Regulatory Standing Committee - March 2014  Chair: Richard Kennedy-pro tem</vt:lpstr>
      <vt:lpstr>IEEE 802.11 TGmc – March 2014  802.11 revision  Chair: Dorothy Stanley</vt:lpstr>
      <vt:lpstr>IEEE 802.11ac – March 2014 Very-high Throughput, &lt; 6GHz  Chair: Osama Aboul-Magd</vt:lpstr>
      <vt:lpstr>TGaf – Meeting Goals March 2014 WLAN in Whitespaces Chair: Richard Kennedy</vt:lpstr>
      <vt:lpstr>IEEE 802.11ah Snapshot - March 2014 sub 1GHz PHY Chair: Yongho Seok</vt:lpstr>
      <vt:lpstr>IEEE 802.11 FILS TGai – March 2014 Fast Initial Link Setup  Chair: Hiroshi Mano</vt:lpstr>
      <vt:lpstr>IEEE 802.11aj - March 2014 China millimeter wave Chair: Xiaoming Peng</vt:lpstr>
      <vt:lpstr>Task Group 802.11ak   March 2014 Enhancements For Transit Links Within Bridged Networks Chair: Donald Eastlake </vt:lpstr>
      <vt:lpstr>IEEE 802.11aq – March 2014 Pre-Association Discovery  Chair: Stephen McCann</vt:lpstr>
      <vt:lpstr>HEW SG – March 2014 High Efficiency WLAN Chair: Osama Aboul-Magd</vt:lpstr>
      <vt:lpstr>HEW SG Timeline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March 2014</dc:title>
  <dc:creator>Bruce Kraemer</dc:creator>
  <cp:lastModifiedBy>Marvell</cp:lastModifiedBy>
  <cp:revision>2979</cp:revision>
  <cp:lastPrinted>2014-03-15T03:57:02Z</cp:lastPrinted>
  <dcterms:created xsi:type="dcterms:W3CDTF">1998-02-10T13:07:52Z</dcterms:created>
  <dcterms:modified xsi:type="dcterms:W3CDTF">2014-03-16T02:44:18Z</dcterms:modified>
</cp:coreProperties>
</file>