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3" r:id="rId4"/>
    <p:sldId id="281" r:id="rId5"/>
    <p:sldId id="285" r:id="rId6"/>
    <p:sldId id="284" r:id="rId7"/>
    <p:sldId id="283"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392" y="-4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a:t>
            </a:r>
            <a:r>
              <a:rPr lang="en-US" dirty="0" smtClean="0"/>
              <a:t>-14/0168r1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a:t>
            </a:r>
            <a:r>
              <a:rPr lang="en-US" dirty="0" smtClean="0"/>
              <a:t>-14/0168r1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a:t>
            </a:r>
            <a:r>
              <a:rPr lang="en-US" dirty="0" smtClean="0"/>
              <a:t>-14/0168r1</a:t>
            </a:r>
            <a:endParaRPr lang="en-US" dirty="0"/>
          </a:p>
        </p:txBody>
      </p:sp>
      <p:sp>
        <p:nvSpPr>
          <p:cNvPr id="5" name="Rectangle 3"/>
          <p:cNvSpPr>
            <a:spLocks noGrp="1" noChangeArrowheads="1"/>
          </p:cNvSpPr>
          <p:nvPr>
            <p:ph type="dt"/>
          </p:nvPr>
        </p:nvSpPr>
        <p:spPr>
          <a:ln/>
        </p:spPr>
        <p:txBody>
          <a:bodyPr/>
          <a:lstStyle/>
          <a:p>
            <a:r>
              <a:rPr lang="en-US" smtClean="0"/>
              <a:t>January 2014</a:t>
            </a:r>
            <a:endParaRPr lang="en-US" dirty="0"/>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a:t>
            </a:r>
            <a:r>
              <a:rPr lang="en-US" dirty="0" smtClean="0"/>
              <a:t>-14/0168r1</a:t>
            </a:r>
            <a:endParaRPr lang="en-US" dirty="0"/>
          </a:p>
        </p:txBody>
      </p:sp>
      <p:sp>
        <p:nvSpPr>
          <p:cNvPr id="5" name="Rectangle 3"/>
          <p:cNvSpPr>
            <a:spLocks noGrp="1" noChangeArrowheads="1"/>
          </p:cNvSpPr>
          <p:nvPr>
            <p:ph type="dt"/>
          </p:nvPr>
        </p:nvSpPr>
        <p:spPr>
          <a:ln/>
        </p:spPr>
        <p:txBody>
          <a:bodyPr/>
          <a:lstStyle/>
          <a:p>
            <a:r>
              <a:rPr lang="en-US" smtClean="0"/>
              <a:t>January 2014</a:t>
            </a:r>
            <a:endParaRPr lang="en-US" dirty="0"/>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9488849"/>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p:txBody>
          <a:bodyPr/>
          <a:lstStyle>
            <a:lvl1pPr>
              <a:defRPr/>
            </a:lvl1pPr>
          </a:lstStyle>
          <a:p>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p:txBody>
          <a:bodyPr/>
          <a:lstStyle>
            <a:lvl1pPr>
              <a:defRPr/>
            </a:lvl1pPr>
          </a:lstStyle>
          <a:p>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p:txBody>
          <a:bodyPr/>
          <a:lstStyle>
            <a:lvl1pPr>
              <a:defRPr/>
            </a:lvl1pPr>
          </a:lstStyle>
          <a:p>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-14/0168r1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sldNum="0"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510" y="685800"/>
            <a:ext cx="910901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DE" dirty="0"/>
              <a:t>802.1 / 802.11 Formal Interface</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91"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GB" dirty="0" smtClean="0"/>
              <a:t>IEEE P802.1Qbz and P802.1AC-REV require a reference to a formal MAC Service Interface, to reside in a particular clause in IEEE P802.11ak.  (See also 11-13/0938.)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88640"/>
            <a:ext cx="8588861" cy="838200"/>
          </a:xfrm>
        </p:spPr>
        <p:txBody>
          <a:bodyPr/>
          <a:lstStyle/>
          <a:p>
            <a:r>
              <a:rPr lang="en-US" b="1" kern="0" dirty="0">
                <a:solidFill>
                  <a:srgbClr val="000000"/>
                </a:solidFill>
              </a:rPr>
              <a:t>Infrastructure</a:t>
            </a:r>
            <a:br>
              <a:rPr lang="en-US" b="1" kern="0" dirty="0">
                <a:solidFill>
                  <a:srgbClr val="000000"/>
                </a:solidFill>
              </a:rPr>
            </a:br>
            <a:r>
              <a:rPr lang="en-US" b="1" kern="0" dirty="0">
                <a:solidFill>
                  <a:srgbClr val="000000"/>
                </a:solidFill>
              </a:rPr>
              <a:t>802.1AC Convergence</a:t>
            </a:r>
            <a:endParaRPr lang="en-US" dirty="0"/>
          </a:p>
        </p:txBody>
      </p:sp>
      <p:sp>
        <p:nvSpPr>
          <p:cNvPr id="4" name="Rectangle 3"/>
          <p:cNvSpPr/>
          <p:nvPr/>
        </p:nvSpPr>
        <p:spPr>
          <a:xfrm>
            <a:off x="609600" y="1770540"/>
            <a:ext cx="7924800" cy="417306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17" name="Rectangle 16"/>
          <p:cNvSpPr/>
          <p:nvPr/>
        </p:nvSpPr>
        <p:spPr>
          <a:xfrm>
            <a:off x="7620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8" name="Rectangle 17"/>
          <p:cNvSpPr/>
          <p:nvPr/>
        </p:nvSpPr>
        <p:spPr>
          <a:xfrm>
            <a:off x="160020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1" name="Rectangle 20"/>
          <p:cNvSpPr/>
          <p:nvPr/>
        </p:nvSpPr>
        <p:spPr>
          <a:xfrm>
            <a:off x="25992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2" name="Rectangle 21"/>
          <p:cNvSpPr/>
          <p:nvPr/>
        </p:nvSpPr>
        <p:spPr>
          <a:xfrm>
            <a:off x="343741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4" name="Rectangle 23"/>
          <p:cNvSpPr/>
          <p:nvPr/>
        </p:nvSpPr>
        <p:spPr>
          <a:xfrm>
            <a:off x="68389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25" name="Rectangle 24"/>
          <p:cNvSpPr/>
          <p:nvPr/>
        </p:nvSpPr>
        <p:spPr>
          <a:xfrm>
            <a:off x="7677150" y="1553608"/>
            <a:ext cx="762000"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800" dirty="0" smtClean="0">
                <a:solidFill>
                  <a:srgbClr val="000000"/>
                </a:solidFill>
              </a:rPr>
              <a:t>(ISS)</a:t>
            </a:r>
          </a:p>
        </p:txBody>
      </p:sp>
      <p:sp>
        <p:nvSpPr>
          <p:cNvPr id="12" name="Rectangle 11"/>
          <p:cNvSpPr/>
          <p:nvPr/>
        </p:nvSpPr>
        <p:spPr>
          <a:xfrm>
            <a:off x="5181600" y="1487282"/>
            <a:ext cx="762000" cy="46166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dirty="0" smtClean="0">
                <a:solidFill>
                  <a:srgbClr val="000000"/>
                </a:solidFill>
              </a:rPr>
              <a:t>…</a:t>
            </a:r>
          </a:p>
        </p:txBody>
      </p:sp>
      <p:sp>
        <p:nvSpPr>
          <p:cNvPr id="3" name="TextBox 2"/>
          <p:cNvSpPr txBox="1"/>
          <p:nvPr/>
        </p:nvSpPr>
        <p:spPr>
          <a:xfrm>
            <a:off x="966763" y="1295400"/>
            <a:ext cx="338629" cy="369332"/>
          </a:xfrm>
          <a:prstGeom prst="rect">
            <a:avLst/>
          </a:prstGeom>
          <a:noFill/>
        </p:spPr>
        <p:txBody>
          <a:bodyPr wrap="none" rtlCol="0">
            <a:spAutoFit/>
          </a:bodyPr>
          <a:lstStyle/>
          <a:p>
            <a:r>
              <a:rPr lang="en-US" sz="1800" dirty="0" smtClean="0"/>
              <a:t>C</a:t>
            </a:r>
            <a:endParaRPr lang="en-US" sz="1800" dirty="0"/>
          </a:p>
        </p:txBody>
      </p:sp>
      <p:sp>
        <p:nvSpPr>
          <p:cNvPr id="5" name="TextBox 4"/>
          <p:cNvSpPr txBox="1"/>
          <p:nvPr/>
        </p:nvSpPr>
        <p:spPr>
          <a:xfrm>
            <a:off x="1726795" y="1295400"/>
            <a:ext cx="505329" cy="369332"/>
          </a:xfrm>
          <a:prstGeom prst="rect">
            <a:avLst/>
          </a:prstGeom>
          <a:noFill/>
        </p:spPr>
        <p:txBody>
          <a:bodyPr wrap="none" rtlCol="0">
            <a:spAutoFit/>
          </a:bodyPr>
          <a:lstStyle/>
          <a:p>
            <a:r>
              <a:rPr lang="en-US" sz="1800" dirty="0" smtClean="0"/>
              <a:t>UC</a:t>
            </a:r>
            <a:endParaRPr lang="en-US" sz="1800" dirty="0"/>
          </a:p>
        </p:txBody>
      </p:sp>
      <p:sp>
        <p:nvSpPr>
          <p:cNvPr id="26" name="TextBox 25"/>
          <p:cNvSpPr txBox="1"/>
          <p:nvPr/>
        </p:nvSpPr>
        <p:spPr>
          <a:xfrm>
            <a:off x="2790740" y="1295400"/>
            <a:ext cx="338629" cy="369332"/>
          </a:xfrm>
          <a:prstGeom prst="rect">
            <a:avLst/>
          </a:prstGeom>
          <a:noFill/>
        </p:spPr>
        <p:txBody>
          <a:bodyPr wrap="none" rtlCol="0">
            <a:spAutoFit/>
          </a:bodyPr>
          <a:lstStyle/>
          <a:p>
            <a:r>
              <a:rPr lang="en-US" sz="1800" dirty="0" smtClean="0"/>
              <a:t>C</a:t>
            </a:r>
            <a:endParaRPr lang="en-US" sz="1800" dirty="0"/>
          </a:p>
        </p:txBody>
      </p:sp>
      <p:sp>
        <p:nvSpPr>
          <p:cNvPr id="27" name="TextBox 26"/>
          <p:cNvSpPr txBox="1"/>
          <p:nvPr/>
        </p:nvSpPr>
        <p:spPr>
          <a:xfrm>
            <a:off x="3550772" y="1295400"/>
            <a:ext cx="505329" cy="369332"/>
          </a:xfrm>
          <a:prstGeom prst="rect">
            <a:avLst/>
          </a:prstGeom>
          <a:noFill/>
        </p:spPr>
        <p:txBody>
          <a:bodyPr wrap="none" rtlCol="0">
            <a:spAutoFit/>
          </a:bodyPr>
          <a:lstStyle/>
          <a:p>
            <a:r>
              <a:rPr lang="en-US" sz="1800" dirty="0" smtClean="0"/>
              <a:t>UC</a:t>
            </a:r>
            <a:endParaRPr lang="en-US" sz="1800" dirty="0"/>
          </a:p>
        </p:txBody>
      </p:sp>
      <p:sp>
        <p:nvSpPr>
          <p:cNvPr id="28" name="TextBox 27"/>
          <p:cNvSpPr txBox="1"/>
          <p:nvPr/>
        </p:nvSpPr>
        <p:spPr>
          <a:xfrm>
            <a:off x="7047861" y="1295400"/>
            <a:ext cx="338629" cy="369332"/>
          </a:xfrm>
          <a:prstGeom prst="rect">
            <a:avLst/>
          </a:prstGeom>
          <a:noFill/>
        </p:spPr>
        <p:txBody>
          <a:bodyPr wrap="none" rtlCol="0">
            <a:spAutoFit/>
          </a:bodyPr>
          <a:lstStyle/>
          <a:p>
            <a:r>
              <a:rPr lang="en-US" sz="1800" dirty="0" smtClean="0"/>
              <a:t>C</a:t>
            </a:r>
            <a:endParaRPr lang="en-US" sz="1800" dirty="0"/>
          </a:p>
        </p:txBody>
      </p:sp>
      <p:sp>
        <p:nvSpPr>
          <p:cNvPr id="29" name="TextBox 28"/>
          <p:cNvSpPr txBox="1"/>
          <p:nvPr/>
        </p:nvSpPr>
        <p:spPr>
          <a:xfrm>
            <a:off x="7807893" y="1295400"/>
            <a:ext cx="505329" cy="369332"/>
          </a:xfrm>
          <a:prstGeom prst="rect">
            <a:avLst/>
          </a:prstGeom>
          <a:noFill/>
        </p:spPr>
        <p:txBody>
          <a:bodyPr wrap="none" rtlCol="0">
            <a:spAutoFit/>
          </a:bodyPr>
          <a:lstStyle/>
          <a:p>
            <a:r>
              <a:rPr lang="en-US" sz="1800" dirty="0" smtClean="0"/>
              <a:t>UC</a:t>
            </a:r>
            <a:endParaRPr lang="en-US" sz="1800" dirty="0"/>
          </a:p>
        </p:txBody>
      </p:sp>
      <p:sp>
        <p:nvSpPr>
          <p:cNvPr id="23" name="Text Placeholder 2"/>
          <p:cNvSpPr>
            <a:spLocks noGrp="1"/>
          </p:cNvSpPr>
          <p:nvPr>
            <p:ph type="body" sz="quarter" idx="10"/>
          </p:nvPr>
        </p:nvSpPr>
        <p:spPr>
          <a:xfrm>
            <a:off x="609601" y="2010503"/>
            <a:ext cx="7924800" cy="3933098"/>
          </a:xfrm>
        </p:spPr>
        <p:txBody>
          <a:bodyPr/>
          <a:lstStyle/>
          <a:p>
            <a:pPr>
              <a:buFont typeface="Arial"/>
              <a:buChar char="•"/>
            </a:pPr>
            <a:r>
              <a:rPr lang="en-US" dirty="0" smtClean="0"/>
              <a:t>All of the ports associated with a given AP (or BSS, in the sense of a logical function) go through a single instance of the convergence function.</a:t>
            </a:r>
          </a:p>
          <a:p>
            <a:pPr>
              <a:buFont typeface="Arial"/>
              <a:buChar char="•"/>
            </a:pPr>
            <a:r>
              <a:rPr lang="en-US" dirty="0" smtClean="0"/>
              <a:t>For </a:t>
            </a:r>
            <a:r>
              <a:rPr lang="en-US" b="1" dirty="0" smtClean="0">
                <a:solidFill>
                  <a:schemeClr val="accent6"/>
                </a:solidFill>
              </a:rPr>
              <a:t>.requests</a:t>
            </a:r>
            <a:r>
              <a:rPr lang="en-US" dirty="0" smtClean="0"/>
              <a:t>:  The convergence function turns some number of .requests presented “simultaneously” on some number of its upper SAPs into a single .request and a vector indicating on which SAPs it was presented.</a:t>
            </a:r>
          </a:p>
          <a:p>
            <a:pPr>
              <a:buFont typeface="Arial"/>
              <a:buChar char="•"/>
            </a:pPr>
            <a:r>
              <a:rPr lang="en-US" dirty="0" smtClean="0"/>
              <a:t>For </a:t>
            </a:r>
            <a:r>
              <a:rPr lang="en-US" b="1" dirty="0" smtClean="0">
                <a:solidFill>
                  <a:srgbClr val="652D89"/>
                </a:solidFill>
              </a:rPr>
              <a:t>.indications</a:t>
            </a:r>
            <a:r>
              <a:rPr lang="en-US" dirty="0" smtClean="0"/>
              <a:t>:  The convergence function presents the frame on the SAP(s) indicated by the vector.  (It so happens that this is always just one port.)</a:t>
            </a:r>
          </a:p>
          <a:p>
            <a:pPr>
              <a:buFont typeface="Arial"/>
              <a:buChar char="•"/>
            </a:pPr>
            <a:endParaRPr lang="en-US" dirty="0"/>
          </a:p>
        </p:txBody>
      </p:sp>
      <p:sp>
        <p:nvSpPr>
          <p:cNvPr id="31" name="Rectangle 30"/>
          <p:cNvSpPr/>
          <p:nvPr/>
        </p:nvSpPr>
        <p:spPr>
          <a:xfrm>
            <a:off x="2508318" y="57266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285750" indent="-285750" algn="ctr">
              <a:buFont typeface="Arial"/>
              <a:buChar char="•"/>
            </a:pPr>
            <a:r>
              <a:rPr lang="en-US" sz="1800" dirty="0" smtClean="0">
                <a:solidFill>
                  <a:srgbClr val="000000"/>
                </a:solidFill>
              </a:rPr>
              <a:t>(Infrastructure SAP with port vector)</a:t>
            </a:r>
          </a:p>
        </p:txBody>
      </p:sp>
      <p:sp>
        <p:nvSpPr>
          <p:cNvPr id="32" name="TextBox 31"/>
          <p:cNvSpPr txBox="1"/>
          <p:nvPr/>
        </p:nvSpPr>
        <p:spPr>
          <a:xfrm>
            <a:off x="1401234" y="1764268"/>
            <a:ext cx="300082" cy="369332"/>
          </a:xfrm>
          <a:prstGeom prst="rect">
            <a:avLst/>
          </a:prstGeom>
          <a:noFill/>
        </p:spPr>
        <p:txBody>
          <a:bodyPr wrap="none" rtlCol="0">
            <a:spAutoFit/>
          </a:bodyPr>
          <a:lstStyle/>
          <a:p>
            <a:r>
              <a:rPr lang="en-US" sz="1800" dirty="0" smtClean="0"/>
              <a:t>1</a:t>
            </a:r>
            <a:endParaRPr lang="en-US" sz="1800" dirty="0"/>
          </a:p>
        </p:txBody>
      </p:sp>
      <p:sp>
        <p:nvSpPr>
          <p:cNvPr id="33" name="TextBox 32"/>
          <p:cNvSpPr txBox="1"/>
          <p:nvPr/>
        </p:nvSpPr>
        <p:spPr>
          <a:xfrm>
            <a:off x="3248198" y="1752600"/>
            <a:ext cx="300082" cy="369332"/>
          </a:xfrm>
          <a:prstGeom prst="rect">
            <a:avLst/>
          </a:prstGeom>
          <a:noFill/>
        </p:spPr>
        <p:txBody>
          <a:bodyPr wrap="none" rtlCol="0">
            <a:spAutoFit/>
          </a:bodyPr>
          <a:lstStyle/>
          <a:p>
            <a:r>
              <a:rPr lang="en-US" sz="1800" dirty="0" smtClean="0"/>
              <a:t>2</a:t>
            </a:r>
            <a:endParaRPr lang="en-US" sz="1800" dirty="0"/>
          </a:p>
        </p:txBody>
      </p:sp>
      <p:sp>
        <p:nvSpPr>
          <p:cNvPr id="34" name="TextBox 33"/>
          <p:cNvSpPr txBox="1"/>
          <p:nvPr/>
        </p:nvSpPr>
        <p:spPr>
          <a:xfrm>
            <a:off x="7485161" y="1752600"/>
            <a:ext cx="429913" cy="369332"/>
          </a:xfrm>
          <a:prstGeom prst="rect">
            <a:avLst/>
          </a:prstGeom>
          <a:noFill/>
        </p:spPr>
        <p:txBody>
          <a:bodyPr wrap="none" rtlCol="0">
            <a:spAutoFit/>
          </a:bodyPr>
          <a:lstStyle/>
          <a:p>
            <a:r>
              <a:rPr lang="en-US" sz="1800" i="1" dirty="0"/>
              <a:t>m</a:t>
            </a:r>
          </a:p>
        </p:txBody>
      </p:sp>
    </p:spTree>
    <p:extLst>
      <p:ext uri="{BB962C8B-B14F-4D97-AF65-F5344CB8AC3E}">
        <p14:creationId xmlns:p14="http://schemas.microsoft.com/office/powerpoint/2010/main" val="3331896001"/>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solidFill>
                  <a:srgbClr val="000000"/>
                </a:solidFill>
              </a:rPr>
              <a:t>P802.11ak Non-AP station </a:t>
            </a:r>
            <a:r>
              <a:rPr lang="en-US" b="1" kern="0" dirty="0" smtClean="0">
                <a:solidFill>
                  <a:srgbClr val="000000"/>
                </a:solidFill>
              </a:rPr>
              <a:t>access</a:t>
            </a:r>
            <a:endParaRPr lang="en-US" dirty="0"/>
          </a:p>
        </p:txBody>
      </p:sp>
      <p:sp>
        <p:nvSpPr>
          <p:cNvPr id="4" name="Rectangle 3"/>
          <p:cNvSpPr/>
          <p:nvPr/>
        </p:nvSpPr>
        <p:spPr>
          <a:xfrm>
            <a:off x="609600" y="1600200"/>
            <a:ext cx="7924800" cy="4343400"/>
          </a:xfrm>
          <a:prstGeom prst="rect">
            <a:avLst/>
          </a:prstGeom>
          <a:noFill/>
          <a:ln w="38100">
            <a:solidFill>
              <a:srgbClr val="00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rgbClr val="000000"/>
              </a:solidFill>
            </a:endParaRPr>
          </a:p>
        </p:txBody>
      </p:sp>
      <p:sp>
        <p:nvSpPr>
          <p:cNvPr id="19" name="Text Placeholder 2"/>
          <p:cNvSpPr>
            <a:spLocks noGrp="1"/>
          </p:cNvSpPr>
          <p:nvPr>
            <p:ph type="body" sz="quarter" idx="10"/>
          </p:nvPr>
        </p:nvSpPr>
        <p:spPr>
          <a:xfrm>
            <a:off x="609600" y="1752600"/>
            <a:ext cx="7924800" cy="4191001"/>
          </a:xfrm>
        </p:spPr>
        <p:txBody>
          <a:bodyPr/>
          <a:lstStyle/>
          <a:p>
            <a:pPr>
              <a:buFont typeface="Arial"/>
              <a:buChar char="•"/>
            </a:pPr>
            <a:r>
              <a:rPr lang="en-US" dirty="0" smtClean="0"/>
              <a:t>For </a:t>
            </a:r>
            <a:r>
              <a:rPr lang="en-US" b="1" dirty="0">
                <a:solidFill>
                  <a:schemeClr val="accent6"/>
                </a:solidFill>
              </a:rPr>
              <a:t>.requests</a:t>
            </a:r>
            <a:r>
              <a:rPr lang="en-US" dirty="0"/>
              <a:t>:  </a:t>
            </a:r>
            <a:r>
              <a:rPr lang="en-US" dirty="0" smtClean="0"/>
              <a:t>The frame has only Destination and Source addresses.  The port vector simply indicates whether the frame is or is not encrypted.  The outer Destination and Receiver addresses are the AP, the Source/Transmitter address the non-AP station.  The A-MSDU does not carry any subset encoding.</a:t>
            </a:r>
            <a:endParaRPr lang="en-US" dirty="0"/>
          </a:p>
          <a:p>
            <a:pPr>
              <a:buFont typeface="Arial"/>
              <a:buChar char="•"/>
            </a:pPr>
            <a:r>
              <a:rPr lang="en-US" dirty="0"/>
              <a:t>For </a:t>
            </a:r>
            <a:r>
              <a:rPr lang="en-US" b="1" dirty="0">
                <a:solidFill>
                  <a:srgbClr val="652D89"/>
                </a:solidFill>
              </a:rPr>
              <a:t>.indications</a:t>
            </a:r>
            <a:r>
              <a:rPr lang="en-US" dirty="0"/>
              <a:t>:  </a:t>
            </a:r>
            <a:r>
              <a:rPr lang="en-US" dirty="0" smtClean="0"/>
              <a:t>Whether or not the frame was encrypted determines the single-bit vector passed up with the frame.</a:t>
            </a:r>
          </a:p>
        </p:txBody>
      </p:sp>
      <p:sp>
        <p:nvSpPr>
          <p:cNvPr id="20" name="Rectangle 19"/>
          <p:cNvSpPr/>
          <p:nvPr/>
        </p:nvSpPr>
        <p:spPr>
          <a:xfrm>
            <a:off x="4038600" y="5711279"/>
            <a:ext cx="1066800" cy="4001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000" dirty="0" smtClean="0">
                <a:solidFill>
                  <a:srgbClr val="000000"/>
                </a:solidFill>
              </a:rPr>
              <a:t>(802.11)</a:t>
            </a:r>
          </a:p>
        </p:txBody>
      </p:sp>
      <p:sp>
        <p:nvSpPr>
          <p:cNvPr id="7" name="Rectangle 6"/>
          <p:cNvSpPr/>
          <p:nvPr/>
        </p:nvSpPr>
        <p:spPr>
          <a:xfrm>
            <a:off x="2508318" y="1383268"/>
            <a:ext cx="4127365" cy="369332"/>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800" dirty="0" smtClean="0">
                <a:solidFill>
                  <a:srgbClr val="000000"/>
                </a:solidFill>
              </a:rPr>
              <a:t>(Non-AP station SAP with port vector)</a:t>
            </a:r>
          </a:p>
        </p:txBody>
      </p:sp>
    </p:spTree>
    <p:extLst>
      <p:ext uri="{BB962C8B-B14F-4D97-AF65-F5344CB8AC3E}">
        <p14:creationId xmlns:p14="http://schemas.microsoft.com/office/powerpoint/2010/main" val="691118985"/>
      </p:ext>
    </p:extLst>
  </p:cSld>
  <p:clrMapOvr>
    <a:masterClrMapping/>
  </p:clrMapOvr>
  <p:transition xmlns:p14="http://schemas.microsoft.com/office/powerpoint/2010/mai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possibilities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Leave the request/indication primitives alone, and present an array of SAPs to the bridge.</a:t>
            </a:r>
          </a:p>
          <a:p>
            <a:pPr marL="857250" lvl="1" indent="-457200">
              <a:buFont typeface="Arial"/>
              <a:buChar char="•"/>
            </a:pPr>
            <a:r>
              <a:rPr lang="en-US" dirty="0" smtClean="0"/>
              <a:t>We then have to describe the use in terms of presenting the same (or similar) data to some number of the SAPs at the same time.</a:t>
            </a:r>
          </a:p>
          <a:p>
            <a:pPr marL="457200" indent="-457200">
              <a:buFont typeface="+mj-lt"/>
              <a:buAutoNum type="arabicPeriod"/>
            </a:pPr>
            <a:r>
              <a:rPr lang="en-US" dirty="0" smtClean="0"/>
              <a:t>Add a port vector to the request/indication primitives.</a:t>
            </a:r>
          </a:p>
          <a:p>
            <a:pPr marL="857250" lvl="1" indent="-457200">
              <a:buFont typeface="Arial"/>
              <a:buChar char="•"/>
            </a:pPr>
            <a:r>
              <a:rPr lang="en-US" dirty="0" smtClean="0"/>
              <a:t>We then have to refer to an additional set of primitives </a:t>
            </a:r>
            <a:r>
              <a:rPr lang="en-US" smtClean="0"/>
              <a:t>in the rest of 802.11.</a:t>
            </a:r>
            <a:endParaRPr lang="en-US"/>
          </a:p>
        </p:txBody>
      </p:sp>
    </p:spTree>
    <p:extLst>
      <p:ext uri="{BB962C8B-B14F-4D97-AF65-F5344CB8AC3E}">
        <p14:creationId xmlns:p14="http://schemas.microsoft.com/office/powerpoint/2010/main" val="485146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primitive</a:t>
            </a:r>
            <a:endParaRPr lang="en-US" dirty="0"/>
          </a:p>
        </p:txBody>
      </p:sp>
      <p:sp>
        <p:nvSpPr>
          <p:cNvPr id="3" name="Content Placeholder 2"/>
          <p:cNvSpPr>
            <a:spLocks noGrp="1"/>
          </p:cNvSpPr>
          <p:nvPr>
            <p:ph idx="1"/>
          </p:nvPr>
        </p:nvSpPr>
        <p:spPr>
          <a:xfrm>
            <a:off x="685800" y="1556792"/>
            <a:ext cx="7770813" cy="4537621"/>
          </a:xfrm>
        </p:spPr>
        <p:txBody>
          <a:bodyPr>
            <a:normAutofit fontScale="92500" lnSpcReduction="10000"/>
          </a:bodyPr>
          <a:lstStyle/>
          <a:p>
            <a:r>
              <a:rPr lang="en-US" sz="3000" dirty="0" smtClean="0"/>
              <a:t>5.2.2.2 </a:t>
            </a:r>
            <a:r>
              <a:rPr lang="en-US" sz="3000" dirty="0"/>
              <a:t>Semantics of the service primitive </a:t>
            </a:r>
            <a:endParaRPr lang="en-US" sz="3000" dirty="0"/>
          </a:p>
          <a:p>
            <a:r>
              <a:rPr lang="en-US" dirty="0"/>
              <a:t>The parameters of the primitive are as </a:t>
            </a:r>
            <a:r>
              <a:rPr lang="en-US" dirty="0" smtClean="0"/>
              <a:t>follows:</a:t>
            </a:r>
          </a:p>
          <a:p>
            <a:r>
              <a:rPr lang="en-US" dirty="0" smtClean="0"/>
              <a:t>MA</a:t>
            </a:r>
            <a:r>
              <a:rPr lang="en-US" dirty="0"/>
              <a:t>-</a:t>
            </a:r>
            <a:r>
              <a:rPr lang="en-US" dirty="0" err="1" smtClean="0"/>
              <a:t>UNITDATA.request</a:t>
            </a:r>
            <a:r>
              <a:rPr lang="en-US" dirty="0" smtClean="0"/>
              <a:t> ( </a:t>
            </a:r>
            <a:endParaRPr lang="en-US" dirty="0"/>
          </a:p>
          <a:p>
            <a:r>
              <a:rPr lang="en-US" dirty="0"/>
              <a:t>	</a:t>
            </a:r>
            <a:r>
              <a:rPr lang="en-US" dirty="0" smtClean="0"/>
              <a:t>source </a:t>
            </a:r>
            <a:r>
              <a:rPr lang="en-US" dirty="0"/>
              <a:t>address</a:t>
            </a:r>
            <a:r>
              <a:rPr lang="en-US" dirty="0" smtClean="0"/>
              <a:t>,</a:t>
            </a:r>
          </a:p>
          <a:p>
            <a:r>
              <a:rPr lang="en-US" dirty="0" smtClean="0"/>
              <a:t>	destination address,</a:t>
            </a:r>
          </a:p>
          <a:p>
            <a:r>
              <a:rPr lang="en-US" dirty="0" smtClean="0"/>
              <a:t>	routing information,</a:t>
            </a:r>
          </a:p>
          <a:p>
            <a:r>
              <a:rPr lang="en-US" sz="2600" dirty="0">
                <a:solidFill>
                  <a:srgbClr val="FF0000"/>
                </a:solidFill>
              </a:rPr>
              <a:t>	</a:t>
            </a:r>
            <a:r>
              <a:rPr lang="en-US" sz="2600" dirty="0" smtClean="0">
                <a:solidFill>
                  <a:srgbClr val="FF0000"/>
                </a:solidFill>
              </a:rPr>
              <a:t>port vector,</a:t>
            </a:r>
          </a:p>
          <a:p>
            <a:r>
              <a:rPr lang="en-US" dirty="0" smtClean="0"/>
              <a:t>	data,</a:t>
            </a:r>
          </a:p>
          <a:p>
            <a:r>
              <a:rPr lang="en-US" dirty="0" smtClean="0"/>
              <a:t>	priority,</a:t>
            </a:r>
            <a:endParaRPr lang="en-US" dirty="0"/>
          </a:p>
          <a:p>
            <a:r>
              <a:rPr lang="en-US" dirty="0" smtClean="0"/>
              <a:t>	service </a:t>
            </a:r>
            <a:r>
              <a:rPr lang="en-US" dirty="0"/>
              <a:t>class </a:t>
            </a:r>
            <a:endParaRPr lang="en-US" dirty="0" smtClean="0"/>
          </a:p>
          <a:p>
            <a:r>
              <a:rPr lang="en-US" dirty="0" smtClean="0"/>
              <a:t>) </a:t>
            </a:r>
            <a:endParaRPr lang="en-US" dirty="0"/>
          </a:p>
          <a:p>
            <a:endParaRPr lang="en-US" dirty="0"/>
          </a:p>
        </p:txBody>
      </p:sp>
    </p:spTree>
    <p:extLst>
      <p:ext uri="{BB962C8B-B14F-4D97-AF65-F5344CB8AC3E}">
        <p14:creationId xmlns:p14="http://schemas.microsoft.com/office/powerpoint/2010/main" val="3774335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ndication primitive</a:t>
            </a:r>
            <a:endParaRPr lang="en-US" dirty="0"/>
          </a:p>
        </p:txBody>
      </p:sp>
      <p:sp>
        <p:nvSpPr>
          <p:cNvPr id="3" name="Content Placeholder 2"/>
          <p:cNvSpPr>
            <a:spLocks noGrp="1"/>
          </p:cNvSpPr>
          <p:nvPr>
            <p:ph idx="1"/>
          </p:nvPr>
        </p:nvSpPr>
        <p:spPr>
          <a:xfrm>
            <a:off x="685800" y="1556792"/>
            <a:ext cx="7770813" cy="4824536"/>
          </a:xfrm>
        </p:spPr>
        <p:txBody>
          <a:bodyPr>
            <a:normAutofit fontScale="92500" lnSpcReduction="10000"/>
          </a:bodyPr>
          <a:lstStyle/>
          <a:p>
            <a:r>
              <a:rPr lang="en-US" sz="3000" dirty="0"/>
              <a:t>5.2.3.2 Semantics of the service primitive </a:t>
            </a:r>
            <a:endParaRPr lang="en-US" sz="3000" dirty="0"/>
          </a:p>
          <a:p>
            <a:r>
              <a:rPr lang="en-US" dirty="0"/>
              <a:t>The parameters of the primitive are as </a:t>
            </a:r>
            <a:r>
              <a:rPr lang="en-US" dirty="0" smtClean="0"/>
              <a:t>follows:</a:t>
            </a:r>
          </a:p>
          <a:p>
            <a:r>
              <a:rPr lang="en-US" dirty="0" smtClean="0"/>
              <a:t>MA</a:t>
            </a:r>
            <a:r>
              <a:rPr lang="en-US" dirty="0"/>
              <a:t>-</a:t>
            </a:r>
            <a:r>
              <a:rPr lang="en-US" dirty="0" err="1" smtClean="0"/>
              <a:t>UNITDATA.indication</a:t>
            </a:r>
            <a:r>
              <a:rPr lang="en-US" dirty="0" smtClean="0"/>
              <a:t> ( </a:t>
            </a:r>
            <a:endParaRPr lang="en-US" dirty="0"/>
          </a:p>
          <a:p>
            <a:r>
              <a:rPr lang="en-US" dirty="0"/>
              <a:t>	</a:t>
            </a:r>
            <a:r>
              <a:rPr lang="en-US" dirty="0" smtClean="0"/>
              <a:t>source </a:t>
            </a:r>
            <a:r>
              <a:rPr lang="en-US" dirty="0"/>
              <a:t>address</a:t>
            </a:r>
            <a:r>
              <a:rPr lang="en-US" dirty="0" smtClean="0"/>
              <a:t>,</a:t>
            </a:r>
          </a:p>
          <a:p>
            <a:r>
              <a:rPr lang="en-US" dirty="0" smtClean="0"/>
              <a:t>	destination address,</a:t>
            </a:r>
          </a:p>
          <a:p>
            <a:r>
              <a:rPr lang="en-US" dirty="0" smtClean="0"/>
              <a:t>	routing information,</a:t>
            </a:r>
          </a:p>
          <a:p>
            <a:r>
              <a:rPr lang="en-US" sz="2600" dirty="0">
                <a:solidFill>
                  <a:srgbClr val="FF0000"/>
                </a:solidFill>
              </a:rPr>
              <a:t>	</a:t>
            </a:r>
            <a:r>
              <a:rPr lang="en-US" sz="2600" dirty="0" smtClean="0">
                <a:solidFill>
                  <a:srgbClr val="FF0000"/>
                </a:solidFill>
              </a:rPr>
              <a:t>port vector,</a:t>
            </a:r>
          </a:p>
          <a:p>
            <a:r>
              <a:rPr lang="en-US" dirty="0" smtClean="0"/>
              <a:t>	data,</a:t>
            </a:r>
          </a:p>
          <a:p>
            <a:r>
              <a:rPr lang="en-US" dirty="0" smtClean="0"/>
              <a:t>	reception status,</a:t>
            </a:r>
          </a:p>
          <a:p>
            <a:r>
              <a:rPr lang="en-US" dirty="0" smtClean="0"/>
              <a:t>	priority,</a:t>
            </a:r>
            <a:endParaRPr lang="en-US" dirty="0"/>
          </a:p>
          <a:p>
            <a:r>
              <a:rPr lang="en-US" dirty="0" smtClean="0"/>
              <a:t>	service </a:t>
            </a:r>
            <a:r>
              <a:rPr lang="en-US" dirty="0"/>
              <a:t>class </a:t>
            </a:r>
            <a:endParaRPr lang="en-US" dirty="0" smtClean="0"/>
          </a:p>
          <a:p>
            <a:r>
              <a:rPr lang="en-US" dirty="0" smtClean="0"/>
              <a:t>) </a:t>
            </a:r>
            <a:endParaRPr lang="en-US" dirty="0"/>
          </a:p>
          <a:p>
            <a:endParaRPr lang="en-US" dirty="0"/>
          </a:p>
        </p:txBody>
      </p:sp>
    </p:spTree>
    <p:extLst>
      <p:ext uri="{BB962C8B-B14F-4D97-AF65-F5344CB8AC3E}">
        <p14:creationId xmlns:p14="http://schemas.microsoft.com/office/powerpoint/2010/main" val="2316134620"/>
      </p:ext>
    </p:extLst>
  </p:cSld>
  <p:clrMapOvr>
    <a:masterClrMapping/>
  </p:clrMapOvr>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158</TotalTime>
  <Words>412</Words>
  <Application>Microsoft Macintosh PowerPoint</Application>
  <PresentationFormat>On-screen Show (4:3)</PresentationFormat>
  <Paragraphs>69</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802-11-template</vt:lpstr>
      <vt:lpstr>Document</vt:lpstr>
      <vt:lpstr>802.1 / 802.11 Formal Interface</vt:lpstr>
      <vt:lpstr>Abstract</vt:lpstr>
      <vt:lpstr>Infrastructure 802.1AC Convergence</vt:lpstr>
      <vt:lpstr>P802.11ak Non-AP station access</vt:lpstr>
      <vt:lpstr>Two possibilities</vt:lpstr>
      <vt:lpstr>Request primitive</vt:lpstr>
      <vt:lpstr>Indication primitive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 / 802.11 Formal Interface</dc:title>
  <dc:subject/>
  <dc:creator>Norman Finn</dc:creator>
  <cp:keywords/>
  <dc:description/>
  <cp:lastModifiedBy>Norman Finn</cp:lastModifiedBy>
  <cp:revision>30</cp:revision>
  <cp:lastPrinted>1601-01-01T00:00:00Z</cp:lastPrinted>
  <dcterms:created xsi:type="dcterms:W3CDTF">2010-02-15T12:38:41Z</dcterms:created>
  <dcterms:modified xsi:type="dcterms:W3CDTF">2014-01-23T16:19:30Z</dcterms:modified>
  <cp:category/>
</cp:coreProperties>
</file>