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69" r:id="rId2"/>
    <p:sldId id="270" r:id="rId3"/>
    <p:sldId id="271" r:id="rId4"/>
    <p:sldId id="275" r:id="rId5"/>
    <p:sldId id="272" r:id="rId6"/>
    <p:sldId id="276" r:id="rId7"/>
    <p:sldId id="273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80" d="100"/>
          <a:sy n="80" d="100"/>
        </p:scale>
        <p:origin x="3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Bruce Kraemer, Marvell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2C2E0D66-9208-4A66-A328-D5FB62D28D0E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85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5869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5643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17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280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6947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297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8563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7157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863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1995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8AC6153E-637F-433C-A7D9-568B5B66ECA2}" type="slidenum">
              <a:rPr lang="en-US"/>
              <a:pPr/>
              <a:t>32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249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414A1A6C-E302-4CD4-A0CD-FEE87EBBA3BF}" type="slidenum">
              <a:rPr lang="en-US"/>
              <a:pPr/>
              <a:t>33</a:t>
            </a:fld>
            <a:endParaRPr lang="en-US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23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3031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5962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47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25782" y="898525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7" y="8985250"/>
            <a:ext cx="492121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0EE1AA7-0722-4E0C-9CDD-5A5F94017733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24582" name="Rectangle 2"/>
          <p:cNvSpPr txBox="1">
            <a:spLocks noGrp="1" noChangeArrowheads="1"/>
          </p:cNvSpPr>
          <p:nvPr/>
        </p:nvSpPr>
        <p:spPr bwMode="auto">
          <a:xfrm>
            <a:off x="4086656" y="95175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4583" name="Rectangle 3"/>
          <p:cNvSpPr txBox="1">
            <a:spLocks noGrp="1" noChangeArrowheads="1"/>
          </p:cNvSpPr>
          <p:nvPr/>
        </p:nvSpPr>
        <p:spPr bwMode="auto">
          <a:xfrm>
            <a:off x="653292" y="95175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4584" name="Rectangle 6"/>
          <p:cNvSpPr txBox="1">
            <a:spLocks noGrp="1" noChangeArrowheads="1"/>
          </p:cNvSpPr>
          <p:nvPr/>
        </p:nvSpPr>
        <p:spPr bwMode="auto">
          <a:xfrm>
            <a:off x="3203144" y="8985755"/>
            <a:ext cx="3079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4585" name="Rectangle 7"/>
          <p:cNvSpPr txBox="1">
            <a:spLocks noGrp="1" noChangeArrowheads="1"/>
          </p:cNvSpPr>
          <p:nvPr/>
        </p:nvSpPr>
        <p:spPr bwMode="auto">
          <a:xfrm>
            <a:off x="3243038" y="8985755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270841F-99E5-4577-A15E-777FF994B9CC}" type="slidenum">
              <a:rPr lang="en-US" altLang="en-US"/>
              <a:pPr algn="r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24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643438" cy="3481388"/>
          </a:xfrm>
          <a:ln/>
        </p:spPr>
      </p:sp>
      <p:sp>
        <p:nvSpPr>
          <p:cNvPr id="24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408884"/>
            <a:ext cx="5547360" cy="417592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9404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9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58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852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89130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50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502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51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760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7327" y="95706"/>
            <a:ext cx="2194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294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09493" y="8985250"/>
            <a:ext cx="1572245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836" y="8985250"/>
            <a:ext cx="41455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52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93" y="4407617"/>
            <a:ext cx="5548614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205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7327" y="95706"/>
            <a:ext cx="2194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294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709493" y="8985250"/>
            <a:ext cx="1572245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836" y="8985250"/>
            <a:ext cx="41455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55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38675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93" y="4407617"/>
            <a:ext cx="5548614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15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56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8321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802.11-14/0185r0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61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802.11-14/0185r0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29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802.11-14/0185r0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070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802.11-14/0185r0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9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802.11-14/0185r0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3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987705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802.11-14/0171r0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7907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802.11-14/0171r0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9456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802.11-14/0171r0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01209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2930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29758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42898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51425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73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6036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839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6072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731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155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0088"/>
            <a:ext cx="4627562" cy="3470275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FA959CC2-BDE2-4E21-BEAA-8DA5F5591E77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8019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85FB05E6-4F25-4018-83CC-94C1A8F52A37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900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</a:t>
            </a:r>
            <a:r>
              <a:rPr lang="en-US" sz="1800"/>
              <a:t>IEEE </a:t>
            </a:r>
            <a:r>
              <a:rPr lang="en-US" sz="1800" smtClean="0"/>
              <a:t>802.11-14/0145r0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d3e3e3@gmail.com" TargetMode="External"/><Relationship Id="rId13" Type="http://schemas.openxmlformats.org/officeDocument/2006/relationships/hyperlink" Target="mailto:henry@LOGOUT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jiamin.chen@mail01.huawei.com" TargetMode="External"/><Relationship Id="rId12" Type="http://schemas.openxmlformats.org/officeDocument/2006/relationships/hyperlink" Target="mailto:carlos.cordeiro@inte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ing.FANG@huawei.com" TargetMode="External"/><Relationship Id="rId11" Type="http://schemas.openxmlformats.org/officeDocument/2006/relationships/hyperlink" Target="mailto:robert.stacey@intel.com" TargetMode="External"/><Relationship Id="rId5" Type="http://schemas.openxmlformats.org/officeDocument/2006/relationships/hyperlink" Target="mailto:LRA@tiac.net" TargetMode="External"/><Relationship Id="rId10" Type="http://schemas.openxmlformats.org/officeDocument/2006/relationships/hyperlink" Target="mailto:alex.ashley@hotmail.co.uk" TargetMode="External"/><Relationship Id="rId4" Type="http://schemas.openxmlformats.org/officeDocument/2006/relationships/hyperlink" Target="mailto:yongho.seok@lge.com" TargetMode="External"/><Relationship Id="rId9" Type="http://schemas.openxmlformats.org/officeDocument/2006/relationships/hyperlink" Target="mailto:ddrgal@gmail.com" TargetMode="External"/><Relationship Id="rId14" Type="http://schemas.openxmlformats.org/officeDocument/2006/relationships/hyperlink" Target="mailto:pecclesi@cisco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2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id/draft-iab-rfc4441rev-07.tx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/files/public/docs2013/acrev-nfinn-new-802-11-text-0813-v02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0115-06-0arc-considerations-on-ap-architectural-models.do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3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4.doc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191-00-0reg-meeting-minutes-regulatory-sc-january-2014.docx" TargetMode="External"/><Relationship Id="rId2" Type="http://schemas.openxmlformats.org/officeDocument/2006/relationships/hyperlink" Target="https://mentor.ieee.org/802.11/dcn/14/11-14-0133-02-0reg-meeting-plan-and-agenda-los-angeles-jan-2014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8/dcn/14/18-14-0007-01-0000-dsrc-coexistence-tt-status-letter-to-oet.docx" TargetMode="External"/><Relationship Id="rId4" Type="http://schemas.openxmlformats.org/officeDocument/2006/relationships/hyperlink" Target="https://mentor.ieee.org/802.11/dcn/14/11-14-0025-05-0reg-draft-dsrc-coexistence-tt-status-letter-to-oet.docx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5.doc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6.doc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ocuments?is_dcn=1336&amp;is_options=5&amp;is_year=2013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11ai/index.html" TargetMode="External"/><Relationship Id="rId2" Type="http://schemas.openxmlformats.org/officeDocument/2006/relationships/hyperlink" Target="https://mentor.ieee.org/802.11/dcn/13/11-13-1186-00-00ai-tgai-motion-deck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076-03-00ai-tgai-lb-198-comments-for-d1-0.xlsx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7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8.doc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506-05-0hew-hew-sg-january-2014-meeting-agenda.ppt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9.doc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cn/13/omniran-13-0094-00-ecsg-considerations-for-cooperation-with-802-wgs.pptx" TargetMode="External"/><Relationship Id="rId2" Type="http://schemas.openxmlformats.org/officeDocument/2006/relationships/hyperlink" Target="https://mentor.ieee.org/omniran/dcn/13/omniran-13-0099-01-0000-brief-introduction-into-omniran-p802-1cf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omniran/dcn/14/omniran-14-0011-00-ecsg-omniran-update-on-sdn-use-case-for-bof-session.pptx" TargetMode="External"/><Relationship Id="rId5" Type="http://schemas.openxmlformats.org/officeDocument/2006/relationships/hyperlink" Target="https://mentor.ieee.org/omniran/dcn/14/omniran-14-0010-00-0000-network-detection-selection-text-example.docx" TargetMode="External"/><Relationship Id="rId4" Type="http://schemas.openxmlformats.org/officeDocument/2006/relationships/hyperlink" Target="https://mentor.ieee.org/omniran/dcn/14/omniran-14-0009-00-0000-onf-wireless-and-mobile-wg-status-update.ppt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F294A5-CC29-4CD0-9292-1798B8623704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January 2014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2014-01-21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523875" y="2276475"/>
          <a:ext cx="7772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Document" r:id="rId4" imgW="8274368" imgH="2780300" progId="Word.Document.8">
                  <p:embed/>
                </p:oleObj>
              </mc:Choice>
              <mc:Fallback>
                <p:oleObj name="Document" r:id="rId4" imgW="8274368" imgH="27803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6475"/>
                        <a:ext cx="7772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(Jan ‘14)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2014-01-18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11-14/78r2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5633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Yongho</a:t>
            </a:r>
            <a:r>
              <a:rPr lang="en-US" sz="1600" dirty="0" smtClean="0"/>
              <a:t> </a:t>
            </a:r>
            <a:r>
              <a:rPr lang="en-US" sz="1600" dirty="0" err="1" smtClean="0"/>
              <a:t>Seok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4"/>
              </a:rPr>
              <a:t>yongho.seok@lge.com</a:t>
            </a:r>
            <a:r>
              <a:rPr lang="en-US" sz="1600" b="0" dirty="0" smtClean="0"/>
              <a:t>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5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6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7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8"/>
              </a:rPr>
              <a:t>d3e3e3@gmail.com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9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0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1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2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3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4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11-14/78r2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23177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11-14/78r2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23942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Jan 2014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July 2013 Editors changed the running order and will revisit in July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6705600" y="609600"/>
            <a:ext cx="19812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11-14/78r2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20962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8077200" cy="2984182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414421"/>
                <a:gridCol w="347579"/>
                <a:gridCol w="414421"/>
                <a:gridCol w="304800"/>
                <a:gridCol w="339557"/>
                <a:gridCol w="803443"/>
                <a:gridCol w="533400"/>
                <a:gridCol w="533400"/>
                <a:gridCol w="1524000"/>
                <a:gridCol w="14478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21-Jan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Jan 2014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Slide </a:t>
            </a:r>
            <a:fld id="{795EAAF8-1103-4F9A-8384-029AC986883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11-14/78r2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1803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 There is likelihood we should use .</a:t>
            </a:r>
            <a:r>
              <a:rPr lang="en-GB" dirty="0" err="1" smtClean="0"/>
              <a:t>emf</a:t>
            </a:r>
            <a:endParaRPr lang="en-GB" dirty="0" smtClean="0"/>
          </a:p>
          <a:p>
            <a:r>
              <a:rPr lang="en-GB" dirty="0"/>
              <a:t>I’m going to suggest going forward we use a single style with appropriately set tabs,  and use leading</a:t>
            </a:r>
            <a:r>
              <a:rPr lang="en-US" dirty="0"/>
              <a:t> </a:t>
            </a:r>
            <a:r>
              <a:rPr lang="en-GB" dirty="0"/>
              <a:t>Tabs to distinguish the syntax and description parts. (Adrian Stephens Feb 9, 2010</a:t>
            </a:r>
            <a:r>
              <a:rPr lang="en-GB" dirty="0" smtClean="0"/>
              <a:t>)</a:t>
            </a:r>
          </a:p>
          <a:p>
            <a:r>
              <a:rPr lang="en-GB" dirty="0" smtClean="0"/>
              <a:t>Frame templates for 11aa, 11ac, 11af </a:t>
            </a:r>
          </a:p>
          <a:p>
            <a:r>
              <a:rPr lang="en-GB" dirty="0" smtClean="0"/>
              <a:t>Text version of </a:t>
            </a:r>
            <a:r>
              <a:rPr lang="en-GB" dirty="0" err="1" smtClean="0"/>
              <a:t>MIB</a:t>
            </a:r>
            <a:r>
              <a:rPr lang="en-GB" dirty="0" smtClean="0"/>
              <a:t> is available (2012, </a:t>
            </a:r>
            <a:r>
              <a:rPr lang="en-GB" dirty="0" err="1" smtClean="0"/>
              <a:t>ae2012</a:t>
            </a:r>
            <a:r>
              <a:rPr lang="en-GB" dirty="0" smtClean="0"/>
              <a:t>, </a:t>
            </a:r>
            <a:r>
              <a:rPr lang="en-GB" dirty="0" err="1" smtClean="0"/>
              <a:t>aa2012</a:t>
            </a:r>
            <a:r>
              <a:rPr lang="en-GB" dirty="0" smtClean="0"/>
              <a:t>, </a:t>
            </a:r>
            <a:r>
              <a:rPr lang="en-GB" dirty="0" err="1" smtClean="0"/>
              <a:t>ad2012</a:t>
            </a:r>
            <a:r>
              <a:rPr lang="en-GB" dirty="0" smtClean="0"/>
              <a:t>, </a:t>
            </a:r>
            <a:r>
              <a:rPr lang="en-GB" dirty="0" err="1" smtClean="0"/>
              <a:t>acD5.0</a:t>
            </a:r>
            <a:r>
              <a:rPr lang="en-GB" dirty="0" smtClean="0"/>
              <a:t>, </a:t>
            </a:r>
            <a:r>
              <a:rPr lang="en-GB" dirty="0" err="1" smtClean="0"/>
              <a:t>afD5.0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11-14/78r2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507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3E36D3CA-6999-49D8-B3F6-C84C66E9AA3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2014-01-24</a:t>
            </a:r>
          </a:p>
        </p:txBody>
      </p:sp>
      <p:graphicFrame>
        <p:nvGraphicFramePr>
          <p:cNvPr id="15367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11-14/159r0 by Clint Chaplin, Chair (Samsung)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41748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2AECC4D-5D7A-406D-94D8-280A601F48B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200" b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January 2014, </a:t>
            </a:r>
            <a:r>
              <a:rPr lang="es-ES" altLang="en-US" sz="3200" smtClean="0"/>
              <a:t>El Pueblo de Nuestra Señora la Reina de los Angeles de Porciúncula</a:t>
            </a:r>
            <a:r>
              <a:rPr lang="en-GB" altLang="en-US" sz="3200" smtClean="0"/>
              <a:t>, California,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11-14/159r0 by Clint Chaplin, Chair (Samsung)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4257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855FAB8-46AB-410B-A829-544C300110A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200" b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November 2013 meeting</a:t>
            </a:r>
          </a:p>
          <a:p>
            <a:pPr lvl="1" eaLnBrk="1" hangingPunct="1"/>
            <a:r>
              <a:rPr lang="en-US" altLang="en-US" smtClean="0"/>
              <a:t>Requirements for Next Generation mmWave Systems (11-14-0114-00-0wng-requirements-for-next-generation-mmwave.pptx) – James “Train Wreck” Gilb</a:t>
            </a:r>
          </a:p>
          <a:p>
            <a:pPr lvl="1" eaLnBrk="1" hangingPunct="1"/>
            <a:r>
              <a:rPr lang="en-US" altLang="en-US" smtClean="0"/>
              <a:t>Beyond 802.11ad – Ultra High Capacity and Throughput WLAN 2nd presentation (11-14-0136-00-0wng-beyond-802-11ad-a-ultra-high-capacity-and-tpt-wlan-2nd.pptx) – Gal Basson</a:t>
            </a:r>
          </a:p>
          <a:p>
            <a:pPr lvl="1" eaLnBrk="1" hangingPunct="1"/>
            <a:r>
              <a:rPr lang="en-US" altLang="en-US" smtClean="0"/>
              <a:t>The New Public Phone Service - Non Contact Ultra High Speed Contents Download (11-14-0131-01-0wng-the-new-public-phone-service-non-contact-ultra-high-speed-contents-download.pptx) - Masashi Shimizu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smtClean="0"/>
              <a:t>11-14-0137-00-0wng-january-2014-meeting-minutes-los-angeles.doc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anose="020B0600000101010101" pitchFamily="34" charset="-127"/>
              </a:rPr>
              <a:t>Plans for March 2014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11-14/159r0 by Clint Chaplin, Chair (Samsung)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40148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2014-01-22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11-14/167r1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0795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1F1C73C8-2275-44E9-B341-5CDD5B9F6099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January 2014 closing plenary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January 2014, Los Angeles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11-14/167r1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137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IETF/802 coordination update – Dorothy Stanley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RFC4441: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Reviewed </a:t>
            </a:r>
            <a:r>
              <a:rPr lang="en-US" dirty="0" smtClean="0">
                <a:ea typeface="ＭＳ Ｐゴシック" pitchFamily="34" charset="-128"/>
              </a:rPr>
              <a:t>rev7: </a:t>
            </a: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www.ietf.org/id/draft-iab-rfc4441rev-07.txt</a:t>
            </a:r>
            <a:endParaRPr lang="en-US" dirty="0">
              <a:ea typeface="ＭＳ Ｐゴシック" pitchFamily="34" charset="-128"/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Editorial comments only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CAPWAP: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Drafts </a:t>
            </a:r>
            <a:r>
              <a:rPr lang="en-US" dirty="0">
                <a:ea typeface="ＭＳ Ｐゴシック" pitchFamily="34" charset="-128"/>
              </a:rPr>
              <a:t>not ready yet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Will </a:t>
            </a:r>
            <a:r>
              <a:rPr lang="en-US" dirty="0" smtClean="0">
                <a:ea typeface="ＭＳ Ｐゴシック" pitchFamily="34" charset="-128"/>
              </a:rPr>
              <a:t>consider </a:t>
            </a:r>
            <a:r>
              <a:rPr lang="en-US" dirty="0">
                <a:ea typeface="ＭＳ Ｐゴシック" pitchFamily="34" charset="-128"/>
              </a:rPr>
              <a:t>802.11 </a:t>
            </a:r>
            <a:r>
              <a:rPr lang="en-US" dirty="0" smtClean="0">
                <a:ea typeface="ＭＳ Ｐゴシック" pitchFamily="34" charset="-128"/>
              </a:rPr>
              <a:t>comment collection process, </a:t>
            </a:r>
            <a:r>
              <a:rPr lang="en-US" dirty="0">
                <a:ea typeface="ＭＳ Ｐゴシック" pitchFamily="34" charset="-128"/>
              </a:rPr>
              <a:t>when </a:t>
            </a:r>
            <a:r>
              <a:rPr lang="en-US" dirty="0" smtClean="0">
                <a:ea typeface="ＭＳ Ｐゴシック" pitchFamily="34" charset="-128"/>
              </a:rPr>
              <a:t>drafts </a:t>
            </a:r>
            <a:r>
              <a:rPr lang="en-US" dirty="0">
                <a:ea typeface="ＭＳ Ｐゴシック" pitchFamily="34" charset="-128"/>
              </a:rPr>
              <a:t>available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PAWS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Draft 8 available, and 802.11 asked to review and comment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Will hold Comment Collection ballot, consolidate comments on a teleconference, and authorized Bruce (with WG permission) to submit</a:t>
            </a:r>
            <a:endParaRPr lang="en-US" dirty="0">
              <a:ea typeface="ＭＳ Ｐゴシック" pitchFamily="34" charset="-128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Update on 802 O&amp;A D1.7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Still in comment resolution for last Sponsor Ballot recirc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Expect </a:t>
            </a:r>
            <a:r>
              <a:rPr lang="en-US" dirty="0">
                <a:ea typeface="ＭＳ Ｐゴシック" pitchFamily="34" charset="-128"/>
              </a:rPr>
              <a:t>next Sponsor Ballot recirc shortly after Jan meeting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Hoping for clean recirc after that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11-14/167r1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8854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IEEE </a:t>
            </a:r>
            <a:r>
              <a:rPr lang="en-US" dirty="0"/>
              <a:t>1588 mapping to 802.11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Work specifically relevant to 802.11 </a:t>
            </a:r>
            <a:r>
              <a:rPr lang="en-US" dirty="0"/>
              <a:t>not started yet, expected to be </a:t>
            </a:r>
            <a:r>
              <a:rPr lang="en-US" dirty="0" smtClean="0"/>
              <a:t>after April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802.1AC </a:t>
            </a:r>
            <a:r>
              <a:rPr lang="en-US" dirty="0"/>
              <a:t>revision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Reminder of 802.11 material in this document, not written by 802.11: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http://www.ieee802.org/1/files/public/docs2013/acrev-nfinn-new-802-11-text-0813-v02.pdf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Will review in detail, in March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One </a:t>
            </a:r>
            <a:r>
              <a:rPr lang="en-US" dirty="0" smtClean="0"/>
              <a:t>submission </a:t>
            </a:r>
            <a:r>
              <a:rPr lang="en-US" dirty="0"/>
              <a:t>this week: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mentor.ieee.org/802.11/dcn/13/11-13-0115-06-0arc-considerations-on-ap-architectural-models.doc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Approved Reference </a:t>
            </a:r>
            <a:r>
              <a:rPr lang="en-US" dirty="0"/>
              <a:t>Model diagram </a:t>
            </a:r>
            <a:r>
              <a:rPr lang="en-US" dirty="0" smtClean="0"/>
              <a:t>updates, submitted to REVmc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11-14/167r1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40792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Additional (post session)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IEEE </a:t>
            </a:r>
            <a:r>
              <a:rPr lang="en-US" dirty="0"/>
              <a:t>1588 mapping to 802.11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Met with Rodney Cummings and other members of IEEE 1588 and 802.1 TSN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Agreed to send a letter from 802.11 WG to IEEE 1588, confirming that 802.11 is supportive of cooperative work, and would like to do any work that modifies or extends 802.11, ourselves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802.1AC revision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802.1 will have a Task Group ballot, and 802.11 members will be invited to submit comments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802 O&amp;A revision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802.1 will hold a Sponsor Ballot recirc, and 802.11 will hold a Comment Collection </a:t>
            </a:r>
            <a:r>
              <a:rPr lang="en-US" dirty="0" err="1" smtClean="0"/>
              <a:t>ePoll</a:t>
            </a:r>
            <a:r>
              <a:rPr lang="en-US" dirty="0" smtClean="0"/>
              <a:t> to collect 802.11 members’ comments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11-14/167r1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3776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expected, scheduled with 10 days notice: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Discuss comments collected on PAWS draft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Expect week of Feb 10 or Feb 17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Need for other </a:t>
            </a:r>
            <a:r>
              <a:rPr lang="en-US" sz="3200" dirty="0" err="1" smtClean="0"/>
              <a:t>telecons</a:t>
            </a:r>
            <a:r>
              <a:rPr lang="en-US" sz="3200" dirty="0" smtClean="0"/>
              <a:t> is possible: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If CAPWAP drafts become available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If 802 O&amp;A Sponsor Ballot recirc starts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11-14/167r1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2642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2014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“Prism” animated simulation review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802.1AC </a:t>
            </a:r>
            <a:r>
              <a:rPr lang="en-US" sz="2600" dirty="0" err="1" smtClean="0"/>
              <a:t>subclause</a:t>
            </a:r>
            <a:r>
              <a:rPr lang="en-US" sz="2600" dirty="0" smtClean="0"/>
              <a:t> 12.2 discussion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RFC 4441, CAPWAP, PAWS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started.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11-14/167r1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42122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(Jan 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2013-11-15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11-14/192r0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9913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January 2014 in LA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11-14/192r0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6204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IEEE 802 has 12 standards in process of ratification by ISO/IEC under PSDO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65232" y="6475413"/>
            <a:ext cx="466725" cy="182562"/>
          </a:xfrm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3020" y="6475413"/>
            <a:ext cx="530225" cy="182562"/>
          </a:xfrm>
        </p:spPr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28</a:t>
            </a:fld>
            <a:endParaRPr lang="en-GB" smtClean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755576" y="1844824"/>
          <a:ext cx="7704854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8661"/>
                <a:gridCol w="3357422"/>
                <a:gridCol w="2948771"/>
              </a:tblGrid>
              <a:tr h="57178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18 Dec 2013</a:t>
                      </a: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18 Dec 2013</a:t>
                      </a: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18 Dec 2013</a:t>
                      </a: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16 Feb 2014</a:t>
                      </a: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Jan 2014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3103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Jan 2014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11-14/192r0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7730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prepared for the upcoming SC6 meeting in Canada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Next SC6 meeting in Ottawa in Feb </a:t>
            </a:r>
            <a:r>
              <a:rPr lang="en-AU" dirty="0" smtClean="0"/>
              <a:t>2014</a:t>
            </a:r>
          </a:p>
          <a:p>
            <a:r>
              <a:rPr lang="en-AU" dirty="0" smtClean="0"/>
              <a:t>The IEEE 802 delegation will have five </a:t>
            </a:r>
            <a:r>
              <a:rPr lang="en-AU" dirty="0"/>
              <a:t>delegates </a:t>
            </a:r>
            <a:endParaRPr lang="en-AU" dirty="0" smtClean="0"/>
          </a:p>
          <a:p>
            <a:pPr lvl="1"/>
            <a:r>
              <a:rPr lang="en-AU" dirty="0" smtClean="0"/>
              <a:t>Kraemer (</a:t>
            </a:r>
            <a:r>
              <a:rPr lang="en-AU" dirty="0" err="1" smtClean="0"/>
              <a:t>HoD</a:t>
            </a:r>
            <a:r>
              <a:rPr lang="en-AU" dirty="0" smtClean="0"/>
              <a:t>), </a:t>
            </a:r>
            <a:r>
              <a:rPr lang="en-AU" dirty="0"/>
              <a:t>Harkins, </a:t>
            </a:r>
            <a:r>
              <a:rPr lang="en-AU" dirty="0" err="1" smtClean="0"/>
              <a:t>Haasz</a:t>
            </a:r>
            <a:r>
              <a:rPr lang="en-AU" dirty="0" smtClean="0"/>
              <a:t> (IEEE staff), Carney, </a:t>
            </a:r>
            <a:r>
              <a:rPr lang="en-AU" dirty="0" err="1" smtClean="0"/>
              <a:t>Nikolich</a:t>
            </a:r>
            <a:endParaRPr lang="en-AU" dirty="0" smtClean="0"/>
          </a:p>
          <a:p>
            <a:r>
              <a:rPr lang="en-AU" dirty="0" smtClean="0"/>
              <a:t>It will be cold!</a:t>
            </a:r>
          </a:p>
          <a:p>
            <a:pPr lvl="1"/>
            <a:r>
              <a:rPr lang="en-AU" dirty="0" smtClean="0"/>
              <a:t>Temperature today is -13C!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11-14/192r0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95307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04800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84" y="674342"/>
            <a:ext cx="5875716" cy="58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agenda for the SC6 meeting in Canada is light but important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114800"/>
          </a:xfrm>
        </p:spPr>
        <p:txBody>
          <a:bodyPr/>
          <a:lstStyle/>
          <a:p>
            <a:r>
              <a:rPr lang="en-AU" dirty="0" smtClean="0"/>
              <a:t>No discussion yet scheduled on WAPI</a:t>
            </a:r>
            <a:r>
              <a:rPr lang="en-AU" dirty="0"/>
              <a:t>, TEPA-AC, TAAA, </a:t>
            </a:r>
            <a:r>
              <a:rPr lang="en-AU" dirty="0" err="1" smtClean="0"/>
              <a:t>TISec</a:t>
            </a:r>
            <a:r>
              <a:rPr lang="en-AU" dirty="0" smtClean="0"/>
              <a:t>, UHT/EUHT</a:t>
            </a:r>
          </a:p>
          <a:p>
            <a:r>
              <a:rPr lang="en-AU" dirty="0"/>
              <a:t>China NB will use “Snowden” to suggest all security standards should be based on SC27 standards</a:t>
            </a:r>
          </a:p>
          <a:p>
            <a:pPr lvl="1"/>
            <a:r>
              <a:rPr lang="en-AU" dirty="0"/>
              <a:t>IEEE 802 will promote IEEE and IETF as open SDOs suitable for defining security </a:t>
            </a:r>
            <a:r>
              <a:rPr lang="en-AU" dirty="0" smtClean="0"/>
              <a:t>standards</a:t>
            </a:r>
          </a:p>
          <a:p>
            <a:r>
              <a:rPr lang="en-AU" dirty="0" smtClean="0"/>
              <a:t>AP sharing and </a:t>
            </a:r>
            <a:r>
              <a:rPr lang="en-AU" dirty="0"/>
              <a:t>WLAN </a:t>
            </a:r>
            <a:r>
              <a:rPr lang="en-AU" dirty="0" smtClean="0"/>
              <a:t>optimisation proposals will be discussed</a:t>
            </a:r>
          </a:p>
          <a:p>
            <a:pPr lvl="1"/>
            <a:r>
              <a:rPr lang="en-AU" dirty="0" smtClean="0"/>
              <a:t>IEEE </a:t>
            </a:r>
            <a:r>
              <a:rPr lang="en-AU" dirty="0"/>
              <a:t>802 will </a:t>
            </a:r>
            <a:r>
              <a:rPr lang="en-AU" dirty="0" smtClean="0"/>
              <a:t>assert no need for any work</a:t>
            </a:r>
          </a:p>
          <a:p>
            <a:r>
              <a:rPr lang="en-AU" dirty="0" smtClean="0"/>
              <a:t>IEEE 802 will provide updates</a:t>
            </a:r>
          </a:p>
          <a:p>
            <a:pPr lvl="1"/>
            <a:r>
              <a:rPr lang="en-AU" dirty="0" smtClean="0"/>
              <a:t>802.1/3/11/15/22 and 80.11 HEW</a:t>
            </a:r>
          </a:p>
          <a:p>
            <a:pPr lvl="1"/>
            <a:r>
              <a:rPr lang="en-AU" dirty="0" smtClean="0"/>
              <a:t>A response to Swiss NB comments on 802.1X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11-14/192r0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451668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</a:t>
            </a:r>
            <a:r>
              <a:rPr lang="en-AU" dirty="0" smtClean="0"/>
              <a:t>SC will review the results of the SC6 meeting in March in Beijing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It could be interesting 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11-14/192r0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065911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6B12FA4B-3765-4CAF-8D53-50D114C83860}" type="slidenum">
              <a:rPr lang="en-US"/>
              <a:pPr/>
              <a:t>32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</a:rPr>
              <a:t>IEEE 802.11 Regulatory SC</a:t>
            </a:r>
            <a:br>
              <a:rPr lang="en-US" sz="2800" smtClean="0">
                <a:ea typeface="ＭＳ Ｐゴシック" charset="-128"/>
              </a:rPr>
            </a:br>
            <a:r>
              <a:rPr lang="en-US" sz="2800" smtClean="0">
                <a:ea typeface="ＭＳ Ｐゴシック" charset="-128"/>
              </a:rPr>
              <a:t>Los Angeles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>
                <a:ea typeface="ＭＳ Ｐゴシック" charset="-128"/>
              </a:rPr>
              <a:t>Date:</a:t>
            </a:r>
            <a:r>
              <a:rPr lang="en-US" sz="2000" b="0" smtClean="0">
                <a:ea typeface="ＭＳ Ｐゴシック" charset="-128"/>
              </a:rPr>
              <a:t> 2014-01-23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1650" y="3141663"/>
          <a:ext cx="7908925" cy="238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4" imgW="8381750" imgH="2517581" progId="Word.Document.8">
                  <p:embed/>
                </p:oleObj>
              </mc:Choice>
              <mc:Fallback>
                <p:oleObj name="Document" r:id="rId4" imgW="8381750" imgH="25175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141663"/>
                        <a:ext cx="7908925" cy="238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11-14/189r0 by Jim Lansford, CSR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20477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1138F61A-A874-43EB-8533-BB0A9E49FEB7}" type="slidenum">
              <a:rPr lang="en-US"/>
              <a:pPr/>
              <a:t>33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charset="-128"/>
              </a:rPr>
              <a:t>This presentation is the closing report for the January 2014 IEEE 802.11 Regulatory Standing Committee meeting in Los Angeles.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11-14/189r0 by Jim Lansford,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024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Summary (1/2)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charset="-128"/>
              </a:rPr>
              <a:t>Agenda slides in document number 14/133r2</a:t>
            </a:r>
          </a:p>
          <a:p>
            <a:pPr lvl="1" eaLnBrk="1" hangingPunct="1"/>
            <a:r>
              <a:rPr lang="en-US" sz="1600" smtClean="0">
                <a:ea typeface="ＭＳ Ｐゴシック" charset="-128"/>
                <a:hlinkClick r:id="rId2"/>
              </a:rPr>
              <a:t>https://mentor.ieee.org/802.11/dcn/14/11-14-0133-02-0reg-meeting-plan-and-agenda-los-angeles-jan-2014.ppt</a:t>
            </a:r>
            <a:r>
              <a:rPr lang="en-US" sz="1600" smtClean="0">
                <a:ea typeface="ＭＳ Ｐゴシック" charset="-128"/>
              </a:rPr>
              <a:t> </a:t>
            </a:r>
          </a:p>
          <a:p>
            <a:pPr eaLnBrk="1" hangingPunct="1"/>
            <a:r>
              <a:rPr lang="en-US" sz="2800" smtClean="0">
                <a:ea typeface="ＭＳ Ｐゴシック" charset="-128"/>
              </a:rPr>
              <a:t>Minutes in document number 14/191r0</a:t>
            </a:r>
          </a:p>
          <a:p>
            <a:pPr lvl="1" eaLnBrk="1" hangingPunct="1"/>
            <a:r>
              <a:rPr lang="en-US" sz="1600" smtClean="0">
                <a:ea typeface="ＭＳ Ｐゴシック" charset="-128"/>
                <a:hlinkClick r:id="rId3"/>
              </a:rPr>
              <a:t>https://mentor.ieee.org/802.11/dcn/14/11-14-0191-00-0reg-meeting-minutes-regulatory-sc-january-2014.docx</a:t>
            </a:r>
            <a:r>
              <a:rPr lang="en-US" sz="1600" smtClean="0">
                <a:ea typeface="ＭＳ Ｐゴシック" charset="-128"/>
              </a:rPr>
              <a:t> </a:t>
            </a:r>
          </a:p>
          <a:p>
            <a:pPr eaLnBrk="1" hangingPunct="1"/>
            <a:r>
              <a:rPr lang="en-US" sz="2800" smtClean="0">
                <a:ea typeface="ＭＳ Ｐゴシック" charset="-128"/>
              </a:rPr>
              <a:t>DSRC Coexistence TT (Tuesday AM2)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Reviewed and approved status letter to FCC/OET</a:t>
            </a:r>
          </a:p>
          <a:p>
            <a:pPr lvl="1" eaLnBrk="1" hangingPunct="1"/>
            <a:r>
              <a:rPr lang="en-US" sz="1600" smtClean="0">
                <a:ea typeface="ＭＳ Ｐゴシック" charset="-128"/>
                <a:hlinkClick r:id="rId4"/>
              </a:rPr>
              <a:t>https://mentor.ieee.org/802.11/dcn/14/11-14-0025-05-0reg-draft-dsrc-coexistence-tt-status-letter-to-oet.docx</a:t>
            </a:r>
            <a:endParaRPr lang="en-US" sz="1600" smtClean="0">
              <a:ea typeface="ＭＳ Ｐゴシック" charset="-128"/>
            </a:endParaRPr>
          </a:p>
          <a:p>
            <a:pPr lvl="1" eaLnBrk="1" hangingPunct="1"/>
            <a:r>
              <a:rPr lang="en-US" smtClean="0">
                <a:ea typeface="ＭＳ Ｐゴシック" charset="-128"/>
              </a:rPr>
              <a:t>Approved by WG on Wednesday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Approved by 802.18 on Thursday (document 18-14/7r1)</a:t>
            </a:r>
          </a:p>
          <a:p>
            <a:pPr lvl="2" eaLnBrk="1" hangingPunct="1"/>
            <a:r>
              <a:rPr lang="en-US" sz="1600" smtClean="0">
                <a:ea typeface="ＭＳ Ｐゴシック" charset="-128"/>
                <a:hlinkClick r:id="rId5"/>
              </a:rPr>
              <a:t>https://mentor.ieee.org/802.18/dcn/14/18-14-0007-01-0000-dsrc-coexistence-tt-status-letter-to-oet.docx</a:t>
            </a:r>
            <a:r>
              <a:rPr lang="en-US" sz="1600" smtClean="0">
                <a:ea typeface="ＭＳ Ｐゴシック" charset="-128"/>
              </a:rPr>
              <a:t>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Forwarded to EC for 10 day ballot and submission to FCC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8E15CE98-D75A-4F7A-B871-533AF8E07E2A}" type="slidenum">
              <a:rPr lang="en-US"/>
              <a:pPr/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11-14/189r0 by Jim Lansford,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894529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Summary (2/2)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charset="-128"/>
              </a:rPr>
              <a:t>Regulatory SC meeting (Thursday AM2)</a:t>
            </a:r>
            <a:endParaRPr lang="en-US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smtClean="0">
                <a:ea typeface="ＭＳ Ｐゴシック" charset="-128"/>
              </a:rPr>
              <a:t>Decided to continue with Pro Tem chair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smtClean="0">
                <a:ea typeface="ＭＳ Ｐゴシック" charset="-128"/>
              </a:rPr>
              <a:t>Peter Ecclesine will lead teleconferences until Beijing meeting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smtClean="0">
                <a:ea typeface="ＭＳ Ｐゴシック" charset="-128"/>
              </a:rPr>
              <a:t>Jim Lansford will lead DSRC Coexistence calls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smtClean="0">
                <a:ea typeface="ＭＳ Ｐゴシック" charset="-128"/>
              </a:rPr>
              <a:t>Bruce Kraemer will appoint a chair pro tem for Bejing before that meeting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>
                <a:ea typeface="ＭＳ Ｐゴシック" charset="-128"/>
              </a:rPr>
              <a:t>Summary of regulatory activities since Dallas 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>
                <a:ea typeface="ＭＳ Ｐゴシック" charset="-128"/>
              </a:rPr>
              <a:t>Technical Topics: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ea typeface="ＭＳ Ｐゴシック" charset="-128"/>
              </a:rPr>
              <a:t>Globalstar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>
                <a:ea typeface="ＭＳ Ｐゴシック" charset="-128"/>
              </a:rPr>
              <a:t>5GHz: Cable Labs filing for UNII-1…asks for support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>
                <a:ea typeface="ＭＳ Ｐゴシック" charset="-128"/>
              </a:rPr>
              <a:t>2.4GHz: NPRM 13-147 (IB 13-213) to address Globalstar TLPS service in 2.4GHz band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ea typeface="ＭＳ Ｐゴシック" charset="-128"/>
              </a:rPr>
              <a:t>Progeny (902-912) – impacts 802.11ah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ea typeface="ＭＳ Ｐゴシック" charset="-128"/>
              </a:rPr>
              <a:t>NPRM 13-22 – Little activity since mid-December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ea typeface="ＭＳ Ｐゴシック" charset="-128"/>
              </a:rPr>
              <a:t>WRC15  - Activity beginning in preparation for next year</a:t>
            </a:r>
            <a:endParaRPr lang="en-US" sz="1600" smtClean="0"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ea typeface="ＭＳ Ｐゴシック" charset="-128"/>
              </a:rPr>
              <a:t>EN 300 328 1.8.1/1.9.1 Call to action to get involved…BRAN docs will be posted to members area. Changes may impact CCA in 802.11.  TG11 meeting 12-14 Feb, Sophia Antipolis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smtClean="0">
                <a:ea typeface="ＭＳ Ｐゴシック" charset="-128"/>
              </a:rPr>
              <a:t>LTE-U  - No immediate action. Liaison relationship with 3GPP useful.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9229877C-DB3A-4DFC-8FD1-67229B61EDBD}" type="slidenum">
              <a:rPr lang="en-US"/>
              <a:pPr/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11-14/189r0 by Jim Lansford,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4035942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Other discussions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China 5 GHz update: 5725-5850 MHz is in use, and a proceeding will finalize access to 5150-5350 MHz under rules that are similar to CEPT rules. China possibly has suspended looking at RLAN use of 5470-5725 MHz band for the present. </a:t>
            </a:r>
            <a:endParaRPr lang="en-US" smtClean="0">
              <a:ea typeface="ＭＳ Ｐゴシック" charset="-128"/>
            </a:endParaRPr>
          </a:p>
          <a:p>
            <a:endParaRPr lang="en-US" smtClean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A93AF2B4-331A-4DA8-8672-60060AEE65B9}" type="slidenum">
              <a:rPr lang="en-US"/>
              <a:pPr/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11-14/189r0 by Jim Lansford,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320728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Teleconferences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Regulatory SC</a:t>
            </a:r>
          </a:p>
          <a:p>
            <a:pPr lvl="1"/>
            <a:r>
              <a:rPr lang="en-US" sz="2400" smtClean="0">
                <a:ea typeface="ＭＳ Ｐゴシック" charset="-128"/>
              </a:rPr>
              <a:t>Bi-weekly on Thursdays, 12:30 to 14:00 ET</a:t>
            </a:r>
          </a:p>
          <a:p>
            <a:pPr lvl="1"/>
            <a:r>
              <a:rPr lang="en-US" sz="2400" smtClean="0">
                <a:ea typeface="ＭＳ Ｐゴシック" charset="-128"/>
              </a:rPr>
              <a:t>Through March 31</a:t>
            </a:r>
            <a:r>
              <a:rPr lang="en-US" sz="2400" baseline="30000" smtClean="0">
                <a:ea typeface="ＭＳ Ｐゴシック" charset="-128"/>
              </a:rPr>
              <a:t>st</a:t>
            </a:r>
            <a:r>
              <a:rPr lang="en-US" sz="2400" smtClean="0">
                <a:ea typeface="ＭＳ Ｐゴシック" charset="-128"/>
              </a:rPr>
              <a:t> </a:t>
            </a:r>
          </a:p>
          <a:p>
            <a:pPr lvl="1"/>
            <a:r>
              <a:rPr lang="en-US" sz="2400" smtClean="0">
                <a:ea typeface="ＭＳ Ｐゴシック" charset="-128"/>
              </a:rPr>
              <a:t>Will be hosted by Peter Ecclesine (Cisco)</a:t>
            </a:r>
          </a:p>
          <a:p>
            <a:r>
              <a:rPr lang="en-US" sz="2800" smtClean="0">
                <a:ea typeface="ＭＳ Ｐゴシック" charset="-128"/>
              </a:rPr>
              <a:t>Weekly DSRC Coexistence Tiger Team</a:t>
            </a:r>
          </a:p>
          <a:p>
            <a:pPr lvl="1"/>
            <a:r>
              <a:rPr lang="en-US" sz="2400" smtClean="0">
                <a:ea typeface="ＭＳ Ｐゴシック" charset="-128"/>
              </a:rPr>
              <a:t>Weekly on Fridays, 13:00 to 14:00 ET</a:t>
            </a:r>
          </a:p>
          <a:p>
            <a:pPr lvl="1"/>
            <a:r>
              <a:rPr lang="en-US" sz="2400" smtClean="0">
                <a:ea typeface="ＭＳ Ｐゴシック" charset="-128"/>
              </a:rPr>
              <a:t>Through March 31</a:t>
            </a:r>
            <a:r>
              <a:rPr lang="en-US" sz="2400" baseline="30000" smtClean="0">
                <a:ea typeface="ＭＳ Ｐゴシック" charset="-128"/>
              </a:rPr>
              <a:t>st</a:t>
            </a:r>
            <a:r>
              <a:rPr lang="en-US" sz="2400" smtClean="0">
                <a:ea typeface="ＭＳ Ｐゴシック" charset="-128"/>
              </a:rPr>
              <a:t> </a:t>
            </a:r>
          </a:p>
          <a:p>
            <a:pPr lvl="1"/>
            <a:r>
              <a:rPr lang="en-US" sz="2400" smtClean="0">
                <a:ea typeface="ＭＳ Ｐゴシック" charset="-128"/>
              </a:rPr>
              <a:t>Will be hosted by Jim Lansford (CSR)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03A700F1-75F0-4AE8-8611-C8DE5DB4FB4D}" type="slidenum">
              <a:rPr lang="en-US"/>
              <a:pPr/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11-14/189r0 by Jim Lansford,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340042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January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2014-01-23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11-14/196r0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27753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January 2014.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11-14/196r0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96604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38200"/>
            <a:ext cx="5974483" cy="53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724400"/>
          </a:xfrm>
        </p:spPr>
        <p:txBody>
          <a:bodyPr/>
          <a:lstStyle/>
          <a:p>
            <a:r>
              <a:rPr lang="en-US" dirty="0" smtClean="0"/>
              <a:t>Continued processing comments received in LB 199 – First recirculation LB</a:t>
            </a:r>
          </a:p>
          <a:p>
            <a:pPr lvl="1"/>
            <a:r>
              <a:rPr lang="en-US" altLang="ja-JP" sz="2200" dirty="0" smtClean="0"/>
              <a:t>497 </a:t>
            </a:r>
            <a:r>
              <a:rPr lang="en-US" altLang="ja-JP" sz="2200" dirty="0"/>
              <a:t>comments </a:t>
            </a:r>
            <a:endParaRPr lang="en-US" altLang="ja-JP" sz="2200" dirty="0" smtClean="0"/>
          </a:p>
          <a:p>
            <a:pPr lvl="1"/>
            <a:r>
              <a:rPr lang="en-US" dirty="0" smtClean="0"/>
              <a:t>Have approved resolutions to approximately 300 comments (100 this week)</a:t>
            </a:r>
          </a:p>
          <a:p>
            <a:r>
              <a:rPr lang="en-US" dirty="0" smtClean="0"/>
              <a:t>Discussed “deprecation” comments </a:t>
            </a:r>
          </a:p>
          <a:p>
            <a:pPr lvl="1"/>
            <a:r>
              <a:rPr lang="en-US" dirty="0" smtClean="0"/>
              <a:t>Approved Liaison letter to Wi-Fi Alliance</a:t>
            </a:r>
          </a:p>
          <a:p>
            <a:pPr lvl="1"/>
            <a:r>
              <a:rPr lang="en-US" dirty="0" smtClean="0"/>
              <a:t>March 2014 meeting: Weds PM2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11-14/196r0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3383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E96F5CED-36D9-4044-8FED-956AC3FDF47C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2306BAF-C4E2-4C75-A8B2-F7971A6BCDA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mtClean="0"/>
              <a:t>TGmc Plan of Record</a:t>
            </a:r>
            <a:endParaRPr lang="en-US" alt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Dec 2012 – March/May 2013  – 11ad integration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2013 – Letter ballot on D2.0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>
                <a:solidFill>
                  <a:schemeClr val="accent6"/>
                </a:solidFill>
              </a:rPr>
              <a:t>Dec 2013 – March 2014 – 11ac integration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600" dirty="0" smtClean="0"/>
              <a:t>Letter Ballot on D3.0 (includes 11ac) March 2014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Mar 2014 – April 2014 – 11af integration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600" dirty="0" smtClean="0"/>
              <a:t>Letter Ballot on D4.0 (includes 11af) July 2014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 - Aug 2014 – Form Sponsor Pool (45 days)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Nov 14 – Initial Sponsor Ballot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July 2015– WG/EC Final Approval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2015 – </a:t>
            </a:r>
            <a:r>
              <a:rPr lang="en-US" altLang="en-US" sz="2000" dirty="0" err="1" smtClean="0"/>
              <a:t>RevCom</a:t>
            </a:r>
            <a:r>
              <a:rPr lang="en-US" alt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11-14/196r0 by Dorothy Stanley, Aruba Networks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8907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 smtClean="0"/>
              <a:t>February 7, 14, 21, 28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11-14/196r0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28110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Comment Resolution of comments received from  LB 199 on P802.11REVmc D2.0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11-14/196r0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6900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January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2014-01-23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/>
          </p:nvPr>
        </p:nvGraphicFramePr>
        <p:xfrm>
          <a:off x="533400" y="2657475"/>
          <a:ext cx="763905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" r:id="rId4" imgW="8687933" imgH="4145140" progId="Word.Document.8">
                  <p:embed/>
                </p:oleObj>
              </mc:Choice>
              <mc:Fallback>
                <p:oleObj name="Document" r:id="rId4" imgW="8687933" imgH="41451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57475"/>
                        <a:ext cx="7639050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11-14/170r0 by Yongho Seok (LG Electronics)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4254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Ballot 200 for Draft 1.0 closed November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/>
              <a:t>1984 comments </a:t>
            </a:r>
            <a:r>
              <a:rPr lang="en-US" dirty="0" smtClean="0"/>
              <a:t>received</a:t>
            </a:r>
          </a:p>
          <a:p>
            <a:r>
              <a:rPr lang="en-US" altLang="ko-KR" dirty="0" smtClean="0"/>
              <a:t>Total 622 comments </a:t>
            </a:r>
            <a:r>
              <a:rPr lang="en-US" altLang="ko-KR" dirty="0"/>
              <a:t>(129 PHY comments and 493 MAC comments) with </a:t>
            </a:r>
            <a:r>
              <a:rPr lang="en-US" altLang="ko-KR" dirty="0" smtClean="0"/>
              <a:t>36 submissions addressed in this week)</a:t>
            </a:r>
          </a:p>
          <a:p>
            <a:pPr lvl="1"/>
            <a:r>
              <a:rPr lang="en-US" altLang="ko-KR" dirty="0" smtClean="0"/>
              <a:t>1916 comments unresolved before January meeting</a:t>
            </a:r>
          </a:p>
          <a:p>
            <a:pPr lvl="1"/>
            <a:r>
              <a:rPr lang="en-US" altLang="ko-KR" dirty="0" smtClean="0"/>
              <a:t>1294 comments unresolved </a:t>
            </a:r>
            <a:r>
              <a:rPr lang="en-US" altLang="ko-KR" dirty="0"/>
              <a:t>after January </a:t>
            </a:r>
            <a:r>
              <a:rPr lang="en-US" altLang="ko-KR" dirty="0" smtClean="0"/>
              <a:t>meeting</a:t>
            </a:r>
          </a:p>
          <a:p>
            <a:pPr lvl="1"/>
            <a:r>
              <a:rPr lang="en-US" altLang="ko-KR" dirty="0">
                <a:hlinkClick r:id="rId2"/>
              </a:rPr>
              <a:t>13/1336 LB200 Comment </a:t>
            </a:r>
            <a:r>
              <a:rPr lang="en-US" altLang="ko-KR" dirty="0" smtClean="0">
                <a:hlinkClick r:id="rId2"/>
              </a:rPr>
              <a:t>Spreadsheet</a:t>
            </a:r>
            <a:endParaRPr lang="en-US" altLang="ko-KR" dirty="0"/>
          </a:p>
          <a:p>
            <a:r>
              <a:rPr lang="en-US" altLang="ko-KR" dirty="0"/>
              <a:t>Instructed the editor to generate Draft </a:t>
            </a:r>
            <a:r>
              <a:rPr lang="en-US" altLang="ko-KR" dirty="0" smtClean="0"/>
              <a:t>1.2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11-14/170r0 by Yongho Seok (LG Electronics)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7939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leadership of </a:t>
            </a:r>
            <a:r>
              <a:rPr lang="en-US" dirty="0" err="1" smtClean="0"/>
              <a:t>TGah</a:t>
            </a:r>
            <a:endParaRPr lang="en-US" dirty="0" smtClean="0"/>
          </a:p>
          <a:p>
            <a:pPr lvl="1"/>
            <a:r>
              <a:rPr lang="en-US" dirty="0" smtClean="0"/>
              <a:t>Chair : </a:t>
            </a:r>
            <a:r>
              <a:rPr lang="en-US" dirty="0" err="1" smtClean="0">
                <a:solidFill>
                  <a:srgbClr val="FF0000"/>
                </a:solidFill>
              </a:rPr>
              <a:t>Yongho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Seok</a:t>
            </a:r>
            <a:r>
              <a:rPr lang="en-US" dirty="0" smtClean="0">
                <a:solidFill>
                  <a:srgbClr val="FF0000"/>
                </a:solidFill>
              </a:rPr>
              <a:t> (LG Electronics)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Vice-chairs: </a:t>
            </a:r>
            <a:r>
              <a:rPr lang="en-US" altLang="ko-KR" dirty="0">
                <a:solidFill>
                  <a:srgbClr val="FF0000"/>
                </a:solidFill>
              </a:rPr>
              <a:t>Alfred </a:t>
            </a:r>
            <a:r>
              <a:rPr lang="en-US" altLang="ko-KR" dirty="0" err="1">
                <a:solidFill>
                  <a:srgbClr val="FF0000"/>
                </a:solidFill>
              </a:rPr>
              <a:t>Asterjadhi</a:t>
            </a:r>
            <a:r>
              <a:rPr lang="en-US" altLang="ko-KR" dirty="0">
                <a:solidFill>
                  <a:srgbClr val="FF0000"/>
                </a:solidFill>
              </a:rPr>
              <a:t> (Qualcomm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*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en-US" altLang="ko-KR" dirty="0">
                <a:solidFill>
                  <a:srgbClr val="FF0000"/>
                </a:solidFill>
              </a:rPr>
              <a:t>Zander Lei (I2R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*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Technical editor: </a:t>
            </a:r>
            <a:r>
              <a:rPr lang="en-US" altLang="ko-KR" dirty="0" smtClean="0">
                <a:solidFill>
                  <a:srgbClr val="FF0000"/>
                </a:solidFill>
              </a:rPr>
              <a:t>Alfred </a:t>
            </a:r>
            <a:r>
              <a:rPr lang="en-US" altLang="ko-KR" dirty="0" err="1" smtClean="0">
                <a:solidFill>
                  <a:srgbClr val="FF0000"/>
                </a:solidFill>
              </a:rPr>
              <a:t>Asterjadhi</a:t>
            </a:r>
            <a:r>
              <a:rPr lang="en-US" altLang="ko-KR" dirty="0" smtClean="0">
                <a:solidFill>
                  <a:srgbClr val="FF0000"/>
                </a:solidFill>
              </a:rPr>
              <a:t> (Qualcomm)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*</a:t>
            </a:r>
            <a:r>
              <a:rPr lang="en-US" altLang="ko-KR" dirty="0" smtClean="0"/>
              <a:t>, </a:t>
            </a:r>
            <a:r>
              <a:rPr lang="en-US" altLang="ko-KR" dirty="0" err="1"/>
              <a:t>Yongho</a:t>
            </a:r>
            <a:r>
              <a:rPr lang="en-US" altLang="ko-KR" dirty="0"/>
              <a:t> </a:t>
            </a:r>
            <a:r>
              <a:rPr lang="en-US" altLang="ko-KR" dirty="0" err="1"/>
              <a:t>Seok</a:t>
            </a:r>
            <a:r>
              <a:rPr lang="en-US" altLang="ko-KR" dirty="0"/>
              <a:t> (LG Electronics)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Secretary: </a:t>
            </a:r>
            <a:r>
              <a:rPr lang="en-US" dirty="0" smtClean="0">
                <a:solidFill>
                  <a:srgbClr val="FF0000"/>
                </a:solidFill>
              </a:rPr>
              <a:t>Zander </a:t>
            </a:r>
            <a:r>
              <a:rPr lang="en-US" dirty="0">
                <a:solidFill>
                  <a:srgbClr val="FF0000"/>
                </a:solidFill>
              </a:rPr>
              <a:t>Lei (I2R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*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Database administrators</a:t>
            </a:r>
          </a:p>
          <a:p>
            <a:pPr lvl="1"/>
            <a:r>
              <a:rPr lang="en-US" dirty="0" smtClean="0"/>
              <a:t>Overall and MAC: </a:t>
            </a:r>
            <a:r>
              <a:rPr lang="en-US" dirty="0" err="1" smtClean="0"/>
              <a:t>Yongho</a:t>
            </a:r>
            <a:r>
              <a:rPr lang="en-US" dirty="0" smtClean="0"/>
              <a:t> </a:t>
            </a:r>
            <a:r>
              <a:rPr lang="en-US" dirty="0" err="1" smtClean="0"/>
              <a:t>Seok</a:t>
            </a:r>
            <a:r>
              <a:rPr lang="en-US" dirty="0" smtClean="0"/>
              <a:t> (LG Electronics)</a:t>
            </a:r>
          </a:p>
          <a:p>
            <a:pPr lvl="1"/>
            <a:r>
              <a:rPr lang="en-US" dirty="0" smtClean="0"/>
              <a:t>PHY: </a:t>
            </a:r>
            <a:r>
              <a:rPr lang="en-US" dirty="0"/>
              <a:t>Sun, </a:t>
            </a:r>
            <a:r>
              <a:rPr lang="en-US" dirty="0" smtClean="0"/>
              <a:t>Bo (ZTE)</a:t>
            </a:r>
          </a:p>
          <a:p>
            <a:pPr lvl="1"/>
            <a:r>
              <a:rPr lang="en-US" altLang="ko-KR" dirty="0" smtClean="0"/>
              <a:t>Editor: </a:t>
            </a:r>
            <a:r>
              <a:rPr lang="en-US" altLang="ko-KR" dirty="0" smtClean="0">
                <a:solidFill>
                  <a:srgbClr val="FF0000"/>
                </a:solidFill>
              </a:rPr>
              <a:t>Alfred </a:t>
            </a:r>
            <a:r>
              <a:rPr lang="en-US" altLang="ko-KR" dirty="0" err="1" smtClean="0">
                <a:solidFill>
                  <a:srgbClr val="FF0000"/>
                </a:solidFill>
              </a:rPr>
              <a:t>Asterjadhi</a:t>
            </a:r>
            <a:r>
              <a:rPr lang="en-US" altLang="ko-KR" dirty="0" smtClean="0">
                <a:solidFill>
                  <a:srgbClr val="FF0000"/>
                </a:solidFill>
              </a:rPr>
              <a:t> (Qualcomm)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*</a:t>
            </a: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62841" y="6107668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aseline="30000" dirty="0" smtClean="0">
                <a:solidFill>
                  <a:srgbClr val="FF0000"/>
                </a:solidFill>
              </a:rPr>
              <a:t>*</a:t>
            </a:r>
            <a:r>
              <a:rPr lang="en-US" altLang="ko-KR" sz="1800" dirty="0" smtClean="0">
                <a:solidFill>
                  <a:srgbClr val="FF0000"/>
                </a:solidFill>
              </a:rPr>
              <a:t> Updated from January meeting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11-14/170r0 by Yongho Seok (LG Electronics)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2364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on addressing comments received during conference calls and the March meeting</a:t>
            </a:r>
            <a:endParaRPr lang="en-US" dirty="0"/>
          </a:p>
          <a:p>
            <a:r>
              <a:rPr lang="en-GB" altLang="ko-KR" dirty="0" smtClean="0"/>
              <a:t>Generate </a:t>
            </a:r>
            <a:r>
              <a:rPr lang="en-GB" altLang="ko-KR" dirty="0"/>
              <a:t>D2.0 in </a:t>
            </a:r>
            <a:r>
              <a:rPr lang="en-GB" altLang="ko-KR" dirty="0" smtClean="0"/>
              <a:t>May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11-14/170r0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23407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/>
              <a:t>February </a:t>
            </a:r>
            <a:r>
              <a:rPr lang="en-US" altLang="ko-KR" dirty="0" smtClean="0"/>
              <a:t>5, 7PM ET for 2 hour</a:t>
            </a:r>
          </a:p>
          <a:p>
            <a:pPr marL="609600" indent="-609600"/>
            <a:r>
              <a:rPr lang="en-US" altLang="ko-KR" dirty="0"/>
              <a:t>February </a:t>
            </a:r>
            <a:r>
              <a:rPr lang="en-US" altLang="ko-KR" dirty="0" smtClean="0"/>
              <a:t>12, </a:t>
            </a:r>
            <a:r>
              <a:rPr lang="en-US" altLang="ko-KR" dirty="0"/>
              <a:t>7PM ET for 2 </a:t>
            </a:r>
            <a:r>
              <a:rPr lang="en-US" altLang="ko-KR" dirty="0" smtClean="0"/>
              <a:t>hour</a:t>
            </a:r>
          </a:p>
          <a:p>
            <a:pPr marL="609600" indent="-609600"/>
            <a:r>
              <a:rPr lang="en-US" altLang="ko-KR" dirty="0"/>
              <a:t>February </a:t>
            </a:r>
            <a:r>
              <a:rPr lang="en-US" altLang="ko-KR" dirty="0" smtClean="0"/>
              <a:t>19, </a:t>
            </a:r>
            <a:r>
              <a:rPr lang="en-US" altLang="ko-KR" dirty="0"/>
              <a:t>7PM ET for 2 </a:t>
            </a:r>
            <a:r>
              <a:rPr lang="en-US" altLang="ko-KR" dirty="0" smtClean="0"/>
              <a:t>hour</a:t>
            </a:r>
          </a:p>
          <a:p>
            <a:pPr marL="609600" indent="-609600"/>
            <a:r>
              <a:rPr lang="en-US" altLang="ko-KR" dirty="0"/>
              <a:t>February </a:t>
            </a:r>
            <a:r>
              <a:rPr lang="en-US" altLang="ko-KR" dirty="0" smtClean="0"/>
              <a:t>26, </a:t>
            </a:r>
            <a:r>
              <a:rPr lang="en-US" altLang="ko-KR" dirty="0"/>
              <a:t>7PM ET for 2 </a:t>
            </a:r>
            <a:r>
              <a:rPr lang="en-US" altLang="ko-KR" dirty="0" smtClean="0"/>
              <a:t>hour</a:t>
            </a:r>
          </a:p>
          <a:p>
            <a:pPr marL="609600" indent="-609600"/>
            <a:r>
              <a:rPr lang="en-US" altLang="ko-KR" dirty="0" smtClean="0"/>
              <a:t>March 5</a:t>
            </a:r>
            <a:r>
              <a:rPr lang="en-US" altLang="ko-KR" dirty="0"/>
              <a:t>, 7PM ET for 2 </a:t>
            </a:r>
            <a:r>
              <a:rPr lang="en-US" altLang="ko-KR" dirty="0" smtClean="0"/>
              <a:t>hour</a:t>
            </a:r>
          </a:p>
          <a:p>
            <a:pPr marL="609600" indent="-609600"/>
            <a:r>
              <a:rPr lang="en-US" altLang="ko-KR" dirty="0" smtClean="0"/>
              <a:t>March 12, </a:t>
            </a:r>
            <a:r>
              <a:rPr lang="en-US" altLang="ko-KR" dirty="0"/>
              <a:t>7PM ET for 2 </a:t>
            </a:r>
            <a:r>
              <a:rPr lang="en-US" altLang="ko-KR" dirty="0" smtClean="0"/>
              <a:t>hour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11-14/170r0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469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/>
              <a:t>Internal Task Group Ballot : May 2013</a:t>
            </a:r>
          </a:p>
          <a:p>
            <a:pPr lvl="1"/>
            <a:r>
              <a:rPr lang="en-US" dirty="0"/>
              <a:t>Initial Letter Ballot : September 2013</a:t>
            </a:r>
          </a:p>
          <a:p>
            <a:pPr lvl="1"/>
            <a:r>
              <a:rPr lang="en-US" dirty="0"/>
              <a:t>Initial Sponsor Ballot : March 2015</a:t>
            </a:r>
          </a:p>
          <a:p>
            <a:pPr lvl="1"/>
            <a:r>
              <a:rPr lang="en-US" dirty="0"/>
              <a:t>EC Approval : January 2016</a:t>
            </a:r>
          </a:p>
          <a:p>
            <a:pPr lvl="1"/>
            <a:r>
              <a:rPr lang="en-US" dirty="0" err="1"/>
              <a:t>Revcom</a:t>
            </a:r>
            <a:r>
              <a:rPr lang="en-US" dirty="0"/>
              <a:t> Approval : March 2016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11-14/170r0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7973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276739"/>
            <a:ext cx="8251663" cy="48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2014-1-24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2014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50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11-14/194r0 by Hiroshi Mano (ATRD Root Lab)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7607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Los Angels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11-14/194r0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7585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 smtClean="0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– Jan </a:t>
            </a:r>
            <a:b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Los Angels meeting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1910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March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52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11-14/194r0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6003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81400"/>
          </a:xfrm>
        </p:spPr>
        <p:txBody>
          <a:bodyPr>
            <a:normAutofit/>
          </a:bodyPr>
          <a:lstStyle/>
          <a:p>
            <a:r>
              <a:rPr lang="en-GB" altLang="ja-JP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smtClean="0">
                <a:ea typeface="ＭＳ Ｐゴシック" pitchFamily="-84" charset="-128"/>
                <a:cs typeface="ＭＳ Ｐゴシック" pitchFamily="-84" charset="-128"/>
              </a:rPr>
              <a:t>TGai Meeting Minutes for the IEEE 802.11 Nov 2013 </a:t>
            </a:r>
          </a:p>
          <a:p>
            <a:pPr lvl="1"/>
            <a:r>
              <a:rPr lang="en-GB" altLang="ja-JP" smtClean="0">
                <a:ea typeface="ＭＳ Ｐゴシック" pitchFamily="-84" charset="-128"/>
                <a:cs typeface="ＭＳ Ｐゴシック" pitchFamily="-84" charset="-128"/>
              </a:rPr>
              <a:t>11-13/1482r0</a:t>
            </a:r>
            <a:r>
              <a:rPr lang="en-US" altLang="ja-JP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GB" altLang="ja-JP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smtClean="0">
                <a:ea typeface="ＭＳ Ｐゴシック" pitchFamily="-84" charset="-128"/>
                <a:cs typeface="ＭＳ Ｐゴシック" pitchFamily="-84" charset="-128"/>
              </a:rPr>
              <a:t>Approve TGai teleconference meeting minutes of Dallas to Los Angels meeting. </a:t>
            </a:r>
          </a:p>
          <a:p>
            <a:pPr lvl="1"/>
            <a:r>
              <a:rPr lang="en-US" altLang="ja-JP" smtClean="0">
                <a:ea typeface="ＭＳ Ｐゴシック" pitchFamily="-84" charset="-128"/>
                <a:cs typeface="ＭＳ Ｐゴシック" pitchFamily="-84" charset="-128"/>
              </a:rPr>
              <a:t>11-13-1517r3</a:t>
            </a:r>
            <a:endParaRPr lang="en-US" altLang="ja-JP" smtClean="0"/>
          </a:p>
          <a:p>
            <a:r>
              <a:rPr lang="en-US" altLang="ja-JP" smtClean="0"/>
              <a:t>Approve TGai meeting minutes of Los Angels Adhoc. </a:t>
            </a:r>
          </a:p>
          <a:p>
            <a:pPr lvl="1"/>
            <a:r>
              <a:rPr lang="en-US" altLang="ja-JP" smtClean="0"/>
              <a:t>11-14/0120/r0</a:t>
            </a:r>
          </a:p>
          <a:p>
            <a:endParaRPr lang="en-US" altLang="ja-JP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53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11-14/194r0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0692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9 regular slots were held.</a:t>
            </a:r>
          </a:p>
          <a:p>
            <a:pPr lvl="0"/>
            <a:r>
              <a:rPr lang="en-US" altLang="ja-JP" dirty="0" smtClean="0"/>
              <a:t>1389 comments were received </a:t>
            </a:r>
            <a:r>
              <a:rPr lang="en-GB" altLang="ja-JP" dirty="0" smtClean="0"/>
              <a:t>by WG LB198.</a:t>
            </a:r>
          </a:p>
          <a:p>
            <a:r>
              <a:rPr lang="en-US" altLang="ja-JP" dirty="0" smtClean="0"/>
              <a:t>Total of 668 resolutions were solved. </a:t>
            </a:r>
          </a:p>
          <a:p>
            <a:pPr lvl="1"/>
            <a:r>
              <a:rPr lang="en-US" altLang="ja-JP" dirty="0" smtClean="0"/>
              <a:t>Total of 1332 approved comment resolutions.</a:t>
            </a:r>
          </a:p>
          <a:p>
            <a:pPr lvl="1"/>
            <a:r>
              <a:rPr lang="en-US" altLang="ja-JP" dirty="0" smtClean="0"/>
              <a:t>57 technical open</a:t>
            </a:r>
          </a:p>
          <a:p>
            <a:r>
              <a:rPr lang="en-US" altLang="ja-JP" dirty="0" smtClean="0"/>
              <a:t>Approved Timeline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r>
              <a:rPr lang="en-US" altLang="ja-JP" dirty="0" smtClean="0"/>
              <a:t>Approved  Plan for  March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2014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54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11-14/194r0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5191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Mar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LB198.</a:t>
            </a:r>
          </a:p>
          <a:p>
            <a:pPr lvl="1"/>
            <a:r>
              <a:rPr lang="en-US" altLang="ja-JP" sz="2800" dirty="0" smtClean="0"/>
              <a:t>Approve all of comment resolution and move to forward WG LB.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May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55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11-14/194r0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8227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</a:t>
            </a:r>
            <a:r>
              <a:rPr lang="en-US" altLang="ja-JP" dirty="0" smtClean="0">
                <a:solidFill>
                  <a:srgbClr val="FF0000"/>
                </a:solidFill>
              </a:rPr>
              <a:t>Mar14/Sep14/Jan15</a:t>
            </a:r>
          </a:p>
          <a:p>
            <a:pPr lvl="1"/>
            <a:r>
              <a:rPr lang="en-US" altLang="ja-JP" dirty="0" smtClean="0"/>
              <a:t>MEC Done				</a:t>
            </a:r>
            <a:r>
              <a:rPr lang="en-US" altLang="ja-JP" dirty="0" smtClean="0">
                <a:solidFill>
                  <a:srgbClr val="FF0000"/>
                </a:solidFill>
              </a:rPr>
              <a:t>Nov14</a:t>
            </a:r>
            <a:r>
              <a:rPr lang="en-US" altLang="ja-JP" dirty="0" smtClean="0"/>
              <a:t>		</a:t>
            </a:r>
          </a:p>
          <a:p>
            <a:pPr lvl="1"/>
            <a:r>
              <a:rPr lang="en-US" altLang="ja-JP" dirty="0" smtClean="0"/>
              <a:t>Form Sponsor Ballot Pool / Reform	            	</a:t>
            </a:r>
            <a:r>
              <a:rPr lang="en-US" altLang="ja-JP" dirty="0" smtClean="0">
                <a:solidFill>
                  <a:srgbClr val="FF6600"/>
                </a:solidFill>
              </a:rPr>
              <a:t>Mar15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</a:t>
            </a:r>
            <a:r>
              <a:rPr lang="en-US" altLang="ja-JP" dirty="0" smtClean="0">
                <a:solidFill>
                  <a:srgbClr val="FF6600"/>
                </a:solidFill>
              </a:rPr>
              <a:t>Jul15/ Sep 15</a:t>
            </a:r>
            <a:r>
              <a:rPr lang="en-US" altLang="ja-JP" dirty="0" smtClean="0"/>
              <a:t>		</a:t>
            </a:r>
          </a:p>
          <a:p>
            <a:pPr lvl="1"/>
            <a:r>
              <a:rPr lang="en-US" altLang="ja-JP" dirty="0" smtClean="0"/>
              <a:t>Final 802.11 WG Approval	                             </a:t>
            </a:r>
            <a:r>
              <a:rPr lang="en-US" altLang="ja-JP" dirty="0" smtClean="0">
                <a:solidFill>
                  <a:srgbClr val="FF6600"/>
                </a:solidFill>
              </a:rPr>
              <a:t>Nov 15</a:t>
            </a:r>
          </a:p>
          <a:p>
            <a:pPr lvl="1"/>
            <a:r>
              <a:rPr lang="en-US" altLang="ja-JP" dirty="0" smtClean="0"/>
              <a:t>final or Conditional 802 EC Approval           	</a:t>
            </a:r>
            <a:r>
              <a:rPr lang="en-US" altLang="ja-JP" dirty="0" smtClean="0">
                <a:solidFill>
                  <a:srgbClr val="FF6600"/>
                </a:solidFill>
              </a:rPr>
              <a:t>Nov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</a:t>
            </a:r>
            <a:r>
              <a:rPr lang="en-US" altLang="ja-JP" dirty="0" smtClean="0">
                <a:solidFill>
                  <a:srgbClr val="FF6600"/>
                </a:solidFill>
              </a:rPr>
              <a:t>Jan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56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11-14/194r0 by Hiroshi Mano (ATRD, Root,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5373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962900" cy="236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Tuesdays 10:00 ET 18th,25th Feb, 11th March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1.5Hour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Jan 2014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57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7" name="図 6" descr="スクリーンショット 2014-01-24 8.54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52800"/>
            <a:ext cx="3759200" cy="2908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11-14/194r0 by Hiroshi Mano (ATRD, Root, Lab)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42162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</a:p>
          <a:p>
            <a:pPr lvl="1"/>
            <a:r>
              <a:rPr lang="en-US" altLang="ja-JP" dirty="0" smtClean="0">
                <a:hlinkClick r:id="rId2"/>
              </a:rPr>
              <a:t>https://mentor.ieee.org/802.11/dcn/13/11-13-1186-02-00ai-tgai-motion-deck.pptx</a:t>
            </a:r>
            <a:endParaRPr lang="en-US" altLang="ja-JP" dirty="0" smtClean="0"/>
          </a:p>
          <a:p>
            <a:r>
              <a:rPr lang="en-US" altLang="ja-JP" dirty="0" smtClean="0"/>
              <a:t>Draft 1.2 on members area</a:t>
            </a:r>
          </a:p>
          <a:p>
            <a:pPr lvl="1"/>
            <a:r>
              <a:rPr lang="en-US" altLang="ja-JP" dirty="0" smtClean="0">
                <a:hlinkClick r:id="rId3"/>
              </a:rPr>
              <a:t>http://www.ieee802.org/11/private/Draft_Standards/11ai/index.html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 198 comments for D1.0</a:t>
            </a:r>
          </a:p>
          <a:p>
            <a:pPr lvl="1"/>
            <a:r>
              <a:rPr lang="en-US" altLang="ja-JP" dirty="0" smtClean="0">
                <a:hlinkClick r:id="rId4"/>
              </a:rPr>
              <a:t>https://mentor.ieee.org/802.11/dcn/13/11-13-1076-27-00ai-tgai-lb-198-comments-for-d1-0.xlsx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58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11-14/194r0 by Hiroshi Mano (ATRD Root Lab)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6376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11-14/194r0 by Hiroshi Mano (ATRD Root Lab)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7942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82" y="756375"/>
            <a:ext cx="7204236" cy="56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60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January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2014-01-23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/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11-14/185r0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2029841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61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January 2014, held in Los Angeles, California.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11-14/185r0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807104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Decided that </a:t>
            </a:r>
            <a:r>
              <a:rPr lang="en-US" dirty="0" err="1" smtClean="0"/>
              <a:t>TGak</a:t>
            </a:r>
            <a:r>
              <a:rPr lang="en-US" dirty="0" smtClean="0"/>
              <a:t> should have a Vice Chair.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Scheduled an Ad Hoc in Hawai‘i for the end of the week before the May 802.11 Waikoloa WG meeting.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</a:t>
            </a:r>
            <a:r>
              <a:rPr lang="en-GB" dirty="0"/>
              <a:t> </a:t>
            </a:r>
            <a:r>
              <a:rPr lang="en-GB" dirty="0" smtClean="0"/>
              <a:t>and discussed the </a:t>
            </a:r>
            <a:r>
              <a:rPr lang="en-GB" dirty="0"/>
              <a:t>submissions </a:t>
            </a:r>
            <a:r>
              <a:rPr lang="en-GB" dirty="0" smtClean="0"/>
              <a:t>listed on next page.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Met jointly with </a:t>
            </a:r>
            <a:r>
              <a:rPr lang="en-GB" dirty="0" smtClean="0"/>
              <a:t>802.1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minutes of this </a:t>
            </a:r>
            <a:r>
              <a:rPr lang="en-GB" dirty="0" err="1"/>
              <a:t>TGak</a:t>
            </a:r>
            <a:r>
              <a:rPr lang="en-GB" dirty="0"/>
              <a:t> meeting will be in 11-</a:t>
            </a:r>
            <a:r>
              <a:rPr lang="en-GB" dirty="0" smtClean="0"/>
              <a:t>14/0188 </a:t>
            </a:r>
            <a:r>
              <a:rPr lang="en-GB" dirty="0"/>
              <a:t>and an annotated agenda is in 11-13</a:t>
            </a:r>
            <a:r>
              <a:rPr lang="en-GB" dirty="0" smtClean="0"/>
              <a:t>/1504r7.</a:t>
            </a:r>
            <a:endParaRPr lang="en-GB" sz="1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11-14/185r0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090573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Presentations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2400" dirty="0"/>
              <a:t>11-14/0004r4, “Some 11ak </a:t>
            </a:r>
            <a:r>
              <a:rPr lang="en-GB" sz="2400" dirty="0" err="1"/>
              <a:t>EtherType</a:t>
            </a:r>
            <a:r>
              <a:rPr lang="en-GB" sz="2400" dirty="0"/>
              <a:t> Frame Encoding Text</a:t>
            </a:r>
            <a:r>
              <a:rPr lang="en-US" sz="2400" dirty="0" smtClean="0"/>
              <a:t>”, Donald Eastlake (Huawei)</a:t>
            </a:r>
            <a:endParaRPr lang="en-US" sz="2400" dirty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11-14/0130r1, “</a:t>
            </a:r>
            <a:r>
              <a:rPr lang="en-GB" sz="2400" dirty="0"/>
              <a:t>Some </a:t>
            </a:r>
            <a:r>
              <a:rPr lang="en-GB" sz="2400" dirty="0" err="1"/>
              <a:t>Subsetting</a:t>
            </a:r>
            <a:r>
              <a:rPr lang="en-GB" sz="2400" dirty="0"/>
              <a:t> and Addressing Text</a:t>
            </a:r>
            <a:r>
              <a:rPr lang="en-US" sz="2400" dirty="0" smtClean="0"/>
              <a:t>”, Donald Eastlake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de-DE" sz="2400" dirty="0" smtClean="0"/>
              <a:t>11-14/0168r1, </a:t>
            </a:r>
            <a:r>
              <a:rPr lang="en-US" sz="2400" dirty="0"/>
              <a:t>“</a:t>
            </a:r>
            <a:r>
              <a:rPr lang="de-DE" sz="2400" dirty="0" smtClean="0"/>
              <a:t>802.1 </a:t>
            </a:r>
            <a:r>
              <a:rPr lang="de-DE" sz="2400" dirty="0"/>
              <a:t>/ 802.11 Formal </a:t>
            </a:r>
            <a:r>
              <a:rPr lang="de-DE" sz="2400" dirty="0" smtClean="0"/>
              <a:t>Interface</a:t>
            </a:r>
            <a:r>
              <a:rPr lang="en-US" sz="2400" dirty="0"/>
              <a:t>”</a:t>
            </a:r>
            <a:r>
              <a:rPr lang="de-DE" sz="2400" dirty="0" smtClean="0"/>
              <a:t>, Norm Finn (Cisco)</a:t>
            </a:r>
            <a:endParaRPr lang="en-US" sz="2400" dirty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“Using AVB’s SRP in 802.11”, http://www.ieee802.org/1/files/public/docs2014/at-cgunther-srp-for-802-11-0114-v02.pdf, Craig Gunther (Harman International)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GB" sz="2200" dirty="0"/>
          </a:p>
          <a:p>
            <a:pPr marL="457200" lvl="1" indent="0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11-14/185r0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11916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868144" y="6475413"/>
            <a:ext cx="2674194" cy="19394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1 hour teleconferences, to be joint with 802.1Qbz if mutually convenient, on </a:t>
            </a:r>
            <a:r>
              <a:rPr lang="en-US" sz="2200" dirty="0"/>
              <a:t>Monday, </a:t>
            </a:r>
            <a:r>
              <a:rPr lang="en-US" sz="2200" dirty="0" smtClean="0"/>
              <a:t>February 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February 24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and March 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at </a:t>
            </a:r>
            <a:r>
              <a:rPr lang="en-US" sz="2200" dirty="0"/>
              <a:t>5pm Eastern 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March 2014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Approve a Draft 0.01.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11-14/185r0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119907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2014-01-24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11-14/171r0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3667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January 2014, Los Angeles,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11-14/171r0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1894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sz="2800" dirty="0" smtClean="0"/>
              <a:t>Technical presentations</a:t>
            </a:r>
          </a:p>
          <a:p>
            <a:r>
              <a:rPr lang="en-GB" sz="2000" dirty="0" smtClean="0"/>
              <a:t>Architecture</a:t>
            </a:r>
            <a:endParaRPr lang="en-GB" sz="2000" dirty="0"/>
          </a:p>
          <a:p>
            <a:pPr lvl="2"/>
            <a:r>
              <a:rPr lang="pt-BR" dirty="0" smtClean="0"/>
              <a:t>11-13-0788r4</a:t>
            </a:r>
            <a:r>
              <a:rPr lang="pt-BR" dirty="0"/>
              <a:t>	</a:t>
            </a:r>
            <a:r>
              <a:rPr lang="en-GB" dirty="0"/>
              <a:t>Transaction Protocol Architecture</a:t>
            </a:r>
          </a:p>
          <a:p>
            <a:r>
              <a:rPr lang="en-GB" sz="2000" dirty="0" smtClean="0"/>
              <a:t>Protocol</a:t>
            </a:r>
            <a:endParaRPr lang="pt-BR" sz="2000" dirty="0"/>
          </a:p>
          <a:p>
            <a:pPr lvl="2"/>
            <a:r>
              <a:rPr lang="pt-BR" dirty="0" smtClean="0"/>
              <a:t>11-14-0124r0</a:t>
            </a:r>
            <a:r>
              <a:rPr lang="pt-BR" dirty="0"/>
              <a:t>	</a:t>
            </a:r>
            <a:r>
              <a:rPr lang="en-GB" dirty="0" smtClean="0"/>
              <a:t>Local Service Discovery</a:t>
            </a:r>
            <a:endParaRPr lang="en-GB" dirty="0"/>
          </a:p>
          <a:p>
            <a:pPr lvl="2"/>
            <a:r>
              <a:rPr lang="en-GB" dirty="0" smtClean="0"/>
              <a:t>11-14-0066r0	Avoiding </a:t>
            </a:r>
            <a:r>
              <a:rPr lang="en-GB" dirty="0"/>
              <a:t>D</a:t>
            </a:r>
            <a:r>
              <a:rPr lang="en-GB" dirty="0" smtClean="0"/>
              <a:t>uplicate Queries</a:t>
            </a:r>
          </a:p>
          <a:p>
            <a:r>
              <a:rPr lang="en-GB" sz="2000" dirty="0" smtClean="0"/>
              <a:t>Example Message Flows</a:t>
            </a:r>
          </a:p>
          <a:p>
            <a:pPr lvl="2"/>
            <a:r>
              <a:rPr lang="pt-BR" dirty="0"/>
              <a:t>11-14-0067r0	</a:t>
            </a:r>
            <a:r>
              <a:rPr lang="en-GB" dirty="0"/>
              <a:t>Service Discovery with </a:t>
            </a:r>
            <a:r>
              <a:rPr lang="en-GB" dirty="0" smtClean="0"/>
              <a:t>UPnP</a:t>
            </a:r>
          </a:p>
          <a:p>
            <a:pPr lvl="2"/>
            <a:r>
              <a:rPr lang="en-GB" dirty="0"/>
              <a:t>11-14-0158r0	Transaction Protocol with </a:t>
            </a:r>
            <a:r>
              <a:rPr lang="en-GB" dirty="0" smtClean="0"/>
              <a:t>ANDSF</a:t>
            </a:r>
            <a:endParaRPr lang="en-GB" dirty="0"/>
          </a:p>
          <a:p>
            <a:r>
              <a:rPr lang="en-GB" sz="2000" dirty="0" smtClean="0"/>
              <a:t>Summary</a:t>
            </a:r>
            <a:endParaRPr lang="en-GB" sz="1800" dirty="0" smtClean="0"/>
          </a:p>
          <a:p>
            <a:pPr lvl="2"/>
            <a:r>
              <a:rPr lang="en-GB" dirty="0" smtClean="0"/>
              <a:t>11-14-0162r0	Possible Design Agreements</a:t>
            </a:r>
          </a:p>
          <a:p>
            <a:r>
              <a:rPr lang="en-GB" dirty="0" smtClean="0"/>
              <a:t>Teleconference: 25</a:t>
            </a:r>
            <a:r>
              <a:rPr lang="en-GB" baseline="30000" dirty="0" smtClean="0"/>
              <a:t>th</a:t>
            </a:r>
            <a:r>
              <a:rPr lang="en-GB" dirty="0" smtClean="0"/>
              <a:t> February 2014 , 10:00 ET</a:t>
            </a:r>
          </a:p>
          <a:p>
            <a:r>
              <a:rPr lang="en-GB" dirty="0" smtClean="0"/>
              <a:t>Plans for March 2014</a:t>
            </a:r>
            <a:endParaRPr lang="en-GB" sz="2000" dirty="0" smtClean="0"/>
          </a:p>
          <a:p>
            <a:pPr lvl="1"/>
            <a:r>
              <a:rPr lang="en-GB" sz="1800" dirty="0" smtClean="0"/>
              <a:t>Call for technical proposals</a:t>
            </a:r>
          </a:p>
          <a:p>
            <a:pPr lvl="1"/>
            <a:r>
              <a:rPr lang="en-GB" sz="1800" dirty="0" smtClean="0"/>
              <a:t>Development of scenarios and example message flows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11-14/171r0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27825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Efficiency WLAN SG January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2014-01-23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11-14/187r0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0754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High Efficiency WLAN SG for the January 2014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11-14/187r0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159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93290"/>
              </p:ext>
            </p:extLst>
          </p:nvPr>
        </p:nvGraphicFramePr>
        <p:xfrm>
          <a:off x="1600200" y="26670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Resolved open issues related to the PAR and the CSD.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 Motions passed to approve the PAR and the CSD.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Presentations addressing areas relevant to the SG work.</a:t>
            </a:r>
          </a:p>
          <a:p>
            <a:pPr lvl="1"/>
            <a:r>
              <a:rPr lang="en-CA" dirty="0" smtClean="0"/>
              <a:t>Simulation scenarios</a:t>
            </a:r>
          </a:p>
          <a:p>
            <a:pPr lvl="1"/>
            <a:r>
              <a:rPr lang="en-CA" dirty="0" smtClean="0"/>
              <a:t>Evaluation Methodologies</a:t>
            </a:r>
          </a:p>
          <a:p>
            <a:pPr lvl="1"/>
            <a:r>
              <a:rPr lang="en-CA" dirty="0" smtClean="0"/>
              <a:t>Channel Models</a:t>
            </a:r>
          </a:p>
          <a:p>
            <a:pPr lvl="1"/>
            <a:r>
              <a:rPr lang="en-CA" dirty="0" smtClean="0"/>
              <a:t>Technology </a:t>
            </a:r>
          </a:p>
          <a:p>
            <a:pPr lvl="1"/>
            <a:r>
              <a:rPr lang="en-CA" dirty="0" smtClean="0"/>
              <a:t>ETC.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Agreed to produce few slides and make them available to other IEEE 802 WGs.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SG agenda is available at: </a:t>
            </a:r>
            <a:r>
              <a:rPr lang="en-US" dirty="0" smtClean="0">
                <a:hlinkClick r:id="rId3"/>
              </a:rPr>
              <a:t>https://mentor.ieee.org/802.11/dcn/13/11-13-1506-05-0hew-hew-sg-january-2014-meeting-agenda.ppt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11-14/187r0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22226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2014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Resolve comments expected from EC members and other IEEE 802 WGs.</a:t>
            </a:r>
          </a:p>
          <a:p>
            <a:r>
              <a:rPr lang="en-CA" sz="2800" dirty="0" smtClean="0"/>
              <a:t>Continue with presentations relevant to the SG topics.</a:t>
            </a:r>
          </a:p>
          <a:p>
            <a:pPr lvl="1"/>
            <a:r>
              <a:rPr lang="en-CA" dirty="0" smtClean="0"/>
              <a:t>Simulation scenarios</a:t>
            </a:r>
          </a:p>
          <a:p>
            <a:pPr lvl="1"/>
            <a:r>
              <a:rPr lang="en-CA" dirty="0" smtClean="0"/>
              <a:t>Evaluation Methodologies</a:t>
            </a:r>
          </a:p>
          <a:p>
            <a:pPr lvl="1"/>
            <a:r>
              <a:rPr lang="en-CA" dirty="0" smtClean="0"/>
              <a:t>Channel Models</a:t>
            </a:r>
          </a:p>
          <a:p>
            <a:pPr lvl="1"/>
            <a:r>
              <a:rPr lang="en-CA" dirty="0" smtClean="0"/>
              <a:t>Technology </a:t>
            </a:r>
          </a:p>
          <a:p>
            <a:pPr lvl="1"/>
            <a:r>
              <a:rPr lang="en-CA" dirty="0" smtClean="0"/>
              <a:t>ETC.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11-14/187r0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9424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r>
              <a:rPr lang="en-US" sz="2000" dirty="0" smtClean="0"/>
              <a:t>May 2013</a:t>
            </a:r>
          </a:p>
          <a:p>
            <a:pPr lvl="1"/>
            <a:r>
              <a:rPr lang="en-US" sz="1800" dirty="0" smtClean="0"/>
              <a:t>Initial meeting</a:t>
            </a:r>
          </a:p>
          <a:p>
            <a:r>
              <a:rPr lang="en-US" sz="2000" dirty="0" smtClean="0"/>
              <a:t>July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SG Extension</a:t>
            </a:r>
          </a:p>
          <a:p>
            <a:r>
              <a:rPr lang="en-US" sz="2000" dirty="0" smtClean="0"/>
              <a:t>Sept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r>
              <a:rPr lang="en-US" sz="2000" dirty="0" smtClean="0"/>
              <a:t>Nov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Initial PAR and 5C </a:t>
            </a:r>
          </a:p>
          <a:p>
            <a:pPr lvl="1"/>
            <a:r>
              <a:rPr lang="en-US" sz="1800" dirty="0" smtClean="0"/>
              <a:t>SG Extension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half" idx="2"/>
          </p:nvPr>
        </p:nvSpPr>
        <p:spPr>
          <a:xfrm>
            <a:off x="4191000" y="1752600"/>
            <a:ext cx="4495800" cy="4114800"/>
          </a:xfrm>
        </p:spPr>
        <p:txBody>
          <a:bodyPr/>
          <a:lstStyle/>
          <a:p>
            <a:r>
              <a:rPr lang="en-US" sz="2000" dirty="0" smtClean="0"/>
              <a:t>Jan 2014</a:t>
            </a:r>
          </a:p>
          <a:p>
            <a:pPr lvl="1"/>
            <a:r>
              <a:rPr lang="en-US" b="1" dirty="0" smtClean="0"/>
              <a:t>Presentations</a:t>
            </a:r>
          </a:p>
          <a:p>
            <a:pPr lvl="1"/>
            <a:r>
              <a:rPr lang="en-US" b="1" dirty="0" smtClean="0"/>
              <a:t>Final version of PAR and 5C</a:t>
            </a:r>
          </a:p>
          <a:p>
            <a:pPr lvl="1"/>
            <a:r>
              <a:rPr lang="en-US" b="1" dirty="0" smtClean="0"/>
              <a:t>WG Approval</a:t>
            </a:r>
          </a:p>
          <a:p>
            <a:r>
              <a:rPr lang="en-US" sz="2000" b="0" dirty="0" smtClean="0"/>
              <a:t>March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EC Approval</a:t>
            </a:r>
          </a:p>
          <a:p>
            <a:r>
              <a:rPr lang="en-US" sz="2400" b="0" dirty="0" smtClean="0"/>
              <a:t>May-June 2014</a:t>
            </a:r>
          </a:p>
          <a:p>
            <a:pPr lvl="1"/>
            <a:r>
              <a:rPr lang="en-US" sz="2000" dirty="0" err="1" smtClean="0"/>
              <a:t>Nescom</a:t>
            </a:r>
            <a:r>
              <a:rPr lang="en-US" sz="2000" dirty="0" smtClean="0"/>
              <a:t> approval</a:t>
            </a:r>
          </a:p>
          <a:p>
            <a:r>
              <a:rPr lang="en-US" sz="2400" b="0" dirty="0" smtClean="0"/>
              <a:t>July 2014</a:t>
            </a:r>
          </a:p>
          <a:p>
            <a:pPr lvl="1"/>
            <a:r>
              <a:rPr lang="en-US" sz="2000" dirty="0" smtClean="0"/>
              <a:t>TG starts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11-14/187r0 by Osama Aboul-Magd (Huawei Technologies)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7181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Feb 6, 27	20:00 -22:00 ET</a:t>
            </a:r>
          </a:p>
          <a:p>
            <a:r>
              <a:rPr lang="en-US" dirty="0" smtClean="0"/>
              <a:t>Feb 13, 20	10:00 – 12:00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11-14/187r0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9187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</a:t>
            </a:r>
            <a:r>
              <a:rPr lang="en-US" sz="2000" smtClean="0"/>
              <a:t>:</a:t>
            </a:r>
            <a:r>
              <a:rPr lang="en-US" sz="2000" b="0" smtClean="0"/>
              <a:t> 2014-01-23</a:t>
            </a:r>
            <a:endParaRPr lang="en-US" sz="2000" b="0" dirty="0" smtClean="0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33400" y="2565400"/>
          <a:ext cx="82311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4" imgW="8255000" imgH="1968500" progId="Word.Document.8">
                  <p:embed/>
                </p:oleObj>
              </mc:Choice>
              <mc:Fallback>
                <p:oleObj name="Document" r:id="rId4" imgW="82550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82311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11-14/0161r0 by Michael Montemurro,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2017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Activity in Los Angeles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 of a draft outline for the recommended practice.</a:t>
            </a:r>
          </a:p>
          <a:p>
            <a:r>
              <a:rPr lang="en-US" dirty="0" smtClean="0"/>
              <a:t>Provided a status and review of ONF (Open Networking Foundation) activities relative to wireless SDN.</a:t>
            </a:r>
          </a:p>
          <a:p>
            <a:r>
              <a:rPr lang="en-US" dirty="0" smtClean="0"/>
              <a:t>Held a discussion on SDN (Software Defined Network) and how it applies to an </a:t>
            </a:r>
            <a:r>
              <a:rPr lang="en-US" dirty="0" err="1" smtClean="0"/>
              <a:t>OmniRAN</a:t>
            </a:r>
            <a:r>
              <a:rPr lang="en-US" dirty="0" smtClean="0"/>
              <a:t> recommended practice</a:t>
            </a:r>
          </a:p>
          <a:p>
            <a:r>
              <a:rPr lang="en-US" dirty="0" smtClean="0"/>
              <a:t>Introduced initial contribution on Network Discovery and Selection for the </a:t>
            </a:r>
            <a:r>
              <a:rPr lang="en-US" dirty="0" err="1" smtClean="0"/>
              <a:t>OmniRAN</a:t>
            </a:r>
            <a:r>
              <a:rPr lang="en-US" dirty="0" smtClean="0"/>
              <a:t> functional description.</a:t>
            </a:r>
          </a:p>
          <a:p>
            <a:r>
              <a:rPr lang="en-US" dirty="0" smtClean="0"/>
              <a:t>Discussion on operation of a Task Groups as part of the IEEE 802.1 WG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nteraction with other IEEE 802 WGs</a:t>
            </a:r>
          </a:p>
          <a:p>
            <a:pPr lvl="1"/>
            <a:r>
              <a:rPr lang="en-US" dirty="0" smtClean="0"/>
              <a:t>Task group ballots with external WG participation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to solicit participation from SMEs of other groups.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11-14/0161r0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31461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March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>
            <a:normAutofit/>
          </a:bodyPr>
          <a:lstStyle/>
          <a:p>
            <a:r>
              <a:rPr lang="en-US" b="0" dirty="0" smtClean="0"/>
              <a:t>Continue work to define the TOC for the recommended practice and plan to develop an </a:t>
            </a:r>
            <a:r>
              <a:rPr lang="en-US" b="0" dirty="0" err="1" smtClean="0"/>
              <a:t>OmniRAN</a:t>
            </a:r>
            <a:r>
              <a:rPr lang="en-US" b="0" dirty="0" smtClean="0"/>
              <a:t> functional description.</a:t>
            </a:r>
          </a:p>
          <a:p>
            <a:r>
              <a:rPr lang="en-US" b="0" dirty="0" smtClean="0"/>
              <a:t>The </a:t>
            </a:r>
            <a:r>
              <a:rPr lang="en-US" b="0" dirty="0" err="1" smtClean="0"/>
              <a:t>OmniRAN</a:t>
            </a:r>
            <a:r>
              <a:rPr lang="en-US" b="0" dirty="0" smtClean="0"/>
              <a:t> group will request time during the ARCH SC meeting to assist with IEEE 802.11-specific items.</a:t>
            </a:r>
          </a:p>
          <a:p>
            <a:r>
              <a:rPr lang="en-US" b="0" dirty="0" smtClean="0"/>
              <a:t>Meeting plan for May interim (including which groups to meet with)</a:t>
            </a:r>
          </a:p>
          <a:p>
            <a:pPr lvl="1"/>
            <a:r>
              <a:rPr lang="en-US" dirty="0" smtClean="0"/>
              <a:t>Whether to meet with Wireless groups or 802.1/802.3 (Waikoloa, HI or Norfolk, VA).</a:t>
            </a:r>
          </a:p>
          <a:p>
            <a:pPr marL="0" indent="0">
              <a:buNone/>
            </a:pPr>
            <a:endParaRPr lang="en-US" b="0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11-14/0161r0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13866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000" dirty="0" smtClean="0"/>
              <a:t>Brief introduction to </a:t>
            </a:r>
            <a:r>
              <a:rPr lang="en-US" sz="2000" dirty="0" err="1" smtClean="0"/>
              <a:t>OmniRAN</a:t>
            </a:r>
            <a:r>
              <a:rPr lang="en-US" sz="2000" dirty="0" smtClean="0"/>
              <a:t> P802.1CF</a:t>
            </a:r>
          </a:p>
          <a:p>
            <a:pPr lvl="1"/>
            <a:r>
              <a:rPr lang="en-US" sz="1800" dirty="0">
                <a:hlinkClick r:id="rId2"/>
              </a:rPr>
              <a:t>https://mentor.ieee.org/omniran/dcn/13/omniran-13-0099-01-0000-brief-introduction-into-omniran-p802-</a:t>
            </a:r>
            <a:r>
              <a:rPr lang="en-US" sz="1800" dirty="0" smtClean="0">
                <a:hlinkClick r:id="rId2"/>
              </a:rPr>
              <a:t>1cf.pptx</a:t>
            </a:r>
            <a:r>
              <a:rPr lang="en-US" sz="1800" dirty="0" smtClean="0"/>
              <a:t> </a:t>
            </a:r>
          </a:p>
          <a:p>
            <a:r>
              <a:rPr lang="en-US" sz="2000" dirty="0" smtClean="0"/>
              <a:t>Co-operation on other TGs</a:t>
            </a:r>
          </a:p>
          <a:p>
            <a:pPr lvl="1"/>
            <a:r>
              <a:rPr lang="en-US" sz="1800" dirty="0">
                <a:hlinkClick r:id="rId3"/>
              </a:rPr>
              <a:t>https://mentor.ieee.org/omniran/dcn/13/omniran-13-0094-00-ecsg-considerations-for-cooperation-with-802-</a:t>
            </a:r>
            <a:r>
              <a:rPr lang="en-US" sz="1800" dirty="0" smtClean="0">
                <a:hlinkClick r:id="rId3"/>
              </a:rPr>
              <a:t>wgs.pptx</a:t>
            </a:r>
            <a:r>
              <a:rPr lang="en-US" sz="1800" dirty="0" smtClean="0"/>
              <a:t> </a:t>
            </a:r>
          </a:p>
          <a:p>
            <a:r>
              <a:rPr lang="en-US" sz="2000" dirty="0" smtClean="0"/>
              <a:t>ONF Wireless Networking overview </a:t>
            </a:r>
            <a:endParaRPr lang="en-US" sz="2000" dirty="0"/>
          </a:p>
          <a:p>
            <a:pPr lvl="1"/>
            <a:r>
              <a:rPr lang="en-US" sz="1800" dirty="0">
                <a:hlinkClick r:id="rId4"/>
              </a:rPr>
              <a:t>https://mentor.ieee.org/omniran/dcn/14/omniran-14-0009-00-0000-onf-wireless-and-mobile-wg-status-</a:t>
            </a:r>
            <a:r>
              <a:rPr lang="en-US" sz="1800" dirty="0" smtClean="0">
                <a:hlinkClick r:id="rId4"/>
              </a:rPr>
              <a:t>update.pptx</a:t>
            </a:r>
            <a:endParaRPr lang="en-US" sz="1800" dirty="0" smtClean="0"/>
          </a:p>
          <a:p>
            <a:r>
              <a:rPr lang="en-US" sz="2000" dirty="0" smtClean="0"/>
              <a:t>Network </a:t>
            </a:r>
            <a:r>
              <a:rPr lang="en-US" sz="2000" dirty="0"/>
              <a:t>Discovery and Selection Contribution</a:t>
            </a:r>
          </a:p>
          <a:p>
            <a:pPr lvl="1"/>
            <a:r>
              <a:rPr lang="en-US" sz="1800" dirty="0">
                <a:hlinkClick r:id="rId5"/>
              </a:rPr>
              <a:t>https://mentor.ieee.org/omniran/dcn/14/omniran-14-0010-00-0000-network-detection-selection-text-example.docx</a:t>
            </a:r>
            <a:r>
              <a:rPr lang="en-US" sz="1800" dirty="0"/>
              <a:t> </a:t>
            </a:r>
          </a:p>
          <a:p>
            <a:r>
              <a:rPr lang="en-US" sz="2000" dirty="0" smtClean="0"/>
              <a:t>SDN Use Case Update</a:t>
            </a:r>
          </a:p>
          <a:p>
            <a:pPr lvl="1"/>
            <a:r>
              <a:rPr lang="en-US" sz="1800" dirty="0">
                <a:hlinkClick r:id="rId6"/>
              </a:rPr>
              <a:t>https://mentor.ieee.org/omniran/dcn/14/omniran-14-0011-00-ecsg-omniran-update-on-sdn-use-case-for-bof-</a:t>
            </a:r>
            <a:r>
              <a:rPr lang="en-US" sz="1800" dirty="0" smtClean="0">
                <a:hlinkClick r:id="rId6"/>
              </a:rPr>
              <a:t>session.pptx</a:t>
            </a:r>
            <a:r>
              <a:rPr lang="en-US" sz="18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11-14/0161r0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</a:p>
        </p:txBody>
      </p:sp>
    </p:spTree>
    <p:extLst>
      <p:ext uri="{BB962C8B-B14F-4D97-AF65-F5344CB8AC3E}">
        <p14:creationId xmlns:p14="http://schemas.microsoft.com/office/powerpoint/2010/main" val="96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748448"/>
              </p:ext>
            </p:extLst>
          </p:nvPr>
        </p:nvGraphicFramePr>
        <p:xfrm>
          <a:off x="609600" y="762000"/>
          <a:ext cx="7924800" cy="4389152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3810000"/>
                <a:gridCol w="2286000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WLAN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81" y="604805"/>
            <a:ext cx="5916638" cy="58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73923</TotalTime>
  <Words>5253</Words>
  <Application>Microsoft Office PowerPoint</Application>
  <PresentationFormat>On-screen Show (4:3)</PresentationFormat>
  <Paragraphs>1184</Paragraphs>
  <Slides>77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Gulim</vt:lpstr>
      <vt:lpstr>ＭＳ 明朝</vt:lpstr>
      <vt:lpstr>MS PGothic</vt:lpstr>
      <vt:lpstr>MS PGothic</vt:lpstr>
      <vt:lpstr>Arial</vt:lpstr>
      <vt:lpstr>Times New Roman</vt:lpstr>
      <vt:lpstr>Wingdings</vt:lpstr>
      <vt:lpstr>Default Design</vt:lpstr>
      <vt:lpstr>Document</vt:lpstr>
      <vt:lpstr>802.11 January 2014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PowerPoint Presentation</vt:lpstr>
      <vt:lpstr>802.11 WG Editor’s Meeting (Jan ‘14)</vt:lpstr>
      <vt:lpstr>Volunteer Editor Contacts</vt:lpstr>
      <vt:lpstr>802.11 Style Guide</vt:lpstr>
      <vt:lpstr>Editor Amendment Ordering</vt:lpstr>
      <vt:lpstr>Draft Development Snapshot</vt:lpstr>
      <vt:lpstr>MIB style, Visio and Frame practices 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Work Completed (con’t)</vt:lpstr>
      <vt:lpstr>Additional (post session)</vt:lpstr>
      <vt:lpstr>Teleconference(s)</vt:lpstr>
      <vt:lpstr>March 2014 Goals</vt:lpstr>
      <vt:lpstr>IEEE 802 JTC1 SC closing report (Jan 14)</vt:lpstr>
      <vt:lpstr>Abstract</vt:lpstr>
      <vt:lpstr>IEEE 802 has 12 standards in process of ratification by ISO/IEC under PSDO</vt:lpstr>
      <vt:lpstr>The SC prepared for the upcoming SC6 meeting in Canada</vt:lpstr>
      <vt:lpstr>The agenda for the SC6 meeting in Canada is light but important</vt:lpstr>
      <vt:lpstr>JTC1 SC will review the results of the SC6 meeting in March in Beijing</vt:lpstr>
      <vt:lpstr>IEEE 802.11 Regulatory SC Los Angeles Closing Report</vt:lpstr>
      <vt:lpstr>Abstract</vt:lpstr>
      <vt:lpstr>Summary (1/2)</vt:lpstr>
      <vt:lpstr>Summary (2/2)</vt:lpstr>
      <vt:lpstr>Other discussions</vt:lpstr>
      <vt:lpstr>Teleconferences</vt:lpstr>
      <vt:lpstr>IEEE 802.11mc Closing Report for January 2014</vt:lpstr>
      <vt:lpstr>Abstract</vt:lpstr>
      <vt:lpstr>Status </vt:lpstr>
      <vt:lpstr>TGmc Plan of Record</vt:lpstr>
      <vt:lpstr>Teleconferences</vt:lpstr>
      <vt:lpstr>Next Steps</vt:lpstr>
      <vt:lpstr>IEEE 802.11ah Closing Report for January 2014</vt:lpstr>
      <vt:lpstr>Activity in TGah</vt:lpstr>
      <vt:lpstr>Activity in TGah</vt:lpstr>
      <vt:lpstr>Going forward</vt:lpstr>
      <vt:lpstr>Teleconference</vt:lpstr>
      <vt:lpstr>Timeline – No change</vt:lpstr>
      <vt:lpstr>IEEE 802.11TGai Closing Report</vt:lpstr>
      <vt:lpstr>Abstract</vt:lpstr>
      <vt:lpstr>IEEE 802.11 FILS TGai – Jan  Los Angels meeting</vt:lpstr>
      <vt:lpstr>Accomplishments  TGai  1/2</vt:lpstr>
      <vt:lpstr>Accomplishments  TGai  2/2</vt:lpstr>
      <vt:lpstr>Plan for Mar</vt:lpstr>
      <vt:lpstr>Time line of TGai</vt:lpstr>
      <vt:lpstr>Teleconference Schedule </vt:lpstr>
      <vt:lpstr>Reference</vt:lpstr>
      <vt:lpstr>Thanks to all who participated!</vt:lpstr>
      <vt:lpstr>TGak January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High Efficiency WLAN SG January 2014 Closing Report</vt:lpstr>
      <vt:lpstr>Abstract</vt:lpstr>
      <vt:lpstr>Work Completed </vt:lpstr>
      <vt:lpstr>March 2014 Goals</vt:lpstr>
      <vt:lpstr>Timeline</vt:lpstr>
      <vt:lpstr>Conference Call Times</vt:lpstr>
      <vt:lpstr>Liaison Report for OmniRAN EC SG</vt:lpstr>
      <vt:lpstr>OmniRAN Activity in Los Angeles</vt:lpstr>
      <vt:lpstr>Plans for March and beyond</vt:lpstr>
      <vt:lpstr>Reference Documents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Adrian Stephens</dc:creator>
  <cp:lastModifiedBy>Stephens, Adrian P</cp:lastModifiedBy>
  <cp:revision>1236</cp:revision>
  <cp:lastPrinted>1998-02-10T13:28:06Z</cp:lastPrinted>
  <dcterms:created xsi:type="dcterms:W3CDTF">1998-02-10T13:07:52Z</dcterms:created>
  <dcterms:modified xsi:type="dcterms:W3CDTF">2014-01-24T04:56:09Z</dcterms:modified>
</cp:coreProperties>
</file>