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5" r:id="rId4"/>
    <p:sldId id="267" r:id="rId5"/>
    <p:sldId id="268" r:id="rId6"/>
    <p:sldId id="270" r:id="rId7"/>
    <p:sldId id="269" r:id="rId8"/>
    <p:sldId id="271" r:id="rId9"/>
    <p:sldId id="272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36" y="619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21.01.2014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10755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8945586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041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11-14/0141r0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2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Element Fragmentation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2014-01-21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0551395"/>
              </p:ext>
            </p:extLst>
          </p:nvPr>
        </p:nvGraphicFramePr>
        <p:xfrm>
          <a:off x="517525" y="2278063"/>
          <a:ext cx="8077200" cy="304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Document" r:id="rId4" imgW="8237952" imgH="3112711" progId="Word.Document.8">
                  <p:embed/>
                </p:oleObj>
              </mc:Choice>
              <mc:Fallback>
                <p:oleObj name="Document" r:id="rId4" imgW="8237952" imgH="311271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78063"/>
                        <a:ext cx="8077200" cy="304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January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presentation discusses on:</a:t>
            </a:r>
          </a:p>
          <a:p>
            <a:pPr marL="457200" indent="-457200"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format of the elements that are larger than 255 octets, i.e. HLP Wrapped Data and  Public Key element, but are not ANQP or RLQP elements</a:t>
            </a:r>
          </a:p>
          <a:p>
            <a:pPr marL="457200" indent="-457200"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Element Fragmentation rules, how to include the large elements to the Management frames that assume 1-octet type and 1-octet length fields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presentation is related to CID2338, CID2522, CID2630</a:t>
            </a:r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Current handling of large elements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GB" dirty="0"/>
          </a:p>
        </p:txBody>
      </p:sp>
      <p:sp>
        <p:nvSpPr>
          <p:cNvPr id="40" name="テキスト ボックス 4"/>
          <p:cNvSpPr txBox="1"/>
          <p:nvPr/>
        </p:nvSpPr>
        <p:spPr>
          <a:xfrm>
            <a:off x="972644" y="2381979"/>
            <a:ext cx="1151084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TLV ID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1" name="テキスト ボックス 5"/>
          <p:cNvSpPr txBox="1"/>
          <p:nvPr/>
        </p:nvSpPr>
        <p:spPr>
          <a:xfrm>
            <a:off x="2127841" y="2381979"/>
            <a:ext cx="1214492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TLV </a:t>
            </a:r>
            <a:r>
              <a:rPr kumimoji="1" lang="en-US" altLang="ja-JP" dirty="0" err="1" smtClean="0">
                <a:solidFill>
                  <a:schemeClr val="tx1"/>
                </a:solidFill>
              </a:rPr>
              <a:t>len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2" name="テキスト ボックス 6"/>
          <p:cNvSpPr txBox="1"/>
          <p:nvPr/>
        </p:nvSpPr>
        <p:spPr>
          <a:xfrm>
            <a:off x="3342333" y="2381979"/>
            <a:ext cx="49022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Payload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3" name="テキスト ボックス 7"/>
          <p:cNvSpPr txBox="1"/>
          <p:nvPr/>
        </p:nvSpPr>
        <p:spPr>
          <a:xfrm>
            <a:off x="1578603" y="2751311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4" name="テキスト ボックス 8"/>
          <p:cNvSpPr txBox="1"/>
          <p:nvPr/>
        </p:nvSpPr>
        <p:spPr>
          <a:xfrm>
            <a:off x="2583473" y="2751311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tx1"/>
                </a:solidFill>
              </a:rPr>
              <a:t>2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5" name="テキスト ボックス 10"/>
          <p:cNvSpPr txBox="1"/>
          <p:nvPr/>
        </p:nvSpPr>
        <p:spPr>
          <a:xfrm>
            <a:off x="853133" y="4180983"/>
            <a:ext cx="761747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EID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6" name="テキスト ボックス 11"/>
          <p:cNvSpPr txBox="1"/>
          <p:nvPr/>
        </p:nvSpPr>
        <p:spPr>
          <a:xfrm>
            <a:off x="1614881" y="4180983"/>
            <a:ext cx="761747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err="1" smtClean="0">
                <a:solidFill>
                  <a:schemeClr val="tx1"/>
                </a:solidFill>
              </a:rPr>
              <a:t>len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7" name="テキスト ボックス 12"/>
          <p:cNvSpPr txBox="1"/>
          <p:nvPr/>
        </p:nvSpPr>
        <p:spPr>
          <a:xfrm>
            <a:off x="2376628" y="4180983"/>
            <a:ext cx="1151084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TLV ID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8" name="テキスト ボックス 13"/>
          <p:cNvSpPr txBox="1"/>
          <p:nvPr/>
        </p:nvSpPr>
        <p:spPr>
          <a:xfrm>
            <a:off x="3514066" y="4180983"/>
            <a:ext cx="1214492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TLV </a:t>
            </a:r>
            <a:r>
              <a:rPr kumimoji="1" lang="en-US" altLang="ja-JP" dirty="0" err="1" smtClean="0">
                <a:solidFill>
                  <a:schemeClr val="tx1"/>
                </a:solidFill>
              </a:rPr>
              <a:t>len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9" name="テキスト ボックス 14"/>
          <p:cNvSpPr txBox="1"/>
          <p:nvPr/>
        </p:nvSpPr>
        <p:spPr>
          <a:xfrm>
            <a:off x="4728558" y="4180983"/>
            <a:ext cx="1859666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Payload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0" name="テキスト ボックス 15"/>
          <p:cNvSpPr txBox="1"/>
          <p:nvPr/>
        </p:nvSpPr>
        <p:spPr>
          <a:xfrm>
            <a:off x="2123386" y="4905915"/>
            <a:ext cx="761747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EID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1" name="テキスト ボックス 16"/>
          <p:cNvSpPr txBox="1"/>
          <p:nvPr/>
        </p:nvSpPr>
        <p:spPr>
          <a:xfrm>
            <a:off x="2885134" y="4905915"/>
            <a:ext cx="761747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err="1" smtClean="0">
                <a:solidFill>
                  <a:schemeClr val="tx1"/>
                </a:solidFill>
              </a:rPr>
              <a:t>len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2" name="テキスト ボックス 17"/>
          <p:cNvSpPr txBox="1"/>
          <p:nvPr/>
        </p:nvSpPr>
        <p:spPr>
          <a:xfrm>
            <a:off x="3646880" y="4905915"/>
            <a:ext cx="3594605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Payload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3" name="テキスト ボックス 18"/>
          <p:cNvSpPr txBox="1"/>
          <p:nvPr/>
        </p:nvSpPr>
        <p:spPr>
          <a:xfrm>
            <a:off x="3342333" y="5680615"/>
            <a:ext cx="761747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EID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4" name="テキスト ボックス 19"/>
          <p:cNvSpPr txBox="1"/>
          <p:nvPr/>
        </p:nvSpPr>
        <p:spPr>
          <a:xfrm>
            <a:off x="4104081" y="5680615"/>
            <a:ext cx="761747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err="1" smtClean="0">
                <a:solidFill>
                  <a:schemeClr val="tx1"/>
                </a:solidFill>
              </a:rPr>
              <a:t>len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5" name="テキスト ボックス 20"/>
          <p:cNvSpPr txBox="1"/>
          <p:nvPr/>
        </p:nvSpPr>
        <p:spPr>
          <a:xfrm>
            <a:off x="4865827" y="5680615"/>
            <a:ext cx="3594605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Payload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6" name="テキスト ボックス 21"/>
          <p:cNvSpPr txBox="1"/>
          <p:nvPr/>
        </p:nvSpPr>
        <p:spPr>
          <a:xfrm>
            <a:off x="1064434" y="453658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7" name="テキスト ボックス 22"/>
          <p:cNvSpPr txBox="1"/>
          <p:nvPr/>
        </p:nvSpPr>
        <p:spPr>
          <a:xfrm>
            <a:off x="1880263" y="455031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8" name="テキスト ボックス 23"/>
          <p:cNvSpPr txBox="1"/>
          <p:nvPr/>
        </p:nvSpPr>
        <p:spPr>
          <a:xfrm>
            <a:off x="2334323" y="527524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9" name="テキスト ボックス 24"/>
          <p:cNvSpPr txBox="1"/>
          <p:nvPr/>
        </p:nvSpPr>
        <p:spPr>
          <a:xfrm>
            <a:off x="3150152" y="528897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0" name="テキスト ボックス 25"/>
          <p:cNvSpPr txBox="1"/>
          <p:nvPr/>
        </p:nvSpPr>
        <p:spPr>
          <a:xfrm>
            <a:off x="3496051" y="604994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1" name="テキスト ボックス 26"/>
          <p:cNvSpPr txBox="1"/>
          <p:nvPr/>
        </p:nvSpPr>
        <p:spPr>
          <a:xfrm>
            <a:off x="4311880" y="606367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62" name="直線矢印コネクタ 28"/>
          <p:cNvCxnSpPr>
            <a:endCxn id="45" idx="0"/>
          </p:cNvCxnSpPr>
          <p:nvPr/>
        </p:nvCxnSpPr>
        <p:spPr>
          <a:xfrm>
            <a:off x="1233711" y="3956848"/>
            <a:ext cx="296" cy="2241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テキスト ボックス 29"/>
          <p:cNvSpPr txBox="1"/>
          <p:nvPr/>
        </p:nvSpPr>
        <p:spPr>
          <a:xfrm>
            <a:off x="107504" y="3645024"/>
            <a:ext cx="2678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ID of large element</a:t>
            </a:r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cxnSp>
        <p:nvCxnSpPr>
          <p:cNvPr id="64" name="直線矢印コネクタ 31"/>
          <p:cNvCxnSpPr/>
          <p:nvPr/>
        </p:nvCxnSpPr>
        <p:spPr>
          <a:xfrm flipV="1">
            <a:off x="1880263" y="5288979"/>
            <a:ext cx="375818" cy="3693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直線矢印コネクタ 33"/>
          <p:cNvCxnSpPr/>
          <p:nvPr/>
        </p:nvCxnSpPr>
        <p:spPr>
          <a:xfrm>
            <a:off x="1880263" y="5883815"/>
            <a:ext cx="146207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テキスト ボックス 34"/>
          <p:cNvSpPr txBox="1"/>
          <p:nvPr/>
        </p:nvSpPr>
        <p:spPr>
          <a:xfrm>
            <a:off x="581782" y="5644579"/>
            <a:ext cx="17299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Fragment IE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7" name="下矢印 35"/>
          <p:cNvSpPr/>
          <p:nvPr/>
        </p:nvSpPr>
        <p:spPr>
          <a:xfrm>
            <a:off x="4187262" y="3602633"/>
            <a:ext cx="678566" cy="437297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51520" y="1959223"/>
            <a:ext cx="3779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solidFill>
                  <a:schemeClr val="tx1"/>
                </a:solidFill>
              </a:rPr>
              <a:t>Format of the Large element: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2504259" y="3134876"/>
            <a:ext cx="3719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 smtClean="0">
                <a:solidFill>
                  <a:schemeClr val="tx1"/>
                </a:solidFill>
              </a:rPr>
              <a:t>Fragmented large element</a:t>
            </a:r>
            <a:r>
              <a:rPr lang="fi-FI" dirty="0" smtClean="0">
                <a:solidFill>
                  <a:schemeClr val="tx1"/>
                </a:solidFill>
              </a:rPr>
              <a:t>: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121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Issue: format of large elements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GB" dirty="0"/>
          </a:p>
        </p:txBody>
      </p:sp>
      <p:sp>
        <p:nvSpPr>
          <p:cNvPr id="40" name="テキスト ボックス 4"/>
          <p:cNvSpPr txBox="1"/>
          <p:nvPr/>
        </p:nvSpPr>
        <p:spPr>
          <a:xfrm>
            <a:off x="900636" y="2958043"/>
            <a:ext cx="1151084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TLV ID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1" name="テキスト ボックス 5"/>
          <p:cNvSpPr txBox="1"/>
          <p:nvPr/>
        </p:nvSpPr>
        <p:spPr>
          <a:xfrm>
            <a:off x="2021379" y="2958043"/>
            <a:ext cx="1214492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TLV </a:t>
            </a:r>
            <a:r>
              <a:rPr kumimoji="1" lang="en-US" altLang="ja-JP" dirty="0" err="1" smtClean="0">
                <a:solidFill>
                  <a:schemeClr val="tx1"/>
                </a:solidFill>
              </a:rPr>
              <a:t>len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2" name="テキスト ボックス 6"/>
          <p:cNvSpPr txBox="1"/>
          <p:nvPr/>
        </p:nvSpPr>
        <p:spPr>
          <a:xfrm>
            <a:off x="3235871" y="2958043"/>
            <a:ext cx="49022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Payload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3" name="テキスト ボックス 7"/>
          <p:cNvSpPr txBox="1"/>
          <p:nvPr/>
        </p:nvSpPr>
        <p:spPr>
          <a:xfrm>
            <a:off x="1353126" y="339938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4" name="テキスト ボックス 8"/>
          <p:cNvSpPr txBox="1"/>
          <p:nvPr/>
        </p:nvSpPr>
        <p:spPr>
          <a:xfrm>
            <a:off x="2477011" y="332737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tx1"/>
                </a:solidFill>
              </a:rPr>
              <a:t>2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51520" y="1959223"/>
            <a:ext cx="51035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solidFill>
                  <a:schemeClr val="tx1"/>
                </a:solidFill>
              </a:rPr>
              <a:t>1. Current format of the Large element: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021379" y="2535287"/>
            <a:ext cx="1214492" cy="139776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0" y="4005064"/>
            <a:ext cx="82089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>
                <a:solidFill>
                  <a:schemeClr val="tx1"/>
                </a:solidFill>
              </a:rPr>
              <a:t>The large elements are the only elements with 1 octet ID and 2 octet Length field:</a:t>
            </a:r>
          </a:p>
          <a:p>
            <a:r>
              <a:rPr lang="fi-FI" dirty="0">
                <a:solidFill>
                  <a:schemeClr val="tx1"/>
                </a:solidFill>
              </a:rPr>
              <a:t>	</a:t>
            </a:r>
            <a:r>
              <a:rPr lang="fi-FI" dirty="0" smtClean="0">
                <a:solidFill>
                  <a:schemeClr val="tx1"/>
                </a:solidFill>
              </a:rPr>
              <a:t>- Other elements have 1 octet ID and 1 octet length fields</a:t>
            </a:r>
          </a:p>
          <a:p>
            <a:r>
              <a:rPr lang="fi-FI" dirty="0">
                <a:solidFill>
                  <a:schemeClr val="tx1"/>
                </a:solidFill>
              </a:rPr>
              <a:t>	</a:t>
            </a:r>
            <a:r>
              <a:rPr lang="fi-FI" dirty="0" smtClean="0">
                <a:solidFill>
                  <a:schemeClr val="tx1"/>
                </a:solidFill>
              </a:rPr>
              <a:t>- ANQP elements have 2 octets ID and 2 octets Lenght fields</a:t>
            </a:r>
          </a:p>
          <a:p>
            <a:r>
              <a:rPr lang="fi-FI" dirty="0" smtClean="0">
                <a:solidFill>
                  <a:schemeClr val="tx1"/>
                </a:solidFill>
              </a:rPr>
              <a:t>Recommendation is to select either 1 – 1 or 2 – 2 format </a:t>
            </a:r>
          </a:p>
          <a:p>
            <a:r>
              <a:rPr lang="fi-FI" dirty="0" smtClean="0">
                <a:solidFill>
                  <a:schemeClr val="tx1"/>
                </a:solidFill>
              </a:rPr>
              <a:t>This is commented in CID2232. </a:t>
            </a:r>
          </a:p>
        </p:txBody>
      </p:sp>
    </p:spTree>
    <p:extLst>
      <p:ext uri="{BB962C8B-B14F-4D97-AF65-F5344CB8AC3E}">
        <p14:creationId xmlns:p14="http://schemas.microsoft.com/office/powerpoint/2010/main" val="1795237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Issue: fragmenting large elements alternative #1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49225" y="6488385"/>
            <a:ext cx="3184520" cy="180975"/>
          </a:xfrm>
        </p:spPr>
        <p:txBody>
          <a:bodyPr/>
          <a:lstStyle/>
          <a:p>
            <a:r>
              <a:rPr lang="en-GB" dirty="0" smtClean="0"/>
              <a:t>Jarkko Kneckt (Nokia)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GB" dirty="0"/>
          </a:p>
        </p:txBody>
      </p:sp>
      <p:sp>
        <p:nvSpPr>
          <p:cNvPr id="45" name="テキスト ボックス 10"/>
          <p:cNvSpPr txBox="1"/>
          <p:nvPr/>
        </p:nvSpPr>
        <p:spPr>
          <a:xfrm>
            <a:off x="853133" y="2092751"/>
            <a:ext cx="761747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EID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6" name="テキスト ボックス 11"/>
          <p:cNvSpPr txBox="1"/>
          <p:nvPr/>
        </p:nvSpPr>
        <p:spPr>
          <a:xfrm>
            <a:off x="1614881" y="2092751"/>
            <a:ext cx="761747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err="1" smtClean="0">
                <a:solidFill>
                  <a:schemeClr val="tx1"/>
                </a:solidFill>
              </a:rPr>
              <a:t>len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7" name="テキスト ボックス 12"/>
          <p:cNvSpPr txBox="1"/>
          <p:nvPr/>
        </p:nvSpPr>
        <p:spPr>
          <a:xfrm>
            <a:off x="2376628" y="2092751"/>
            <a:ext cx="1151084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TLV ID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8" name="テキスト ボックス 13"/>
          <p:cNvSpPr txBox="1"/>
          <p:nvPr/>
        </p:nvSpPr>
        <p:spPr>
          <a:xfrm>
            <a:off x="3491880" y="2092751"/>
            <a:ext cx="1214492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TLV </a:t>
            </a:r>
            <a:r>
              <a:rPr kumimoji="1" lang="en-US" altLang="ja-JP" dirty="0" err="1" smtClean="0">
                <a:solidFill>
                  <a:schemeClr val="tx1"/>
                </a:solidFill>
              </a:rPr>
              <a:t>len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9" name="テキスト ボックス 14"/>
          <p:cNvSpPr txBox="1"/>
          <p:nvPr/>
        </p:nvSpPr>
        <p:spPr>
          <a:xfrm>
            <a:off x="4706372" y="2092751"/>
            <a:ext cx="1859666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Payload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0" name="テキスト ボックス 15"/>
          <p:cNvSpPr txBox="1"/>
          <p:nvPr/>
        </p:nvSpPr>
        <p:spPr>
          <a:xfrm>
            <a:off x="2123386" y="2817683"/>
            <a:ext cx="761747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EID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1" name="テキスト ボックス 16"/>
          <p:cNvSpPr txBox="1"/>
          <p:nvPr/>
        </p:nvSpPr>
        <p:spPr>
          <a:xfrm>
            <a:off x="2885134" y="2817683"/>
            <a:ext cx="761747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err="1" smtClean="0">
                <a:solidFill>
                  <a:schemeClr val="tx1"/>
                </a:solidFill>
              </a:rPr>
              <a:t>len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2" name="テキスト ボックス 17"/>
          <p:cNvSpPr txBox="1"/>
          <p:nvPr/>
        </p:nvSpPr>
        <p:spPr>
          <a:xfrm>
            <a:off x="3646880" y="2817683"/>
            <a:ext cx="3594605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Payload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3" name="テキスト ボックス 18"/>
          <p:cNvSpPr txBox="1"/>
          <p:nvPr/>
        </p:nvSpPr>
        <p:spPr>
          <a:xfrm>
            <a:off x="3342333" y="3592383"/>
            <a:ext cx="761747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EID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4" name="テキスト ボックス 19"/>
          <p:cNvSpPr txBox="1"/>
          <p:nvPr/>
        </p:nvSpPr>
        <p:spPr>
          <a:xfrm>
            <a:off x="4104081" y="3592383"/>
            <a:ext cx="761747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err="1" smtClean="0">
                <a:solidFill>
                  <a:schemeClr val="tx1"/>
                </a:solidFill>
              </a:rPr>
              <a:t>len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5" name="テキスト ボックス 20"/>
          <p:cNvSpPr txBox="1"/>
          <p:nvPr/>
        </p:nvSpPr>
        <p:spPr>
          <a:xfrm>
            <a:off x="4865827" y="3592383"/>
            <a:ext cx="3594605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Payload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6" name="テキスト ボックス 21"/>
          <p:cNvSpPr txBox="1"/>
          <p:nvPr/>
        </p:nvSpPr>
        <p:spPr>
          <a:xfrm>
            <a:off x="1064434" y="2448351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7" name="テキスト ボックス 22"/>
          <p:cNvSpPr txBox="1"/>
          <p:nvPr/>
        </p:nvSpPr>
        <p:spPr>
          <a:xfrm>
            <a:off x="1880263" y="246208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8" name="テキスト ボックス 23"/>
          <p:cNvSpPr txBox="1"/>
          <p:nvPr/>
        </p:nvSpPr>
        <p:spPr>
          <a:xfrm>
            <a:off x="2334323" y="318701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9" name="テキスト ボックス 24"/>
          <p:cNvSpPr txBox="1"/>
          <p:nvPr/>
        </p:nvSpPr>
        <p:spPr>
          <a:xfrm>
            <a:off x="3150152" y="320074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0" name="テキスト ボックス 25"/>
          <p:cNvSpPr txBox="1"/>
          <p:nvPr/>
        </p:nvSpPr>
        <p:spPr>
          <a:xfrm>
            <a:off x="3496051" y="396171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1" name="テキスト ボックス 26"/>
          <p:cNvSpPr txBox="1"/>
          <p:nvPr/>
        </p:nvSpPr>
        <p:spPr>
          <a:xfrm>
            <a:off x="4311880" y="397544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62" name="直線矢印コネクタ 28"/>
          <p:cNvCxnSpPr>
            <a:endCxn id="45" idx="0"/>
          </p:cNvCxnSpPr>
          <p:nvPr/>
        </p:nvCxnSpPr>
        <p:spPr>
          <a:xfrm>
            <a:off x="1233711" y="1868616"/>
            <a:ext cx="296" cy="2241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テキスト ボックス 29"/>
          <p:cNvSpPr txBox="1"/>
          <p:nvPr/>
        </p:nvSpPr>
        <p:spPr>
          <a:xfrm>
            <a:off x="107504" y="1556792"/>
            <a:ext cx="2678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ID of large element</a:t>
            </a:r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cxnSp>
        <p:nvCxnSpPr>
          <p:cNvPr id="64" name="直線矢印コネクタ 31"/>
          <p:cNvCxnSpPr/>
          <p:nvPr/>
        </p:nvCxnSpPr>
        <p:spPr>
          <a:xfrm flipV="1">
            <a:off x="1880263" y="3200747"/>
            <a:ext cx="375818" cy="3693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直線矢印コネクタ 33"/>
          <p:cNvCxnSpPr/>
          <p:nvPr/>
        </p:nvCxnSpPr>
        <p:spPr>
          <a:xfrm>
            <a:off x="1880263" y="3795583"/>
            <a:ext cx="146207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テキスト ボックス 34"/>
          <p:cNvSpPr txBox="1"/>
          <p:nvPr/>
        </p:nvSpPr>
        <p:spPr>
          <a:xfrm>
            <a:off x="179512" y="3429000"/>
            <a:ext cx="2813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Fragment </a:t>
            </a:r>
            <a:r>
              <a:rPr kumimoji="1" lang="en-US" altLang="ja-JP" dirty="0" smtClean="0">
                <a:solidFill>
                  <a:schemeClr val="tx1"/>
                </a:solidFill>
              </a:rPr>
              <a:t>e</a:t>
            </a:r>
            <a:r>
              <a:rPr kumimoji="1" lang="en-US" altLang="ja-JP" dirty="0" smtClean="0">
                <a:solidFill>
                  <a:schemeClr val="tx1"/>
                </a:solidFill>
              </a:rPr>
              <a:t>lement ID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4289028"/>
            <a:ext cx="81369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>
                <a:solidFill>
                  <a:schemeClr val="tx1"/>
                </a:solidFill>
              </a:rPr>
              <a:t>The large element may be followed by zero or more Fragment elements.</a:t>
            </a:r>
          </a:p>
          <a:p>
            <a:r>
              <a:rPr lang="fi-FI" dirty="0" smtClean="0">
                <a:solidFill>
                  <a:schemeClr val="tx1"/>
                </a:solidFill>
              </a:rPr>
              <a:t>The large element starts with its own ID and continues with zero or more Fragment elements</a:t>
            </a:r>
          </a:p>
          <a:p>
            <a:r>
              <a:rPr lang="fi-FI" dirty="0" smtClean="0">
                <a:solidFill>
                  <a:schemeClr val="tx1"/>
                </a:solidFill>
              </a:rPr>
              <a:t>This fragmentation is possible only if length of ID field of the large element is 1 octet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549196" y="1527175"/>
            <a:ext cx="1214492" cy="139776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9449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Issue: fragmenting large elements, alternative #2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49225" y="6488385"/>
            <a:ext cx="3184520" cy="180975"/>
          </a:xfrm>
        </p:spPr>
        <p:txBody>
          <a:bodyPr/>
          <a:lstStyle/>
          <a:p>
            <a:r>
              <a:rPr lang="en-GB" dirty="0" smtClean="0"/>
              <a:t>Jarkko Kneckt (Nokia)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GB" dirty="0"/>
          </a:p>
        </p:txBody>
      </p:sp>
      <p:sp>
        <p:nvSpPr>
          <p:cNvPr id="46" name="テキスト ボックス 11"/>
          <p:cNvSpPr txBox="1"/>
          <p:nvPr/>
        </p:nvSpPr>
        <p:spPr>
          <a:xfrm>
            <a:off x="1614881" y="2092751"/>
            <a:ext cx="761747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err="1" smtClean="0">
                <a:solidFill>
                  <a:schemeClr val="tx1"/>
                </a:solidFill>
              </a:rPr>
              <a:t>len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7" name="テキスト ボックス 12"/>
          <p:cNvSpPr txBox="1"/>
          <p:nvPr/>
        </p:nvSpPr>
        <p:spPr>
          <a:xfrm>
            <a:off x="2376628" y="2092751"/>
            <a:ext cx="1151084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TLV ID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8" name="テキスト ボックス 13"/>
          <p:cNvSpPr txBox="1"/>
          <p:nvPr/>
        </p:nvSpPr>
        <p:spPr>
          <a:xfrm>
            <a:off x="3491880" y="2092751"/>
            <a:ext cx="1214492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TLV </a:t>
            </a:r>
            <a:r>
              <a:rPr kumimoji="1" lang="en-US" altLang="ja-JP" dirty="0" err="1" smtClean="0">
                <a:solidFill>
                  <a:schemeClr val="tx1"/>
                </a:solidFill>
              </a:rPr>
              <a:t>len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9" name="テキスト ボックス 14"/>
          <p:cNvSpPr txBox="1"/>
          <p:nvPr/>
        </p:nvSpPr>
        <p:spPr>
          <a:xfrm>
            <a:off x="4706372" y="2092751"/>
            <a:ext cx="1859666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Payload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0" name="テキスト ボックス 15"/>
          <p:cNvSpPr txBox="1"/>
          <p:nvPr/>
        </p:nvSpPr>
        <p:spPr>
          <a:xfrm>
            <a:off x="2123386" y="2817683"/>
            <a:ext cx="761747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EID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1" name="テキスト ボックス 16"/>
          <p:cNvSpPr txBox="1"/>
          <p:nvPr/>
        </p:nvSpPr>
        <p:spPr>
          <a:xfrm>
            <a:off x="2885134" y="2817683"/>
            <a:ext cx="761747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err="1" smtClean="0">
                <a:solidFill>
                  <a:schemeClr val="tx1"/>
                </a:solidFill>
              </a:rPr>
              <a:t>len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2" name="テキスト ボックス 17"/>
          <p:cNvSpPr txBox="1"/>
          <p:nvPr/>
        </p:nvSpPr>
        <p:spPr>
          <a:xfrm>
            <a:off x="3646880" y="2817683"/>
            <a:ext cx="3594605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Payload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3" name="テキスト ボックス 18"/>
          <p:cNvSpPr txBox="1"/>
          <p:nvPr/>
        </p:nvSpPr>
        <p:spPr>
          <a:xfrm>
            <a:off x="3342333" y="3592383"/>
            <a:ext cx="761747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EID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4" name="テキスト ボックス 19"/>
          <p:cNvSpPr txBox="1"/>
          <p:nvPr/>
        </p:nvSpPr>
        <p:spPr>
          <a:xfrm>
            <a:off x="4104081" y="3592383"/>
            <a:ext cx="761747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err="1" smtClean="0">
                <a:solidFill>
                  <a:schemeClr val="tx1"/>
                </a:solidFill>
              </a:rPr>
              <a:t>len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5" name="テキスト ボックス 20"/>
          <p:cNvSpPr txBox="1"/>
          <p:nvPr/>
        </p:nvSpPr>
        <p:spPr>
          <a:xfrm>
            <a:off x="4865827" y="3592383"/>
            <a:ext cx="3594605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Payload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6" name="テキスト ボックス 21"/>
          <p:cNvSpPr txBox="1"/>
          <p:nvPr/>
        </p:nvSpPr>
        <p:spPr>
          <a:xfrm>
            <a:off x="1064434" y="2448351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7" name="テキスト ボックス 22"/>
          <p:cNvSpPr txBox="1"/>
          <p:nvPr/>
        </p:nvSpPr>
        <p:spPr>
          <a:xfrm>
            <a:off x="1880263" y="246208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8" name="テキスト ボックス 23"/>
          <p:cNvSpPr txBox="1"/>
          <p:nvPr/>
        </p:nvSpPr>
        <p:spPr>
          <a:xfrm>
            <a:off x="2334323" y="318701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9" name="テキスト ボックス 24"/>
          <p:cNvSpPr txBox="1"/>
          <p:nvPr/>
        </p:nvSpPr>
        <p:spPr>
          <a:xfrm>
            <a:off x="3150152" y="320074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0" name="テキスト ボックス 25"/>
          <p:cNvSpPr txBox="1"/>
          <p:nvPr/>
        </p:nvSpPr>
        <p:spPr>
          <a:xfrm>
            <a:off x="3496051" y="396171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1" name="テキスト ボックス 26"/>
          <p:cNvSpPr txBox="1"/>
          <p:nvPr/>
        </p:nvSpPr>
        <p:spPr>
          <a:xfrm>
            <a:off x="4311880" y="397544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62" name="直線矢印コネクタ 28"/>
          <p:cNvCxnSpPr>
            <a:endCxn id="56" idx="2"/>
          </p:cNvCxnSpPr>
          <p:nvPr/>
        </p:nvCxnSpPr>
        <p:spPr>
          <a:xfrm flipH="1" flipV="1">
            <a:off x="1233711" y="2910016"/>
            <a:ext cx="296" cy="6823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31"/>
          <p:cNvCxnSpPr/>
          <p:nvPr/>
        </p:nvCxnSpPr>
        <p:spPr>
          <a:xfrm flipV="1">
            <a:off x="1880263" y="3200747"/>
            <a:ext cx="375818" cy="3693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直線矢印コネクタ 33"/>
          <p:cNvCxnSpPr/>
          <p:nvPr/>
        </p:nvCxnSpPr>
        <p:spPr>
          <a:xfrm>
            <a:off x="1880263" y="3795583"/>
            <a:ext cx="146207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テキスト ボックス 34"/>
          <p:cNvSpPr txBox="1"/>
          <p:nvPr/>
        </p:nvSpPr>
        <p:spPr>
          <a:xfrm>
            <a:off x="251520" y="3429000"/>
            <a:ext cx="2813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Fragment </a:t>
            </a:r>
            <a:r>
              <a:rPr kumimoji="1" lang="en-US" altLang="ja-JP" dirty="0" smtClean="0">
                <a:solidFill>
                  <a:schemeClr val="tx1"/>
                </a:solidFill>
              </a:rPr>
              <a:t>e</a:t>
            </a:r>
            <a:r>
              <a:rPr kumimoji="1" lang="en-US" altLang="ja-JP" dirty="0" smtClean="0">
                <a:solidFill>
                  <a:schemeClr val="tx1"/>
                </a:solidFill>
              </a:rPr>
              <a:t>lement ID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4289028"/>
            <a:ext cx="81369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>
                <a:solidFill>
                  <a:schemeClr val="tx1"/>
                </a:solidFill>
              </a:rPr>
              <a:t>The large elements are within one or more Fragment elements.</a:t>
            </a:r>
          </a:p>
          <a:p>
            <a:r>
              <a:rPr lang="fi-FI" dirty="0" smtClean="0">
                <a:solidFill>
                  <a:schemeClr val="tx1"/>
                </a:solidFill>
              </a:rPr>
              <a:t>This fragmentation is possible with any length of ID field, i.e. also when the length of ID field is 2 octets</a:t>
            </a:r>
          </a:p>
          <a:p>
            <a:r>
              <a:rPr lang="fi-FI" dirty="0" smtClean="0">
                <a:solidFill>
                  <a:schemeClr val="tx1"/>
                </a:solidFill>
              </a:rPr>
              <a:t>The overhead of this fragmentation is the same as previous fragmentation alternative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テキスト ボックス 15"/>
          <p:cNvSpPr txBox="1"/>
          <p:nvPr/>
        </p:nvSpPr>
        <p:spPr>
          <a:xfrm>
            <a:off x="853134" y="2092751"/>
            <a:ext cx="761747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EID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678480" y="1749466"/>
            <a:ext cx="1110461" cy="2443081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6712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Management frame format when large element is present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402710"/>
              </p:ext>
            </p:extLst>
          </p:nvPr>
        </p:nvGraphicFramePr>
        <p:xfrm>
          <a:off x="107504" y="2564904"/>
          <a:ext cx="2438400" cy="39700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</a:tblGrid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Order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Element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Information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Notes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FILS Session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FILS Session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5486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FILS Public Key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FILS Public Key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5486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Fragment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FILS Public Key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Zero or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more Fragment elements</a:t>
                      </a:r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5486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FILS Key Confirmation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FILS Key Confirmation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7315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FILS Secure Container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FILS Secure Container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7315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Fragment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FILS Secure Container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Zero or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more Fragment</a:t>
                      </a:r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elements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8460" y="1916832"/>
            <a:ext cx="40957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98675" y="1588760"/>
            <a:ext cx="6068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>
                <a:solidFill>
                  <a:schemeClr val="tx1"/>
                </a:solidFill>
              </a:rPr>
              <a:t>F</a:t>
            </a:r>
            <a:r>
              <a:rPr lang="fi-FI" dirty="0" smtClean="0">
                <a:solidFill>
                  <a:schemeClr val="tx1"/>
                </a:solidFill>
              </a:rPr>
              <a:t>ormat of Association Request in current draft: 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2598460" y="1988840"/>
            <a:ext cx="245348" cy="4320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flipH="1" flipV="1">
            <a:off x="1907704" y="4815413"/>
            <a:ext cx="544076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2267744" y="4221088"/>
            <a:ext cx="46965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>
                <a:solidFill>
                  <a:schemeClr val="tx1"/>
                </a:solidFill>
              </a:rPr>
              <a:t>Association Request with fragmentation #1. Fragment element is multiple times and numerical order is not maintained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131840" y="5661248"/>
            <a:ext cx="5976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>
                <a:solidFill>
                  <a:schemeClr val="tx1"/>
                </a:solidFill>
              </a:rPr>
              <a:t>Association Request with fragmentation #2, numerical order of elements is maintained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 flipV="1">
            <a:off x="7092280" y="4355232"/>
            <a:ext cx="205006" cy="12340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798124"/>
              </p:ext>
            </p:extLst>
          </p:nvPr>
        </p:nvGraphicFramePr>
        <p:xfrm>
          <a:off x="6588224" y="1844824"/>
          <a:ext cx="2438400" cy="24917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</a:tblGrid>
              <a:tr h="5486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Order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Element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Information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Notes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5486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FILS Session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FILS Session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5486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FILS Key Confirmation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FILS Key Confirmation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7315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Fragment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FILS Public Key, FILS Secure Container 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One or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more Fragment elements</a:t>
                      </a:r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342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Strawpoll on format of large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0813" cy="4393605"/>
          </a:xfrm>
        </p:spPr>
        <p:txBody>
          <a:bodyPr/>
          <a:lstStyle/>
          <a:p>
            <a:r>
              <a:rPr lang="fi-FI" sz="3600" dirty="0" smtClean="0"/>
              <a:t>Are you favor of format 1, 2 or 3?</a:t>
            </a:r>
          </a:p>
          <a:p>
            <a:r>
              <a:rPr lang="fi-FI" dirty="0" smtClean="0"/>
              <a:t>Format #1: </a:t>
            </a:r>
            <a:r>
              <a:rPr lang="fi-FI" dirty="0"/>
              <a:t>Large element format of: </a:t>
            </a:r>
            <a:r>
              <a:rPr lang="fi-FI" dirty="0">
                <a:solidFill>
                  <a:srgbClr val="FF0000"/>
                </a:solidFill>
              </a:rPr>
              <a:t>2 octet Type, 2 octets length</a:t>
            </a:r>
            <a:r>
              <a:rPr lang="fi-FI" dirty="0"/>
              <a:t> field.</a:t>
            </a:r>
          </a:p>
          <a:p>
            <a:r>
              <a:rPr lang="fi-FI" dirty="0" smtClean="0"/>
              <a:t>Format #2:Large element format of: </a:t>
            </a:r>
            <a:r>
              <a:rPr lang="fi-FI" dirty="0" smtClean="0">
                <a:solidFill>
                  <a:srgbClr val="FF0000"/>
                </a:solidFill>
              </a:rPr>
              <a:t>1 octet Type, 1 octet length</a:t>
            </a:r>
            <a:r>
              <a:rPr lang="fi-FI" dirty="0" smtClean="0"/>
              <a:t> field and showing remaining information in Fragment elements.</a:t>
            </a:r>
          </a:p>
          <a:p>
            <a:r>
              <a:rPr lang="fi-FI" dirty="0" smtClean="0"/>
              <a:t>Format #3: </a:t>
            </a:r>
            <a:r>
              <a:rPr lang="fi-FI" dirty="0"/>
              <a:t>Large element format of: </a:t>
            </a:r>
            <a:r>
              <a:rPr lang="fi-FI" dirty="0">
                <a:solidFill>
                  <a:srgbClr val="FF0000"/>
                </a:solidFill>
              </a:rPr>
              <a:t>1 octet Type, </a:t>
            </a:r>
            <a:r>
              <a:rPr lang="fi-FI" dirty="0" smtClean="0">
                <a:solidFill>
                  <a:srgbClr val="FF0000"/>
                </a:solidFill>
              </a:rPr>
              <a:t>2 octets </a:t>
            </a:r>
            <a:r>
              <a:rPr lang="fi-FI" dirty="0">
                <a:solidFill>
                  <a:srgbClr val="FF0000"/>
                </a:solidFill>
              </a:rPr>
              <a:t>length</a:t>
            </a:r>
            <a:r>
              <a:rPr lang="fi-FI" dirty="0" smtClean="0"/>
              <a:t> field.</a:t>
            </a:r>
          </a:p>
          <a:p>
            <a:r>
              <a:rPr lang="fi-FI" dirty="0" smtClean="0"/>
              <a:t>Results: 		Format #1:</a:t>
            </a:r>
          </a:p>
          <a:p>
            <a:r>
              <a:rPr lang="fi-FI" dirty="0" smtClean="0"/>
              <a:t> 					Format #2:</a:t>
            </a:r>
          </a:p>
          <a:p>
            <a:r>
              <a:rPr lang="fi-FI" dirty="0" smtClean="0"/>
              <a:t>					Format #3: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7294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Strawpoll on element fragmentation: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3600" dirty="0" smtClean="0"/>
              <a:t>Are you favor of Fragmentation #1 as shown in slide 5 or Fragmentation #2 as shown in slide 6 ? </a:t>
            </a:r>
          </a:p>
          <a:p>
            <a:endParaRPr lang="fi-FI" sz="3600" dirty="0" smtClean="0"/>
          </a:p>
          <a:p>
            <a:r>
              <a:rPr lang="fi-FI" sz="2800" dirty="0" smtClean="0"/>
              <a:t>Results: </a:t>
            </a:r>
            <a:endParaRPr lang="fi-FI" sz="2800" dirty="0"/>
          </a:p>
          <a:p>
            <a:r>
              <a:rPr lang="fi-FI" sz="2800" dirty="0" smtClean="0"/>
              <a:t>Fragmentation #1:</a:t>
            </a:r>
          </a:p>
          <a:p>
            <a:r>
              <a:rPr lang="fi-FI" sz="2800" dirty="0" smtClean="0"/>
              <a:t>Fragmentation #2: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8959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118</TotalTime>
  <Words>679</Words>
  <Application>Microsoft Office PowerPoint</Application>
  <PresentationFormat>On-screen Show (4:3)</PresentationFormat>
  <Paragraphs>193</Paragraphs>
  <Slides>9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</vt:lpstr>
      <vt:lpstr>Microsoft Word 97 - 2003 Document</vt:lpstr>
      <vt:lpstr>Element Fragmentation </vt:lpstr>
      <vt:lpstr>Abstract</vt:lpstr>
      <vt:lpstr>Current handling of large elements</vt:lpstr>
      <vt:lpstr>Issue: format of large elements</vt:lpstr>
      <vt:lpstr>Issue: fragmenting large elements alternative #1</vt:lpstr>
      <vt:lpstr>Issue: fragmenting large elements, alternative #2</vt:lpstr>
      <vt:lpstr>Management frame format when large element is present</vt:lpstr>
      <vt:lpstr>Strawpoll on format of large elements</vt:lpstr>
      <vt:lpstr>Strawpoll on element fragmentation:</vt:lpstr>
    </vt:vector>
  </TitlesOfParts>
  <Company>NOKIA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 Fragmentation</dc:title>
  <dc:creator>Kneckt Jarkko (Nokia-NRC/Helsinki)</dc:creator>
  <cp:lastModifiedBy>Kneckt Jarkko (Nokia-NRC/Helsinki)</cp:lastModifiedBy>
  <cp:revision>15</cp:revision>
  <cp:lastPrinted>1601-01-01T00:00:00Z</cp:lastPrinted>
  <dcterms:created xsi:type="dcterms:W3CDTF">2014-01-21T17:51:26Z</dcterms:created>
  <dcterms:modified xsi:type="dcterms:W3CDTF">2014-01-21T19:49:54Z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4dc4e954-62bc-4a0e-8cf0-9c21fc5083d1</vt:lpwstr>
  </property>
  <property fmtid="{D5CDD505-2E9C-101B-9397-08002B2CF9AE}" pid="3" name="NokiaConfidentiality">
    <vt:lpwstr>Public</vt:lpwstr>
  </property>
</Properties>
</file>