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256" r:id="rId2"/>
    <p:sldId id="257" r:id="rId3"/>
    <p:sldId id="276" r:id="rId4"/>
    <p:sldId id="301" r:id="rId5"/>
    <p:sldId id="302" r:id="rId6"/>
    <p:sldId id="303" r:id="rId7"/>
    <p:sldId id="284" r:id="rId8"/>
    <p:sldId id="304" r:id="rId9"/>
    <p:sldId id="305" r:id="rId10"/>
    <p:sldId id="306" r:id="rId11"/>
    <p:sldId id="309" r:id="rId12"/>
    <p:sldId id="310" r:id="rId13"/>
    <p:sldId id="312" r:id="rId14"/>
    <p:sldId id="314" r:id="rId15"/>
    <p:sldId id="316" r:id="rId16"/>
    <p:sldId id="315" r:id="rId17"/>
    <p:sldId id="300" r:id="rId18"/>
    <p:sldId id="317" r:id="rId19"/>
    <p:sldId id="307" r:id="rId20"/>
    <p:sldId id="287" r:id="rId21"/>
    <p:sldId id="288" r:id="rId22"/>
  </p:sldIdLst>
  <p:sldSz cx="9144000" cy="6858000" type="screen4x3"/>
  <p:notesSz cx="6807200" cy="9939338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Lochan Verma" initials="LV" lastIdx="8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FF00FF"/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374" y="-6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884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3084"/>
        <p:guide pos="2120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image" Target="../media/image6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0099" cy="49645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5543" y="0"/>
            <a:ext cx="2950099" cy="49645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altLang="ja-JP" smtClean="0"/>
              <a:t>March 2013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41181"/>
            <a:ext cx="2950099" cy="49645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Yasuhiko Inoue, NTT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5543" y="9441181"/>
            <a:ext cx="2950099" cy="49645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246742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1"/>
            <a:ext cx="6807200" cy="9939338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537084" y="103713"/>
            <a:ext cx="628045" cy="226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42071" y="103713"/>
            <a:ext cx="810381" cy="226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ja-JP" smtClean="0"/>
              <a:t>March 2013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928688" y="750888"/>
            <a:ext cx="4948237" cy="3713162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07004" y="4721442"/>
            <a:ext cx="4991635" cy="44715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259685" y="9623102"/>
            <a:ext cx="905444" cy="19382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Yasuhiko Inoue, NTT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163603" y="9623102"/>
            <a:ext cx="501813" cy="3893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09084" y="9623102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10642" y="9621402"/>
            <a:ext cx="5385916" cy="1700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35838" y="317937"/>
            <a:ext cx="5535525" cy="1700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483429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ja-JP" smtClean="0"/>
              <a:t>March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Yasuhiko Inoue, NTT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32976" y="751486"/>
            <a:ext cx="4541250" cy="3714926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07004" y="4721441"/>
            <a:ext cx="4993193" cy="4573524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ja-JP" smtClean="0"/>
              <a:t>March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Yasuhiko Inoue, NTT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32976" y="751486"/>
            <a:ext cx="4541250" cy="3714926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07004" y="4721441"/>
            <a:ext cx="4993193" cy="4573524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マスター サブタイトルの書式設定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March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Gal Basson, Wilocity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Gal Basson, Wilocity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ja-JP" dirty="0" smtClean="0"/>
              <a:t>January 2014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March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Gal Basson, Wilocity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dirty="0" smtClean="0"/>
              <a:t>January 2014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Gal Basson, Wilocity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dirty="0" smtClean="0"/>
              <a:t>January 2014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Gal Basson, Wilocity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dirty="0" smtClean="0"/>
              <a:t>January 2014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Gal Basson, Wilocity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dirty="0" smtClean="0"/>
              <a:t>January 2014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Gal Basson, Wilocity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dirty="0" smtClean="0"/>
              <a:t>January 2014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Gal Basson, Wilocity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March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Gal Basson, Wilocity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ja-JP" smtClean="0"/>
              <a:t>March 2013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Gal Basson, Wilocity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11-13/0408r0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9.emf"/><Relationship Id="rId5" Type="http://schemas.openxmlformats.org/officeDocument/2006/relationships/oleObject" Target="../embeddings/oleObject3.bin"/><Relationship Id="rId4" Type="http://schemas.openxmlformats.org/officeDocument/2006/relationships/image" Target="../media/image6.emf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5" Type="http://schemas.openxmlformats.org/officeDocument/2006/relationships/image" Target="../media/image12.jpeg"/><Relationship Id="rId4" Type="http://schemas.openxmlformats.org/officeDocument/2006/relationships/image" Target="../media/image11.e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6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ja-JP" dirty="0"/>
              <a:t>January 2014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Gal Basson, Wilocity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-144524" y="152636"/>
            <a:ext cx="9396536" cy="166308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ja-JP" sz="2600" dirty="0" smtClean="0"/>
              <a:t>Beyond 802.11ad – Ultra </a:t>
            </a:r>
            <a:r>
              <a:rPr lang="en-GB" sz="2600" dirty="0" smtClean="0"/>
              <a:t>High Capacity and </a:t>
            </a:r>
            <a:r>
              <a:rPr lang="en-GB" sz="2600" dirty="0" smtClean="0"/>
              <a:t/>
            </a:r>
            <a:br>
              <a:rPr lang="en-GB" sz="2600" dirty="0" smtClean="0"/>
            </a:br>
            <a:r>
              <a:rPr lang="en-GB" sz="2600" dirty="0" smtClean="0"/>
              <a:t>Throughput WLAN 2</a:t>
            </a:r>
            <a:r>
              <a:rPr lang="en-GB" sz="2600" baseline="30000" dirty="0" smtClean="0"/>
              <a:t>nd</a:t>
            </a:r>
            <a:r>
              <a:rPr lang="en-GB" sz="2600" dirty="0" smtClean="0"/>
              <a:t> presentation</a:t>
            </a:r>
            <a:endParaRPr lang="en-GB" sz="260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73926927"/>
              </p:ext>
            </p:extLst>
          </p:nvPr>
        </p:nvGraphicFramePr>
        <p:xfrm>
          <a:off x="899592" y="1628800"/>
          <a:ext cx="7315200" cy="471652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34" name="Document" r:id="rId4" imgW="8263656" imgH="6537187" progId="Word.Document.8">
                  <p:embed/>
                </p:oleObj>
              </mc:Choice>
              <mc:Fallback>
                <p:oleObj name="Document" r:id="rId4" imgW="8263656" imgH="6537187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99592" y="1628800"/>
                        <a:ext cx="7315200" cy="4716524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rate </a:t>
            </a:r>
            <a:r>
              <a:rPr lang="en-US" dirty="0" smtClean="0"/>
              <a:t>table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Gal Basson, Wilocity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dirty="0" smtClean="0"/>
              <a:t>January 2014</a:t>
            </a:r>
            <a:endParaRPr lang="en-GB" dirty="0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3668" y="1448780"/>
            <a:ext cx="6192570" cy="50204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36983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Protocol overheads at high rates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00808"/>
            <a:ext cx="8170676" cy="4393605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800" dirty="0" smtClean="0"/>
              <a:t>802.11ad NG can introduce rates as high as 100Gbps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 smtClean="0"/>
              <a:t>802.11ad introduced VERY low PHY overheads and low latency protocol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 smtClean="0"/>
              <a:t>3 </a:t>
            </a:r>
            <a:r>
              <a:rPr lang="en-US" sz="2400" dirty="0" err="1" smtClean="0"/>
              <a:t>uSec</a:t>
            </a:r>
            <a:r>
              <a:rPr lang="en-US" sz="2400" dirty="0" smtClean="0"/>
              <a:t> SIFS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 smtClean="0"/>
              <a:t>PHY preambles including header &lt;2usec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 smtClean="0"/>
              <a:t>Questions: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Will these parameters affect such high data rates?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What can be done in 802.11ad NG to accommodate this?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Gal Basson, Wilocity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January 2014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531159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Protocol overheads at high rates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7564" y="1772816"/>
            <a:ext cx="7770813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The architecture assumes transmissions will have to be stored on chip due to transmission retry.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On chip memory will grow bigger 5 years from now</a:t>
            </a:r>
          </a:p>
          <a:p>
            <a:pPr marL="0" indent="0"/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Gal Basson, Wilocity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January 2014</a:t>
            </a:r>
            <a:endParaRPr lang="en-GB" dirty="0"/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720" y="3068960"/>
            <a:ext cx="4613920" cy="34604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7640845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Possible additions to 802.11ad NG: </a:t>
            </a:r>
            <a:r>
              <a:rPr lang="en-US" dirty="0" err="1" smtClean="0"/>
              <a:t>ToF</a:t>
            </a:r>
            <a:r>
              <a:rPr lang="en-US" dirty="0" smtClean="0"/>
              <a:t> (1)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TOF-Time of Flight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Applications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Proximity based (like security)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Location based (together with DOA/DOD)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802.11ad already employs high sampling rate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This enables high timing accuracy (10s of </a:t>
            </a:r>
            <a:r>
              <a:rPr lang="en-US" dirty="0" err="1" smtClean="0"/>
              <a:t>psec</a:t>
            </a:r>
            <a:r>
              <a:rPr lang="en-US" dirty="0" smtClean="0"/>
              <a:t>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802.11ad NG will employ higher sampling rate, hence better timing accuracy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Mechanisms can be added to improve TOF measurement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Gal Basson, Wilocity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January 2014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1410841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Possible additions to 802.11ad NG: </a:t>
            </a:r>
            <a:r>
              <a:rPr lang="en-US" dirty="0" err="1"/>
              <a:t>ToF</a:t>
            </a:r>
            <a:r>
              <a:rPr lang="en-US" dirty="0"/>
              <a:t> </a:t>
            </a:r>
            <a:r>
              <a:rPr lang="en-US" dirty="0" smtClean="0"/>
              <a:t>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1664804"/>
            <a:ext cx="7770813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802.11v uses 10nsec timing resolution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About 3 meters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802.11ad NG can reduce the resolution to 10s of cm’s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To increase accuracy, some of the ideas that can be considered include: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Round Trip Time (RTT) with timestamp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 smtClean="0"/>
              <a:t>Assuming no </a:t>
            </a:r>
            <a:r>
              <a:rPr lang="en-US" dirty="0"/>
              <a:t>clock </a:t>
            </a:r>
            <a:r>
              <a:rPr lang="en-US" dirty="0" smtClean="0"/>
              <a:t>sync</a:t>
            </a:r>
            <a:endParaRPr lang="en-US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Define a new </a:t>
            </a:r>
            <a:r>
              <a:rPr lang="en-US" dirty="0" err="1"/>
              <a:t>Tx</a:t>
            </a:r>
            <a:r>
              <a:rPr lang="en-US" dirty="0" err="1">
                <a:sym typeface="Wingdings" panose="05000000000000000000" pitchFamily="2" charset="2"/>
              </a:rPr>
              <a:t></a:t>
            </a:r>
            <a:r>
              <a:rPr lang="en-US" dirty="0" err="1"/>
              <a:t>Rx</a:t>
            </a:r>
            <a:r>
              <a:rPr lang="en-US" dirty="0"/>
              <a:t> transaction</a:t>
            </a: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en-US" dirty="0"/>
              <a:t>Clock drift to limit transaction time (&lt;20us)</a:t>
            </a: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en-US" dirty="0"/>
              <a:t>Timestamp exchange capability at PHY/MAC </a:t>
            </a:r>
            <a:r>
              <a:rPr lang="en-US" dirty="0" smtClean="0"/>
              <a:t>level</a:t>
            </a:r>
          </a:p>
          <a:p>
            <a:pPr marL="571500" indent="-457200">
              <a:buFont typeface="Arial" panose="020B0604020202020204" pitchFamily="34" charset="0"/>
              <a:buChar char="•"/>
            </a:pPr>
            <a:r>
              <a:rPr lang="en-US" dirty="0" smtClean="0"/>
              <a:t>PHY support for TOF</a:t>
            </a:r>
          </a:p>
          <a:p>
            <a:pPr marL="971550" lvl="1" indent="-457200">
              <a:buFont typeface="Arial" panose="020B0604020202020204" pitchFamily="34" charset="0"/>
              <a:buChar char="•"/>
            </a:pPr>
            <a:r>
              <a:rPr lang="en-US" dirty="0" smtClean="0"/>
              <a:t>Signaling through the PHY header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457200" lvl="1" indent="0"/>
            <a:r>
              <a:rPr lang="en-US" dirty="0"/>
              <a:t>	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Gal Basson, Wilocity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January 2014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435914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Possible additions to 802.11ad NG: </a:t>
            </a:r>
            <a:r>
              <a:rPr lang="en-US" dirty="0" smtClean="0"/>
              <a:t>backhaul support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There is a lot of industry interest in backhaul communication using 60 GHz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ISM band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Small antenna footprint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Phased array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Commodity Si is available (Price is lower)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Usages are targeting up to 1Km range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Need to explore the requirements and accommodate through 802.11ad NG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Gal Basson, Wilocity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January 2014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2080949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802.11ad-based products are shipping in the market today; more are expected to come in the near future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Increasing demand for capacity and new applications are driving the desire to enhance 11ad to support these </a:t>
            </a:r>
            <a:r>
              <a:rPr lang="en-US" dirty="0" smtClean="0"/>
              <a:t>needs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Technical </a:t>
            </a:r>
            <a:r>
              <a:rPr lang="en-US" dirty="0" smtClean="0"/>
              <a:t>feasibility to enhance 11ad with MIMO and channel bonding have been widely demonstrated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Suggest that 802.11 start a new SG on next generation 11ad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Gal Basson, Wilocity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January 2014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3371001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dirty="0"/>
              <a:t>Would you agree to form a new 802.11 SG on this topic at the </a:t>
            </a:r>
            <a:r>
              <a:rPr lang="en-US" dirty="0" smtClean="0"/>
              <a:t>May/14 </a:t>
            </a:r>
            <a:r>
              <a:rPr lang="en-US" dirty="0"/>
              <a:t>802.11 meeting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Gal Basson, Wilocity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dirty="0" smtClean="0"/>
              <a:t>January 2014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9935906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dirty="0"/>
              <a:t>https://</a:t>
            </a:r>
            <a:r>
              <a:rPr lang="en-US" dirty="0" smtClean="0"/>
              <a:t>mentor.ieee.org/802.11/dcn/13/11-13-1408-01-0wng-beyond-802-11ad-ultra-high-capacity-and-tpt-wlan.pptx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January 2014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r>
              <a:rPr lang="en-GB" smtClean="0"/>
              <a:t>Carlos Cordeiro, Intel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525979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584" y="3284984"/>
            <a:ext cx="7770813" cy="1065213"/>
          </a:xfrm>
        </p:spPr>
        <p:txBody>
          <a:bodyPr/>
          <a:lstStyle/>
          <a:p>
            <a:r>
              <a:rPr lang="en-US" dirty="0" smtClean="0"/>
              <a:t>Backup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Gal Basson, Wilocity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January 2014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306007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altLang="ja-JP" dirty="0"/>
              <a:t>January 2014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Gal Basson, Wilocity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We would like to continue the discussion about creating a new Study Group to </a:t>
            </a:r>
            <a:r>
              <a:rPr lang="en-GB" dirty="0"/>
              <a:t>explore modifications to the IEEE 802.11ad-2012 PHY and MAC layers, so that modes of operation in the 60 GHz band (57-66 GHz) can be enabled that are capable of a maximum throughput of at least</a:t>
            </a:r>
            <a:r>
              <a:rPr lang="en-GB" dirty="0">
                <a:solidFill>
                  <a:schemeClr val="tx1"/>
                </a:solidFill>
              </a:rPr>
              <a:t> 3</a:t>
            </a:r>
            <a:r>
              <a:rPr lang="en-GB" dirty="0" smtClean="0">
                <a:solidFill>
                  <a:schemeClr val="tx1"/>
                </a:solidFill>
              </a:rPr>
              <a:t>0 </a:t>
            </a:r>
            <a:r>
              <a:rPr lang="en-GB" dirty="0" err="1"/>
              <a:t>Gbps</a:t>
            </a:r>
            <a:r>
              <a:rPr lang="en-GB" dirty="0"/>
              <a:t> as measured at the MAC data service access point (SAP</a:t>
            </a:r>
            <a:r>
              <a:rPr lang="en-GB" dirty="0" smtClean="0"/>
              <a:t>), </a:t>
            </a:r>
            <a:r>
              <a:rPr lang="en-GB" dirty="0"/>
              <a:t>while </a:t>
            </a:r>
            <a:r>
              <a:rPr lang="en-GB" dirty="0" smtClean="0"/>
              <a:t>maintaining the excellent capacity attribute of the 60GHz band.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MIMO at 60 GHz: can we simplify?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772816"/>
            <a:ext cx="5724636" cy="468052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Reminder: 4.6 </a:t>
            </a:r>
            <a:r>
              <a:rPr lang="en-US" dirty="0" err="1" smtClean="0"/>
              <a:t>Gbps</a:t>
            </a:r>
            <a:r>
              <a:rPr lang="en-US" dirty="0" smtClean="0"/>
              <a:t> can be achieved at 13 dB SNR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Can we create “spatial orthogonal </a:t>
            </a:r>
            <a:br>
              <a:rPr lang="en-US" dirty="0" smtClean="0"/>
            </a:br>
            <a:r>
              <a:rPr lang="en-US" dirty="0" smtClean="0"/>
              <a:t>streams”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A diagonal channel matrix on the receiver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smtClean="0"/>
              <a:t>60 GHz require 10 dB SNR for decoding 3Gbps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smtClean="0"/>
              <a:t>Training should be done via BF mechanism</a:t>
            </a:r>
            <a:br>
              <a:rPr lang="en-US" dirty="0" smtClean="0"/>
            </a:br>
            <a:r>
              <a:rPr lang="en-US" dirty="0" smtClean="0"/>
              <a:t>Sector sweep and BRP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Low cost/complexity receiver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smtClean="0"/>
              <a:t>lower digital complexity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0" indent="0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Gal Basson, Wilocity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dirty="0"/>
              <a:t>November 2013</a:t>
            </a:r>
            <a:endParaRPr lang="en-GB" dirty="0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82295096"/>
              </p:ext>
            </p:extLst>
          </p:nvPr>
        </p:nvGraphicFramePr>
        <p:xfrm>
          <a:off x="5976156" y="1592796"/>
          <a:ext cx="2677257" cy="209160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576" name="Visio" r:id="rId3" imgW="6349819" imgH="4981624" progId="Visio.Drawing.11">
                  <p:embed/>
                </p:oleObj>
              </mc:Choice>
              <mc:Fallback>
                <p:oleObj name="Visio" r:id="rId3" imgW="6349819" imgH="4981624" progId="Visio.Drawing.11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76156" y="1592796"/>
                        <a:ext cx="2677257" cy="209160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99316573"/>
              </p:ext>
            </p:extLst>
          </p:nvPr>
        </p:nvGraphicFramePr>
        <p:xfrm>
          <a:off x="6284305" y="3681028"/>
          <a:ext cx="2248135" cy="274195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577" name="Visio" r:id="rId5" imgW="5809209" imgH="7093710" progId="Visio.Drawing.11">
                  <p:embed/>
                </p:oleObj>
              </mc:Choice>
              <mc:Fallback>
                <p:oleObj name="Visio" r:id="rId5" imgW="5809209" imgH="7093710" progId="Visio.Drawing.11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84305" y="3681028"/>
                        <a:ext cx="2248135" cy="274195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373045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4" name="Picture 6" descr="image01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04366" y="4005063"/>
            <a:ext cx="3739634" cy="25269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MIMO Channel measurement at 60GHz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251520" y="3753036"/>
                <a:ext cx="5400600" cy="2701417"/>
              </a:xfrm>
            </p:spPr>
            <p:txBody>
              <a:bodyPr/>
              <a:lstStyle/>
              <a:p>
                <a:pPr>
                  <a:buFont typeface="Arial" panose="020B0604020202020204" pitchFamily="34" charset="0"/>
                  <a:buChar char="•"/>
                </a:pPr>
                <a:r>
                  <a:rPr lang="en-US" sz="1400" dirty="0" smtClean="0"/>
                  <a:t>Planar array-16 elements</a:t>
                </a:r>
              </a:p>
              <a:p>
                <a:pPr>
                  <a:buFont typeface="Arial" panose="020B0604020202020204" pitchFamily="34" charset="0"/>
                  <a:buChar char="•"/>
                </a:pPr>
                <a:r>
                  <a:rPr lang="en-US" sz="1400" dirty="0" smtClean="0"/>
                  <a:t>Channel matrix was measured (16x16)</a:t>
                </a:r>
              </a:p>
              <a:p>
                <a:pPr lvl="1">
                  <a:buFont typeface="Arial" panose="020B0604020202020204" pitchFamily="34" charset="0"/>
                  <a:buChar char="•"/>
                </a:pPr>
                <a:r>
                  <a:rPr lang="en-US" sz="1200" dirty="0" smtClean="0"/>
                  <a:t>LOS and NLOS </a:t>
                </a:r>
              </a:p>
              <a:p>
                <a:pPr>
                  <a:buFont typeface="Arial" panose="020B0604020202020204" pitchFamily="34" charset="0"/>
                  <a:buChar char="•"/>
                </a:pPr>
                <a:r>
                  <a:rPr lang="en-US" sz="1400" dirty="0" smtClean="0"/>
                  <a:t>Antenna channel correlation-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1400" i="1">
                            <a:latin typeface="Cambria Math"/>
                          </a:rPr>
                        </m:ctrlPr>
                      </m:sSubSupPr>
                      <m:e>
                        <m:r>
                          <a:rPr lang="en-US" sz="1400" i="1">
                            <a:latin typeface="Cambria Math"/>
                          </a:rPr>
                          <m:t>𝑅</m:t>
                        </m:r>
                      </m:e>
                      <m:sub>
                        <m:r>
                          <a:rPr lang="en-US" sz="1400" i="1">
                            <a:latin typeface="Cambria Math"/>
                          </a:rPr>
                          <m:t>𝑖</m:t>
                        </m:r>
                        <m:r>
                          <a:rPr lang="en-US" sz="1400" i="1">
                            <a:latin typeface="Cambria Math"/>
                          </a:rPr>
                          <m:t>,</m:t>
                        </m:r>
                        <m:r>
                          <a:rPr lang="en-US" sz="1400" i="1">
                            <a:latin typeface="Cambria Math"/>
                          </a:rPr>
                          <m:t>𝑗</m:t>
                        </m:r>
                      </m:sub>
                      <m:sup>
                        <m:r>
                          <a:rPr lang="en-US" sz="1400" i="1">
                            <a:latin typeface="Cambria Math"/>
                          </a:rPr>
                          <m:t>𝑟𝑥</m:t>
                        </m:r>
                      </m:sup>
                    </m:sSubSup>
                    <m:r>
                      <a:rPr lang="en-US" sz="1400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sz="1400" i="1">
                            <a:latin typeface="Cambria Math"/>
                          </a:rPr>
                        </m:ctrlPr>
                      </m:fPr>
                      <m:num>
                        <m:nary>
                          <m:naryPr>
                            <m:chr m:val="∑"/>
                            <m:limLoc m:val="undOvr"/>
                            <m:ctrlPr>
                              <a:rPr lang="en-US" sz="1400" i="1">
                                <a:latin typeface="Cambria Math"/>
                              </a:rPr>
                            </m:ctrlPr>
                          </m:naryPr>
                          <m:sub>
                            <m:r>
                              <a:rPr lang="en-US" sz="1400" i="1">
                                <a:latin typeface="Cambria Math"/>
                              </a:rPr>
                              <m:t>𝑛</m:t>
                            </m:r>
                            <m:r>
                              <a:rPr lang="en-US" sz="1400" i="1">
                                <a:latin typeface="Cambria Math"/>
                              </a:rPr>
                              <m:t>=1</m:t>
                            </m:r>
                          </m:sub>
                          <m:sup>
                            <m:sSub>
                              <m:sSubPr>
                                <m:ctrlPr>
                                  <a:rPr lang="en-US" sz="1400" i="1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sz="1400" i="1">
                                    <a:latin typeface="Cambria Math"/>
                                  </a:rPr>
                                  <m:t>𝑁</m:t>
                                </m:r>
                              </m:e>
                              <m:sub>
                                <m:r>
                                  <a:rPr lang="en-US" sz="1400" i="1">
                                    <a:latin typeface="Cambria Math"/>
                                  </a:rPr>
                                  <m:t>𝑟𝑥</m:t>
                                </m:r>
                              </m:sub>
                            </m:sSub>
                          </m:sup>
                          <m:e>
                            <m:sSub>
                              <m:sSubPr>
                                <m:ctrlPr>
                                  <a:rPr lang="en-US" sz="1400" i="1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sz="1400" i="1">
                                    <a:latin typeface="Cambria Math"/>
                                  </a:rPr>
                                  <m:t>(</m:t>
                                </m:r>
                                <m:r>
                                  <a:rPr lang="en-US" sz="1400" i="1">
                                    <a:latin typeface="Cambria Math"/>
                                  </a:rPr>
                                  <m:t>𝐻</m:t>
                                </m:r>
                              </m:e>
                              <m:sub>
                                <m:r>
                                  <a:rPr lang="en-US" sz="1400" i="1">
                                    <a:latin typeface="Cambria Math"/>
                                  </a:rPr>
                                  <m:t>𝑖</m:t>
                                </m:r>
                                <m:r>
                                  <a:rPr lang="en-US" sz="1400" i="1">
                                    <a:latin typeface="Cambria Math"/>
                                  </a:rPr>
                                  <m:t>,</m:t>
                                </m:r>
                                <m:r>
                                  <a:rPr lang="en-US" sz="1400" i="1">
                                    <a:latin typeface="Cambria Math"/>
                                  </a:rPr>
                                  <m:t>𝑛</m:t>
                                </m:r>
                              </m:sub>
                            </m:sSub>
                            <m:r>
                              <a:rPr lang="en-US" sz="1400" i="1">
                                <a:latin typeface="Cambria Math"/>
                              </a:rPr>
                              <m:t>∙</m:t>
                            </m:r>
                            <m:sSubSup>
                              <m:sSubSupPr>
                                <m:ctrlPr>
                                  <a:rPr lang="en-US" sz="1400" i="1">
                                    <a:latin typeface="Cambria Math"/>
                                  </a:rPr>
                                </m:ctrlPr>
                              </m:sSubSupPr>
                              <m:e>
                                <m:r>
                                  <a:rPr lang="en-US" sz="1400" i="1">
                                    <a:latin typeface="Cambria Math"/>
                                  </a:rPr>
                                  <m:t>𝐻</m:t>
                                </m:r>
                              </m:e>
                              <m:sub>
                                <m:r>
                                  <a:rPr lang="en-US" sz="1400" i="1">
                                    <a:latin typeface="Cambria Math"/>
                                  </a:rPr>
                                  <m:t>𝑗</m:t>
                                </m:r>
                                <m:r>
                                  <a:rPr lang="en-US" sz="1400" i="1">
                                    <a:latin typeface="Cambria Math"/>
                                  </a:rPr>
                                  <m:t>,</m:t>
                                </m:r>
                                <m:r>
                                  <a:rPr lang="en-US" sz="1400" i="1">
                                    <a:latin typeface="Cambria Math"/>
                                  </a:rPr>
                                  <m:t>𝑛</m:t>
                                </m:r>
                              </m:sub>
                              <m:sup>
                                <m:r>
                                  <a:rPr lang="en-US" sz="1400" i="1">
                                    <a:latin typeface="Cambria Math"/>
                                  </a:rPr>
                                  <m:t>∗</m:t>
                                </m:r>
                              </m:sup>
                            </m:sSubSup>
                            <m:r>
                              <a:rPr lang="en-US" sz="1400" i="1">
                                <a:latin typeface="Cambria Math"/>
                              </a:rPr>
                              <m:t>)</m:t>
                            </m:r>
                          </m:e>
                        </m:nary>
                      </m:num>
                      <m:den>
                        <m:rad>
                          <m:radPr>
                            <m:degHide m:val="on"/>
                            <m:ctrlPr>
                              <a:rPr lang="en-US" sz="1400" i="1"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nary>
                              <m:naryPr>
                                <m:chr m:val="∑"/>
                                <m:limLoc m:val="undOvr"/>
                                <m:ctrlPr>
                                  <a:rPr lang="en-US" sz="1400" i="1">
                                    <a:latin typeface="Cambria Math"/>
                                  </a:rPr>
                                </m:ctrlPr>
                              </m:naryPr>
                              <m:sub>
                                <m:r>
                                  <a:rPr lang="en-US" sz="1400" i="1">
                                    <a:latin typeface="Cambria Math"/>
                                  </a:rPr>
                                  <m:t>𝑛</m:t>
                                </m:r>
                                <m:r>
                                  <a:rPr lang="en-US" sz="1400" i="1">
                                    <a:latin typeface="Cambria Math"/>
                                  </a:rPr>
                                  <m:t>=1</m:t>
                                </m:r>
                              </m:sub>
                              <m:sup>
                                <m:sSub>
                                  <m:sSubPr>
                                    <m:ctrlPr>
                                      <a:rPr lang="en-US" sz="1400" i="1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400" i="1">
                                        <a:latin typeface="Cambria Math"/>
                                      </a:rPr>
                                      <m:t>𝑁</m:t>
                                    </m:r>
                                  </m:e>
                                  <m:sub>
                                    <m:r>
                                      <a:rPr lang="en-US" sz="1400" i="1">
                                        <a:latin typeface="Cambria Math"/>
                                      </a:rPr>
                                      <m:t>𝑟𝑥</m:t>
                                    </m:r>
                                  </m:sub>
                                </m:sSub>
                              </m:sup>
                              <m:e>
                                <m:d>
                                  <m:dPr>
                                    <m:ctrlPr>
                                      <a:rPr lang="en-US" sz="1400" i="1">
                                        <a:latin typeface="Cambria Math"/>
                                      </a:rPr>
                                    </m:ctrlPr>
                                  </m:dPr>
                                  <m:e>
                                    <m:sSub>
                                      <m:sSubPr>
                                        <m:ctrlPr>
                                          <a:rPr lang="en-US" sz="1400" i="1">
                                            <a:latin typeface="Cambria Math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sz="1400" i="1">
                                            <a:latin typeface="Cambria Math"/>
                                          </a:rPr>
                                          <m:t>𝐻</m:t>
                                        </m:r>
                                      </m:e>
                                      <m:sub>
                                        <m:r>
                                          <a:rPr lang="en-US" sz="1400" i="1">
                                            <a:latin typeface="Cambria Math"/>
                                          </a:rPr>
                                          <m:t>𝑖</m:t>
                                        </m:r>
                                        <m:r>
                                          <a:rPr lang="en-US" sz="1400" i="1">
                                            <a:latin typeface="Cambria Math"/>
                                          </a:rPr>
                                          <m:t>,</m:t>
                                        </m:r>
                                        <m:r>
                                          <a:rPr lang="en-US" sz="1400" i="1">
                                            <a:latin typeface="Cambria Math"/>
                                          </a:rPr>
                                          <m:t>𝑛</m:t>
                                        </m:r>
                                      </m:sub>
                                    </m:sSub>
                                    <m:r>
                                      <a:rPr lang="en-US" sz="1400" i="1">
                                        <a:latin typeface="Cambria Math"/>
                                      </a:rPr>
                                      <m:t>∙</m:t>
                                    </m:r>
                                    <m:sSubSup>
                                      <m:sSubSupPr>
                                        <m:ctrlPr>
                                          <a:rPr lang="en-US" sz="1400" i="1">
                                            <a:latin typeface="Cambria Math"/>
                                          </a:rPr>
                                        </m:ctrlPr>
                                      </m:sSubSupPr>
                                      <m:e>
                                        <m:r>
                                          <a:rPr lang="en-US" sz="1400" i="1">
                                            <a:latin typeface="Cambria Math"/>
                                          </a:rPr>
                                          <m:t>𝐻</m:t>
                                        </m:r>
                                      </m:e>
                                      <m:sub>
                                        <m:r>
                                          <a:rPr lang="en-US" sz="1400" i="1">
                                            <a:latin typeface="Cambria Math"/>
                                          </a:rPr>
                                          <m:t>𝑖</m:t>
                                        </m:r>
                                        <m:r>
                                          <a:rPr lang="en-US" sz="1400" i="1">
                                            <a:latin typeface="Cambria Math"/>
                                          </a:rPr>
                                          <m:t>,</m:t>
                                        </m:r>
                                        <m:r>
                                          <a:rPr lang="en-US" sz="1400" i="1">
                                            <a:latin typeface="Cambria Math"/>
                                          </a:rPr>
                                          <m:t>𝑛</m:t>
                                        </m:r>
                                      </m:sub>
                                      <m:sup>
                                        <m:r>
                                          <a:rPr lang="en-US" sz="1400" i="1">
                                            <a:latin typeface="Cambria Math"/>
                                          </a:rPr>
                                          <m:t>∗</m:t>
                                        </m:r>
                                      </m:sup>
                                    </m:sSubSup>
                                  </m:e>
                                </m:d>
                              </m:e>
                            </m:nary>
                            <m:r>
                              <a:rPr lang="en-US" sz="1400" i="1">
                                <a:latin typeface="Cambria Math"/>
                              </a:rPr>
                              <m:t>∙</m:t>
                            </m:r>
                            <m:nary>
                              <m:naryPr>
                                <m:chr m:val="∑"/>
                                <m:limLoc m:val="undOvr"/>
                                <m:ctrlPr>
                                  <a:rPr lang="en-US" sz="1400" i="1">
                                    <a:latin typeface="Cambria Math"/>
                                  </a:rPr>
                                </m:ctrlPr>
                              </m:naryPr>
                              <m:sub>
                                <m:r>
                                  <a:rPr lang="en-US" sz="1400" i="1">
                                    <a:latin typeface="Cambria Math"/>
                                  </a:rPr>
                                  <m:t>𝑛</m:t>
                                </m:r>
                                <m:r>
                                  <a:rPr lang="en-US" sz="1400" i="1">
                                    <a:latin typeface="Cambria Math"/>
                                  </a:rPr>
                                  <m:t>=1</m:t>
                                </m:r>
                              </m:sub>
                              <m:sup>
                                <m:sSub>
                                  <m:sSubPr>
                                    <m:ctrlPr>
                                      <a:rPr lang="en-US" sz="1400" i="1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400" i="1">
                                        <a:latin typeface="Cambria Math"/>
                                      </a:rPr>
                                      <m:t>𝑁</m:t>
                                    </m:r>
                                  </m:e>
                                  <m:sub>
                                    <m:r>
                                      <a:rPr lang="en-US" sz="1400" i="1">
                                        <a:latin typeface="Cambria Math"/>
                                      </a:rPr>
                                      <m:t>𝑟𝑥</m:t>
                                    </m:r>
                                  </m:sub>
                                </m:sSub>
                              </m:sup>
                              <m:e>
                                <m:r>
                                  <a:rPr lang="en-US" sz="1400" i="1">
                                    <a:latin typeface="Cambria Math"/>
                                  </a:rPr>
                                  <m:t>(</m:t>
                                </m:r>
                                <m:sSub>
                                  <m:sSubPr>
                                    <m:ctrlPr>
                                      <a:rPr lang="en-US" sz="1400" i="1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400" i="1">
                                        <a:latin typeface="Cambria Math"/>
                                      </a:rPr>
                                      <m:t>𝐻</m:t>
                                    </m:r>
                                  </m:e>
                                  <m:sub>
                                    <m:r>
                                      <a:rPr lang="en-US" sz="1400" i="1">
                                        <a:latin typeface="Cambria Math"/>
                                      </a:rPr>
                                      <m:t>𝑗</m:t>
                                    </m:r>
                                    <m:r>
                                      <a:rPr lang="en-US" sz="1400" i="1">
                                        <a:latin typeface="Cambria Math"/>
                                      </a:rPr>
                                      <m:t>,</m:t>
                                    </m:r>
                                    <m:r>
                                      <a:rPr lang="en-US" sz="1400" i="1">
                                        <a:latin typeface="Cambria Math"/>
                                      </a:rPr>
                                      <m:t>𝑛</m:t>
                                    </m:r>
                                  </m:sub>
                                </m:sSub>
                                <m:r>
                                  <a:rPr lang="en-US" sz="1400" i="1">
                                    <a:latin typeface="Cambria Math"/>
                                  </a:rPr>
                                  <m:t>∙</m:t>
                                </m:r>
                                <m:sSubSup>
                                  <m:sSubSupPr>
                                    <m:ctrlPr>
                                      <a:rPr lang="en-US" sz="1400" i="1">
                                        <a:latin typeface="Cambria Math"/>
                                      </a:rPr>
                                    </m:ctrlPr>
                                  </m:sSubSupPr>
                                  <m:e>
                                    <m:r>
                                      <a:rPr lang="en-US" sz="1400" i="1">
                                        <a:latin typeface="Cambria Math"/>
                                      </a:rPr>
                                      <m:t>𝐻</m:t>
                                    </m:r>
                                  </m:e>
                                  <m:sub>
                                    <m:r>
                                      <a:rPr lang="en-US" sz="1400" i="1">
                                        <a:latin typeface="Cambria Math"/>
                                      </a:rPr>
                                      <m:t>𝑗</m:t>
                                    </m:r>
                                    <m:r>
                                      <a:rPr lang="en-US" sz="1400" i="1">
                                        <a:latin typeface="Cambria Math"/>
                                      </a:rPr>
                                      <m:t>,</m:t>
                                    </m:r>
                                    <m:r>
                                      <a:rPr lang="en-US" sz="1400" i="1">
                                        <a:latin typeface="Cambria Math"/>
                                      </a:rPr>
                                      <m:t>𝑛</m:t>
                                    </m:r>
                                    <m:r>
                                      <a:rPr lang="en-US" sz="1400" i="1">
                                        <a:latin typeface="Cambria Math"/>
                                      </a:rPr>
                                      <m:t>)</m:t>
                                    </m:r>
                                  </m:sub>
                                  <m:sup>
                                    <m:r>
                                      <a:rPr lang="en-US" sz="1400" i="1">
                                        <a:latin typeface="Cambria Math"/>
                                      </a:rPr>
                                      <m:t>∗</m:t>
                                    </m:r>
                                  </m:sup>
                                </m:sSubSup>
                              </m:e>
                            </m:nary>
                          </m:e>
                        </m:rad>
                      </m:den>
                    </m:f>
                  </m:oMath>
                </a14:m>
                <a:endParaRPr lang="en-US" sz="1400" dirty="0"/>
              </a:p>
              <a:p>
                <a:pPr>
                  <a:buFont typeface="Arial" panose="020B0604020202020204" pitchFamily="34" charset="0"/>
                  <a:buChar char="•"/>
                </a:pPr>
                <a:endParaRPr lang="en-US" sz="1400" dirty="0" smtClean="0"/>
              </a:p>
              <a:p>
                <a:pPr>
                  <a:buFont typeface="Arial" panose="020B0604020202020204" pitchFamily="34" charset="0"/>
                  <a:buChar char="•"/>
                </a:pPr>
                <a:r>
                  <a:rPr lang="en-US" sz="1400" dirty="0" smtClean="0"/>
                  <a:t>LOS-conductive 0.996-meaning all antennas see same channel</a:t>
                </a:r>
              </a:p>
              <a:p>
                <a:pPr>
                  <a:buFont typeface="Arial" panose="020B0604020202020204" pitchFamily="34" charset="0"/>
                  <a:buChar char="•"/>
                </a:pPr>
                <a:r>
                  <a:rPr lang="en-US" sz="1400" dirty="0" smtClean="0"/>
                  <a:t>LOS-0.724- not fully correlated</a:t>
                </a:r>
              </a:p>
              <a:p>
                <a:pPr>
                  <a:buFont typeface="Arial" panose="020B0604020202020204" pitchFamily="34" charset="0"/>
                  <a:buChar char="•"/>
                </a:pPr>
                <a:r>
                  <a:rPr lang="en-US" sz="1400" dirty="0" smtClean="0"/>
                  <a:t>Channel model D (IEEE 11n)- 0.4-0.5</a:t>
                </a:r>
                <a:endParaRPr lang="en-US" sz="1400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51520" y="3753036"/>
                <a:ext cx="5400600" cy="2701417"/>
              </a:xfrm>
              <a:blipFill rotWithShape="1">
                <a:blip r:embed="rId3"/>
                <a:stretch>
                  <a:fillRect l="-113" t="-22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Gal Basson, Wilocity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dirty="0" smtClean="0"/>
              <a:t>November 2013</a:t>
            </a:r>
            <a:endParaRPr lang="en-GB" dirty="0"/>
          </a:p>
        </p:txBody>
      </p:sp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52536" y="1664804"/>
            <a:ext cx="4879420" cy="22682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172" name="F7934343-5113-44B8-9EF3-8D142887D088" descr="F7934343-5113-44B8-9EF3-8D142887D088"/>
          <p:cNvPicPr>
            <a:picLocks noChangeAspect="1" noChangeArrowheads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980" t="10406" r="34140" b="17450"/>
          <a:stretch/>
        </p:blipFill>
        <p:spPr bwMode="auto">
          <a:xfrm rot="16200000">
            <a:off x="3518345" y="1502513"/>
            <a:ext cx="550204" cy="166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3" name="Picture 4" descr="image00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8776" y="1664804"/>
            <a:ext cx="3820430" cy="25805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TextBox 11"/>
          <p:cNvSpPr txBox="1"/>
          <p:nvPr/>
        </p:nvSpPr>
        <p:spPr>
          <a:xfrm>
            <a:off x="3131840" y="2611053"/>
            <a:ext cx="158417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 smtClean="0">
                <a:solidFill>
                  <a:schemeClr val="tx1"/>
                </a:solidFill>
              </a:rPr>
              <a:t>LOS-planar array</a:t>
            </a:r>
            <a:endParaRPr lang="en-US" sz="105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5019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802.11ad attributes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Small antenna footprint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Antenna arrays at 60GHz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Low operating SNR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Capacity at 60GHz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Next </a:t>
            </a:r>
            <a:r>
              <a:rPr lang="en-US" dirty="0"/>
              <a:t>generation (NG) 802.11ad</a:t>
            </a:r>
            <a:endParaRPr lang="en-US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High data rates usages reminder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Methods for increasing the TPT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Further innovation for next generation 802.11ad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Gal Basson, Wilocity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dirty="0"/>
              <a:t>January 2014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27614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802.11ad attributes (1)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800" dirty="0" smtClean="0"/>
              <a:t>60GHz has very small antenna footprint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 smtClean="0"/>
              <a:t>mm compared to cm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 smtClean="0"/>
              <a:t>Due to the low footprint, 60GHz communication can use antenna arrays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 smtClean="0"/>
              <a:t>Many advantages of using antenna array in 60GHz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 smtClean="0"/>
              <a:t>Increases link margin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 smtClean="0"/>
              <a:t>Increases directivity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 smtClean="0"/>
              <a:t>Implementation wise: higher efficiency when trying to get high EIRP numbers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800" dirty="0" smtClean="0"/>
          </a:p>
          <a:p>
            <a:pPr>
              <a:buFont typeface="Arial" panose="020B0604020202020204" pitchFamily="34" charset="0"/>
              <a:buChar char="•"/>
            </a:pPr>
            <a:endParaRPr lang="en-US" sz="28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Gal Basson, Wilocity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dirty="0" smtClean="0"/>
              <a:t>January 2014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030910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802.11ad attributes 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802.11ad high rate is a result of using high BW (1.76 GHz)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The operating SNR for 4.6Gbps is  lower than 14 dB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Gal Basson, Wilocity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dirty="0"/>
              <a:t>January 2014</a:t>
            </a:r>
            <a:endParaRPr lang="en-GB" dirty="0"/>
          </a:p>
        </p:txBody>
      </p:sp>
      <p:grpSp>
        <p:nvGrpSpPr>
          <p:cNvPr id="8" name="Group 7"/>
          <p:cNvGrpSpPr/>
          <p:nvPr/>
        </p:nvGrpSpPr>
        <p:grpSpPr>
          <a:xfrm>
            <a:off x="1727684" y="3328752"/>
            <a:ext cx="5312697" cy="2407817"/>
            <a:chOff x="170954" y="1364776"/>
            <a:chExt cx="8453603" cy="3643949"/>
          </a:xfrm>
        </p:grpSpPr>
        <p:pic>
          <p:nvPicPr>
            <p:cNvPr id="9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0954" y="1364776"/>
              <a:ext cx="8453603" cy="363030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10" name="Oval 9"/>
            <p:cNvSpPr/>
            <p:nvPr/>
          </p:nvSpPr>
          <p:spPr bwMode="auto">
            <a:xfrm>
              <a:off x="6564572" y="3916904"/>
              <a:ext cx="996287" cy="1091821"/>
            </a:xfrm>
            <a:prstGeom prst="ellipse">
              <a:avLst/>
            </a:prstGeom>
            <a:solidFill>
              <a:schemeClr val="accent2">
                <a:alpha val="26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2" charset="0"/>
                <a:ea typeface="ＭＳ Ｐゴシック" pitchFamily="64" charset="-128"/>
                <a:cs typeface="ＭＳ Ｐゴシック" pitchFamily="64" charset="-128"/>
              </a:endParaRPr>
            </a:p>
          </p:txBody>
        </p:sp>
        <p:sp>
          <p:nvSpPr>
            <p:cNvPr id="11" name="Oval 10"/>
            <p:cNvSpPr/>
            <p:nvPr/>
          </p:nvSpPr>
          <p:spPr bwMode="auto">
            <a:xfrm>
              <a:off x="998560" y="3862316"/>
              <a:ext cx="996287" cy="1132763"/>
            </a:xfrm>
            <a:prstGeom prst="ellipse">
              <a:avLst/>
            </a:prstGeom>
            <a:solidFill>
              <a:schemeClr val="accent2">
                <a:alpha val="26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2" charset="0"/>
                <a:ea typeface="ＭＳ Ｐゴシック" pitchFamily="64" charset="-128"/>
                <a:cs typeface="ＭＳ Ｐゴシック" pitchFamily="64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8454257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802.11ad attributes: capacity (3)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72816"/>
            <a:ext cx="7770813" cy="4321597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Directivity and low operating SNR are fantastic attributes to increase capacity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60GHz can significantly increase network capacity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CA" dirty="0"/>
              <a:t>Directivity in many situations dramatically reduces or eliminates OBSS </a:t>
            </a:r>
            <a:r>
              <a:rPr lang="en-CA" dirty="0" smtClean="0"/>
              <a:t>interference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CA" dirty="0" smtClean="0"/>
              <a:t>Low operating SNR means better resilience to </a:t>
            </a:r>
            <a:r>
              <a:rPr lang="en-CA" dirty="0" smtClean="0"/>
              <a:t>interference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CA" dirty="0" smtClean="0"/>
              <a:t>We have shown amazing numbers of spatial reuse</a:t>
            </a:r>
            <a:endParaRPr lang="en-CA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CA" dirty="0" smtClean="0"/>
              <a:t>Simulation from 11-13 408r2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>
              <a:solidFill>
                <a:srgbClr val="FF0000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Gal Basson, Wilocity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March 2013</a:t>
            </a:r>
            <a:endParaRPr lang="en-GB" dirty="0"/>
          </a:p>
        </p:txBody>
      </p:sp>
      <p:pic>
        <p:nvPicPr>
          <p:cNvPr id="12" name="Picture 11" descr="image00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1580" y="4797152"/>
            <a:ext cx="3292600" cy="18453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519784" y="5382157"/>
            <a:ext cx="35643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48 pairs</a:t>
            </a:r>
          </a:p>
          <a:p>
            <a:pPr algn="ctr"/>
            <a:r>
              <a:rPr lang="en-US" sz="1200" dirty="0">
                <a:solidFill>
                  <a:schemeClr val="tx1"/>
                </a:solidFill>
              </a:rPr>
              <a:t>Hall size 20x20x2.5 meters </a:t>
            </a:r>
          </a:p>
        </p:txBody>
      </p:sp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9992" y="4848188"/>
            <a:ext cx="3682789" cy="16860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967050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548" y="3068960"/>
            <a:ext cx="7770813" cy="1065213"/>
          </a:xfrm>
        </p:spPr>
        <p:txBody>
          <a:bodyPr/>
          <a:lstStyle/>
          <a:p>
            <a:r>
              <a:rPr lang="en-US" sz="4000" dirty="0" smtClean="0"/>
              <a:t>Next Generation 802.11ad</a:t>
            </a:r>
            <a:endParaRPr lang="en-US" sz="4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Gal Basson, Wilocity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dirty="0"/>
              <a:t>January 2014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82966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Gal Basson, Wilocity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dirty="0"/>
              <a:t>January 2014</a:t>
            </a:r>
            <a:endParaRPr lang="en-GB" dirty="0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4834" y="908720"/>
            <a:ext cx="7416824" cy="556261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593946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Methods for increasing the TPT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Channel bonding [1]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We have suggested 2 additional BW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smtClean="0"/>
              <a:t>Double channel-5.28GHz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smtClean="0"/>
              <a:t>Quadruple channel-10.56GHz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smtClean="0"/>
              <a:t>We have shown technology feasibility of such an analog FE today.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dirty="0" smtClean="0"/>
              <a:t>Marinating low power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MIMO [1]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“Traditional MIMO”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“Spatial orthogonal MIMO”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smtClean="0"/>
              <a:t>For receiver simplification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Shown channel measurement</a:t>
            </a:r>
            <a:endParaRPr lang="en-US" dirty="0"/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smtClean="0"/>
              <a:t>11-13 408r2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Gal Basson, Wilocity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dirty="0" smtClean="0"/>
              <a:t>January 2014</a:t>
            </a:r>
            <a:endParaRPr lang="en-GB" dirty="0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92792787"/>
              </p:ext>
            </p:extLst>
          </p:nvPr>
        </p:nvGraphicFramePr>
        <p:xfrm>
          <a:off x="5616116" y="4113076"/>
          <a:ext cx="2676525" cy="2092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14" name="Visio" r:id="rId3" imgW="6349819" imgH="4981624" progId="Visio.Drawing.11">
                  <p:embed/>
                </p:oleObj>
              </mc:Choice>
              <mc:Fallback>
                <p:oleObj name="Visio" r:id="rId3" imgW="6349819" imgH="4981624" progId="Visio.Drawing.11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16116" y="4113076"/>
                        <a:ext cx="2676525" cy="2092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06791108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24743</TotalTime>
  <Words>1045</Words>
  <Application>Microsoft Office PowerPoint</Application>
  <PresentationFormat>On-screen Show (4:3)</PresentationFormat>
  <Paragraphs>189</Paragraphs>
  <Slides>21</Slides>
  <Notes>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21</vt:i4>
      </vt:variant>
    </vt:vector>
  </HeadingPairs>
  <TitlesOfParts>
    <vt:vector size="24" baseType="lpstr">
      <vt:lpstr>802-11-Submission</vt:lpstr>
      <vt:lpstr>Microsoft Word 97 - 2003 Document</vt:lpstr>
      <vt:lpstr>Visio</vt:lpstr>
      <vt:lpstr>Beyond 802.11ad – Ultra High Capacity and  Throughput WLAN 2nd presentation</vt:lpstr>
      <vt:lpstr>Abstract</vt:lpstr>
      <vt:lpstr>Agenda</vt:lpstr>
      <vt:lpstr>802.11ad attributes (1)</vt:lpstr>
      <vt:lpstr>802.11ad attributes (2)</vt:lpstr>
      <vt:lpstr>802.11ad attributes: capacity (3)</vt:lpstr>
      <vt:lpstr>Next Generation 802.11ad</vt:lpstr>
      <vt:lpstr>PowerPoint Presentation</vt:lpstr>
      <vt:lpstr>Methods for increasing the TPT</vt:lpstr>
      <vt:lpstr>Example: rate table</vt:lpstr>
      <vt:lpstr>Protocol overheads at high rates</vt:lpstr>
      <vt:lpstr>Protocol overheads at high rates</vt:lpstr>
      <vt:lpstr>Possible additions to 802.11ad NG: ToF (1)</vt:lpstr>
      <vt:lpstr>Possible additions to 802.11ad NG: ToF (2)</vt:lpstr>
      <vt:lpstr>Possible additions to 802.11ad NG: backhaul support</vt:lpstr>
      <vt:lpstr>Summary</vt:lpstr>
      <vt:lpstr>Straw polls</vt:lpstr>
      <vt:lpstr>References</vt:lpstr>
      <vt:lpstr>Backup</vt:lpstr>
      <vt:lpstr>MIMO at 60 GHz: can we simplify?</vt:lpstr>
      <vt:lpstr>MIMO Channel measurement at 60GHz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Very High Capacity 802.11 WLAN</dc:title>
  <dc:creator>Yasuhiko Inoue</dc:creator>
  <cp:lastModifiedBy>Gal Basson</cp:lastModifiedBy>
  <cp:revision>220</cp:revision>
  <cp:lastPrinted>2013-03-13T01:06:54Z</cp:lastPrinted>
  <dcterms:created xsi:type="dcterms:W3CDTF">2013-02-25T08:14:14Z</dcterms:created>
  <dcterms:modified xsi:type="dcterms:W3CDTF">2014-01-21T15:38:20Z</dcterms:modified>
</cp:coreProperties>
</file>