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2" r:id="rId3"/>
    <p:sldId id="265" r:id="rId4"/>
    <p:sldId id="266" r:id="rId5"/>
    <p:sldId id="273" r:id="rId6"/>
    <p:sldId id="274" r:id="rId7"/>
    <p:sldId id="275" r:id="rId8"/>
    <p:sldId id="276" r:id="rId9"/>
    <p:sldId id="267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96" r:id="rId19"/>
    <p:sldId id="298" r:id="rId20"/>
    <p:sldId id="285" r:id="rId21"/>
    <p:sldId id="293" r:id="rId22"/>
    <p:sldId id="272" r:id="rId23"/>
    <p:sldId id="286" r:id="rId24"/>
    <p:sldId id="287" r:id="rId25"/>
    <p:sldId id="288" r:id="rId26"/>
    <p:sldId id="289" r:id="rId27"/>
    <p:sldId id="300" r:id="rId28"/>
    <p:sldId id="301" r:id="rId29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76" autoAdjust="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study\&#12304;&#65300;&#12305;&#36817;&#20621;MIMO\&#12304;STEP1&#65292;2&#12305;&#36317;&#38626;&#29305;&#24615;&#12289;&#20301;&#32622;&#12378;&#12428;&#29305;&#24615;&#12398;&#35299;&#26512;&#12392;&#20998;&#26512;_20090701_r0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study\&#12304;&#65300;&#12305;&#36817;&#20621;MIMO\20130408%20&#28310;&#12511;&#12522;&#27874;&#12450;&#12524;&#12540;&#12450;&#12531;&#12486;&#12490;&#23455;&#28204;\&#36817;&#36317;&#38626;MIMO&#20253;&#36865;&#36335;25GHz&#28204;&#23450;_2&#12502;&#12521;&#12531;&#12481;_20131015_r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tudy\&#12304;&#65300;&#12305;&#36817;&#20621;MIMO\20130408%20&#28310;&#12511;&#12522;&#27874;&#12450;&#12524;&#12540;&#12450;&#12531;&#12486;&#12490;&#23455;&#28204;\&#36817;&#36317;&#38626;MIMO&#20253;&#36865;&#36335;25GHz&#28204;&#23450;_2&#12502;&#12521;&#12531;&#12481;_20131015_r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tudy\&#12304;&#65300;&#12305;&#36817;&#20621;MIMO\20130408%20&#28310;&#12511;&#12522;&#27874;&#12450;&#12524;&#12540;&#12450;&#12531;&#12486;&#12490;&#23455;&#28204;\&#36817;&#36317;&#38626;MIMO&#20253;&#36865;&#36335;25GHz&#28204;&#23450;_2&#12502;&#12521;&#12531;&#12481;_20131015_r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5672750440574"/>
          <c:y val="0.10837246309782304"/>
          <c:w val="0.80984678417151501"/>
          <c:h val="0.71088042687885789"/>
        </c:manualLayout>
      </c:layout>
      <c:scatterChart>
        <c:scatterStyle val="smoothMarker"/>
        <c:varyColors val="0"/>
        <c:ser>
          <c:idx val="0"/>
          <c:order val="0"/>
          <c:tx>
            <c:v>素子数特性</c:v>
          </c:tx>
          <c:spPr>
            <a:ln w="31750">
              <a:solidFill>
                <a:srgbClr val="0000FF"/>
              </a:solidFill>
              <a:prstDash val="solid"/>
            </a:ln>
          </c:spPr>
          <c:marker>
            <c:symbol val="circle"/>
            <c:size val="10"/>
            <c:spPr>
              <a:solidFill>
                <a:schemeClr val="accent3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素子数!$C$9:$C$13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  <c:pt idx="4">
                  <c:v>25</c:v>
                </c:pt>
              </c:numCache>
            </c:numRef>
          </c:xVal>
          <c:yVal>
            <c:numRef>
              <c:f>素子数!$D$9:$D$13</c:f>
              <c:numCache>
                <c:formatCode>General</c:formatCode>
                <c:ptCount val="5"/>
                <c:pt idx="0">
                  <c:v>16.007459999999988</c:v>
                </c:pt>
                <c:pt idx="1">
                  <c:v>56.079422000000001</c:v>
                </c:pt>
                <c:pt idx="2">
                  <c:v>115.811142</c:v>
                </c:pt>
                <c:pt idx="3">
                  <c:v>192.59840500000001</c:v>
                </c:pt>
                <c:pt idx="4">
                  <c:v>284.46007599999899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55840"/>
        <c:axId val="96156416"/>
      </c:scatterChart>
      <c:valAx>
        <c:axId val="9615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US" i="0" dirty="0" smtClean="0"/>
                  <a:t>Number</a:t>
                </a:r>
                <a:r>
                  <a:rPr lang="en-US" i="0" baseline="0" dirty="0" smtClean="0"/>
                  <a:t> of elements </a:t>
                </a:r>
                <a:r>
                  <a:rPr lang="en-US" i="1" dirty="0" smtClean="0"/>
                  <a:t>M</a:t>
                </a:r>
                <a:endParaRPr lang="en-US" i="1" dirty="0"/>
              </a:p>
            </c:rich>
          </c:tx>
          <c:layout>
            <c:manualLayout>
              <c:xMode val="edge"/>
              <c:yMode val="edge"/>
              <c:x val="0.37259623428424365"/>
              <c:y val="0.9239111324133317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96156416"/>
        <c:crosses val="autoZero"/>
        <c:crossBetween val="midCat"/>
      </c:valAx>
      <c:valAx>
        <c:axId val="961564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Channel capacity </a:t>
                </a:r>
                <a:r>
                  <a:rPr lang="en-US" dirty="0"/>
                  <a:t>[bit/s/Hz]</a:t>
                </a:r>
              </a:p>
            </c:rich>
          </c:tx>
          <c:layout>
            <c:manualLayout>
              <c:xMode val="edge"/>
              <c:yMode val="edge"/>
              <c:x val="1.5633001026131087E-2"/>
              <c:y val="0.1480507721992588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96155840"/>
        <c:crosses val="autoZero"/>
        <c:crossBetween val="midCat"/>
      </c:valAx>
      <c:spPr>
        <a:noFill/>
        <a:ln w="12700">
          <a:solidFill>
            <a:srgbClr val="000000"/>
          </a:solidFill>
          <a:prstDash val="sysDash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 pitchFamily="18" charset="0"/>
          <a:ea typeface="ＭＳ Ｐゴシック"/>
          <a:cs typeface="Times New Roman" pitchFamily="18" charset="0"/>
        </a:defRPr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18888208638757"/>
          <c:y val="0.1174370543190674"/>
          <c:w val="0.69505931450735881"/>
          <c:h val="0.66717278327099461"/>
        </c:manualLayout>
      </c:layout>
      <c:scatterChart>
        <c:scatterStyle val="smoothMarker"/>
        <c:varyColors val="0"/>
        <c:ser>
          <c:idx val="4"/>
          <c:order val="0"/>
          <c:tx>
            <c:strRef>
              <c:f>伝送距離_24.5mm_簡易復号!$F$295</c:f>
              <c:strCache>
                <c:ptCount val="1"/>
                <c:pt idx="0">
                  <c:v>QPSK</c:v>
                </c:pt>
              </c:strCache>
            </c:strRef>
          </c:tx>
          <c:spPr>
            <a:ln w="19050" cap="sq">
              <a:solidFill>
                <a:schemeClr val="tx1"/>
              </a:solidFill>
              <a:miter lim="800000"/>
            </a:ln>
          </c:spPr>
          <c:marker>
            <c:symbol val="none"/>
          </c:marker>
          <c:xVal>
            <c:numRef>
              <c:f>伝送距離_24.5mm_簡易復号!$A$296:$A$336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伝送距離_24.5mm_簡易復号!$AI$296:$AI$336</c:f>
              <c:numCache>
                <c:formatCode>General</c:formatCode>
                <c:ptCount val="41"/>
                <c:pt idx="0">
                  <c:v>0.17910200000000001</c:v>
                </c:pt>
                <c:pt idx="1">
                  <c:v>0.15100700000000003</c:v>
                </c:pt>
                <c:pt idx="2">
                  <c:v>0.12131349999999998</c:v>
                </c:pt>
                <c:pt idx="3">
                  <c:v>9.4063500000000022E-2</c:v>
                </c:pt>
                <c:pt idx="4">
                  <c:v>6.900000000000002E-2</c:v>
                </c:pt>
                <c:pt idx="5">
                  <c:v>4.8112500000000009E-2</c:v>
                </c:pt>
                <c:pt idx="6">
                  <c:v>3.0929999999999999E-2</c:v>
                </c:pt>
                <c:pt idx="7">
                  <c:v>1.7972000000000002E-2</c:v>
                </c:pt>
                <c:pt idx="8">
                  <c:v>9.6410000000000003E-3</c:v>
                </c:pt>
                <c:pt idx="9">
                  <c:v>4.3800000000000002E-3</c:v>
                </c:pt>
                <c:pt idx="10">
                  <c:v>1.8060000000000003E-3</c:v>
                </c:pt>
                <c:pt idx="11">
                  <c:v>5.4550000000000009E-4</c:v>
                </c:pt>
                <c:pt idx="12">
                  <c:v>1.0600000000000003E-4</c:v>
                </c:pt>
                <c:pt idx="13">
                  <c:v>3.1500000000000007E-5</c:v>
                </c:pt>
                <c:pt idx="14">
                  <c:v>3.5000000000000008E-6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ser>
          <c:idx val="0"/>
          <c:order val="1"/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strRef>
              <c:f>伝送距離_24.5mm_簡易復号!$A$33:$A$296</c:f>
              <c:strCache>
                <c:ptCount val="264"/>
                <c:pt idx="0">
                  <c:v>24.2</c:v>
                </c:pt>
                <c:pt idx="1">
                  <c:v>24.21</c:v>
                </c:pt>
                <c:pt idx="2">
                  <c:v>24.22</c:v>
                </c:pt>
                <c:pt idx="3">
                  <c:v>24.23</c:v>
                </c:pt>
                <c:pt idx="4">
                  <c:v>24.24</c:v>
                </c:pt>
                <c:pt idx="5">
                  <c:v>24.25</c:v>
                </c:pt>
                <c:pt idx="6">
                  <c:v>24.26</c:v>
                </c:pt>
                <c:pt idx="7">
                  <c:v>24.27</c:v>
                </c:pt>
                <c:pt idx="8">
                  <c:v>24.28</c:v>
                </c:pt>
                <c:pt idx="9">
                  <c:v>24.29</c:v>
                </c:pt>
                <c:pt idx="10">
                  <c:v>24.3</c:v>
                </c:pt>
                <c:pt idx="11">
                  <c:v>24.31</c:v>
                </c:pt>
                <c:pt idx="12">
                  <c:v>24.32</c:v>
                </c:pt>
                <c:pt idx="13">
                  <c:v>24.33</c:v>
                </c:pt>
                <c:pt idx="14">
                  <c:v>24.34</c:v>
                </c:pt>
                <c:pt idx="15">
                  <c:v>24.35</c:v>
                </c:pt>
                <c:pt idx="16">
                  <c:v>24.36</c:v>
                </c:pt>
                <c:pt idx="17">
                  <c:v>24.37</c:v>
                </c:pt>
                <c:pt idx="18">
                  <c:v>24.38</c:v>
                </c:pt>
                <c:pt idx="19">
                  <c:v>24.39</c:v>
                </c:pt>
                <c:pt idx="20">
                  <c:v>24.4</c:v>
                </c:pt>
                <c:pt idx="21">
                  <c:v>24.41</c:v>
                </c:pt>
                <c:pt idx="22">
                  <c:v>24.42</c:v>
                </c:pt>
                <c:pt idx="23">
                  <c:v>24.43</c:v>
                </c:pt>
                <c:pt idx="24">
                  <c:v>24.44</c:v>
                </c:pt>
                <c:pt idx="25">
                  <c:v>24.45</c:v>
                </c:pt>
                <c:pt idx="26">
                  <c:v>24.46</c:v>
                </c:pt>
                <c:pt idx="27">
                  <c:v>24.47</c:v>
                </c:pt>
                <c:pt idx="28">
                  <c:v>24.48</c:v>
                </c:pt>
                <c:pt idx="29">
                  <c:v>24.49</c:v>
                </c:pt>
                <c:pt idx="30">
                  <c:v>24.5</c:v>
                </c:pt>
                <c:pt idx="31">
                  <c:v>24.51</c:v>
                </c:pt>
                <c:pt idx="32">
                  <c:v>24.52</c:v>
                </c:pt>
                <c:pt idx="33">
                  <c:v>24.53</c:v>
                </c:pt>
                <c:pt idx="34">
                  <c:v>24.54</c:v>
                </c:pt>
                <c:pt idx="35">
                  <c:v>24.55</c:v>
                </c:pt>
                <c:pt idx="36">
                  <c:v>24.56</c:v>
                </c:pt>
                <c:pt idx="37">
                  <c:v>24.57</c:v>
                </c:pt>
                <c:pt idx="38">
                  <c:v>24.58</c:v>
                </c:pt>
                <c:pt idx="39">
                  <c:v>24.59</c:v>
                </c:pt>
                <c:pt idx="40">
                  <c:v>24.6</c:v>
                </c:pt>
                <c:pt idx="41">
                  <c:v>24.61</c:v>
                </c:pt>
                <c:pt idx="42">
                  <c:v>24.62</c:v>
                </c:pt>
                <c:pt idx="43">
                  <c:v>24.63</c:v>
                </c:pt>
                <c:pt idx="44">
                  <c:v>24.64</c:v>
                </c:pt>
                <c:pt idx="45">
                  <c:v>24.65</c:v>
                </c:pt>
                <c:pt idx="46">
                  <c:v>24.66</c:v>
                </c:pt>
                <c:pt idx="47">
                  <c:v>24.67</c:v>
                </c:pt>
                <c:pt idx="48">
                  <c:v>24.68</c:v>
                </c:pt>
                <c:pt idx="49">
                  <c:v>24.69</c:v>
                </c:pt>
                <c:pt idx="50">
                  <c:v>24.7</c:v>
                </c:pt>
                <c:pt idx="51">
                  <c:v>24.71</c:v>
                </c:pt>
                <c:pt idx="52">
                  <c:v>24.72</c:v>
                </c:pt>
                <c:pt idx="53">
                  <c:v>24.73</c:v>
                </c:pt>
                <c:pt idx="54">
                  <c:v>24.74</c:v>
                </c:pt>
                <c:pt idx="55">
                  <c:v>24.75</c:v>
                </c:pt>
                <c:pt idx="56">
                  <c:v>24.76</c:v>
                </c:pt>
                <c:pt idx="57">
                  <c:v>24.77</c:v>
                </c:pt>
                <c:pt idx="58">
                  <c:v>24.78</c:v>
                </c:pt>
                <c:pt idx="59">
                  <c:v>24.79</c:v>
                </c:pt>
                <c:pt idx="60">
                  <c:v>24.8</c:v>
                </c:pt>
                <c:pt idx="61">
                  <c:v>24.81</c:v>
                </c:pt>
                <c:pt idx="62">
                  <c:v>24.82</c:v>
                </c:pt>
                <c:pt idx="63">
                  <c:v>24.83</c:v>
                </c:pt>
                <c:pt idx="64">
                  <c:v>24.84</c:v>
                </c:pt>
                <c:pt idx="65">
                  <c:v>24.85</c:v>
                </c:pt>
                <c:pt idx="66">
                  <c:v>24.86</c:v>
                </c:pt>
                <c:pt idx="67">
                  <c:v>24.87</c:v>
                </c:pt>
                <c:pt idx="68">
                  <c:v>24.88</c:v>
                </c:pt>
                <c:pt idx="69">
                  <c:v>24.89</c:v>
                </c:pt>
                <c:pt idx="70">
                  <c:v>24.9</c:v>
                </c:pt>
                <c:pt idx="71">
                  <c:v>24.91</c:v>
                </c:pt>
                <c:pt idx="72">
                  <c:v>24.92</c:v>
                </c:pt>
                <c:pt idx="73">
                  <c:v>24.93</c:v>
                </c:pt>
                <c:pt idx="74">
                  <c:v>24.94</c:v>
                </c:pt>
                <c:pt idx="75">
                  <c:v>24.95</c:v>
                </c:pt>
                <c:pt idx="76">
                  <c:v>24.96</c:v>
                </c:pt>
                <c:pt idx="77">
                  <c:v>24.97</c:v>
                </c:pt>
                <c:pt idx="78">
                  <c:v>24.98</c:v>
                </c:pt>
                <c:pt idx="79">
                  <c:v>24.99</c:v>
                </c:pt>
                <c:pt idx="80">
                  <c:v>25</c:v>
                </c:pt>
                <c:pt idx="81">
                  <c:v>25.01</c:v>
                </c:pt>
                <c:pt idx="82">
                  <c:v>25.02</c:v>
                </c:pt>
                <c:pt idx="83">
                  <c:v>25.03</c:v>
                </c:pt>
                <c:pt idx="84">
                  <c:v>25.04</c:v>
                </c:pt>
                <c:pt idx="85">
                  <c:v>25.05</c:v>
                </c:pt>
                <c:pt idx="86">
                  <c:v>25.06</c:v>
                </c:pt>
                <c:pt idx="87">
                  <c:v>25.07</c:v>
                </c:pt>
                <c:pt idx="88">
                  <c:v>25.08</c:v>
                </c:pt>
                <c:pt idx="89">
                  <c:v>25.09</c:v>
                </c:pt>
                <c:pt idx="90">
                  <c:v>25.1</c:v>
                </c:pt>
                <c:pt idx="91">
                  <c:v>25.11</c:v>
                </c:pt>
                <c:pt idx="92">
                  <c:v>25.12</c:v>
                </c:pt>
                <c:pt idx="93">
                  <c:v>25.13</c:v>
                </c:pt>
                <c:pt idx="94">
                  <c:v>25.14</c:v>
                </c:pt>
                <c:pt idx="95">
                  <c:v>25.15</c:v>
                </c:pt>
                <c:pt idx="96">
                  <c:v>25.16</c:v>
                </c:pt>
                <c:pt idx="97">
                  <c:v>25.17</c:v>
                </c:pt>
                <c:pt idx="98">
                  <c:v>25.18</c:v>
                </c:pt>
                <c:pt idx="99">
                  <c:v>25.19</c:v>
                </c:pt>
                <c:pt idx="100">
                  <c:v>25.2</c:v>
                </c:pt>
                <c:pt idx="101">
                  <c:v>25.21</c:v>
                </c:pt>
                <c:pt idx="102">
                  <c:v>25.22</c:v>
                </c:pt>
                <c:pt idx="103">
                  <c:v>25.23</c:v>
                </c:pt>
                <c:pt idx="104">
                  <c:v>25.24</c:v>
                </c:pt>
                <c:pt idx="105">
                  <c:v>25.25</c:v>
                </c:pt>
                <c:pt idx="106">
                  <c:v>25.26</c:v>
                </c:pt>
                <c:pt idx="107">
                  <c:v>25.27</c:v>
                </c:pt>
                <c:pt idx="108">
                  <c:v>25.28</c:v>
                </c:pt>
                <c:pt idx="109">
                  <c:v>25.29</c:v>
                </c:pt>
                <c:pt idx="110">
                  <c:v>25.3</c:v>
                </c:pt>
                <c:pt idx="111">
                  <c:v>25.31</c:v>
                </c:pt>
                <c:pt idx="112">
                  <c:v>25.32</c:v>
                </c:pt>
                <c:pt idx="113">
                  <c:v>25.33</c:v>
                </c:pt>
                <c:pt idx="114">
                  <c:v>25.34</c:v>
                </c:pt>
                <c:pt idx="115">
                  <c:v>25.35</c:v>
                </c:pt>
                <c:pt idx="116">
                  <c:v>25.36</c:v>
                </c:pt>
                <c:pt idx="117">
                  <c:v>25.37</c:v>
                </c:pt>
                <c:pt idx="118">
                  <c:v>25.38</c:v>
                </c:pt>
                <c:pt idx="119">
                  <c:v>25.39</c:v>
                </c:pt>
                <c:pt idx="120">
                  <c:v>25.4</c:v>
                </c:pt>
                <c:pt idx="121">
                  <c:v>25.41</c:v>
                </c:pt>
                <c:pt idx="122">
                  <c:v>25.42</c:v>
                </c:pt>
                <c:pt idx="123">
                  <c:v>25.43</c:v>
                </c:pt>
                <c:pt idx="124">
                  <c:v>25.44</c:v>
                </c:pt>
                <c:pt idx="125">
                  <c:v>25.45</c:v>
                </c:pt>
                <c:pt idx="126">
                  <c:v>25.46</c:v>
                </c:pt>
                <c:pt idx="127">
                  <c:v>25.47</c:v>
                </c:pt>
                <c:pt idx="128">
                  <c:v>25.48</c:v>
                </c:pt>
                <c:pt idx="129">
                  <c:v>25.49</c:v>
                </c:pt>
                <c:pt idx="130">
                  <c:v>25.5</c:v>
                </c:pt>
                <c:pt idx="131">
                  <c:v>25.51</c:v>
                </c:pt>
                <c:pt idx="132">
                  <c:v>25.52</c:v>
                </c:pt>
                <c:pt idx="133">
                  <c:v>25.53</c:v>
                </c:pt>
                <c:pt idx="134">
                  <c:v>25.54</c:v>
                </c:pt>
                <c:pt idx="135">
                  <c:v>25.55</c:v>
                </c:pt>
                <c:pt idx="136">
                  <c:v>25.56</c:v>
                </c:pt>
                <c:pt idx="137">
                  <c:v>25.57</c:v>
                </c:pt>
                <c:pt idx="138">
                  <c:v>25.58</c:v>
                </c:pt>
                <c:pt idx="139">
                  <c:v>25.59</c:v>
                </c:pt>
                <c:pt idx="140">
                  <c:v>25.6</c:v>
                </c:pt>
                <c:pt idx="141">
                  <c:v>25.61</c:v>
                </c:pt>
                <c:pt idx="142">
                  <c:v>25.62</c:v>
                </c:pt>
                <c:pt idx="143">
                  <c:v>25.63</c:v>
                </c:pt>
                <c:pt idx="144">
                  <c:v>25.64</c:v>
                </c:pt>
                <c:pt idx="145">
                  <c:v>25.65</c:v>
                </c:pt>
                <c:pt idx="146">
                  <c:v>25.66</c:v>
                </c:pt>
                <c:pt idx="147">
                  <c:v>25.67</c:v>
                </c:pt>
                <c:pt idx="148">
                  <c:v>25.68</c:v>
                </c:pt>
                <c:pt idx="149">
                  <c:v>25.69</c:v>
                </c:pt>
                <c:pt idx="150">
                  <c:v>25.7</c:v>
                </c:pt>
                <c:pt idx="151">
                  <c:v>25.71</c:v>
                </c:pt>
                <c:pt idx="152">
                  <c:v>25.72</c:v>
                </c:pt>
                <c:pt idx="153">
                  <c:v>25.73</c:v>
                </c:pt>
                <c:pt idx="154">
                  <c:v>25.74</c:v>
                </c:pt>
                <c:pt idx="155">
                  <c:v>25.75</c:v>
                </c:pt>
                <c:pt idx="156">
                  <c:v>25.76</c:v>
                </c:pt>
                <c:pt idx="157">
                  <c:v>25.77</c:v>
                </c:pt>
                <c:pt idx="158">
                  <c:v>25.78</c:v>
                </c:pt>
                <c:pt idx="159">
                  <c:v>25.79</c:v>
                </c:pt>
                <c:pt idx="160">
                  <c:v>25.8</c:v>
                </c:pt>
                <c:pt idx="161">
                  <c:v>25.81</c:v>
                </c:pt>
                <c:pt idx="162">
                  <c:v>25.82</c:v>
                </c:pt>
                <c:pt idx="163">
                  <c:v>25.83</c:v>
                </c:pt>
                <c:pt idx="164">
                  <c:v>25.84</c:v>
                </c:pt>
                <c:pt idx="165">
                  <c:v>25.85</c:v>
                </c:pt>
                <c:pt idx="166">
                  <c:v>25.86</c:v>
                </c:pt>
                <c:pt idx="167">
                  <c:v>25.87</c:v>
                </c:pt>
                <c:pt idx="168">
                  <c:v>25.88</c:v>
                </c:pt>
                <c:pt idx="169">
                  <c:v>25.89</c:v>
                </c:pt>
                <c:pt idx="170">
                  <c:v>25.9</c:v>
                </c:pt>
                <c:pt idx="171">
                  <c:v>25.91</c:v>
                </c:pt>
                <c:pt idx="172">
                  <c:v>25.92</c:v>
                </c:pt>
                <c:pt idx="173">
                  <c:v>25.93</c:v>
                </c:pt>
                <c:pt idx="174">
                  <c:v>25.94</c:v>
                </c:pt>
                <c:pt idx="175">
                  <c:v>25.95</c:v>
                </c:pt>
                <c:pt idx="176">
                  <c:v>25.96</c:v>
                </c:pt>
                <c:pt idx="177">
                  <c:v>25.97</c:v>
                </c:pt>
                <c:pt idx="178">
                  <c:v>25.98</c:v>
                </c:pt>
                <c:pt idx="179">
                  <c:v>25.99</c:v>
                </c:pt>
                <c:pt idx="180">
                  <c:v>26</c:v>
                </c:pt>
                <c:pt idx="184">
                  <c:v>実測したR=WHでのビット誤り率解析</c:v>
                </c:pt>
                <c:pt idx="185">
                  <c:v>使用したMATLABプログラム：MIMO_SNR_BER2_measR_20130628.m</c:v>
                </c:pt>
                <c:pt idx="188">
                  <c:v>受信SNR[dB]</c:v>
                </c:pt>
                <c:pt idx="190">
                  <c:v>0</c:v>
                </c:pt>
                <c:pt idx="191">
                  <c:v>1</c:v>
                </c:pt>
                <c:pt idx="192">
                  <c:v>2</c:v>
                </c:pt>
                <c:pt idx="193">
                  <c:v>3</c:v>
                </c:pt>
                <c:pt idx="194">
                  <c:v>4</c:v>
                </c:pt>
                <c:pt idx="195">
                  <c:v>5</c:v>
                </c:pt>
                <c:pt idx="196">
                  <c:v>6</c:v>
                </c:pt>
                <c:pt idx="197">
                  <c:v>7</c:v>
                </c:pt>
                <c:pt idx="198">
                  <c:v>8</c:v>
                </c:pt>
                <c:pt idx="199">
                  <c:v>9</c:v>
                </c:pt>
                <c:pt idx="200">
                  <c:v>10</c:v>
                </c:pt>
                <c:pt idx="201">
                  <c:v>11</c:v>
                </c:pt>
                <c:pt idx="202">
                  <c:v>12</c:v>
                </c:pt>
                <c:pt idx="203">
                  <c:v>13</c:v>
                </c:pt>
                <c:pt idx="204">
                  <c:v>14</c:v>
                </c:pt>
                <c:pt idx="205">
                  <c:v>15</c:v>
                </c:pt>
                <c:pt idx="206">
                  <c:v>16</c:v>
                </c:pt>
                <c:pt idx="207">
                  <c:v>17</c:v>
                </c:pt>
                <c:pt idx="208">
                  <c:v>18</c:v>
                </c:pt>
                <c:pt idx="209">
                  <c:v>19</c:v>
                </c:pt>
                <c:pt idx="210">
                  <c:v>20</c:v>
                </c:pt>
                <c:pt idx="211">
                  <c:v>21</c:v>
                </c:pt>
                <c:pt idx="212">
                  <c:v>22</c:v>
                </c:pt>
                <c:pt idx="213">
                  <c:v>23</c:v>
                </c:pt>
                <c:pt idx="214">
                  <c:v>24</c:v>
                </c:pt>
                <c:pt idx="215">
                  <c:v>25</c:v>
                </c:pt>
                <c:pt idx="216">
                  <c:v>26</c:v>
                </c:pt>
                <c:pt idx="217">
                  <c:v>27</c:v>
                </c:pt>
                <c:pt idx="218">
                  <c:v>28</c:v>
                </c:pt>
                <c:pt idx="219">
                  <c:v>29</c:v>
                </c:pt>
                <c:pt idx="220">
                  <c:v>30</c:v>
                </c:pt>
                <c:pt idx="221">
                  <c:v>31</c:v>
                </c:pt>
                <c:pt idx="222">
                  <c:v>32</c:v>
                </c:pt>
                <c:pt idx="223">
                  <c:v>33</c:v>
                </c:pt>
                <c:pt idx="224">
                  <c:v>34</c:v>
                </c:pt>
                <c:pt idx="225">
                  <c:v>35</c:v>
                </c:pt>
                <c:pt idx="226">
                  <c:v>36</c:v>
                </c:pt>
                <c:pt idx="227">
                  <c:v>37</c:v>
                </c:pt>
                <c:pt idx="228">
                  <c:v>38</c:v>
                </c:pt>
                <c:pt idx="229">
                  <c:v>39</c:v>
                </c:pt>
                <c:pt idx="230">
                  <c:v>40</c:v>
                </c:pt>
                <c:pt idx="233">
                  <c:v>BER,平均伝送路容量のプロット</c:v>
                </c:pt>
                <c:pt idx="235">
                  <c:v>素子間隔</c:v>
                </c:pt>
                <c:pt idx="236">
                  <c:v>0.5</c:v>
                </c:pt>
                <c:pt idx="237">
                  <c:v>0.75</c:v>
                </c:pt>
                <c:pt idx="238">
                  <c:v>1</c:v>
                </c:pt>
                <c:pt idx="239">
                  <c:v>1.125</c:v>
                </c:pt>
                <c:pt idx="240">
                  <c:v>1.25</c:v>
                </c:pt>
                <c:pt idx="241">
                  <c:v>1.5</c:v>
                </c:pt>
                <c:pt idx="242">
                  <c:v>1.75</c:v>
                </c:pt>
                <c:pt idx="244">
                  <c:v>上記を，1e-7を最小値にして描画しなおしたもの：大会用</c:v>
                </c:pt>
                <c:pt idx="245">
                  <c:v>素子間隔</c:v>
                </c:pt>
                <c:pt idx="246">
                  <c:v>0.5</c:v>
                </c:pt>
                <c:pt idx="247">
                  <c:v>0.75</c:v>
                </c:pt>
                <c:pt idx="248">
                  <c:v>1</c:v>
                </c:pt>
                <c:pt idx="249">
                  <c:v>1.125</c:v>
                </c:pt>
                <c:pt idx="250">
                  <c:v>1.25</c:v>
                </c:pt>
                <c:pt idx="251">
                  <c:v>1.5</c:v>
                </c:pt>
                <c:pt idx="252">
                  <c:v>1.75</c:v>
                </c:pt>
                <c:pt idx="257">
                  <c:v>実測したHでのビット誤り率解析ZF：重み付け回路を使用していない</c:v>
                </c:pt>
                <c:pt idx="258">
                  <c:v>使用したMATLABプログラム：MIMO_SNR_BER2_121001.m</c:v>
                </c:pt>
                <c:pt idx="261">
                  <c:v>受信SNR[dB]</c:v>
                </c:pt>
                <c:pt idx="263">
                  <c:v>0</c:v>
                </c:pt>
              </c:strCache>
            </c:strRef>
          </c:xVal>
          <c:yVal>
            <c:numRef>
              <c:f>伝送距離_24.5mm_簡易復号!$AM$296:$AM$336</c:f>
              <c:numCache>
                <c:formatCode>General</c:formatCode>
                <c:ptCount val="41"/>
                <c:pt idx="0">
                  <c:v>0.30514250000000004</c:v>
                </c:pt>
                <c:pt idx="1">
                  <c:v>0.27972550000000002</c:v>
                </c:pt>
                <c:pt idx="2">
                  <c:v>0.2542605</c:v>
                </c:pt>
                <c:pt idx="3">
                  <c:v>0.22677949999999999</c:v>
                </c:pt>
                <c:pt idx="4">
                  <c:v>0.20256850000000001</c:v>
                </c:pt>
                <c:pt idx="5">
                  <c:v>0.17834350000000002</c:v>
                </c:pt>
                <c:pt idx="6">
                  <c:v>0.15447550000000002</c:v>
                </c:pt>
                <c:pt idx="7">
                  <c:v>0.1317255</c:v>
                </c:pt>
                <c:pt idx="8">
                  <c:v>0.10913550000000002</c:v>
                </c:pt>
                <c:pt idx="9">
                  <c:v>8.8563500000000059E-2</c:v>
                </c:pt>
                <c:pt idx="10">
                  <c:v>6.8652999999999992E-2</c:v>
                </c:pt>
                <c:pt idx="11">
                  <c:v>5.1591499999999998E-2</c:v>
                </c:pt>
                <c:pt idx="12">
                  <c:v>3.5292000000000004E-2</c:v>
                </c:pt>
                <c:pt idx="13">
                  <c:v>2.3130499999999995E-2</c:v>
                </c:pt>
                <c:pt idx="14">
                  <c:v>1.3651500000000002E-2</c:v>
                </c:pt>
                <c:pt idx="15">
                  <c:v>7.2025000000000006E-3</c:v>
                </c:pt>
                <c:pt idx="16">
                  <c:v>3.4665000000000004E-3</c:v>
                </c:pt>
                <c:pt idx="17">
                  <c:v>1.2570000000000001E-3</c:v>
                </c:pt>
                <c:pt idx="18">
                  <c:v>4.3650000000000004E-4</c:v>
                </c:pt>
                <c:pt idx="19">
                  <c:v>7.2000000000000015E-5</c:v>
                </c:pt>
                <c:pt idx="20">
                  <c:v>2.6500000000000007E-5</c:v>
                </c:pt>
                <c:pt idx="21">
                  <c:v>5.5000000000000016E-6</c:v>
                </c:pt>
                <c:pt idx="22">
                  <c:v>2.0000000000000003E-6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strRef>
              <c:f>伝送距離_24.5mm_簡易復号!$A$33:$A$296</c:f>
              <c:strCache>
                <c:ptCount val="264"/>
                <c:pt idx="0">
                  <c:v>24.2</c:v>
                </c:pt>
                <c:pt idx="1">
                  <c:v>24.21</c:v>
                </c:pt>
                <c:pt idx="2">
                  <c:v>24.22</c:v>
                </c:pt>
                <c:pt idx="3">
                  <c:v>24.23</c:v>
                </c:pt>
                <c:pt idx="4">
                  <c:v>24.24</c:v>
                </c:pt>
                <c:pt idx="5">
                  <c:v>24.25</c:v>
                </c:pt>
                <c:pt idx="6">
                  <c:v>24.26</c:v>
                </c:pt>
                <c:pt idx="7">
                  <c:v>24.27</c:v>
                </c:pt>
                <c:pt idx="8">
                  <c:v>24.28</c:v>
                </c:pt>
                <c:pt idx="9">
                  <c:v>24.29</c:v>
                </c:pt>
                <c:pt idx="10">
                  <c:v>24.3</c:v>
                </c:pt>
                <c:pt idx="11">
                  <c:v>24.31</c:v>
                </c:pt>
                <c:pt idx="12">
                  <c:v>24.32</c:v>
                </c:pt>
                <c:pt idx="13">
                  <c:v>24.33</c:v>
                </c:pt>
                <c:pt idx="14">
                  <c:v>24.34</c:v>
                </c:pt>
                <c:pt idx="15">
                  <c:v>24.35</c:v>
                </c:pt>
                <c:pt idx="16">
                  <c:v>24.36</c:v>
                </c:pt>
                <c:pt idx="17">
                  <c:v>24.37</c:v>
                </c:pt>
                <c:pt idx="18">
                  <c:v>24.38</c:v>
                </c:pt>
                <c:pt idx="19">
                  <c:v>24.39</c:v>
                </c:pt>
                <c:pt idx="20">
                  <c:v>24.4</c:v>
                </c:pt>
                <c:pt idx="21">
                  <c:v>24.41</c:v>
                </c:pt>
                <c:pt idx="22">
                  <c:v>24.42</c:v>
                </c:pt>
                <c:pt idx="23">
                  <c:v>24.43</c:v>
                </c:pt>
                <c:pt idx="24">
                  <c:v>24.44</c:v>
                </c:pt>
                <c:pt idx="25">
                  <c:v>24.45</c:v>
                </c:pt>
                <c:pt idx="26">
                  <c:v>24.46</c:v>
                </c:pt>
                <c:pt idx="27">
                  <c:v>24.47</c:v>
                </c:pt>
                <c:pt idx="28">
                  <c:v>24.48</c:v>
                </c:pt>
                <c:pt idx="29">
                  <c:v>24.49</c:v>
                </c:pt>
                <c:pt idx="30">
                  <c:v>24.5</c:v>
                </c:pt>
                <c:pt idx="31">
                  <c:v>24.51</c:v>
                </c:pt>
                <c:pt idx="32">
                  <c:v>24.52</c:v>
                </c:pt>
                <c:pt idx="33">
                  <c:v>24.53</c:v>
                </c:pt>
                <c:pt idx="34">
                  <c:v>24.54</c:v>
                </c:pt>
                <c:pt idx="35">
                  <c:v>24.55</c:v>
                </c:pt>
                <c:pt idx="36">
                  <c:v>24.56</c:v>
                </c:pt>
                <c:pt idx="37">
                  <c:v>24.57</c:v>
                </c:pt>
                <c:pt idx="38">
                  <c:v>24.58</c:v>
                </c:pt>
                <c:pt idx="39">
                  <c:v>24.59</c:v>
                </c:pt>
                <c:pt idx="40">
                  <c:v>24.6</c:v>
                </c:pt>
                <c:pt idx="41">
                  <c:v>24.61</c:v>
                </c:pt>
                <c:pt idx="42">
                  <c:v>24.62</c:v>
                </c:pt>
                <c:pt idx="43">
                  <c:v>24.63</c:v>
                </c:pt>
                <c:pt idx="44">
                  <c:v>24.64</c:v>
                </c:pt>
                <c:pt idx="45">
                  <c:v>24.65</c:v>
                </c:pt>
                <c:pt idx="46">
                  <c:v>24.66</c:v>
                </c:pt>
                <c:pt idx="47">
                  <c:v>24.67</c:v>
                </c:pt>
                <c:pt idx="48">
                  <c:v>24.68</c:v>
                </c:pt>
                <c:pt idx="49">
                  <c:v>24.69</c:v>
                </c:pt>
                <c:pt idx="50">
                  <c:v>24.7</c:v>
                </c:pt>
                <c:pt idx="51">
                  <c:v>24.71</c:v>
                </c:pt>
                <c:pt idx="52">
                  <c:v>24.72</c:v>
                </c:pt>
                <c:pt idx="53">
                  <c:v>24.73</c:v>
                </c:pt>
                <c:pt idx="54">
                  <c:v>24.74</c:v>
                </c:pt>
                <c:pt idx="55">
                  <c:v>24.75</c:v>
                </c:pt>
                <c:pt idx="56">
                  <c:v>24.76</c:v>
                </c:pt>
                <c:pt idx="57">
                  <c:v>24.77</c:v>
                </c:pt>
                <c:pt idx="58">
                  <c:v>24.78</c:v>
                </c:pt>
                <c:pt idx="59">
                  <c:v>24.79</c:v>
                </c:pt>
                <c:pt idx="60">
                  <c:v>24.8</c:v>
                </c:pt>
                <c:pt idx="61">
                  <c:v>24.81</c:v>
                </c:pt>
                <c:pt idx="62">
                  <c:v>24.82</c:v>
                </c:pt>
                <c:pt idx="63">
                  <c:v>24.83</c:v>
                </c:pt>
                <c:pt idx="64">
                  <c:v>24.84</c:v>
                </c:pt>
                <c:pt idx="65">
                  <c:v>24.85</c:v>
                </c:pt>
                <c:pt idx="66">
                  <c:v>24.86</c:v>
                </c:pt>
                <c:pt idx="67">
                  <c:v>24.87</c:v>
                </c:pt>
                <c:pt idx="68">
                  <c:v>24.88</c:v>
                </c:pt>
                <c:pt idx="69">
                  <c:v>24.89</c:v>
                </c:pt>
                <c:pt idx="70">
                  <c:v>24.9</c:v>
                </c:pt>
                <c:pt idx="71">
                  <c:v>24.91</c:v>
                </c:pt>
                <c:pt idx="72">
                  <c:v>24.92</c:v>
                </c:pt>
                <c:pt idx="73">
                  <c:v>24.93</c:v>
                </c:pt>
                <c:pt idx="74">
                  <c:v>24.94</c:v>
                </c:pt>
                <c:pt idx="75">
                  <c:v>24.95</c:v>
                </c:pt>
                <c:pt idx="76">
                  <c:v>24.96</c:v>
                </c:pt>
                <c:pt idx="77">
                  <c:v>24.97</c:v>
                </c:pt>
                <c:pt idx="78">
                  <c:v>24.98</c:v>
                </c:pt>
                <c:pt idx="79">
                  <c:v>24.99</c:v>
                </c:pt>
                <c:pt idx="80">
                  <c:v>25</c:v>
                </c:pt>
                <c:pt idx="81">
                  <c:v>25.01</c:v>
                </c:pt>
                <c:pt idx="82">
                  <c:v>25.02</c:v>
                </c:pt>
                <c:pt idx="83">
                  <c:v>25.03</c:v>
                </c:pt>
                <c:pt idx="84">
                  <c:v>25.04</c:v>
                </c:pt>
                <c:pt idx="85">
                  <c:v>25.05</c:v>
                </c:pt>
                <c:pt idx="86">
                  <c:v>25.06</c:v>
                </c:pt>
                <c:pt idx="87">
                  <c:v>25.07</c:v>
                </c:pt>
                <c:pt idx="88">
                  <c:v>25.08</c:v>
                </c:pt>
                <c:pt idx="89">
                  <c:v>25.09</c:v>
                </c:pt>
                <c:pt idx="90">
                  <c:v>25.1</c:v>
                </c:pt>
                <c:pt idx="91">
                  <c:v>25.11</c:v>
                </c:pt>
                <c:pt idx="92">
                  <c:v>25.12</c:v>
                </c:pt>
                <c:pt idx="93">
                  <c:v>25.13</c:v>
                </c:pt>
                <c:pt idx="94">
                  <c:v>25.14</c:v>
                </c:pt>
                <c:pt idx="95">
                  <c:v>25.15</c:v>
                </c:pt>
                <c:pt idx="96">
                  <c:v>25.16</c:v>
                </c:pt>
                <c:pt idx="97">
                  <c:v>25.17</c:v>
                </c:pt>
                <c:pt idx="98">
                  <c:v>25.18</c:v>
                </c:pt>
                <c:pt idx="99">
                  <c:v>25.19</c:v>
                </c:pt>
                <c:pt idx="100">
                  <c:v>25.2</c:v>
                </c:pt>
                <c:pt idx="101">
                  <c:v>25.21</c:v>
                </c:pt>
                <c:pt idx="102">
                  <c:v>25.22</c:v>
                </c:pt>
                <c:pt idx="103">
                  <c:v>25.23</c:v>
                </c:pt>
                <c:pt idx="104">
                  <c:v>25.24</c:v>
                </c:pt>
                <c:pt idx="105">
                  <c:v>25.25</c:v>
                </c:pt>
                <c:pt idx="106">
                  <c:v>25.26</c:v>
                </c:pt>
                <c:pt idx="107">
                  <c:v>25.27</c:v>
                </c:pt>
                <c:pt idx="108">
                  <c:v>25.28</c:v>
                </c:pt>
                <c:pt idx="109">
                  <c:v>25.29</c:v>
                </c:pt>
                <c:pt idx="110">
                  <c:v>25.3</c:v>
                </c:pt>
                <c:pt idx="111">
                  <c:v>25.31</c:v>
                </c:pt>
                <c:pt idx="112">
                  <c:v>25.32</c:v>
                </c:pt>
                <c:pt idx="113">
                  <c:v>25.33</c:v>
                </c:pt>
                <c:pt idx="114">
                  <c:v>25.34</c:v>
                </c:pt>
                <c:pt idx="115">
                  <c:v>25.35</c:v>
                </c:pt>
                <c:pt idx="116">
                  <c:v>25.36</c:v>
                </c:pt>
                <c:pt idx="117">
                  <c:v>25.37</c:v>
                </c:pt>
                <c:pt idx="118">
                  <c:v>25.38</c:v>
                </c:pt>
                <c:pt idx="119">
                  <c:v>25.39</c:v>
                </c:pt>
                <c:pt idx="120">
                  <c:v>25.4</c:v>
                </c:pt>
                <c:pt idx="121">
                  <c:v>25.41</c:v>
                </c:pt>
                <c:pt idx="122">
                  <c:v>25.42</c:v>
                </c:pt>
                <c:pt idx="123">
                  <c:v>25.43</c:v>
                </c:pt>
                <c:pt idx="124">
                  <c:v>25.44</c:v>
                </c:pt>
                <c:pt idx="125">
                  <c:v>25.45</c:v>
                </c:pt>
                <c:pt idx="126">
                  <c:v>25.46</c:v>
                </c:pt>
                <c:pt idx="127">
                  <c:v>25.47</c:v>
                </c:pt>
                <c:pt idx="128">
                  <c:v>25.48</c:v>
                </c:pt>
                <c:pt idx="129">
                  <c:v>25.49</c:v>
                </c:pt>
                <c:pt idx="130">
                  <c:v>25.5</c:v>
                </c:pt>
                <c:pt idx="131">
                  <c:v>25.51</c:v>
                </c:pt>
                <c:pt idx="132">
                  <c:v>25.52</c:v>
                </c:pt>
                <c:pt idx="133">
                  <c:v>25.53</c:v>
                </c:pt>
                <c:pt idx="134">
                  <c:v>25.54</c:v>
                </c:pt>
                <c:pt idx="135">
                  <c:v>25.55</c:v>
                </c:pt>
                <c:pt idx="136">
                  <c:v>25.56</c:v>
                </c:pt>
                <c:pt idx="137">
                  <c:v>25.57</c:v>
                </c:pt>
                <c:pt idx="138">
                  <c:v>25.58</c:v>
                </c:pt>
                <c:pt idx="139">
                  <c:v>25.59</c:v>
                </c:pt>
                <c:pt idx="140">
                  <c:v>25.6</c:v>
                </c:pt>
                <c:pt idx="141">
                  <c:v>25.61</c:v>
                </c:pt>
                <c:pt idx="142">
                  <c:v>25.62</c:v>
                </c:pt>
                <c:pt idx="143">
                  <c:v>25.63</c:v>
                </c:pt>
                <c:pt idx="144">
                  <c:v>25.64</c:v>
                </c:pt>
                <c:pt idx="145">
                  <c:v>25.65</c:v>
                </c:pt>
                <c:pt idx="146">
                  <c:v>25.66</c:v>
                </c:pt>
                <c:pt idx="147">
                  <c:v>25.67</c:v>
                </c:pt>
                <c:pt idx="148">
                  <c:v>25.68</c:v>
                </c:pt>
                <c:pt idx="149">
                  <c:v>25.69</c:v>
                </c:pt>
                <c:pt idx="150">
                  <c:v>25.7</c:v>
                </c:pt>
                <c:pt idx="151">
                  <c:v>25.71</c:v>
                </c:pt>
                <c:pt idx="152">
                  <c:v>25.72</c:v>
                </c:pt>
                <c:pt idx="153">
                  <c:v>25.73</c:v>
                </c:pt>
                <c:pt idx="154">
                  <c:v>25.74</c:v>
                </c:pt>
                <c:pt idx="155">
                  <c:v>25.75</c:v>
                </c:pt>
                <c:pt idx="156">
                  <c:v>25.76</c:v>
                </c:pt>
                <c:pt idx="157">
                  <c:v>25.77</c:v>
                </c:pt>
                <c:pt idx="158">
                  <c:v>25.78</c:v>
                </c:pt>
                <c:pt idx="159">
                  <c:v>25.79</c:v>
                </c:pt>
                <c:pt idx="160">
                  <c:v>25.8</c:v>
                </c:pt>
                <c:pt idx="161">
                  <c:v>25.81</c:v>
                </c:pt>
                <c:pt idx="162">
                  <c:v>25.82</c:v>
                </c:pt>
                <c:pt idx="163">
                  <c:v>25.83</c:v>
                </c:pt>
                <c:pt idx="164">
                  <c:v>25.84</c:v>
                </c:pt>
                <c:pt idx="165">
                  <c:v>25.85</c:v>
                </c:pt>
                <c:pt idx="166">
                  <c:v>25.86</c:v>
                </c:pt>
                <c:pt idx="167">
                  <c:v>25.87</c:v>
                </c:pt>
                <c:pt idx="168">
                  <c:v>25.88</c:v>
                </c:pt>
                <c:pt idx="169">
                  <c:v>25.89</c:v>
                </c:pt>
                <c:pt idx="170">
                  <c:v>25.9</c:v>
                </c:pt>
                <c:pt idx="171">
                  <c:v>25.91</c:v>
                </c:pt>
                <c:pt idx="172">
                  <c:v>25.92</c:v>
                </c:pt>
                <c:pt idx="173">
                  <c:v>25.93</c:v>
                </c:pt>
                <c:pt idx="174">
                  <c:v>25.94</c:v>
                </c:pt>
                <c:pt idx="175">
                  <c:v>25.95</c:v>
                </c:pt>
                <c:pt idx="176">
                  <c:v>25.96</c:v>
                </c:pt>
                <c:pt idx="177">
                  <c:v>25.97</c:v>
                </c:pt>
                <c:pt idx="178">
                  <c:v>25.98</c:v>
                </c:pt>
                <c:pt idx="179">
                  <c:v>25.99</c:v>
                </c:pt>
                <c:pt idx="180">
                  <c:v>26</c:v>
                </c:pt>
                <c:pt idx="184">
                  <c:v>実測したR=WHでのビット誤り率解析</c:v>
                </c:pt>
                <c:pt idx="185">
                  <c:v>使用したMATLABプログラム：MIMO_SNR_BER2_measR_20130628.m</c:v>
                </c:pt>
                <c:pt idx="188">
                  <c:v>受信SNR[dB]</c:v>
                </c:pt>
                <c:pt idx="190">
                  <c:v>0</c:v>
                </c:pt>
                <c:pt idx="191">
                  <c:v>1</c:v>
                </c:pt>
                <c:pt idx="192">
                  <c:v>2</c:v>
                </c:pt>
                <c:pt idx="193">
                  <c:v>3</c:v>
                </c:pt>
                <c:pt idx="194">
                  <c:v>4</c:v>
                </c:pt>
                <c:pt idx="195">
                  <c:v>5</c:v>
                </c:pt>
                <c:pt idx="196">
                  <c:v>6</c:v>
                </c:pt>
                <c:pt idx="197">
                  <c:v>7</c:v>
                </c:pt>
                <c:pt idx="198">
                  <c:v>8</c:v>
                </c:pt>
                <c:pt idx="199">
                  <c:v>9</c:v>
                </c:pt>
                <c:pt idx="200">
                  <c:v>10</c:v>
                </c:pt>
                <c:pt idx="201">
                  <c:v>11</c:v>
                </c:pt>
                <c:pt idx="202">
                  <c:v>12</c:v>
                </c:pt>
                <c:pt idx="203">
                  <c:v>13</c:v>
                </c:pt>
                <c:pt idx="204">
                  <c:v>14</c:v>
                </c:pt>
                <c:pt idx="205">
                  <c:v>15</c:v>
                </c:pt>
                <c:pt idx="206">
                  <c:v>16</c:v>
                </c:pt>
                <c:pt idx="207">
                  <c:v>17</c:v>
                </c:pt>
                <c:pt idx="208">
                  <c:v>18</c:v>
                </c:pt>
                <c:pt idx="209">
                  <c:v>19</c:v>
                </c:pt>
                <c:pt idx="210">
                  <c:v>20</c:v>
                </c:pt>
                <c:pt idx="211">
                  <c:v>21</c:v>
                </c:pt>
                <c:pt idx="212">
                  <c:v>22</c:v>
                </c:pt>
                <c:pt idx="213">
                  <c:v>23</c:v>
                </c:pt>
                <c:pt idx="214">
                  <c:v>24</c:v>
                </c:pt>
                <c:pt idx="215">
                  <c:v>25</c:v>
                </c:pt>
                <c:pt idx="216">
                  <c:v>26</c:v>
                </c:pt>
                <c:pt idx="217">
                  <c:v>27</c:v>
                </c:pt>
                <c:pt idx="218">
                  <c:v>28</c:v>
                </c:pt>
                <c:pt idx="219">
                  <c:v>29</c:v>
                </c:pt>
                <c:pt idx="220">
                  <c:v>30</c:v>
                </c:pt>
                <c:pt idx="221">
                  <c:v>31</c:v>
                </c:pt>
                <c:pt idx="222">
                  <c:v>32</c:v>
                </c:pt>
                <c:pt idx="223">
                  <c:v>33</c:v>
                </c:pt>
                <c:pt idx="224">
                  <c:v>34</c:v>
                </c:pt>
                <c:pt idx="225">
                  <c:v>35</c:v>
                </c:pt>
                <c:pt idx="226">
                  <c:v>36</c:v>
                </c:pt>
                <c:pt idx="227">
                  <c:v>37</c:v>
                </c:pt>
                <c:pt idx="228">
                  <c:v>38</c:v>
                </c:pt>
                <c:pt idx="229">
                  <c:v>39</c:v>
                </c:pt>
                <c:pt idx="230">
                  <c:v>40</c:v>
                </c:pt>
                <c:pt idx="233">
                  <c:v>BER,平均伝送路容量のプロット</c:v>
                </c:pt>
                <c:pt idx="235">
                  <c:v>素子間隔</c:v>
                </c:pt>
                <c:pt idx="236">
                  <c:v>0.5</c:v>
                </c:pt>
                <c:pt idx="237">
                  <c:v>0.75</c:v>
                </c:pt>
                <c:pt idx="238">
                  <c:v>1</c:v>
                </c:pt>
                <c:pt idx="239">
                  <c:v>1.125</c:v>
                </c:pt>
                <c:pt idx="240">
                  <c:v>1.25</c:v>
                </c:pt>
                <c:pt idx="241">
                  <c:v>1.5</c:v>
                </c:pt>
                <c:pt idx="242">
                  <c:v>1.75</c:v>
                </c:pt>
                <c:pt idx="244">
                  <c:v>上記を，1e-7を最小値にして描画しなおしたもの：大会用</c:v>
                </c:pt>
                <c:pt idx="245">
                  <c:v>素子間隔</c:v>
                </c:pt>
                <c:pt idx="246">
                  <c:v>0.5</c:v>
                </c:pt>
                <c:pt idx="247">
                  <c:v>0.75</c:v>
                </c:pt>
                <c:pt idx="248">
                  <c:v>1</c:v>
                </c:pt>
                <c:pt idx="249">
                  <c:v>1.125</c:v>
                </c:pt>
                <c:pt idx="250">
                  <c:v>1.25</c:v>
                </c:pt>
                <c:pt idx="251">
                  <c:v>1.5</c:v>
                </c:pt>
                <c:pt idx="252">
                  <c:v>1.75</c:v>
                </c:pt>
                <c:pt idx="257">
                  <c:v>実測したHでのビット誤り率解析ZF：重み付け回路を使用していない</c:v>
                </c:pt>
                <c:pt idx="258">
                  <c:v>使用したMATLABプログラム：MIMO_SNR_BER2_121001.m</c:v>
                </c:pt>
                <c:pt idx="261">
                  <c:v>受信SNR[dB]</c:v>
                </c:pt>
                <c:pt idx="263">
                  <c:v>0</c:v>
                </c:pt>
              </c:strCache>
            </c:strRef>
          </c:xVal>
          <c:yVal>
            <c:numRef>
              <c:f>伝送距離_24.5mm_簡易復号!$AQ$296:$AQ$336</c:f>
              <c:numCache>
                <c:formatCode>General</c:formatCode>
                <c:ptCount val="41"/>
                <c:pt idx="0">
                  <c:v>0.37135550000000006</c:v>
                </c:pt>
                <c:pt idx="1">
                  <c:v>0.35347800000000007</c:v>
                </c:pt>
                <c:pt idx="2">
                  <c:v>0.33592050000000012</c:v>
                </c:pt>
                <c:pt idx="3">
                  <c:v>0.31593700000000002</c:v>
                </c:pt>
                <c:pt idx="4">
                  <c:v>0.29525250000000008</c:v>
                </c:pt>
                <c:pt idx="5">
                  <c:v>0.27479349999999997</c:v>
                </c:pt>
                <c:pt idx="6">
                  <c:v>0.2519590000000001</c:v>
                </c:pt>
                <c:pt idx="7">
                  <c:v>0.22956199999999999</c:v>
                </c:pt>
                <c:pt idx="8">
                  <c:v>0.20664299999999999</c:v>
                </c:pt>
                <c:pt idx="9">
                  <c:v>0.18529700000000002</c:v>
                </c:pt>
                <c:pt idx="10">
                  <c:v>0.16381000000000001</c:v>
                </c:pt>
                <c:pt idx="11">
                  <c:v>0.14397550000000001</c:v>
                </c:pt>
                <c:pt idx="12">
                  <c:v>0.12383949999999998</c:v>
                </c:pt>
                <c:pt idx="13">
                  <c:v>0.10707400000000002</c:v>
                </c:pt>
                <c:pt idx="14">
                  <c:v>8.8961500000000054E-2</c:v>
                </c:pt>
                <c:pt idx="15">
                  <c:v>7.304250000000001E-2</c:v>
                </c:pt>
                <c:pt idx="16">
                  <c:v>5.7478500000000002E-2</c:v>
                </c:pt>
                <c:pt idx="17">
                  <c:v>4.2325000000000002E-2</c:v>
                </c:pt>
                <c:pt idx="18">
                  <c:v>3.0629000000000003E-2</c:v>
                </c:pt>
                <c:pt idx="19">
                  <c:v>2.0180500000000001E-2</c:v>
                </c:pt>
                <c:pt idx="20">
                  <c:v>1.2235999999999999E-2</c:v>
                </c:pt>
                <c:pt idx="21">
                  <c:v>6.6669999999999993E-3</c:v>
                </c:pt>
                <c:pt idx="22">
                  <c:v>3.3000000000000004E-3</c:v>
                </c:pt>
                <c:pt idx="23">
                  <c:v>1.2805000000000002E-3</c:v>
                </c:pt>
                <c:pt idx="24">
                  <c:v>5.1150000000000002E-4</c:v>
                </c:pt>
                <c:pt idx="25">
                  <c:v>1.5150000000000002E-4</c:v>
                </c:pt>
                <c:pt idx="26">
                  <c:v>2.9500000000000006E-5</c:v>
                </c:pt>
                <c:pt idx="27">
                  <c:v>1.0000000000000006E-6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321536"/>
        <c:axId val="96324416"/>
      </c:scatterChart>
      <c:valAx>
        <c:axId val="96321536"/>
        <c:scaling>
          <c:orientation val="minMax"/>
          <c:max val="40"/>
          <c:min val="0"/>
        </c:scaling>
        <c:delete val="0"/>
        <c:axPos val="b"/>
        <c:majorGridlines>
          <c:spPr>
            <a:ln w="0" cap="sq">
              <a:noFill/>
              <a:prstDash val="sysDot"/>
              <a:miter lim="800000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SNR [dB]</a:t>
                </a:r>
                <a:endParaRPr lang="ja-JP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0" cap="sq">
            <a:solidFill>
              <a:schemeClr val="tx1"/>
            </a:solidFill>
            <a:miter lim="800000"/>
          </a:ln>
        </c:spPr>
        <c:crossAx val="96324416"/>
        <c:crossesAt val="1.0000000000000169E-100"/>
        <c:crossBetween val="midCat"/>
      </c:valAx>
      <c:valAx>
        <c:axId val="96324416"/>
        <c:scaling>
          <c:logBase val="10"/>
          <c:orientation val="minMax"/>
        </c:scaling>
        <c:delete val="0"/>
        <c:axPos val="l"/>
        <c:majorGridlines>
          <c:spPr>
            <a:ln w="0" cap="sq">
              <a:noFill/>
              <a:prstDash val="sysDash"/>
              <a:miter lim="800000"/>
            </a:ln>
          </c:spPr>
        </c:majorGridlines>
        <c:minorGridlines>
          <c:spPr>
            <a:ln w="0" cap="sq">
              <a:noFill/>
              <a:prstDash val="sysDash"/>
              <a:miter lim="800000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BER</a:t>
                </a:r>
                <a:endParaRPr lang="ja-JP"/>
              </a:p>
            </c:rich>
          </c:tx>
          <c:overlay val="0"/>
        </c:title>
        <c:numFmt formatCode="0.E+00" sourceLinked="0"/>
        <c:majorTickMark val="in"/>
        <c:minorTickMark val="none"/>
        <c:tickLblPos val="nextTo"/>
        <c:spPr>
          <a:ln w="0" cap="sq">
            <a:solidFill>
              <a:schemeClr val="tx1"/>
            </a:solidFill>
            <a:miter lim="800000"/>
          </a:ln>
        </c:spPr>
        <c:crossAx val="96321536"/>
        <c:crossesAt val="0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Times New Roman" pitchFamily="18" charset="0"/>
          <a:ea typeface="ＭＳ ゴシック" pitchFamily="49" charset="-128"/>
          <a:cs typeface="Times New Roman" pitchFamily="18" charset="0"/>
        </a:defRPr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9635355046461"/>
          <c:y val="4.7268269592224049E-2"/>
          <c:w val="0.74112180145297413"/>
          <c:h val="0.6596591606780534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伝送距離_24.5mm!$AX$11</c:f>
              <c:strCache>
                <c:ptCount val="1"/>
                <c:pt idx="0">
                  <c:v>h21/h11</c:v>
                </c:pt>
              </c:strCache>
            </c:strRef>
          </c:tx>
          <c:spPr>
            <a:ln w="12700" cap="sq">
              <a:solidFill>
                <a:schemeClr val="tx1"/>
              </a:solidFill>
              <a:prstDash val="solid"/>
              <a:miter lim="800000"/>
            </a:ln>
          </c:spPr>
          <c:marker>
            <c:symbol val="none"/>
          </c:marker>
          <c:xVal>
            <c:numRef>
              <c:f>伝送距離_24.5mm!$A$12:$A$212</c:f>
              <c:numCache>
                <c:formatCode>General</c:formatCode>
                <c:ptCount val="201"/>
                <c:pt idx="0">
                  <c:v>24</c:v>
                </c:pt>
                <c:pt idx="1">
                  <c:v>24.01</c:v>
                </c:pt>
                <c:pt idx="2">
                  <c:v>24.020000000000003</c:v>
                </c:pt>
                <c:pt idx="3">
                  <c:v>24.03</c:v>
                </c:pt>
                <c:pt idx="4">
                  <c:v>24.040000000000003</c:v>
                </c:pt>
                <c:pt idx="5">
                  <c:v>24.05</c:v>
                </c:pt>
                <c:pt idx="6">
                  <c:v>24.060000000000002</c:v>
                </c:pt>
                <c:pt idx="7">
                  <c:v>24.07</c:v>
                </c:pt>
                <c:pt idx="8">
                  <c:v>24.080000000000002</c:v>
                </c:pt>
                <c:pt idx="9">
                  <c:v>24.09</c:v>
                </c:pt>
                <c:pt idx="10">
                  <c:v>24.1</c:v>
                </c:pt>
                <c:pt idx="11">
                  <c:v>24.110000000000007</c:v>
                </c:pt>
                <c:pt idx="12">
                  <c:v>24.12</c:v>
                </c:pt>
                <c:pt idx="13">
                  <c:v>24.130000000000006</c:v>
                </c:pt>
                <c:pt idx="14">
                  <c:v>24.14</c:v>
                </c:pt>
                <c:pt idx="15">
                  <c:v>24.150000000000006</c:v>
                </c:pt>
                <c:pt idx="16">
                  <c:v>24.16</c:v>
                </c:pt>
                <c:pt idx="17">
                  <c:v>24.17</c:v>
                </c:pt>
                <c:pt idx="18">
                  <c:v>24.180000000000003</c:v>
                </c:pt>
                <c:pt idx="19">
                  <c:v>24.19</c:v>
                </c:pt>
                <c:pt idx="20">
                  <c:v>24.200000000000003</c:v>
                </c:pt>
                <c:pt idx="21">
                  <c:v>24.21</c:v>
                </c:pt>
                <c:pt idx="22">
                  <c:v>24.220000000000002</c:v>
                </c:pt>
                <c:pt idx="23">
                  <c:v>24.23</c:v>
                </c:pt>
                <c:pt idx="24">
                  <c:v>24.240000000000002</c:v>
                </c:pt>
                <c:pt idx="25">
                  <c:v>24.25</c:v>
                </c:pt>
                <c:pt idx="26">
                  <c:v>24.259999999999998</c:v>
                </c:pt>
                <c:pt idx="27">
                  <c:v>24.270000000000003</c:v>
                </c:pt>
                <c:pt idx="28">
                  <c:v>24.279999999999998</c:v>
                </c:pt>
                <c:pt idx="29">
                  <c:v>24.290000000000003</c:v>
                </c:pt>
                <c:pt idx="30">
                  <c:v>24.3</c:v>
                </c:pt>
                <c:pt idx="31">
                  <c:v>24.310000000000006</c:v>
                </c:pt>
                <c:pt idx="32">
                  <c:v>24.32</c:v>
                </c:pt>
                <c:pt idx="33">
                  <c:v>24.330000000000005</c:v>
                </c:pt>
                <c:pt idx="34">
                  <c:v>24.34</c:v>
                </c:pt>
                <c:pt idx="35">
                  <c:v>24.35</c:v>
                </c:pt>
                <c:pt idx="36">
                  <c:v>24.360000000000003</c:v>
                </c:pt>
                <c:pt idx="37">
                  <c:v>24.37</c:v>
                </c:pt>
                <c:pt idx="38">
                  <c:v>24.380000000000003</c:v>
                </c:pt>
                <c:pt idx="39">
                  <c:v>24.39</c:v>
                </c:pt>
                <c:pt idx="40">
                  <c:v>24.400000000000002</c:v>
                </c:pt>
                <c:pt idx="41">
                  <c:v>24.41</c:v>
                </c:pt>
                <c:pt idx="42">
                  <c:v>24.419999999999998</c:v>
                </c:pt>
                <c:pt idx="43">
                  <c:v>24.430000000000003</c:v>
                </c:pt>
                <c:pt idx="44">
                  <c:v>24.439999999999998</c:v>
                </c:pt>
                <c:pt idx="45">
                  <c:v>24.450000000000003</c:v>
                </c:pt>
                <c:pt idx="46">
                  <c:v>24.459999999999997</c:v>
                </c:pt>
                <c:pt idx="47">
                  <c:v>24.470000000000002</c:v>
                </c:pt>
                <c:pt idx="48">
                  <c:v>24.479999999999997</c:v>
                </c:pt>
                <c:pt idx="49">
                  <c:v>24.490000000000002</c:v>
                </c:pt>
                <c:pt idx="50">
                  <c:v>24.5</c:v>
                </c:pt>
                <c:pt idx="51">
                  <c:v>24.51</c:v>
                </c:pt>
                <c:pt idx="52">
                  <c:v>24.520000000000003</c:v>
                </c:pt>
                <c:pt idx="53">
                  <c:v>24.53</c:v>
                </c:pt>
                <c:pt idx="54">
                  <c:v>24.540000000000003</c:v>
                </c:pt>
                <c:pt idx="55">
                  <c:v>24.55</c:v>
                </c:pt>
                <c:pt idx="56">
                  <c:v>24.560000000000002</c:v>
                </c:pt>
                <c:pt idx="57">
                  <c:v>24.57</c:v>
                </c:pt>
                <c:pt idx="58">
                  <c:v>24.580000000000002</c:v>
                </c:pt>
                <c:pt idx="59">
                  <c:v>24.59</c:v>
                </c:pt>
                <c:pt idx="60">
                  <c:v>24.6</c:v>
                </c:pt>
                <c:pt idx="61">
                  <c:v>24.610000000000007</c:v>
                </c:pt>
                <c:pt idx="62">
                  <c:v>24.62</c:v>
                </c:pt>
                <c:pt idx="63">
                  <c:v>24.630000000000006</c:v>
                </c:pt>
                <c:pt idx="64">
                  <c:v>24.64</c:v>
                </c:pt>
                <c:pt idx="65">
                  <c:v>24.650000000000006</c:v>
                </c:pt>
                <c:pt idx="66">
                  <c:v>24.66</c:v>
                </c:pt>
                <c:pt idx="67">
                  <c:v>24.67</c:v>
                </c:pt>
                <c:pt idx="68">
                  <c:v>24.680000000000003</c:v>
                </c:pt>
                <c:pt idx="69">
                  <c:v>24.69</c:v>
                </c:pt>
                <c:pt idx="70">
                  <c:v>24.700000000000003</c:v>
                </c:pt>
                <c:pt idx="71">
                  <c:v>24.71</c:v>
                </c:pt>
                <c:pt idx="72">
                  <c:v>24.720000000000002</c:v>
                </c:pt>
                <c:pt idx="73">
                  <c:v>24.73</c:v>
                </c:pt>
                <c:pt idx="74">
                  <c:v>24.740000000000002</c:v>
                </c:pt>
                <c:pt idx="75">
                  <c:v>24.75</c:v>
                </c:pt>
                <c:pt idx="76">
                  <c:v>24.759999999999998</c:v>
                </c:pt>
                <c:pt idx="77">
                  <c:v>24.770000000000003</c:v>
                </c:pt>
                <c:pt idx="78">
                  <c:v>24.779999999999998</c:v>
                </c:pt>
                <c:pt idx="79">
                  <c:v>24.790000000000003</c:v>
                </c:pt>
                <c:pt idx="80">
                  <c:v>24.8</c:v>
                </c:pt>
                <c:pt idx="81">
                  <c:v>24.810000000000006</c:v>
                </c:pt>
                <c:pt idx="82">
                  <c:v>24.82</c:v>
                </c:pt>
                <c:pt idx="83">
                  <c:v>24.830000000000005</c:v>
                </c:pt>
                <c:pt idx="84">
                  <c:v>24.84</c:v>
                </c:pt>
                <c:pt idx="85">
                  <c:v>24.85</c:v>
                </c:pt>
                <c:pt idx="86">
                  <c:v>24.860000000000003</c:v>
                </c:pt>
                <c:pt idx="87">
                  <c:v>24.87</c:v>
                </c:pt>
                <c:pt idx="88">
                  <c:v>24.880000000000003</c:v>
                </c:pt>
                <c:pt idx="89">
                  <c:v>24.89</c:v>
                </c:pt>
                <c:pt idx="90">
                  <c:v>24.900000000000002</c:v>
                </c:pt>
                <c:pt idx="91">
                  <c:v>24.91</c:v>
                </c:pt>
                <c:pt idx="92">
                  <c:v>24.919999999999998</c:v>
                </c:pt>
                <c:pt idx="93">
                  <c:v>24.930000000000003</c:v>
                </c:pt>
                <c:pt idx="94">
                  <c:v>24.939999999999998</c:v>
                </c:pt>
                <c:pt idx="95">
                  <c:v>24.950000000000003</c:v>
                </c:pt>
                <c:pt idx="96">
                  <c:v>24.959999999999997</c:v>
                </c:pt>
                <c:pt idx="97">
                  <c:v>24.970000000000002</c:v>
                </c:pt>
                <c:pt idx="98">
                  <c:v>24.979999999999997</c:v>
                </c:pt>
                <c:pt idx="99">
                  <c:v>24.990000000000002</c:v>
                </c:pt>
                <c:pt idx="100">
                  <c:v>25</c:v>
                </c:pt>
                <c:pt idx="101">
                  <c:v>25.01</c:v>
                </c:pt>
                <c:pt idx="102">
                  <c:v>25.020000000000003</c:v>
                </c:pt>
                <c:pt idx="103">
                  <c:v>25.03</c:v>
                </c:pt>
                <c:pt idx="104">
                  <c:v>25.040000000000003</c:v>
                </c:pt>
                <c:pt idx="105">
                  <c:v>25.05</c:v>
                </c:pt>
                <c:pt idx="106">
                  <c:v>25.060000000000002</c:v>
                </c:pt>
                <c:pt idx="107">
                  <c:v>25.07</c:v>
                </c:pt>
                <c:pt idx="108">
                  <c:v>25.080000000000002</c:v>
                </c:pt>
                <c:pt idx="109">
                  <c:v>25.09</c:v>
                </c:pt>
                <c:pt idx="110">
                  <c:v>25.1</c:v>
                </c:pt>
                <c:pt idx="111">
                  <c:v>25.110000000000007</c:v>
                </c:pt>
                <c:pt idx="112">
                  <c:v>25.12</c:v>
                </c:pt>
                <c:pt idx="113">
                  <c:v>25.130000000000006</c:v>
                </c:pt>
                <c:pt idx="114">
                  <c:v>25.14</c:v>
                </c:pt>
                <c:pt idx="115">
                  <c:v>25.150000000000006</c:v>
                </c:pt>
                <c:pt idx="116">
                  <c:v>25.16</c:v>
                </c:pt>
                <c:pt idx="117">
                  <c:v>25.17</c:v>
                </c:pt>
                <c:pt idx="118">
                  <c:v>25.180000000000003</c:v>
                </c:pt>
                <c:pt idx="119">
                  <c:v>25.19</c:v>
                </c:pt>
                <c:pt idx="120">
                  <c:v>25.200000000000003</c:v>
                </c:pt>
                <c:pt idx="121">
                  <c:v>25.21</c:v>
                </c:pt>
                <c:pt idx="122">
                  <c:v>25.220000000000002</c:v>
                </c:pt>
                <c:pt idx="123">
                  <c:v>25.23</c:v>
                </c:pt>
                <c:pt idx="124">
                  <c:v>25.240000000000002</c:v>
                </c:pt>
                <c:pt idx="125">
                  <c:v>25.25</c:v>
                </c:pt>
                <c:pt idx="126">
                  <c:v>25.259999999999998</c:v>
                </c:pt>
                <c:pt idx="127">
                  <c:v>25.270000000000003</c:v>
                </c:pt>
                <c:pt idx="128">
                  <c:v>25.279999999999998</c:v>
                </c:pt>
                <c:pt idx="129">
                  <c:v>25.290000000000003</c:v>
                </c:pt>
                <c:pt idx="130">
                  <c:v>25.3</c:v>
                </c:pt>
                <c:pt idx="131">
                  <c:v>25.310000000000006</c:v>
                </c:pt>
                <c:pt idx="132">
                  <c:v>25.32</c:v>
                </c:pt>
                <c:pt idx="133">
                  <c:v>25.330000000000005</c:v>
                </c:pt>
                <c:pt idx="134">
                  <c:v>25.34</c:v>
                </c:pt>
                <c:pt idx="135">
                  <c:v>25.35</c:v>
                </c:pt>
                <c:pt idx="136">
                  <c:v>25.360000000000003</c:v>
                </c:pt>
                <c:pt idx="137">
                  <c:v>25.37</c:v>
                </c:pt>
                <c:pt idx="138">
                  <c:v>25.380000000000003</c:v>
                </c:pt>
                <c:pt idx="139">
                  <c:v>25.39</c:v>
                </c:pt>
                <c:pt idx="140">
                  <c:v>25.400000000000002</c:v>
                </c:pt>
                <c:pt idx="141">
                  <c:v>25.41</c:v>
                </c:pt>
                <c:pt idx="142">
                  <c:v>25.419999999999998</c:v>
                </c:pt>
                <c:pt idx="143">
                  <c:v>25.430000000000003</c:v>
                </c:pt>
                <c:pt idx="144">
                  <c:v>25.439999999999998</c:v>
                </c:pt>
                <c:pt idx="145">
                  <c:v>25.450000000000003</c:v>
                </c:pt>
                <c:pt idx="146">
                  <c:v>25.459999999999997</c:v>
                </c:pt>
                <c:pt idx="147">
                  <c:v>25.470000000000002</c:v>
                </c:pt>
                <c:pt idx="148">
                  <c:v>25.479999999999997</c:v>
                </c:pt>
                <c:pt idx="149">
                  <c:v>25.490000000000002</c:v>
                </c:pt>
                <c:pt idx="150">
                  <c:v>25.5</c:v>
                </c:pt>
                <c:pt idx="151">
                  <c:v>25.51</c:v>
                </c:pt>
                <c:pt idx="152">
                  <c:v>25.520000000000003</c:v>
                </c:pt>
                <c:pt idx="153">
                  <c:v>25.53</c:v>
                </c:pt>
                <c:pt idx="154">
                  <c:v>25.540000000000003</c:v>
                </c:pt>
                <c:pt idx="155">
                  <c:v>25.55</c:v>
                </c:pt>
                <c:pt idx="156">
                  <c:v>25.560000000000002</c:v>
                </c:pt>
                <c:pt idx="157">
                  <c:v>25.57</c:v>
                </c:pt>
                <c:pt idx="158">
                  <c:v>25.580000000000002</c:v>
                </c:pt>
                <c:pt idx="159">
                  <c:v>25.59</c:v>
                </c:pt>
                <c:pt idx="160">
                  <c:v>25.6</c:v>
                </c:pt>
                <c:pt idx="161">
                  <c:v>25.610000000000007</c:v>
                </c:pt>
                <c:pt idx="162">
                  <c:v>25.62</c:v>
                </c:pt>
                <c:pt idx="163">
                  <c:v>25.630000000000006</c:v>
                </c:pt>
                <c:pt idx="164">
                  <c:v>25.64</c:v>
                </c:pt>
                <c:pt idx="165">
                  <c:v>25.650000000000006</c:v>
                </c:pt>
                <c:pt idx="166">
                  <c:v>25.66</c:v>
                </c:pt>
                <c:pt idx="167">
                  <c:v>25.67</c:v>
                </c:pt>
                <c:pt idx="168">
                  <c:v>25.680000000000003</c:v>
                </c:pt>
                <c:pt idx="169">
                  <c:v>25.69</c:v>
                </c:pt>
                <c:pt idx="170">
                  <c:v>25.700000000000003</c:v>
                </c:pt>
                <c:pt idx="171">
                  <c:v>25.71</c:v>
                </c:pt>
                <c:pt idx="172">
                  <c:v>25.720000000000002</c:v>
                </c:pt>
                <c:pt idx="173">
                  <c:v>25.73</c:v>
                </c:pt>
                <c:pt idx="174">
                  <c:v>25.740000000000002</c:v>
                </c:pt>
                <c:pt idx="175">
                  <c:v>25.75</c:v>
                </c:pt>
                <c:pt idx="176">
                  <c:v>25.759999999999998</c:v>
                </c:pt>
                <c:pt idx="177">
                  <c:v>25.770000000000003</c:v>
                </c:pt>
                <c:pt idx="178">
                  <c:v>25.779999999999998</c:v>
                </c:pt>
                <c:pt idx="179">
                  <c:v>25.790000000000003</c:v>
                </c:pt>
                <c:pt idx="180">
                  <c:v>25.8</c:v>
                </c:pt>
                <c:pt idx="181">
                  <c:v>25.810000000000006</c:v>
                </c:pt>
                <c:pt idx="182">
                  <c:v>25.82</c:v>
                </c:pt>
                <c:pt idx="183">
                  <c:v>25.830000000000005</c:v>
                </c:pt>
                <c:pt idx="184">
                  <c:v>25.84</c:v>
                </c:pt>
                <c:pt idx="185">
                  <c:v>25.85</c:v>
                </c:pt>
                <c:pt idx="186">
                  <c:v>25.860000000000003</c:v>
                </c:pt>
                <c:pt idx="187">
                  <c:v>25.87</c:v>
                </c:pt>
                <c:pt idx="188">
                  <c:v>25.880000000000003</c:v>
                </c:pt>
                <c:pt idx="189">
                  <c:v>25.89</c:v>
                </c:pt>
                <c:pt idx="190">
                  <c:v>25.900000000000002</c:v>
                </c:pt>
                <c:pt idx="191">
                  <c:v>25.91</c:v>
                </c:pt>
                <c:pt idx="192">
                  <c:v>25.919999999999998</c:v>
                </c:pt>
                <c:pt idx="193">
                  <c:v>25.930000000000003</c:v>
                </c:pt>
                <c:pt idx="194">
                  <c:v>25.939999999999998</c:v>
                </c:pt>
                <c:pt idx="195">
                  <c:v>25.950000000000003</c:v>
                </c:pt>
                <c:pt idx="196">
                  <c:v>25.959999999999997</c:v>
                </c:pt>
                <c:pt idx="197">
                  <c:v>25.970000000000002</c:v>
                </c:pt>
                <c:pt idx="198">
                  <c:v>25.979999999999997</c:v>
                </c:pt>
                <c:pt idx="199">
                  <c:v>25.990000000000002</c:v>
                </c:pt>
                <c:pt idx="200">
                  <c:v>26</c:v>
                </c:pt>
              </c:numCache>
            </c:numRef>
          </c:xVal>
          <c:yVal>
            <c:numRef>
              <c:f>伝送距離_24.5mm!$AX$12:$AX$212</c:f>
              <c:numCache>
                <c:formatCode>General</c:formatCode>
                <c:ptCount val="201"/>
                <c:pt idx="0">
                  <c:v>-0.70373991985509943</c:v>
                </c:pt>
                <c:pt idx="1">
                  <c:v>-0.6652485851294011</c:v>
                </c:pt>
                <c:pt idx="2">
                  <c:v>-0.62687685697470052</c:v>
                </c:pt>
                <c:pt idx="3">
                  <c:v>-0.60866342406439966</c:v>
                </c:pt>
                <c:pt idx="4">
                  <c:v>-0.59598262362469967</c:v>
                </c:pt>
                <c:pt idx="5">
                  <c:v>-0.59761590486919769</c:v>
                </c:pt>
                <c:pt idx="6">
                  <c:v>-0.62420819368779956</c:v>
                </c:pt>
                <c:pt idx="7">
                  <c:v>-0.66212875002290161</c:v>
                </c:pt>
                <c:pt idx="8">
                  <c:v>-0.69641719495509946</c:v>
                </c:pt>
                <c:pt idx="9">
                  <c:v>-0.70403718059549902</c:v>
                </c:pt>
                <c:pt idx="10">
                  <c:v>-0.70705646164380209</c:v>
                </c:pt>
                <c:pt idx="11">
                  <c:v>-0.68850308893569678</c:v>
                </c:pt>
                <c:pt idx="12">
                  <c:v>-0.66143689365460301</c:v>
                </c:pt>
                <c:pt idx="13">
                  <c:v>-0.6558945473387009</c:v>
                </c:pt>
                <c:pt idx="14">
                  <c:v>-0.67068691952420079</c:v>
                </c:pt>
                <c:pt idx="15">
                  <c:v>-0.72173666012709969</c:v>
                </c:pt>
                <c:pt idx="16">
                  <c:v>-0.76929308770430183</c:v>
                </c:pt>
                <c:pt idx="17">
                  <c:v>-0.82259829541109764</c:v>
                </c:pt>
                <c:pt idx="18">
                  <c:v>-0.8647306379238987</c:v>
                </c:pt>
                <c:pt idx="19">
                  <c:v>-0.8821964636177988</c:v>
                </c:pt>
                <c:pt idx="20">
                  <c:v>-0.88336909913309825</c:v>
                </c:pt>
                <c:pt idx="21">
                  <c:v>-0.87286674043139811</c:v>
                </c:pt>
                <c:pt idx="22">
                  <c:v>-0.85757615970329937</c:v>
                </c:pt>
                <c:pt idx="23">
                  <c:v>-0.84868291967280041</c:v>
                </c:pt>
                <c:pt idx="24">
                  <c:v>-0.86040496943149958</c:v>
                </c:pt>
                <c:pt idx="25">
                  <c:v>-0.90643100542590094</c:v>
                </c:pt>
                <c:pt idx="26">
                  <c:v>-0.96153586321729989</c:v>
                </c:pt>
                <c:pt idx="27">
                  <c:v>-1.0258164159757008</c:v>
                </c:pt>
                <c:pt idx="28">
                  <c:v>-1.0713792103418986</c:v>
                </c:pt>
                <c:pt idx="29">
                  <c:v>-1.1025678038973015</c:v>
                </c:pt>
                <c:pt idx="30">
                  <c:v>-1.1177158056318002</c:v>
                </c:pt>
                <c:pt idx="31">
                  <c:v>-1.1190872151184017</c:v>
                </c:pt>
                <c:pt idx="32">
                  <c:v>-1.1098104107088993</c:v>
                </c:pt>
                <c:pt idx="33">
                  <c:v>-1.1182978353746018</c:v>
                </c:pt>
                <c:pt idx="34">
                  <c:v>-1.151213937331502</c:v>
                </c:pt>
                <c:pt idx="35">
                  <c:v>-1.200066891406198</c:v>
                </c:pt>
                <c:pt idx="36">
                  <c:v>-1.2669491822264014</c:v>
                </c:pt>
                <c:pt idx="37">
                  <c:v>-1.3543713465904013</c:v>
                </c:pt>
                <c:pt idx="38">
                  <c:v>-1.4236866260695</c:v>
                </c:pt>
                <c:pt idx="39">
                  <c:v>-1.4596044381998996</c:v>
                </c:pt>
                <c:pt idx="40">
                  <c:v>-1.4618581992947988</c:v>
                </c:pt>
                <c:pt idx="41">
                  <c:v>-1.4640104220005981</c:v>
                </c:pt>
                <c:pt idx="42">
                  <c:v>-1.4856019862054024</c:v>
                </c:pt>
                <c:pt idx="43">
                  <c:v>-1.5149572308536998</c:v>
                </c:pt>
                <c:pt idx="44">
                  <c:v>-1.5493566665055987</c:v>
                </c:pt>
                <c:pt idx="45">
                  <c:v>-1.6136627302393016</c:v>
                </c:pt>
                <c:pt idx="46">
                  <c:v>-1.6667932259284974</c:v>
                </c:pt>
                <c:pt idx="47">
                  <c:v>-1.725618449051403</c:v>
                </c:pt>
                <c:pt idx="48">
                  <c:v>-1.7856995017693007</c:v>
                </c:pt>
                <c:pt idx="49">
                  <c:v>-1.8274165539732012</c:v>
                </c:pt>
                <c:pt idx="50">
                  <c:v>-1.8363935066796024</c:v>
                </c:pt>
                <c:pt idx="51">
                  <c:v>-1.8516893166447979</c:v>
                </c:pt>
                <c:pt idx="52">
                  <c:v>-1.8876123152437003</c:v>
                </c:pt>
                <c:pt idx="53">
                  <c:v>-1.9326043871969991</c:v>
                </c:pt>
                <c:pt idx="54">
                  <c:v>-1.9675372948108993</c:v>
                </c:pt>
                <c:pt idx="55">
                  <c:v>-1.9987486656170008</c:v>
                </c:pt>
                <c:pt idx="56">
                  <c:v>-2.0419122459899985</c:v>
                </c:pt>
                <c:pt idx="57">
                  <c:v>-2.0954509316146988</c:v>
                </c:pt>
                <c:pt idx="58">
                  <c:v>-2.1320833144988987</c:v>
                </c:pt>
                <c:pt idx="59">
                  <c:v>-2.1669863952218975</c:v>
                </c:pt>
                <c:pt idx="60">
                  <c:v>-2.1888367460102001</c:v>
                </c:pt>
                <c:pt idx="61">
                  <c:v>-2.2197997837662982</c:v>
                </c:pt>
                <c:pt idx="62">
                  <c:v>-2.2444467545421003</c:v>
                </c:pt>
                <c:pt idx="63">
                  <c:v>-2.2651344108106035</c:v>
                </c:pt>
                <c:pt idx="64">
                  <c:v>-2.2801536322844993</c:v>
                </c:pt>
                <c:pt idx="65">
                  <c:v>-2.3171790714621991</c:v>
                </c:pt>
                <c:pt idx="66">
                  <c:v>-2.3605516228853998</c:v>
                </c:pt>
                <c:pt idx="67">
                  <c:v>-2.3988879644996</c:v>
                </c:pt>
                <c:pt idx="68">
                  <c:v>-2.4246414619033985</c:v>
                </c:pt>
                <c:pt idx="69">
                  <c:v>-2.4550935446620987</c:v>
                </c:pt>
                <c:pt idx="70">
                  <c:v>-2.487648279347102</c:v>
                </c:pt>
                <c:pt idx="71">
                  <c:v>-2.5055442918856987</c:v>
                </c:pt>
                <c:pt idx="72">
                  <c:v>-2.5204074731724972</c:v>
                </c:pt>
                <c:pt idx="73">
                  <c:v>-2.5395030848359994</c:v>
                </c:pt>
                <c:pt idx="74">
                  <c:v>-2.5593533932291979</c:v>
                </c:pt>
                <c:pt idx="75">
                  <c:v>-2.5797345010830002</c:v>
                </c:pt>
                <c:pt idx="76">
                  <c:v>-2.6074261493151991</c:v>
                </c:pt>
                <c:pt idx="77">
                  <c:v>-2.6436338501095027</c:v>
                </c:pt>
                <c:pt idx="78">
                  <c:v>-2.6517647839797007</c:v>
                </c:pt>
                <c:pt idx="79">
                  <c:v>-2.6599419463451</c:v>
                </c:pt>
                <c:pt idx="80">
                  <c:v>-2.6745318668061033</c:v>
                </c:pt>
                <c:pt idx="81">
                  <c:v>-2.6931178235642008</c:v>
                </c:pt>
                <c:pt idx="82">
                  <c:v>-2.6916419478740998</c:v>
                </c:pt>
                <c:pt idx="83">
                  <c:v>-2.6835256161274015</c:v>
                </c:pt>
                <c:pt idx="84">
                  <c:v>-2.6885762226423013</c:v>
                </c:pt>
                <c:pt idx="85">
                  <c:v>-2.6910409808644</c:v>
                </c:pt>
                <c:pt idx="86">
                  <c:v>-2.7027929946677993</c:v>
                </c:pt>
                <c:pt idx="87">
                  <c:v>-2.7089759977021011</c:v>
                </c:pt>
                <c:pt idx="88">
                  <c:v>-2.7117844843520982</c:v>
                </c:pt>
                <c:pt idx="89">
                  <c:v>-2.7100847702455018</c:v>
                </c:pt>
                <c:pt idx="90">
                  <c:v>-2.6837779993587993</c:v>
                </c:pt>
                <c:pt idx="91">
                  <c:v>-2.6634817838332019</c:v>
                </c:pt>
                <c:pt idx="92">
                  <c:v>-2.6458989754055007</c:v>
                </c:pt>
                <c:pt idx="93">
                  <c:v>-2.6223284403830998</c:v>
                </c:pt>
                <c:pt idx="94">
                  <c:v>-2.5878396959385981</c:v>
                </c:pt>
                <c:pt idx="95">
                  <c:v>-2.5542563307434984</c:v>
                </c:pt>
                <c:pt idx="96">
                  <c:v>-2.5526038005761005</c:v>
                </c:pt>
                <c:pt idx="97">
                  <c:v>-2.5706571885776022</c:v>
                </c:pt>
                <c:pt idx="98">
                  <c:v>-2.5981492776267001</c:v>
                </c:pt>
                <c:pt idx="99">
                  <c:v>-2.5919758693679995</c:v>
                </c:pt>
                <c:pt idx="100">
                  <c:v>-2.5726445225670034</c:v>
                </c:pt>
                <c:pt idx="101">
                  <c:v>-2.5712557361607997</c:v>
                </c:pt>
                <c:pt idx="102">
                  <c:v>-2.5714532346872003</c:v>
                </c:pt>
                <c:pt idx="103">
                  <c:v>-2.5711681078280968</c:v>
                </c:pt>
                <c:pt idx="104">
                  <c:v>-2.5634184615417013</c:v>
                </c:pt>
                <c:pt idx="105">
                  <c:v>-2.562351510444401</c:v>
                </c:pt>
                <c:pt idx="106">
                  <c:v>-2.5815979935417026</c:v>
                </c:pt>
                <c:pt idx="107">
                  <c:v>-2.6316123461952006</c:v>
                </c:pt>
                <c:pt idx="108">
                  <c:v>-2.6890197783471033</c:v>
                </c:pt>
                <c:pt idx="109">
                  <c:v>-2.7114520041886996</c:v>
                </c:pt>
                <c:pt idx="110">
                  <c:v>-2.7127398206035984</c:v>
                </c:pt>
                <c:pt idx="111">
                  <c:v>-2.6938109220199991</c:v>
                </c:pt>
                <c:pt idx="112">
                  <c:v>-2.6935952212215004</c:v>
                </c:pt>
                <c:pt idx="113">
                  <c:v>-2.6992670686841009</c:v>
                </c:pt>
                <c:pt idx="114">
                  <c:v>-2.6850257159770021</c:v>
                </c:pt>
                <c:pt idx="115">
                  <c:v>-2.6677352547103981</c:v>
                </c:pt>
                <c:pt idx="116">
                  <c:v>-2.6873229524385995</c:v>
                </c:pt>
                <c:pt idx="117">
                  <c:v>-2.731112221403297</c:v>
                </c:pt>
                <c:pt idx="118">
                  <c:v>-2.7870533637651</c:v>
                </c:pt>
                <c:pt idx="119">
                  <c:v>-2.8336233652472984</c:v>
                </c:pt>
                <c:pt idx="120">
                  <c:v>-2.8465373643825989</c:v>
                </c:pt>
                <c:pt idx="121">
                  <c:v>-2.8331328195030001</c:v>
                </c:pt>
                <c:pt idx="122">
                  <c:v>-2.8256018245304979</c:v>
                </c:pt>
                <c:pt idx="123">
                  <c:v>-2.8167018593058013</c:v>
                </c:pt>
                <c:pt idx="124">
                  <c:v>-2.8126147923220017</c:v>
                </c:pt>
                <c:pt idx="125">
                  <c:v>-2.8135150355384009</c:v>
                </c:pt>
                <c:pt idx="126">
                  <c:v>-2.8306538426298995</c:v>
                </c:pt>
                <c:pt idx="127">
                  <c:v>-2.8743215230649</c:v>
                </c:pt>
                <c:pt idx="128">
                  <c:v>-2.9445656180740012</c:v>
                </c:pt>
                <c:pt idx="129">
                  <c:v>-2.9900301132832996</c:v>
                </c:pt>
                <c:pt idx="130">
                  <c:v>-3.0166813694470989</c:v>
                </c:pt>
                <c:pt idx="131">
                  <c:v>-3.0129007062051012</c:v>
                </c:pt>
                <c:pt idx="132">
                  <c:v>-2.9874288327399015</c:v>
                </c:pt>
                <c:pt idx="133">
                  <c:v>-2.9715090288886006</c:v>
                </c:pt>
                <c:pt idx="134">
                  <c:v>-2.9847642093005011</c:v>
                </c:pt>
                <c:pt idx="135">
                  <c:v>-3.0036929804174015</c:v>
                </c:pt>
                <c:pt idx="136">
                  <c:v>-3.0355541601111007</c:v>
                </c:pt>
                <c:pt idx="137">
                  <c:v>-3.0905709149541027</c:v>
                </c:pt>
                <c:pt idx="138">
                  <c:v>-3.1542898729722002</c:v>
                </c:pt>
                <c:pt idx="139">
                  <c:v>-3.2054779741935988</c:v>
                </c:pt>
                <c:pt idx="140">
                  <c:v>-3.239096996626099</c:v>
                </c:pt>
                <c:pt idx="141">
                  <c:v>-3.2430482606556983</c:v>
                </c:pt>
                <c:pt idx="142">
                  <c:v>-3.2484424913101999</c:v>
                </c:pt>
                <c:pt idx="143">
                  <c:v>-3.2530440875623019</c:v>
                </c:pt>
                <c:pt idx="144">
                  <c:v>-3.270666572684199</c:v>
                </c:pt>
                <c:pt idx="145">
                  <c:v>-3.3181555518970995</c:v>
                </c:pt>
                <c:pt idx="146">
                  <c:v>-3.3680990105541007</c:v>
                </c:pt>
                <c:pt idx="147">
                  <c:v>-3.4163626484351997</c:v>
                </c:pt>
                <c:pt idx="148">
                  <c:v>-3.4677345417399019</c:v>
                </c:pt>
                <c:pt idx="149">
                  <c:v>-3.5167551567170992</c:v>
                </c:pt>
                <c:pt idx="150">
                  <c:v>-3.5567796257952002</c:v>
                </c:pt>
                <c:pt idx="151">
                  <c:v>-3.5804990887258015</c:v>
                </c:pt>
                <c:pt idx="152">
                  <c:v>-3.5865308323365999</c:v>
                </c:pt>
                <c:pt idx="153">
                  <c:v>-3.5843700249940014</c:v>
                </c:pt>
                <c:pt idx="154">
                  <c:v>-3.5939850949317993</c:v>
                </c:pt>
                <c:pt idx="155">
                  <c:v>-3.6237242959836</c:v>
                </c:pt>
                <c:pt idx="156">
                  <c:v>-3.6589061586880014</c:v>
                </c:pt>
                <c:pt idx="157">
                  <c:v>-3.7014011329622001</c:v>
                </c:pt>
                <c:pt idx="158">
                  <c:v>-3.7357970801802018</c:v>
                </c:pt>
                <c:pt idx="159">
                  <c:v>-3.7685942091546001</c:v>
                </c:pt>
                <c:pt idx="160">
                  <c:v>-3.781674830530001</c:v>
                </c:pt>
                <c:pt idx="161">
                  <c:v>-3.7946974898531987</c:v>
                </c:pt>
                <c:pt idx="162">
                  <c:v>-3.7901758871263991</c:v>
                </c:pt>
                <c:pt idx="163">
                  <c:v>-3.7689507308001002</c:v>
                </c:pt>
                <c:pt idx="164">
                  <c:v>-3.7630180443215986</c:v>
                </c:pt>
                <c:pt idx="165">
                  <c:v>-3.7837665084798009</c:v>
                </c:pt>
                <c:pt idx="166">
                  <c:v>-3.8217668375413005</c:v>
                </c:pt>
                <c:pt idx="167">
                  <c:v>-3.8491622994987997</c:v>
                </c:pt>
                <c:pt idx="168">
                  <c:v>-3.8485944699121006</c:v>
                </c:pt>
                <c:pt idx="169">
                  <c:v>-3.8402754549669993</c:v>
                </c:pt>
                <c:pt idx="170">
                  <c:v>-3.8157674116388973</c:v>
                </c:pt>
                <c:pt idx="171">
                  <c:v>-3.7803320094376009</c:v>
                </c:pt>
                <c:pt idx="172">
                  <c:v>-3.7365239245554029</c:v>
                </c:pt>
                <c:pt idx="173">
                  <c:v>-3.6956787188619988</c:v>
                </c:pt>
                <c:pt idx="174">
                  <c:v>-3.6574985921540026</c:v>
                </c:pt>
                <c:pt idx="175">
                  <c:v>-3.6410797382620008</c:v>
                </c:pt>
                <c:pt idx="176">
                  <c:v>-3.6438500534198002</c:v>
                </c:pt>
                <c:pt idx="177">
                  <c:v>-3.6261453691306005</c:v>
                </c:pt>
                <c:pt idx="178">
                  <c:v>-3.5880143040044001</c:v>
                </c:pt>
                <c:pt idx="179">
                  <c:v>-3.5366098971007989</c:v>
                </c:pt>
                <c:pt idx="180">
                  <c:v>-3.4957527485149993</c:v>
                </c:pt>
                <c:pt idx="181">
                  <c:v>-3.4573023780809002</c:v>
                </c:pt>
                <c:pt idx="182">
                  <c:v>-3.4099492839140022</c:v>
                </c:pt>
                <c:pt idx="183">
                  <c:v>-3.3559151137267973</c:v>
                </c:pt>
                <c:pt idx="184">
                  <c:v>-3.3191801432737971</c:v>
                </c:pt>
                <c:pt idx="185">
                  <c:v>-3.3009738882256987</c:v>
                </c:pt>
                <c:pt idx="186">
                  <c:v>-3.3084640364880999</c:v>
                </c:pt>
                <c:pt idx="187">
                  <c:v>-3.3038352341954003</c:v>
                </c:pt>
                <c:pt idx="188">
                  <c:v>-3.2864611457225981</c:v>
                </c:pt>
                <c:pt idx="189">
                  <c:v>-3.2475315953378017</c:v>
                </c:pt>
                <c:pt idx="190">
                  <c:v>-3.2138766336990012</c:v>
                </c:pt>
                <c:pt idx="191">
                  <c:v>-3.1841341447849034</c:v>
                </c:pt>
                <c:pt idx="192">
                  <c:v>-3.1550332159755996</c:v>
                </c:pt>
                <c:pt idx="193">
                  <c:v>-3.1192136710197</c:v>
                </c:pt>
                <c:pt idx="194">
                  <c:v>-3.0738307531192994</c:v>
                </c:pt>
                <c:pt idx="195">
                  <c:v>-3.0777858640653015</c:v>
                </c:pt>
                <c:pt idx="196">
                  <c:v>-3.0935648584000011</c:v>
                </c:pt>
                <c:pt idx="197">
                  <c:v>-3.0938847166644021</c:v>
                </c:pt>
                <c:pt idx="198">
                  <c:v>-3.0861521821417988</c:v>
                </c:pt>
                <c:pt idx="199">
                  <c:v>-3.0531546405068006</c:v>
                </c:pt>
                <c:pt idx="200">
                  <c:v>-3.0120416134162968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伝送距離_24.5mm!$AY$11</c:f>
              <c:strCache>
                <c:ptCount val="1"/>
                <c:pt idx="0">
                  <c:v>h12/h22</c:v>
                </c:pt>
              </c:strCache>
            </c:strRef>
          </c:tx>
          <c:spPr>
            <a:ln w="12700" cap="sq">
              <a:solidFill>
                <a:srgbClr val="FF0000"/>
              </a:solidFill>
              <a:prstDash val="solid"/>
              <a:miter lim="800000"/>
            </a:ln>
          </c:spPr>
          <c:marker>
            <c:symbol val="none"/>
          </c:marker>
          <c:xVal>
            <c:numRef>
              <c:f>伝送距離_24.5mm!$A$12:$A$212</c:f>
              <c:numCache>
                <c:formatCode>General</c:formatCode>
                <c:ptCount val="201"/>
                <c:pt idx="0">
                  <c:v>24</c:v>
                </c:pt>
                <c:pt idx="1">
                  <c:v>24.01</c:v>
                </c:pt>
                <c:pt idx="2">
                  <c:v>24.020000000000003</c:v>
                </c:pt>
                <c:pt idx="3">
                  <c:v>24.03</c:v>
                </c:pt>
                <c:pt idx="4">
                  <c:v>24.040000000000003</c:v>
                </c:pt>
                <c:pt idx="5">
                  <c:v>24.05</c:v>
                </c:pt>
                <c:pt idx="6">
                  <c:v>24.060000000000002</c:v>
                </c:pt>
                <c:pt idx="7">
                  <c:v>24.07</c:v>
                </c:pt>
                <c:pt idx="8">
                  <c:v>24.080000000000002</c:v>
                </c:pt>
                <c:pt idx="9">
                  <c:v>24.09</c:v>
                </c:pt>
                <c:pt idx="10">
                  <c:v>24.1</c:v>
                </c:pt>
                <c:pt idx="11">
                  <c:v>24.110000000000007</c:v>
                </c:pt>
                <c:pt idx="12">
                  <c:v>24.12</c:v>
                </c:pt>
                <c:pt idx="13">
                  <c:v>24.130000000000006</c:v>
                </c:pt>
                <c:pt idx="14">
                  <c:v>24.14</c:v>
                </c:pt>
                <c:pt idx="15">
                  <c:v>24.150000000000006</c:v>
                </c:pt>
                <c:pt idx="16">
                  <c:v>24.16</c:v>
                </c:pt>
                <c:pt idx="17">
                  <c:v>24.17</c:v>
                </c:pt>
                <c:pt idx="18">
                  <c:v>24.180000000000003</c:v>
                </c:pt>
                <c:pt idx="19">
                  <c:v>24.19</c:v>
                </c:pt>
                <c:pt idx="20">
                  <c:v>24.200000000000003</c:v>
                </c:pt>
                <c:pt idx="21">
                  <c:v>24.21</c:v>
                </c:pt>
                <c:pt idx="22">
                  <c:v>24.220000000000002</c:v>
                </c:pt>
                <c:pt idx="23">
                  <c:v>24.23</c:v>
                </c:pt>
                <c:pt idx="24">
                  <c:v>24.240000000000002</c:v>
                </c:pt>
                <c:pt idx="25">
                  <c:v>24.25</c:v>
                </c:pt>
                <c:pt idx="26">
                  <c:v>24.259999999999998</c:v>
                </c:pt>
                <c:pt idx="27">
                  <c:v>24.270000000000003</c:v>
                </c:pt>
                <c:pt idx="28">
                  <c:v>24.279999999999998</c:v>
                </c:pt>
                <c:pt idx="29">
                  <c:v>24.290000000000003</c:v>
                </c:pt>
                <c:pt idx="30">
                  <c:v>24.3</c:v>
                </c:pt>
                <c:pt idx="31">
                  <c:v>24.310000000000006</c:v>
                </c:pt>
                <c:pt idx="32">
                  <c:v>24.32</c:v>
                </c:pt>
                <c:pt idx="33">
                  <c:v>24.330000000000005</c:v>
                </c:pt>
                <c:pt idx="34">
                  <c:v>24.34</c:v>
                </c:pt>
                <c:pt idx="35">
                  <c:v>24.35</c:v>
                </c:pt>
                <c:pt idx="36">
                  <c:v>24.360000000000003</c:v>
                </c:pt>
                <c:pt idx="37">
                  <c:v>24.37</c:v>
                </c:pt>
                <c:pt idx="38">
                  <c:v>24.380000000000003</c:v>
                </c:pt>
                <c:pt idx="39">
                  <c:v>24.39</c:v>
                </c:pt>
                <c:pt idx="40">
                  <c:v>24.400000000000002</c:v>
                </c:pt>
                <c:pt idx="41">
                  <c:v>24.41</c:v>
                </c:pt>
                <c:pt idx="42">
                  <c:v>24.419999999999998</c:v>
                </c:pt>
                <c:pt idx="43">
                  <c:v>24.430000000000003</c:v>
                </c:pt>
                <c:pt idx="44">
                  <c:v>24.439999999999998</c:v>
                </c:pt>
                <c:pt idx="45">
                  <c:v>24.450000000000003</c:v>
                </c:pt>
                <c:pt idx="46">
                  <c:v>24.459999999999997</c:v>
                </c:pt>
                <c:pt idx="47">
                  <c:v>24.470000000000002</c:v>
                </c:pt>
                <c:pt idx="48">
                  <c:v>24.479999999999997</c:v>
                </c:pt>
                <c:pt idx="49">
                  <c:v>24.490000000000002</c:v>
                </c:pt>
                <c:pt idx="50">
                  <c:v>24.5</c:v>
                </c:pt>
                <c:pt idx="51">
                  <c:v>24.51</c:v>
                </c:pt>
                <c:pt idx="52">
                  <c:v>24.520000000000003</c:v>
                </c:pt>
                <c:pt idx="53">
                  <c:v>24.53</c:v>
                </c:pt>
                <c:pt idx="54">
                  <c:v>24.540000000000003</c:v>
                </c:pt>
                <c:pt idx="55">
                  <c:v>24.55</c:v>
                </c:pt>
                <c:pt idx="56">
                  <c:v>24.560000000000002</c:v>
                </c:pt>
                <c:pt idx="57">
                  <c:v>24.57</c:v>
                </c:pt>
                <c:pt idx="58">
                  <c:v>24.580000000000002</c:v>
                </c:pt>
                <c:pt idx="59">
                  <c:v>24.59</c:v>
                </c:pt>
                <c:pt idx="60">
                  <c:v>24.6</c:v>
                </c:pt>
                <c:pt idx="61">
                  <c:v>24.610000000000007</c:v>
                </c:pt>
                <c:pt idx="62">
                  <c:v>24.62</c:v>
                </c:pt>
                <c:pt idx="63">
                  <c:v>24.630000000000006</c:v>
                </c:pt>
                <c:pt idx="64">
                  <c:v>24.64</c:v>
                </c:pt>
                <c:pt idx="65">
                  <c:v>24.650000000000006</c:v>
                </c:pt>
                <c:pt idx="66">
                  <c:v>24.66</c:v>
                </c:pt>
                <c:pt idx="67">
                  <c:v>24.67</c:v>
                </c:pt>
                <c:pt idx="68">
                  <c:v>24.680000000000003</c:v>
                </c:pt>
                <c:pt idx="69">
                  <c:v>24.69</c:v>
                </c:pt>
                <c:pt idx="70">
                  <c:v>24.700000000000003</c:v>
                </c:pt>
                <c:pt idx="71">
                  <c:v>24.71</c:v>
                </c:pt>
                <c:pt idx="72">
                  <c:v>24.720000000000002</c:v>
                </c:pt>
                <c:pt idx="73">
                  <c:v>24.73</c:v>
                </c:pt>
                <c:pt idx="74">
                  <c:v>24.740000000000002</c:v>
                </c:pt>
                <c:pt idx="75">
                  <c:v>24.75</c:v>
                </c:pt>
                <c:pt idx="76">
                  <c:v>24.759999999999998</c:v>
                </c:pt>
                <c:pt idx="77">
                  <c:v>24.770000000000003</c:v>
                </c:pt>
                <c:pt idx="78">
                  <c:v>24.779999999999998</c:v>
                </c:pt>
                <c:pt idx="79">
                  <c:v>24.790000000000003</c:v>
                </c:pt>
                <c:pt idx="80">
                  <c:v>24.8</c:v>
                </c:pt>
                <c:pt idx="81">
                  <c:v>24.810000000000006</c:v>
                </c:pt>
                <c:pt idx="82">
                  <c:v>24.82</c:v>
                </c:pt>
                <c:pt idx="83">
                  <c:v>24.830000000000005</c:v>
                </c:pt>
                <c:pt idx="84">
                  <c:v>24.84</c:v>
                </c:pt>
                <c:pt idx="85">
                  <c:v>24.85</c:v>
                </c:pt>
                <c:pt idx="86">
                  <c:v>24.860000000000003</c:v>
                </c:pt>
                <c:pt idx="87">
                  <c:v>24.87</c:v>
                </c:pt>
                <c:pt idx="88">
                  <c:v>24.880000000000003</c:v>
                </c:pt>
                <c:pt idx="89">
                  <c:v>24.89</c:v>
                </c:pt>
                <c:pt idx="90">
                  <c:v>24.900000000000002</c:v>
                </c:pt>
                <c:pt idx="91">
                  <c:v>24.91</c:v>
                </c:pt>
                <c:pt idx="92">
                  <c:v>24.919999999999998</c:v>
                </c:pt>
                <c:pt idx="93">
                  <c:v>24.930000000000003</c:v>
                </c:pt>
                <c:pt idx="94">
                  <c:v>24.939999999999998</c:v>
                </c:pt>
                <c:pt idx="95">
                  <c:v>24.950000000000003</c:v>
                </c:pt>
                <c:pt idx="96">
                  <c:v>24.959999999999997</c:v>
                </c:pt>
                <c:pt idx="97">
                  <c:v>24.970000000000002</c:v>
                </c:pt>
                <c:pt idx="98">
                  <c:v>24.979999999999997</c:v>
                </c:pt>
                <c:pt idx="99">
                  <c:v>24.990000000000002</c:v>
                </c:pt>
                <c:pt idx="100">
                  <c:v>25</c:v>
                </c:pt>
                <c:pt idx="101">
                  <c:v>25.01</c:v>
                </c:pt>
                <c:pt idx="102">
                  <c:v>25.020000000000003</c:v>
                </c:pt>
                <c:pt idx="103">
                  <c:v>25.03</c:v>
                </c:pt>
                <c:pt idx="104">
                  <c:v>25.040000000000003</c:v>
                </c:pt>
                <c:pt idx="105">
                  <c:v>25.05</c:v>
                </c:pt>
                <c:pt idx="106">
                  <c:v>25.060000000000002</c:v>
                </c:pt>
                <c:pt idx="107">
                  <c:v>25.07</c:v>
                </c:pt>
                <c:pt idx="108">
                  <c:v>25.080000000000002</c:v>
                </c:pt>
                <c:pt idx="109">
                  <c:v>25.09</c:v>
                </c:pt>
                <c:pt idx="110">
                  <c:v>25.1</c:v>
                </c:pt>
                <c:pt idx="111">
                  <c:v>25.110000000000007</c:v>
                </c:pt>
                <c:pt idx="112">
                  <c:v>25.12</c:v>
                </c:pt>
                <c:pt idx="113">
                  <c:v>25.130000000000006</c:v>
                </c:pt>
                <c:pt idx="114">
                  <c:v>25.14</c:v>
                </c:pt>
                <c:pt idx="115">
                  <c:v>25.150000000000006</c:v>
                </c:pt>
                <c:pt idx="116">
                  <c:v>25.16</c:v>
                </c:pt>
                <c:pt idx="117">
                  <c:v>25.17</c:v>
                </c:pt>
                <c:pt idx="118">
                  <c:v>25.180000000000003</c:v>
                </c:pt>
                <c:pt idx="119">
                  <c:v>25.19</c:v>
                </c:pt>
                <c:pt idx="120">
                  <c:v>25.200000000000003</c:v>
                </c:pt>
                <c:pt idx="121">
                  <c:v>25.21</c:v>
                </c:pt>
                <c:pt idx="122">
                  <c:v>25.220000000000002</c:v>
                </c:pt>
                <c:pt idx="123">
                  <c:v>25.23</c:v>
                </c:pt>
                <c:pt idx="124">
                  <c:v>25.240000000000002</c:v>
                </c:pt>
                <c:pt idx="125">
                  <c:v>25.25</c:v>
                </c:pt>
                <c:pt idx="126">
                  <c:v>25.259999999999998</c:v>
                </c:pt>
                <c:pt idx="127">
                  <c:v>25.270000000000003</c:v>
                </c:pt>
                <c:pt idx="128">
                  <c:v>25.279999999999998</c:v>
                </c:pt>
                <c:pt idx="129">
                  <c:v>25.290000000000003</c:v>
                </c:pt>
                <c:pt idx="130">
                  <c:v>25.3</c:v>
                </c:pt>
                <c:pt idx="131">
                  <c:v>25.310000000000006</c:v>
                </c:pt>
                <c:pt idx="132">
                  <c:v>25.32</c:v>
                </c:pt>
                <c:pt idx="133">
                  <c:v>25.330000000000005</c:v>
                </c:pt>
                <c:pt idx="134">
                  <c:v>25.34</c:v>
                </c:pt>
                <c:pt idx="135">
                  <c:v>25.35</c:v>
                </c:pt>
                <c:pt idx="136">
                  <c:v>25.360000000000003</c:v>
                </c:pt>
                <c:pt idx="137">
                  <c:v>25.37</c:v>
                </c:pt>
                <c:pt idx="138">
                  <c:v>25.380000000000003</c:v>
                </c:pt>
                <c:pt idx="139">
                  <c:v>25.39</c:v>
                </c:pt>
                <c:pt idx="140">
                  <c:v>25.400000000000002</c:v>
                </c:pt>
                <c:pt idx="141">
                  <c:v>25.41</c:v>
                </c:pt>
                <c:pt idx="142">
                  <c:v>25.419999999999998</c:v>
                </c:pt>
                <c:pt idx="143">
                  <c:v>25.430000000000003</c:v>
                </c:pt>
                <c:pt idx="144">
                  <c:v>25.439999999999998</c:v>
                </c:pt>
                <c:pt idx="145">
                  <c:v>25.450000000000003</c:v>
                </c:pt>
                <c:pt idx="146">
                  <c:v>25.459999999999997</c:v>
                </c:pt>
                <c:pt idx="147">
                  <c:v>25.470000000000002</c:v>
                </c:pt>
                <c:pt idx="148">
                  <c:v>25.479999999999997</c:v>
                </c:pt>
                <c:pt idx="149">
                  <c:v>25.490000000000002</c:v>
                </c:pt>
                <c:pt idx="150">
                  <c:v>25.5</c:v>
                </c:pt>
                <c:pt idx="151">
                  <c:v>25.51</c:v>
                </c:pt>
                <c:pt idx="152">
                  <c:v>25.520000000000003</c:v>
                </c:pt>
                <c:pt idx="153">
                  <c:v>25.53</c:v>
                </c:pt>
                <c:pt idx="154">
                  <c:v>25.540000000000003</c:v>
                </c:pt>
                <c:pt idx="155">
                  <c:v>25.55</c:v>
                </c:pt>
                <c:pt idx="156">
                  <c:v>25.560000000000002</c:v>
                </c:pt>
                <c:pt idx="157">
                  <c:v>25.57</c:v>
                </c:pt>
                <c:pt idx="158">
                  <c:v>25.580000000000002</c:v>
                </c:pt>
                <c:pt idx="159">
                  <c:v>25.59</c:v>
                </c:pt>
                <c:pt idx="160">
                  <c:v>25.6</c:v>
                </c:pt>
                <c:pt idx="161">
                  <c:v>25.610000000000007</c:v>
                </c:pt>
                <c:pt idx="162">
                  <c:v>25.62</c:v>
                </c:pt>
                <c:pt idx="163">
                  <c:v>25.630000000000006</c:v>
                </c:pt>
                <c:pt idx="164">
                  <c:v>25.64</c:v>
                </c:pt>
                <c:pt idx="165">
                  <c:v>25.650000000000006</c:v>
                </c:pt>
                <c:pt idx="166">
                  <c:v>25.66</c:v>
                </c:pt>
                <c:pt idx="167">
                  <c:v>25.67</c:v>
                </c:pt>
                <c:pt idx="168">
                  <c:v>25.680000000000003</c:v>
                </c:pt>
                <c:pt idx="169">
                  <c:v>25.69</c:v>
                </c:pt>
                <c:pt idx="170">
                  <c:v>25.700000000000003</c:v>
                </c:pt>
                <c:pt idx="171">
                  <c:v>25.71</c:v>
                </c:pt>
                <c:pt idx="172">
                  <c:v>25.720000000000002</c:v>
                </c:pt>
                <c:pt idx="173">
                  <c:v>25.73</c:v>
                </c:pt>
                <c:pt idx="174">
                  <c:v>25.740000000000002</c:v>
                </c:pt>
                <c:pt idx="175">
                  <c:v>25.75</c:v>
                </c:pt>
                <c:pt idx="176">
                  <c:v>25.759999999999998</c:v>
                </c:pt>
                <c:pt idx="177">
                  <c:v>25.770000000000003</c:v>
                </c:pt>
                <c:pt idx="178">
                  <c:v>25.779999999999998</c:v>
                </c:pt>
                <c:pt idx="179">
                  <c:v>25.790000000000003</c:v>
                </c:pt>
                <c:pt idx="180">
                  <c:v>25.8</c:v>
                </c:pt>
                <c:pt idx="181">
                  <c:v>25.810000000000006</c:v>
                </c:pt>
                <c:pt idx="182">
                  <c:v>25.82</c:v>
                </c:pt>
                <c:pt idx="183">
                  <c:v>25.830000000000005</c:v>
                </c:pt>
                <c:pt idx="184">
                  <c:v>25.84</c:v>
                </c:pt>
                <c:pt idx="185">
                  <c:v>25.85</c:v>
                </c:pt>
                <c:pt idx="186">
                  <c:v>25.860000000000003</c:v>
                </c:pt>
                <c:pt idx="187">
                  <c:v>25.87</c:v>
                </c:pt>
                <c:pt idx="188">
                  <c:v>25.880000000000003</c:v>
                </c:pt>
                <c:pt idx="189">
                  <c:v>25.89</c:v>
                </c:pt>
                <c:pt idx="190">
                  <c:v>25.900000000000002</c:v>
                </c:pt>
                <c:pt idx="191">
                  <c:v>25.91</c:v>
                </c:pt>
                <c:pt idx="192">
                  <c:v>25.919999999999998</c:v>
                </c:pt>
                <c:pt idx="193">
                  <c:v>25.930000000000003</c:v>
                </c:pt>
                <c:pt idx="194">
                  <c:v>25.939999999999998</c:v>
                </c:pt>
                <c:pt idx="195">
                  <c:v>25.950000000000003</c:v>
                </c:pt>
                <c:pt idx="196">
                  <c:v>25.959999999999997</c:v>
                </c:pt>
                <c:pt idx="197">
                  <c:v>25.970000000000002</c:v>
                </c:pt>
                <c:pt idx="198">
                  <c:v>25.979999999999997</c:v>
                </c:pt>
                <c:pt idx="199">
                  <c:v>25.990000000000002</c:v>
                </c:pt>
                <c:pt idx="200">
                  <c:v>26</c:v>
                </c:pt>
              </c:numCache>
            </c:numRef>
          </c:xVal>
          <c:yVal>
            <c:numRef>
              <c:f>伝送距離_24.5mm!$AY$12:$AY$212</c:f>
              <c:numCache>
                <c:formatCode>General</c:formatCode>
                <c:ptCount val="201"/>
                <c:pt idx="0">
                  <c:v>-1.1170362588317992</c:v>
                </c:pt>
                <c:pt idx="1">
                  <c:v>-1.1901659190558969</c:v>
                </c:pt>
                <c:pt idx="2">
                  <c:v>-1.2580306665321004</c:v>
                </c:pt>
                <c:pt idx="3">
                  <c:v>-1.2817631210184004</c:v>
                </c:pt>
                <c:pt idx="4">
                  <c:v>-1.2823808073771978</c:v>
                </c:pt>
                <c:pt idx="5">
                  <c:v>-1.2940157835811021</c:v>
                </c:pt>
                <c:pt idx="6">
                  <c:v>-1.2982109307033982</c:v>
                </c:pt>
                <c:pt idx="7">
                  <c:v>-1.2732753279573998</c:v>
                </c:pt>
                <c:pt idx="8">
                  <c:v>-1.2435232666778011</c:v>
                </c:pt>
                <c:pt idx="9">
                  <c:v>-1.2522433221448992</c:v>
                </c:pt>
                <c:pt idx="10">
                  <c:v>-1.3118966342319991</c:v>
                </c:pt>
                <c:pt idx="11">
                  <c:v>-1.3866427333134015</c:v>
                </c:pt>
                <c:pt idx="12">
                  <c:v>-1.4433324358184976</c:v>
                </c:pt>
                <c:pt idx="13">
                  <c:v>-1.4682921249518022</c:v>
                </c:pt>
                <c:pt idx="14">
                  <c:v>-1.4566522166502021</c:v>
                </c:pt>
                <c:pt idx="15">
                  <c:v>-1.4385373170042006</c:v>
                </c:pt>
                <c:pt idx="16">
                  <c:v>-1.4355014079397994</c:v>
                </c:pt>
                <c:pt idx="17">
                  <c:v>-1.4302244694765989</c:v>
                </c:pt>
                <c:pt idx="18">
                  <c:v>-1.4217358559391964</c:v>
                </c:pt>
                <c:pt idx="19">
                  <c:v>-1.4319461988126994</c:v>
                </c:pt>
                <c:pt idx="20">
                  <c:v>-1.4953765646490993</c:v>
                </c:pt>
                <c:pt idx="21">
                  <c:v>-1.5919113076809981</c:v>
                </c:pt>
                <c:pt idx="22">
                  <c:v>-1.6559209470981988</c:v>
                </c:pt>
                <c:pt idx="23">
                  <c:v>-1.6638356077686003</c:v>
                </c:pt>
                <c:pt idx="24">
                  <c:v>-1.6553651572906991</c:v>
                </c:pt>
                <c:pt idx="25">
                  <c:v>-1.6565942894560024</c:v>
                </c:pt>
                <c:pt idx="26">
                  <c:v>-1.6594641841706979</c:v>
                </c:pt>
                <c:pt idx="27">
                  <c:v>-1.6597004875653985</c:v>
                </c:pt>
                <c:pt idx="28">
                  <c:v>-1.6688038187947998</c:v>
                </c:pt>
                <c:pt idx="29">
                  <c:v>-1.6908066410496012</c:v>
                </c:pt>
                <c:pt idx="30">
                  <c:v>-1.7386022538468993</c:v>
                </c:pt>
                <c:pt idx="31">
                  <c:v>-1.796692394263399</c:v>
                </c:pt>
                <c:pt idx="32">
                  <c:v>-1.8673077102273012</c:v>
                </c:pt>
                <c:pt idx="33">
                  <c:v>-1.9216993141657994</c:v>
                </c:pt>
                <c:pt idx="34">
                  <c:v>-1.9325480387542981</c:v>
                </c:pt>
                <c:pt idx="35">
                  <c:v>-1.9189687296935996</c:v>
                </c:pt>
                <c:pt idx="36">
                  <c:v>-1.9121562137710024</c:v>
                </c:pt>
                <c:pt idx="37">
                  <c:v>-1.9263583455403011</c:v>
                </c:pt>
                <c:pt idx="38">
                  <c:v>-1.9454333041121004</c:v>
                </c:pt>
                <c:pt idx="39">
                  <c:v>-1.9723330447178002</c:v>
                </c:pt>
                <c:pt idx="40">
                  <c:v>-2.0273482496714021</c:v>
                </c:pt>
                <c:pt idx="41">
                  <c:v>-2.1028149131891989</c:v>
                </c:pt>
                <c:pt idx="42">
                  <c:v>-2.181690956307698</c:v>
                </c:pt>
                <c:pt idx="43">
                  <c:v>-2.2246038071597991</c:v>
                </c:pt>
                <c:pt idx="44">
                  <c:v>-2.2386395820210012</c:v>
                </c:pt>
                <c:pt idx="45">
                  <c:v>-2.2334365647780992</c:v>
                </c:pt>
                <c:pt idx="46">
                  <c:v>-2.2215615428226001</c:v>
                </c:pt>
                <c:pt idx="47">
                  <c:v>-2.2406332259023012</c:v>
                </c:pt>
                <c:pt idx="48">
                  <c:v>-2.2883912899021981</c:v>
                </c:pt>
                <c:pt idx="49">
                  <c:v>-2.3423002992128015</c:v>
                </c:pt>
                <c:pt idx="50">
                  <c:v>-2.3914436714672962</c:v>
                </c:pt>
                <c:pt idx="51">
                  <c:v>-2.4446552768907988</c:v>
                </c:pt>
                <c:pt idx="52">
                  <c:v>-2.493883871333999</c:v>
                </c:pt>
                <c:pt idx="53">
                  <c:v>-2.5205090319151005</c:v>
                </c:pt>
                <c:pt idx="54">
                  <c:v>-2.5243584796650995</c:v>
                </c:pt>
                <c:pt idx="55">
                  <c:v>-2.5229802727279997</c:v>
                </c:pt>
                <c:pt idx="56">
                  <c:v>-2.5506389003584</c:v>
                </c:pt>
                <c:pt idx="57">
                  <c:v>-2.5911811815419985</c:v>
                </c:pt>
                <c:pt idx="58">
                  <c:v>-2.635751791114199</c:v>
                </c:pt>
                <c:pt idx="59">
                  <c:v>-2.6822473639664999</c:v>
                </c:pt>
                <c:pt idx="60">
                  <c:v>-2.7254320838648027</c:v>
                </c:pt>
                <c:pt idx="61">
                  <c:v>-2.7741690323618973</c:v>
                </c:pt>
                <c:pt idx="62">
                  <c:v>-2.8077316233771015</c:v>
                </c:pt>
                <c:pt idx="63">
                  <c:v>-2.8357995866980015</c:v>
                </c:pt>
                <c:pt idx="64">
                  <c:v>-2.8619412604409011</c:v>
                </c:pt>
                <c:pt idx="65">
                  <c:v>-2.9015517099486985</c:v>
                </c:pt>
                <c:pt idx="66">
                  <c:v>-2.946772591544697</c:v>
                </c:pt>
                <c:pt idx="67">
                  <c:v>-2.9817455854723995</c:v>
                </c:pt>
                <c:pt idx="68">
                  <c:v>-3.0234037693634015</c:v>
                </c:pt>
                <c:pt idx="69">
                  <c:v>-3.0641021616840014</c:v>
                </c:pt>
                <c:pt idx="70">
                  <c:v>-3.1036467150906013</c:v>
                </c:pt>
                <c:pt idx="71">
                  <c:v>-3.1387238431820035</c:v>
                </c:pt>
                <c:pt idx="72">
                  <c:v>-3.1755358530102988</c:v>
                </c:pt>
                <c:pt idx="73">
                  <c:v>-3.2120663979819</c:v>
                </c:pt>
                <c:pt idx="74">
                  <c:v>-3.2260359547907989</c:v>
                </c:pt>
                <c:pt idx="75">
                  <c:v>-3.2534302010029039</c:v>
                </c:pt>
                <c:pt idx="76">
                  <c:v>-3.2839504356039981</c:v>
                </c:pt>
                <c:pt idx="77">
                  <c:v>-3.3220565645695994</c:v>
                </c:pt>
                <c:pt idx="78">
                  <c:v>-3.3506141595539987</c:v>
                </c:pt>
                <c:pt idx="79">
                  <c:v>-3.3830406658260976</c:v>
                </c:pt>
                <c:pt idx="80">
                  <c:v>-3.4142944167166007</c:v>
                </c:pt>
                <c:pt idx="81">
                  <c:v>-3.4381263771145996</c:v>
                </c:pt>
                <c:pt idx="82">
                  <c:v>-3.4653887199307998</c:v>
                </c:pt>
                <c:pt idx="83">
                  <c:v>-3.5060891224126998</c:v>
                </c:pt>
                <c:pt idx="84">
                  <c:v>-3.5498233420940974</c:v>
                </c:pt>
                <c:pt idx="85">
                  <c:v>-3.5856238381053989</c:v>
                </c:pt>
                <c:pt idx="86">
                  <c:v>-3.6145568416860034</c:v>
                </c:pt>
                <c:pt idx="87">
                  <c:v>-3.6462450344132966</c:v>
                </c:pt>
                <c:pt idx="88">
                  <c:v>-3.6777821808626001</c:v>
                </c:pt>
                <c:pt idx="89">
                  <c:v>-3.7182553452376013</c:v>
                </c:pt>
                <c:pt idx="90">
                  <c:v>-3.7537750041134998</c:v>
                </c:pt>
                <c:pt idx="91">
                  <c:v>-3.7914374176499028</c:v>
                </c:pt>
                <c:pt idx="92">
                  <c:v>-3.8189147516162016</c:v>
                </c:pt>
                <c:pt idx="93">
                  <c:v>-3.848877033725699</c:v>
                </c:pt>
                <c:pt idx="94">
                  <c:v>-3.8825735635717997</c:v>
                </c:pt>
                <c:pt idx="95">
                  <c:v>-3.9299069076265991</c:v>
                </c:pt>
                <c:pt idx="96">
                  <c:v>-3.9504956568377025</c:v>
                </c:pt>
                <c:pt idx="97">
                  <c:v>-3.938442170531899</c:v>
                </c:pt>
                <c:pt idx="98">
                  <c:v>-3.9209608047455977</c:v>
                </c:pt>
                <c:pt idx="99">
                  <c:v>-3.9210135597665996</c:v>
                </c:pt>
                <c:pt idx="100">
                  <c:v>-3.9424296470376032</c:v>
                </c:pt>
                <c:pt idx="101">
                  <c:v>-3.9575807720287988</c:v>
                </c:pt>
                <c:pt idx="102">
                  <c:v>-3.953865049615402</c:v>
                </c:pt>
                <c:pt idx="103">
                  <c:v>-3.9552170640581994</c:v>
                </c:pt>
                <c:pt idx="104">
                  <c:v>-3.9883147216579014</c:v>
                </c:pt>
                <c:pt idx="105">
                  <c:v>-4.0136495542201986</c:v>
                </c:pt>
                <c:pt idx="106">
                  <c:v>-4.0193413952521997</c:v>
                </c:pt>
                <c:pt idx="107">
                  <c:v>-3.9922485595362995</c:v>
                </c:pt>
                <c:pt idx="108">
                  <c:v>-3.9507441745921987</c:v>
                </c:pt>
                <c:pt idx="109">
                  <c:v>-3.9267735890740987</c:v>
                </c:pt>
                <c:pt idx="110">
                  <c:v>-3.9380683836807</c:v>
                </c:pt>
                <c:pt idx="111">
                  <c:v>-3.9658052082643991</c:v>
                </c:pt>
                <c:pt idx="112">
                  <c:v>-3.9948650097060994</c:v>
                </c:pt>
                <c:pt idx="113">
                  <c:v>-4.0087872496813004</c:v>
                </c:pt>
                <c:pt idx="114">
                  <c:v>-4.0419596423311015</c:v>
                </c:pt>
                <c:pt idx="115">
                  <c:v>-4.0811371682093025</c:v>
                </c:pt>
                <c:pt idx="116">
                  <c:v>-4.1043922477699999</c:v>
                </c:pt>
                <c:pt idx="117">
                  <c:v>-4.084355977174801</c:v>
                </c:pt>
                <c:pt idx="118">
                  <c:v>-4.0544928900472987</c:v>
                </c:pt>
                <c:pt idx="119">
                  <c:v>-4.0358378520374973</c:v>
                </c:pt>
                <c:pt idx="120">
                  <c:v>-4.0551949563913983</c:v>
                </c:pt>
                <c:pt idx="121">
                  <c:v>-4.0998295712693</c:v>
                </c:pt>
                <c:pt idx="122">
                  <c:v>-4.1736093945183033</c:v>
                </c:pt>
                <c:pt idx="123">
                  <c:v>-4.2437598659263003</c:v>
                </c:pt>
                <c:pt idx="124">
                  <c:v>-4.2852633771735009</c:v>
                </c:pt>
                <c:pt idx="125">
                  <c:v>-4.3172619818090014</c:v>
                </c:pt>
                <c:pt idx="126">
                  <c:v>-4.3515973179346013</c:v>
                </c:pt>
                <c:pt idx="127">
                  <c:v>-4.3519085322394977</c:v>
                </c:pt>
                <c:pt idx="128">
                  <c:v>-4.3410684105057022</c:v>
                </c:pt>
                <c:pt idx="129">
                  <c:v>-4.3271903763690966</c:v>
                </c:pt>
                <c:pt idx="130">
                  <c:v>-4.3395491244047033</c:v>
                </c:pt>
                <c:pt idx="131">
                  <c:v>-4.3909331793284974</c:v>
                </c:pt>
                <c:pt idx="132">
                  <c:v>-4.4696670092868986</c:v>
                </c:pt>
                <c:pt idx="133">
                  <c:v>-4.5366389000103995</c:v>
                </c:pt>
                <c:pt idx="134">
                  <c:v>-4.5714472991099981</c:v>
                </c:pt>
                <c:pt idx="135">
                  <c:v>-4.5746062990631033</c:v>
                </c:pt>
                <c:pt idx="136">
                  <c:v>-4.5700824482035003</c:v>
                </c:pt>
                <c:pt idx="137">
                  <c:v>-4.5728681439372005</c:v>
                </c:pt>
                <c:pt idx="138">
                  <c:v>-4.5554247762288984</c:v>
                </c:pt>
                <c:pt idx="139">
                  <c:v>-4.5368225609143984</c:v>
                </c:pt>
                <c:pt idx="140">
                  <c:v>-4.5472022651551995</c:v>
                </c:pt>
                <c:pt idx="141">
                  <c:v>-4.582299429793701</c:v>
                </c:pt>
                <c:pt idx="142">
                  <c:v>-4.6396475680834008</c:v>
                </c:pt>
                <c:pt idx="143">
                  <c:v>-4.6851892462138016</c:v>
                </c:pt>
                <c:pt idx="144">
                  <c:v>-4.7155133349595983</c:v>
                </c:pt>
                <c:pt idx="145">
                  <c:v>-4.7217651912260026</c:v>
                </c:pt>
                <c:pt idx="146">
                  <c:v>-4.7162248256845984</c:v>
                </c:pt>
                <c:pt idx="147">
                  <c:v>-4.709698239519601</c:v>
                </c:pt>
                <c:pt idx="148">
                  <c:v>-4.7017981503827011</c:v>
                </c:pt>
                <c:pt idx="149">
                  <c:v>-4.6927615148408002</c:v>
                </c:pt>
                <c:pt idx="150">
                  <c:v>-4.7069181670977995</c:v>
                </c:pt>
                <c:pt idx="151">
                  <c:v>-4.7407438689092976</c:v>
                </c:pt>
                <c:pt idx="152">
                  <c:v>-4.7780816770098999</c:v>
                </c:pt>
                <c:pt idx="153">
                  <c:v>-4.8191869731434016</c:v>
                </c:pt>
                <c:pt idx="154">
                  <c:v>-4.8493534112673027</c:v>
                </c:pt>
                <c:pt idx="155">
                  <c:v>-4.8494770210421025</c:v>
                </c:pt>
                <c:pt idx="156">
                  <c:v>-4.8422250070532016</c:v>
                </c:pt>
                <c:pt idx="157">
                  <c:v>-4.830926948945498</c:v>
                </c:pt>
                <c:pt idx="158">
                  <c:v>-4.8285409712952996</c:v>
                </c:pt>
                <c:pt idx="159">
                  <c:v>-4.8328129681574961</c:v>
                </c:pt>
                <c:pt idx="160">
                  <c:v>-4.8559877388293016</c:v>
                </c:pt>
                <c:pt idx="161">
                  <c:v>-4.8974849760679975</c:v>
                </c:pt>
                <c:pt idx="162">
                  <c:v>-4.9414711150644033</c:v>
                </c:pt>
                <c:pt idx="163">
                  <c:v>-4.9792808127606039</c:v>
                </c:pt>
                <c:pt idx="164">
                  <c:v>-5.0151558777003</c:v>
                </c:pt>
                <c:pt idx="165">
                  <c:v>-5.0453111999331997</c:v>
                </c:pt>
                <c:pt idx="166">
                  <c:v>-5.0496338473434008</c:v>
                </c:pt>
                <c:pt idx="167">
                  <c:v>-5.047030192813498</c:v>
                </c:pt>
                <c:pt idx="168">
                  <c:v>-5.0703999794199985</c:v>
                </c:pt>
                <c:pt idx="169">
                  <c:v>-5.1045365331379964</c:v>
                </c:pt>
                <c:pt idx="170">
                  <c:v>-5.1558729388989963</c:v>
                </c:pt>
                <c:pt idx="171">
                  <c:v>-5.202512618173798</c:v>
                </c:pt>
                <c:pt idx="172">
                  <c:v>-5.2538654105706017</c:v>
                </c:pt>
                <c:pt idx="173">
                  <c:v>-5.2934907733667975</c:v>
                </c:pt>
                <c:pt idx="174">
                  <c:v>-5.3190107210173982</c:v>
                </c:pt>
                <c:pt idx="175">
                  <c:v>-5.3414491253854983</c:v>
                </c:pt>
                <c:pt idx="176">
                  <c:v>-5.3370757314095014</c:v>
                </c:pt>
                <c:pt idx="177">
                  <c:v>-5.3366572243644024</c:v>
                </c:pt>
                <c:pt idx="178">
                  <c:v>-5.3436527956112991</c:v>
                </c:pt>
                <c:pt idx="179">
                  <c:v>-5.3626954529622024</c:v>
                </c:pt>
                <c:pt idx="180">
                  <c:v>-5.386421063832401</c:v>
                </c:pt>
                <c:pt idx="181">
                  <c:v>-5.4080716226877996</c:v>
                </c:pt>
                <c:pt idx="182">
                  <c:v>-5.4200527197062973</c:v>
                </c:pt>
                <c:pt idx="183">
                  <c:v>-5.4097636379314027</c:v>
                </c:pt>
                <c:pt idx="184">
                  <c:v>-5.3920323775077978</c:v>
                </c:pt>
                <c:pt idx="185">
                  <c:v>-5.3599874446844984</c:v>
                </c:pt>
                <c:pt idx="186">
                  <c:v>-5.3212487806214037</c:v>
                </c:pt>
                <c:pt idx="187">
                  <c:v>-5.2538670489040022</c:v>
                </c:pt>
                <c:pt idx="188">
                  <c:v>-5.1948563162611006</c:v>
                </c:pt>
                <c:pt idx="189">
                  <c:v>-5.1485419210479995</c:v>
                </c:pt>
                <c:pt idx="190">
                  <c:v>-5.101282523491399</c:v>
                </c:pt>
                <c:pt idx="191">
                  <c:v>-5.0581013888173985</c:v>
                </c:pt>
                <c:pt idx="192">
                  <c:v>-5.0130197121334987</c:v>
                </c:pt>
                <c:pt idx="193">
                  <c:v>-4.9429759325559974</c:v>
                </c:pt>
                <c:pt idx="194">
                  <c:v>-4.8515933179583968</c:v>
                </c:pt>
                <c:pt idx="195">
                  <c:v>-4.8053724547695014</c:v>
                </c:pt>
                <c:pt idx="196">
                  <c:v>-4.7538743299844013</c:v>
                </c:pt>
                <c:pt idx="197">
                  <c:v>-4.7046168480535995</c:v>
                </c:pt>
                <c:pt idx="198">
                  <c:v>-4.6669734789139978</c:v>
                </c:pt>
                <c:pt idx="199">
                  <c:v>-4.6280066204500967</c:v>
                </c:pt>
                <c:pt idx="200">
                  <c:v>-4.6222475535891006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327296"/>
        <c:axId val="96327872"/>
      </c:scatterChart>
      <c:valAx>
        <c:axId val="96327296"/>
        <c:scaling>
          <c:orientation val="minMax"/>
          <c:max val="26"/>
          <c:min val="2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b="0"/>
                  <a:t>Frequency [GHz]</a:t>
                </a:r>
                <a:endParaRPr lang="ja-JP" altLang="en-US" b="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0" cap="sq">
            <a:solidFill>
              <a:schemeClr val="tx1"/>
            </a:solidFill>
            <a:miter lim="800000"/>
          </a:ln>
        </c:spPr>
        <c:crossAx val="96327872"/>
        <c:crossesAt val="-10000"/>
        <c:crossBetween val="midCat"/>
      </c:valAx>
      <c:valAx>
        <c:axId val="96327872"/>
        <c:scaling>
          <c:orientation val="minMax"/>
          <c:max val="5"/>
          <c:min val="-10"/>
        </c:scaling>
        <c:delete val="0"/>
        <c:axPos val="l"/>
        <c:majorGridlines>
          <c:spPr>
            <a:ln w="0"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b="0"/>
                  <a:t>Pathloss[dB]</a:t>
                </a:r>
                <a:endParaRPr lang="ja-JP" altLang="en-US" b="0"/>
              </a:p>
            </c:rich>
          </c:tx>
          <c:overlay val="0"/>
        </c:title>
        <c:numFmt formatCode="General" sourceLinked="0"/>
        <c:majorTickMark val="in"/>
        <c:minorTickMark val="in"/>
        <c:tickLblPos val="nextTo"/>
        <c:spPr>
          <a:ln w="0" cap="sq">
            <a:solidFill>
              <a:schemeClr val="tx1"/>
            </a:solidFill>
            <a:miter lim="800000"/>
          </a:ln>
        </c:spPr>
        <c:crossAx val="96327296"/>
        <c:crosses val="autoZero"/>
        <c:crossBetween val="midCat"/>
        <c:majorUnit val="5"/>
        <c:minorUnit val="1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250889191781841"/>
          <c:y val="7.5319103191403794E-2"/>
          <c:w val="0.33319277079297865"/>
          <c:h val="0.22138329659277628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19889542732161"/>
          <c:y val="4.7268269592224049E-2"/>
          <c:w val="0.75104246355418136"/>
          <c:h val="0.68750694367292509"/>
        </c:manualLayout>
      </c:layout>
      <c:scatterChart>
        <c:scatterStyle val="smoothMarker"/>
        <c:varyColors val="0"/>
        <c:ser>
          <c:idx val="5"/>
          <c:order val="0"/>
          <c:tx>
            <c:strRef>
              <c:f>伝送距離_24.5mm!$BB$11</c:f>
              <c:strCache>
                <c:ptCount val="1"/>
                <c:pt idx="0">
                  <c:v>h21/h11</c:v>
                </c:pt>
              </c:strCache>
            </c:strRef>
          </c:tx>
          <c:spPr>
            <a:ln w="12700" cap="sq">
              <a:solidFill>
                <a:schemeClr val="tx1"/>
              </a:solidFill>
              <a:prstDash val="solid"/>
              <a:miter lim="800000"/>
            </a:ln>
          </c:spPr>
          <c:marker>
            <c:symbol val="none"/>
          </c:marker>
          <c:xVal>
            <c:numRef>
              <c:f>伝送距離_24.5mm!$A$12:$A$212</c:f>
              <c:numCache>
                <c:formatCode>General</c:formatCode>
                <c:ptCount val="201"/>
                <c:pt idx="0">
                  <c:v>24</c:v>
                </c:pt>
                <c:pt idx="1">
                  <c:v>24.01</c:v>
                </c:pt>
                <c:pt idx="2">
                  <c:v>24.020000000000003</c:v>
                </c:pt>
                <c:pt idx="3">
                  <c:v>24.03</c:v>
                </c:pt>
                <c:pt idx="4">
                  <c:v>24.040000000000003</c:v>
                </c:pt>
                <c:pt idx="5">
                  <c:v>24.05</c:v>
                </c:pt>
                <c:pt idx="6">
                  <c:v>24.060000000000002</c:v>
                </c:pt>
                <c:pt idx="7">
                  <c:v>24.07</c:v>
                </c:pt>
                <c:pt idx="8">
                  <c:v>24.080000000000002</c:v>
                </c:pt>
                <c:pt idx="9">
                  <c:v>24.09</c:v>
                </c:pt>
                <c:pt idx="10">
                  <c:v>24.1</c:v>
                </c:pt>
                <c:pt idx="11">
                  <c:v>24.110000000000007</c:v>
                </c:pt>
                <c:pt idx="12">
                  <c:v>24.12</c:v>
                </c:pt>
                <c:pt idx="13">
                  <c:v>24.130000000000006</c:v>
                </c:pt>
                <c:pt idx="14">
                  <c:v>24.14</c:v>
                </c:pt>
                <c:pt idx="15">
                  <c:v>24.150000000000006</c:v>
                </c:pt>
                <c:pt idx="16">
                  <c:v>24.16</c:v>
                </c:pt>
                <c:pt idx="17">
                  <c:v>24.17</c:v>
                </c:pt>
                <c:pt idx="18">
                  <c:v>24.180000000000003</c:v>
                </c:pt>
                <c:pt idx="19">
                  <c:v>24.19</c:v>
                </c:pt>
                <c:pt idx="20">
                  <c:v>24.200000000000003</c:v>
                </c:pt>
                <c:pt idx="21">
                  <c:v>24.21</c:v>
                </c:pt>
                <c:pt idx="22">
                  <c:v>24.220000000000002</c:v>
                </c:pt>
                <c:pt idx="23">
                  <c:v>24.23</c:v>
                </c:pt>
                <c:pt idx="24">
                  <c:v>24.240000000000002</c:v>
                </c:pt>
                <c:pt idx="25">
                  <c:v>24.25</c:v>
                </c:pt>
                <c:pt idx="26">
                  <c:v>24.259999999999998</c:v>
                </c:pt>
                <c:pt idx="27">
                  <c:v>24.270000000000003</c:v>
                </c:pt>
                <c:pt idx="28">
                  <c:v>24.279999999999998</c:v>
                </c:pt>
                <c:pt idx="29">
                  <c:v>24.290000000000003</c:v>
                </c:pt>
                <c:pt idx="30">
                  <c:v>24.3</c:v>
                </c:pt>
                <c:pt idx="31">
                  <c:v>24.310000000000006</c:v>
                </c:pt>
                <c:pt idx="32">
                  <c:v>24.32</c:v>
                </c:pt>
                <c:pt idx="33">
                  <c:v>24.330000000000005</c:v>
                </c:pt>
                <c:pt idx="34">
                  <c:v>24.34</c:v>
                </c:pt>
                <c:pt idx="35">
                  <c:v>24.35</c:v>
                </c:pt>
                <c:pt idx="36">
                  <c:v>24.360000000000003</c:v>
                </c:pt>
                <c:pt idx="37">
                  <c:v>24.37</c:v>
                </c:pt>
                <c:pt idx="38">
                  <c:v>24.380000000000003</c:v>
                </c:pt>
                <c:pt idx="39">
                  <c:v>24.39</c:v>
                </c:pt>
                <c:pt idx="40">
                  <c:v>24.400000000000002</c:v>
                </c:pt>
                <c:pt idx="41">
                  <c:v>24.41</c:v>
                </c:pt>
                <c:pt idx="42">
                  <c:v>24.419999999999998</c:v>
                </c:pt>
                <c:pt idx="43">
                  <c:v>24.430000000000003</c:v>
                </c:pt>
                <c:pt idx="44">
                  <c:v>24.439999999999998</c:v>
                </c:pt>
                <c:pt idx="45">
                  <c:v>24.450000000000003</c:v>
                </c:pt>
                <c:pt idx="46">
                  <c:v>24.459999999999997</c:v>
                </c:pt>
                <c:pt idx="47">
                  <c:v>24.470000000000002</c:v>
                </c:pt>
                <c:pt idx="48">
                  <c:v>24.479999999999997</c:v>
                </c:pt>
                <c:pt idx="49">
                  <c:v>24.490000000000002</c:v>
                </c:pt>
                <c:pt idx="50">
                  <c:v>24.5</c:v>
                </c:pt>
                <c:pt idx="51">
                  <c:v>24.51</c:v>
                </c:pt>
                <c:pt idx="52">
                  <c:v>24.520000000000003</c:v>
                </c:pt>
                <c:pt idx="53">
                  <c:v>24.53</c:v>
                </c:pt>
                <c:pt idx="54">
                  <c:v>24.540000000000003</c:v>
                </c:pt>
                <c:pt idx="55">
                  <c:v>24.55</c:v>
                </c:pt>
                <c:pt idx="56">
                  <c:v>24.560000000000002</c:v>
                </c:pt>
                <c:pt idx="57">
                  <c:v>24.57</c:v>
                </c:pt>
                <c:pt idx="58">
                  <c:v>24.580000000000002</c:v>
                </c:pt>
                <c:pt idx="59">
                  <c:v>24.59</c:v>
                </c:pt>
                <c:pt idx="60">
                  <c:v>24.6</c:v>
                </c:pt>
                <c:pt idx="61">
                  <c:v>24.610000000000007</c:v>
                </c:pt>
                <c:pt idx="62">
                  <c:v>24.62</c:v>
                </c:pt>
                <c:pt idx="63">
                  <c:v>24.630000000000006</c:v>
                </c:pt>
                <c:pt idx="64">
                  <c:v>24.64</c:v>
                </c:pt>
                <c:pt idx="65">
                  <c:v>24.650000000000006</c:v>
                </c:pt>
                <c:pt idx="66">
                  <c:v>24.66</c:v>
                </c:pt>
                <c:pt idx="67">
                  <c:v>24.67</c:v>
                </c:pt>
                <c:pt idx="68">
                  <c:v>24.680000000000003</c:v>
                </c:pt>
                <c:pt idx="69">
                  <c:v>24.69</c:v>
                </c:pt>
                <c:pt idx="70">
                  <c:v>24.700000000000003</c:v>
                </c:pt>
                <c:pt idx="71">
                  <c:v>24.71</c:v>
                </c:pt>
                <c:pt idx="72">
                  <c:v>24.720000000000002</c:v>
                </c:pt>
                <c:pt idx="73">
                  <c:v>24.73</c:v>
                </c:pt>
                <c:pt idx="74">
                  <c:v>24.740000000000002</c:v>
                </c:pt>
                <c:pt idx="75">
                  <c:v>24.75</c:v>
                </c:pt>
                <c:pt idx="76">
                  <c:v>24.759999999999998</c:v>
                </c:pt>
                <c:pt idx="77">
                  <c:v>24.770000000000003</c:v>
                </c:pt>
                <c:pt idx="78">
                  <c:v>24.779999999999998</c:v>
                </c:pt>
                <c:pt idx="79">
                  <c:v>24.790000000000003</c:v>
                </c:pt>
                <c:pt idx="80">
                  <c:v>24.8</c:v>
                </c:pt>
                <c:pt idx="81">
                  <c:v>24.810000000000006</c:v>
                </c:pt>
                <c:pt idx="82">
                  <c:v>24.82</c:v>
                </c:pt>
                <c:pt idx="83">
                  <c:v>24.830000000000005</c:v>
                </c:pt>
                <c:pt idx="84">
                  <c:v>24.84</c:v>
                </c:pt>
                <c:pt idx="85">
                  <c:v>24.85</c:v>
                </c:pt>
                <c:pt idx="86">
                  <c:v>24.860000000000003</c:v>
                </c:pt>
                <c:pt idx="87">
                  <c:v>24.87</c:v>
                </c:pt>
                <c:pt idx="88">
                  <c:v>24.880000000000003</c:v>
                </c:pt>
                <c:pt idx="89">
                  <c:v>24.89</c:v>
                </c:pt>
                <c:pt idx="90">
                  <c:v>24.900000000000002</c:v>
                </c:pt>
                <c:pt idx="91">
                  <c:v>24.91</c:v>
                </c:pt>
                <c:pt idx="92">
                  <c:v>24.919999999999998</c:v>
                </c:pt>
                <c:pt idx="93">
                  <c:v>24.930000000000003</c:v>
                </c:pt>
                <c:pt idx="94">
                  <c:v>24.939999999999998</c:v>
                </c:pt>
                <c:pt idx="95">
                  <c:v>24.950000000000003</c:v>
                </c:pt>
                <c:pt idx="96">
                  <c:v>24.959999999999997</c:v>
                </c:pt>
                <c:pt idx="97">
                  <c:v>24.970000000000002</c:v>
                </c:pt>
                <c:pt idx="98">
                  <c:v>24.979999999999997</c:v>
                </c:pt>
                <c:pt idx="99">
                  <c:v>24.990000000000002</c:v>
                </c:pt>
                <c:pt idx="100">
                  <c:v>25</c:v>
                </c:pt>
                <c:pt idx="101">
                  <c:v>25.01</c:v>
                </c:pt>
                <c:pt idx="102">
                  <c:v>25.020000000000003</c:v>
                </c:pt>
                <c:pt idx="103">
                  <c:v>25.03</c:v>
                </c:pt>
                <c:pt idx="104">
                  <c:v>25.040000000000003</c:v>
                </c:pt>
                <c:pt idx="105">
                  <c:v>25.05</c:v>
                </c:pt>
                <c:pt idx="106">
                  <c:v>25.060000000000002</c:v>
                </c:pt>
                <c:pt idx="107">
                  <c:v>25.07</c:v>
                </c:pt>
                <c:pt idx="108">
                  <c:v>25.080000000000002</c:v>
                </c:pt>
                <c:pt idx="109">
                  <c:v>25.09</c:v>
                </c:pt>
                <c:pt idx="110">
                  <c:v>25.1</c:v>
                </c:pt>
                <c:pt idx="111">
                  <c:v>25.110000000000007</c:v>
                </c:pt>
                <c:pt idx="112">
                  <c:v>25.12</c:v>
                </c:pt>
                <c:pt idx="113">
                  <c:v>25.130000000000006</c:v>
                </c:pt>
                <c:pt idx="114">
                  <c:v>25.14</c:v>
                </c:pt>
                <c:pt idx="115">
                  <c:v>25.150000000000006</c:v>
                </c:pt>
                <c:pt idx="116">
                  <c:v>25.16</c:v>
                </c:pt>
                <c:pt idx="117">
                  <c:v>25.17</c:v>
                </c:pt>
                <c:pt idx="118">
                  <c:v>25.180000000000003</c:v>
                </c:pt>
                <c:pt idx="119">
                  <c:v>25.19</c:v>
                </c:pt>
                <c:pt idx="120">
                  <c:v>25.200000000000003</c:v>
                </c:pt>
                <c:pt idx="121">
                  <c:v>25.21</c:v>
                </c:pt>
                <c:pt idx="122">
                  <c:v>25.220000000000002</c:v>
                </c:pt>
                <c:pt idx="123">
                  <c:v>25.23</c:v>
                </c:pt>
                <c:pt idx="124">
                  <c:v>25.240000000000002</c:v>
                </c:pt>
                <c:pt idx="125">
                  <c:v>25.25</c:v>
                </c:pt>
                <c:pt idx="126">
                  <c:v>25.259999999999998</c:v>
                </c:pt>
                <c:pt idx="127">
                  <c:v>25.270000000000003</c:v>
                </c:pt>
                <c:pt idx="128">
                  <c:v>25.279999999999998</c:v>
                </c:pt>
                <c:pt idx="129">
                  <c:v>25.290000000000003</c:v>
                </c:pt>
                <c:pt idx="130">
                  <c:v>25.3</c:v>
                </c:pt>
                <c:pt idx="131">
                  <c:v>25.310000000000006</c:v>
                </c:pt>
                <c:pt idx="132">
                  <c:v>25.32</c:v>
                </c:pt>
                <c:pt idx="133">
                  <c:v>25.330000000000005</c:v>
                </c:pt>
                <c:pt idx="134">
                  <c:v>25.34</c:v>
                </c:pt>
                <c:pt idx="135">
                  <c:v>25.35</c:v>
                </c:pt>
                <c:pt idx="136">
                  <c:v>25.360000000000003</c:v>
                </c:pt>
                <c:pt idx="137">
                  <c:v>25.37</c:v>
                </c:pt>
                <c:pt idx="138">
                  <c:v>25.380000000000003</c:v>
                </c:pt>
                <c:pt idx="139">
                  <c:v>25.39</c:v>
                </c:pt>
                <c:pt idx="140">
                  <c:v>25.400000000000002</c:v>
                </c:pt>
                <c:pt idx="141">
                  <c:v>25.41</c:v>
                </c:pt>
                <c:pt idx="142">
                  <c:v>25.419999999999998</c:v>
                </c:pt>
                <c:pt idx="143">
                  <c:v>25.430000000000003</c:v>
                </c:pt>
                <c:pt idx="144">
                  <c:v>25.439999999999998</c:v>
                </c:pt>
                <c:pt idx="145">
                  <c:v>25.450000000000003</c:v>
                </c:pt>
                <c:pt idx="146">
                  <c:v>25.459999999999997</c:v>
                </c:pt>
                <c:pt idx="147">
                  <c:v>25.470000000000002</c:v>
                </c:pt>
                <c:pt idx="148">
                  <c:v>25.479999999999997</c:v>
                </c:pt>
                <c:pt idx="149">
                  <c:v>25.490000000000002</c:v>
                </c:pt>
                <c:pt idx="150">
                  <c:v>25.5</c:v>
                </c:pt>
                <c:pt idx="151">
                  <c:v>25.51</c:v>
                </c:pt>
                <c:pt idx="152">
                  <c:v>25.520000000000003</c:v>
                </c:pt>
                <c:pt idx="153">
                  <c:v>25.53</c:v>
                </c:pt>
                <c:pt idx="154">
                  <c:v>25.540000000000003</c:v>
                </c:pt>
                <c:pt idx="155">
                  <c:v>25.55</c:v>
                </c:pt>
                <c:pt idx="156">
                  <c:v>25.560000000000002</c:v>
                </c:pt>
                <c:pt idx="157">
                  <c:v>25.57</c:v>
                </c:pt>
                <c:pt idx="158">
                  <c:v>25.580000000000002</c:v>
                </c:pt>
                <c:pt idx="159">
                  <c:v>25.59</c:v>
                </c:pt>
                <c:pt idx="160">
                  <c:v>25.6</c:v>
                </c:pt>
                <c:pt idx="161">
                  <c:v>25.610000000000007</c:v>
                </c:pt>
                <c:pt idx="162">
                  <c:v>25.62</c:v>
                </c:pt>
                <c:pt idx="163">
                  <c:v>25.630000000000006</c:v>
                </c:pt>
                <c:pt idx="164">
                  <c:v>25.64</c:v>
                </c:pt>
                <c:pt idx="165">
                  <c:v>25.650000000000006</c:v>
                </c:pt>
                <c:pt idx="166">
                  <c:v>25.66</c:v>
                </c:pt>
                <c:pt idx="167">
                  <c:v>25.67</c:v>
                </c:pt>
                <c:pt idx="168">
                  <c:v>25.680000000000003</c:v>
                </c:pt>
                <c:pt idx="169">
                  <c:v>25.69</c:v>
                </c:pt>
                <c:pt idx="170">
                  <c:v>25.700000000000003</c:v>
                </c:pt>
                <c:pt idx="171">
                  <c:v>25.71</c:v>
                </c:pt>
                <c:pt idx="172">
                  <c:v>25.720000000000002</c:v>
                </c:pt>
                <c:pt idx="173">
                  <c:v>25.73</c:v>
                </c:pt>
                <c:pt idx="174">
                  <c:v>25.740000000000002</c:v>
                </c:pt>
                <c:pt idx="175">
                  <c:v>25.75</c:v>
                </c:pt>
                <c:pt idx="176">
                  <c:v>25.759999999999998</c:v>
                </c:pt>
                <c:pt idx="177">
                  <c:v>25.770000000000003</c:v>
                </c:pt>
                <c:pt idx="178">
                  <c:v>25.779999999999998</c:v>
                </c:pt>
                <c:pt idx="179">
                  <c:v>25.790000000000003</c:v>
                </c:pt>
                <c:pt idx="180">
                  <c:v>25.8</c:v>
                </c:pt>
                <c:pt idx="181">
                  <c:v>25.810000000000006</c:v>
                </c:pt>
                <c:pt idx="182">
                  <c:v>25.82</c:v>
                </c:pt>
                <c:pt idx="183">
                  <c:v>25.830000000000005</c:v>
                </c:pt>
                <c:pt idx="184">
                  <c:v>25.84</c:v>
                </c:pt>
                <c:pt idx="185">
                  <c:v>25.85</c:v>
                </c:pt>
                <c:pt idx="186">
                  <c:v>25.860000000000003</c:v>
                </c:pt>
                <c:pt idx="187">
                  <c:v>25.87</c:v>
                </c:pt>
                <c:pt idx="188">
                  <c:v>25.880000000000003</c:v>
                </c:pt>
                <c:pt idx="189">
                  <c:v>25.89</c:v>
                </c:pt>
                <c:pt idx="190">
                  <c:v>25.900000000000002</c:v>
                </c:pt>
                <c:pt idx="191">
                  <c:v>25.91</c:v>
                </c:pt>
                <c:pt idx="192">
                  <c:v>25.919999999999998</c:v>
                </c:pt>
                <c:pt idx="193">
                  <c:v>25.930000000000003</c:v>
                </c:pt>
                <c:pt idx="194">
                  <c:v>25.939999999999998</c:v>
                </c:pt>
                <c:pt idx="195">
                  <c:v>25.950000000000003</c:v>
                </c:pt>
                <c:pt idx="196">
                  <c:v>25.959999999999997</c:v>
                </c:pt>
                <c:pt idx="197">
                  <c:v>25.970000000000002</c:v>
                </c:pt>
                <c:pt idx="198">
                  <c:v>25.979999999999997</c:v>
                </c:pt>
                <c:pt idx="199">
                  <c:v>25.990000000000002</c:v>
                </c:pt>
                <c:pt idx="200">
                  <c:v>26</c:v>
                </c:pt>
              </c:numCache>
            </c:numRef>
          </c:xVal>
          <c:yVal>
            <c:numRef>
              <c:f>伝送距離_24.5mm!$BB$12:$BB$212</c:f>
              <c:numCache>
                <c:formatCode>General</c:formatCode>
                <c:ptCount val="201"/>
                <c:pt idx="0">
                  <c:v>-77.804865064564012</c:v>
                </c:pt>
                <c:pt idx="1">
                  <c:v>-77.819370174364963</c:v>
                </c:pt>
                <c:pt idx="2">
                  <c:v>-78.013136374850987</c:v>
                </c:pt>
                <c:pt idx="3">
                  <c:v>-78.190762003246988</c:v>
                </c:pt>
                <c:pt idx="4">
                  <c:v>-78.482101696099008</c:v>
                </c:pt>
                <c:pt idx="5">
                  <c:v>-78.866459744506983</c:v>
                </c:pt>
                <c:pt idx="6">
                  <c:v>-79.146403936435988</c:v>
                </c:pt>
                <c:pt idx="7">
                  <c:v>-79.372195267303979</c:v>
                </c:pt>
                <c:pt idx="8">
                  <c:v>-79.444151982229016</c:v>
                </c:pt>
                <c:pt idx="9">
                  <c:v>-79.522830117341954</c:v>
                </c:pt>
                <c:pt idx="10">
                  <c:v>-79.632329969592405</c:v>
                </c:pt>
                <c:pt idx="11">
                  <c:v>-79.7513329542614</c:v>
                </c:pt>
                <c:pt idx="12">
                  <c:v>-80.067639825822965</c:v>
                </c:pt>
                <c:pt idx="13">
                  <c:v>-80.545571341973385</c:v>
                </c:pt>
                <c:pt idx="14">
                  <c:v>-81.048901744334302</c:v>
                </c:pt>
                <c:pt idx="15">
                  <c:v>-81.469853946927898</c:v>
                </c:pt>
                <c:pt idx="16">
                  <c:v>-81.843913819962822</c:v>
                </c:pt>
                <c:pt idx="17">
                  <c:v>-82.012842526683983</c:v>
                </c:pt>
                <c:pt idx="18">
                  <c:v>-82.017217697079602</c:v>
                </c:pt>
                <c:pt idx="19">
                  <c:v>-82.046832518249843</c:v>
                </c:pt>
                <c:pt idx="20">
                  <c:v>-82.110001249142996</c:v>
                </c:pt>
                <c:pt idx="21">
                  <c:v>-82.305854425939231</c:v>
                </c:pt>
                <c:pt idx="22">
                  <c:v>-82.577076564975272</c:v>
                </c:pt>
                <c:pt idx="23">
                  <c:v>-82.990404967435197</c:v>
                </c:pt>
                <c:pt idx="24">
                  <c:v>-83.466173053416512</c:v>
                </c:pt>
                <c:pt idx="25">
                  <c:v>-83.892047796475367</c:v>
                </c:pt>
                <c:pt idx="26">
                  <c:v>-84.212428101675272</c:v>
                </c:pt>
                <c:pt idx="27">
                  <c:v>-84.408523647044419</c:v>
                </c:pt>
                <c:pt idx="28">
                  <c:v>-84.472037319064952</c:v>
                </c:pt>
                <c:pt idx="29">
                  <c:v>-84.433389133119078</c:v>
                </c:pt>
                <c:pt idx="30">
                  <c:v>-84.464889681636791</c:v>
                </c:pt>
                <c:pt idx="31">
                  <c:v>-84.543812742330402</c:v>
                </c:pt>
                <c:pt idx="32">
                  <c:v>-84.791287898472604</c:v>
                </c:pt>
                <c:pt idx="33">
                  <c:v>-85.216710655205091</c:v>
                </c:pt>
                <c:pt idx="34">
                  <c:v>-85.630908591578972</c:v>
                </c:pt>
                <c:pt idx="35">
                  <c:v>-86.017747195354488</c:v>
                </c:pt>
                <c:pt idx="36">
                  <c:v>-86.341533860357018</c:v>
                </c:pt>
                <c:pt idx="37">
                  <c:v>-86.579230804245014</c:v>
                </c:pt>
                <c:pt idx="38">
                  <c:v>-86.541957639383725</c:v>
                </c:pt>
                <c:pt idx="39">
                  <c:v>-86.375124321731207</c:v>
                </c:pt>
                <c:pt idx="40">
                  <c:v>-86.320346292786923</c:v>
                </c:pt>
                <c:pt idx="41">
                  <c:v>-86.476191104189056</c:v>
                </c:pt>
                <c:pt idx="42">
                  <c:v>-86.703730449746274</c:v>
                </c:pt>
                <c:pt idx="43">
                  <c:v>-86.971860144167294</c:v>
                </c:pt>
                <c:pt idx="44">
                  <c:v>-87.267822316687884</c:v>
                </c:pt>
                <c:pt idx="45">
                  <c:v>-87.49299396545689</c:v>
                </c:pt>
                <c:pt idx="46">
                  <c:v>-87.609937075665968</c:v>
                </c:pt>
                <c:pt idx="47">
                  <c:v>-87.654734645461687</c:v>
                </c:pt>
                <c:pt idx="48">
                  <c:v>-87.629103221802794</c:v>
                </c:pt>
                <c:pt idx="49">
                  <c:v>-87.499604307730593</c:v>
                </c:pt>
                <c:pt idx="50">
                  <c:v>-87.381575356370362</c:v>
                </c:pt>
                <c:pt idx="51">
                  <c:v>-87.436989004203852</c:v>
                </c:pt>
                <c:pt idx="52">
                  <c:v>-87.609371809320777</c:v>
                </c:pt>
                <c:pt idx="53">
                  <c:v>-87.735903943562676</c:v>
                </c:pt>
                <c:pt idx="54">
                  <c:v>-87.720800342465765</c:v>
                </c:pt>
                <c:pt idx="55">
                  <c:v>-87.823237678055008</c:v>
                </c:pt>
                <c:pt idx="56">
                  <c:v>-87.817219795775515</c:v>
                </c:pt>
                <c:pt idx="57">
                  <c:v>-87.786790951806438</c:v>
                </c:pt>
                <c:pt idx="58">
                  <c:v>-87.654524891648805</c:v>
                </c:pt>
                <c:pt idx="59">
                  <c:v>-87.5561320907061</c:v>
                </c:pt>
                <c:pt idx="60">
                  <c:v>-87.50456814935427</c:v>
                </c:pt>
                <c:pt idx="61">
                  <c:v>-87.446992148910795</c:v>
                </c:pt>
                <c:pt idx="62">
                  <c:v>-87.379279833582274</c:v>
                </c:pt>
                <c:pt idx="63">
                  <c:v>-87.312854377823939</c:v>
                </c:pt>
                <c:pt idx="64">
                  <c:v>-87.357819696570061</c:v>
                </c:pt>
                <c:pt idx="65">
                  <c:v>-87.358933605766708</c:v>
                </c:pt>
                <c:pt idx="66">
                  <c:v>-87.271263918133087</c:v>
                </c:pt>
                <c:pt idx="67">
                  <c:v>-87.192608841667152</c:v>
                </c:pt>
                <c:pt idx="68">
                  <c:v>-87.086811678606978</c:v>
                </c:pt>
                <c:pt idx="69">
                  <c:v>-87.043557455582132</c:v>
                </c:pt>
                <c:pt idx="70">
                  <c:v>-86.958926252737001</c:v>
                </c:pt>
                <c:pt idx="71">
                  <c:v>-86.803660564945318</c:v>
                </c:pt>
                <c:pt idx="72">
                  <c:v>-86.710687017039959</c:v>
                </c:pt>
                <c:pt idx="73">
                  <c:v>-86.64110465628498</c:v>
                </c:pt>
                <c:pt idx="74">
                  <c:v>-86.54579303367295</c:v>
                </c:pt>
                <c:pt idx="75">
                  <c:v>-86.490868839107023</c:v>
                </c:pt>
                <c:pt idx="76">
                  <c:v>-86.444328701499956</c:v>
                </c:pt>
                <c:pt idx="77">
                  <c:v>-86.319688698636014</c:v>
                </c:pt>
                <c:pt idx="78">
                  <c:v>-86.180401064313003</c:v>
                </c:pt>
                <c:pt idx="79">
                  <c:v>-86.017609506958991</c:v>
                </c:pt>
                <c:pt idx="80">
                  <c:v>-85.865703270861033</c:v>
                </c:pt>
                <c:pt idx="81">
                  <c:v>-85.634039291934982</c:v>
                </c:pt>
                <c:pt idx="82">
                  <c:v>-85.416292346612025</c:v>
                </c:pt>
                <c:pt idx="83">
                  <c:v>-85.222718529809001</c:v>
                </c:pt>
                <c:pt idx="84">
                  <c:v>-85.167576205350983</c:v>
                </c:pt>
                <c:pt idx="85">
                  <c:v>-85.076160306855058</c:v>
                </c:pt>
                <c:pt idx="86">
                  <c:v>-84.971490478389953</c:v>
                </c:pt>
                <c:pt idx="87">
                  <c:v>-84.879399779316998</c:v>
                </c:pt>
                <c:pt idx="88">
                  <c:v>-84.739760530996008</c:v>
                </c:pt>
                <c:pt idx="89">
                  <c:v>-84.507520440147033</c:v>
                </c:pt>
                <c:pt idx="90">
                  <c:v>-84.360372391426921</c:v>
                </c:pt>
                <c:pt idx="91">
                  <c:v>-84.280926143360944</c:v>
                </c:pt>
                <c:pt idx="92">
                  <c:v>-84.263263334841056</c:v>
                </c:pt>
                <c:pt idx="93">
                  <c:v>-84.217740681583066</c:v>
                </c:pt>
                <c:pt idx="94">
                  <c:v>-84.236917503495988</c:v>
                </c:pt>
                <c:pt idx="95">
                  <c:v>-84.414415299734017</c:v>
                </c:pt>
                <c:pt idx="96">
                  <c:v>-84.706328611879982</c:v>
                </c:pt>
                <c:pt idx="97">
                  <c:v>-84.875067269222981</c:v>
                </c:pt>
                <c:pt idx="98">
                  <c:v>-84.842678300157999</c:v>
                </c:pt>
                <c:pt idx="99">
                  <c:v>-84.769631260950007</c:v>
                </c:pt>
                <c:pt idx="100">
                  <c:v>-84.754464182271022</c:v>
                </c:pt>
                <c:pt idx="101">
                  <c:v>-84.776936717184952</c:v>
                </c:pt>
                <c:pt idx="102">
                  <c:v>-84.883320275064079</c:v>
                </c:pt>
                <c:pt idx="103">
                  <c:v>-84.926929644859982</c:v>
                </c:pt>
                <c:pt idx="104">
                  <c:v>-84.998674016819052</c:v>
                </c:pt>
                <c:pt idx="105">
                  <c:v>-85.238318330232957</c:v>
                </c:pt>
                <c:pt idx="106">
                  <c:v>-85.52104942254698</c:v>
                </c:pt>
                <c:pt idx="107">
                  <c:v>-85.729078448104019</c:v>
                </c:pt>
                <c:pt idx="108">
                  <c:v>-85.676829342169</c:v>
                </c:pt>
                <c:pt idx="109">
                  <c:v>-85.440839899942048</c:v>
                </c:pt>
                <c:pt idx="110">
                  <c:v>-85.245366534349046</c:v>
                </c:pt>
                <c:pt idx="111">
                  <c:v>-85.230296975303034</c:v>
                </c:pt>
                <c:pt idx="112">
                  <c:v>-85.223925035789989</c:v>
                </c:pt>
                <c:pt idx="113">
                  <c:v>-85.227305306737989</c:v>
                </c:pt>
                <c:pt idx="114">
                  <c:v>-85.327438058432989</c:v>
                </c:pt>
                <c:pt idx="115">
                  <c:v>-85.527137696082022</c:v>
                </c:pt>
                <c:pt idx="116">
                  <c:v>-85.869509628123993</c:v>
                </c:pt>
                <c:pt idx="117">
                  <c:v>-86.13828255112297</c:v>
                </c:pt>
                <c:pt idx="118">
                  <c:v>-86.135633793976908</c:v>
                </c:pt>
                <c:pt idx="119">
                  <c:v>-85.935533115624906</c:v>
                </c:pt>
                <c:pt idx="120">
                  <c:v>-85.698079312613984</c:v>
                </c:pt>
                <c:pt idx="121">
                  <c:v>-85.544747691612116</c:v>
                </c:pt>
                <c:pt idx="122">
                  <c:v>-85.573010568733011</c:v>
                </c:pt>
                <c:pt idx="123">
                  <c:v>-85.695408549663043</c:v>
                </c:pt>
                <c:pt idx="124">
                  <c:v>-85.780824193996978</c:v>
                </c:pt>
                <c:pt idx="125">
                  <c:v>-86.035954273091988</c:v>
                </c:pt>
                <c:pt idx="126">
                  <c:v>-86.303723907086919</c:v>
                </c:pt>
                <c:pt idx="127">
                  <c:v>-86.498599589712086</c:v>
                </c:pt>
                <c:pt idx="128">
                  <c:v>-86.49698083376903</c:v>
                </c:pt>
                <c:pt idx="129">
                  <c:v>-86.285725115333079</c:v>
                </c:pt>
                <c:pt idx="130">
                  <c:v>-85.945139368467053</c:v>
                </c:pt>
                <c:pt idx="131">
                  <c:v>-85.68414410419598</c:v>
                </c:pt>
                <c:pt idx="132">
                  <c:v>-85.653913179758987</c:v>
                </c:pt>
                <c:pt idx="133">
                  <c:v>-85.690162999643917</c:v>
                </c:pt>
                <c:pt idx="134">
                  <c:v>-85.876751428786946</c:v>
                </c:pt>
                <c:pt idx="135">
                  <c:v>-86.03212806357601</c:v>
                </c:pt>
                <c:pt idx="136">
                  <c:v>-86.135528019182956</c:v>
                </c:pt>
                <c:pt idx="137">
                  <c:v>-86.304768240349063</c:v>
                </c:pt>
                <c:pt idx="138">
                  <c:v>-86.269562848367983</c:v>
                </c:pt>
                <c:pt idx="139">
                  <c:v>-86.107322090829015</c:v>
                </c:pt>
                <c:pt idx="140">
                  <c:v>-85.774513571950024</c:v>
                </c:pt>
                <c:pt idx="141">
                  <c:v>-85.574387720063996</c:v>
                </c:pt>
                <c:pt idx="142">
                  <c:v>-85.461718816734873</c:v>
                </c:pt>
                <c:pt idx="143">
                  <c:v>-85.511783556932073</c:v>
                </c:pt>
                <c:pt idx="144">
                  <c:v>-85.583337941410022</c:v>
                </c:pt>
                <c:pt idx="145">
                  <c:v>-85.589942278145941</c:v>
                </c:pt>
                <c:pt idx="146">
                  <c:v>-85.690544779802067</c:v>
                </c:pt>
                <c:pt idx="147">
                  <c:v>-85.589069514290031</c:v>
                </c:pt>
                <c:pt idx="148">
                  <c:v>-85.392397019468007</c:v>
                </c:pt>
                <c:pt idx="149">
                  <c:v>-85.191573922010093</c:v>
                </c:pt>
                <c:pt idx="150">
                  <c:v>-84.806376015011992</c:v>
                </c:pt>
                <c:pt idx="151">
                  <c:v>-84.406758779703978</c:v>
                </c:pt>
                <c:pt idx="152">
                  <c:v>-84.063436402749957</c:v>
                </c:pt>
                <c:pt idx="153">
                  <c:v>-83.940596252235991</c:v>
                </c:pt>
                <c:pt idx="154">
                  <c:v>-83.873846484846908</c:v>
                </c:pt>
                <c:pt idx="155">
                  <c:v>-83.721308268585958</c:v>
                </c:pt>
                <c:pt idx="156">
                  <c:v>-83.478305901389021</c:v>
                </c:pt>
                <c:pt idx="157">
                  <c:v>-83.189475018130992</c:v>
                </c:pt>
                <c:pt idx="158">
                  <c:v>-82.900441903031933</c:v>
                </c:pt>
                <c:pt idx="159">
                  <c:v>-82.445949748234071</c:v>
                </c:pt>
                <c:pt idx="160">
                  <c:v>-81.974205565702079</c:v>
                </c:pt>
                <c:pt idx="161">
                  <c:v>-81.510440276902045</c:v>
                </c:pt>
                <c:pt idx="162">
                  <c:v>-81.098402516047926</c:v>
                </c:pt>
                <c:pt idx="163">
                  <c:v>-80.84144109324302</c:v>
                </c:pt>
                <c:pt idx="164">
                  <c:v>-80.706945890845986</c:v>
                </c:pt>
                <c:pt idx="165">
                  <c:v>-80.53316368027609</c:v>
                </c:pt>
                <c:pt idx="166">
                  <c:v>-80.178831032233873</c:v>
                </c:pt>
                <c:pt idx="167">
                  <c:v>-79.673114236784016</c:v>
                </c:pt>
                <c:pt idx="168">
                  <c:v>-79.161282350160931</c:v>
                </c:pt>
                <c:pt idx="169">
                  <c:v>-78.678628631078013</c:v>
                </c:pt>
                <c:pt idx="170">
                  <c:v>-78.208909954335923</c:v>
                </c:pt>
                <c:pt idx="171">
                  <c:v>-77.716521673771922</c:v>
                </c:pt>
                <c:pt idx="172">
                  <c:v>-77.302740843161004</c:v>
                </c:pt>
                <c:pt idx="173">
                  <c:v>-77.145954820491042</c:v>
                </c:pt>
                <c:pt idx="174">
                  <c:v>-77.007893923678921</c:v>
                </c:pt>
                <c:pt idx="175">
                  <c:v>-76.751028286407973</c:v>
                </c:pt>
                <c:pt idx="176">
                  <c:v>-76.345101037581998</c:v>
                </c:pt>
                <c:pt idx="177">
                  <c:v>-75.919612395787922</c:v>
                </c:pt>
                <c:pt idx="178">
                  <c:v>-75.515699660706915</c:v>
                </c:pt>
                <c:pt idx="179">
                  <c:v>-75.20295005933599</c:v>
                </c:pt>
                <c:pt idx="180">
                  <c:v>-74.920586598788972</c:v>
                </c:pt>
                <c:pt idx="181">
                  <c:v>-74.710309468716005</c:v>
                </c:pt>
                <c:pt idx="182">
                  <c:v>-74.544842464352996</c:v>
                </c:pt>
                <c:pt idx="183">
                  <c:v>-74.537344713445108</c:v>
                </c:pt>
                <c:pt idx="184">
                  <c:v>-74.568556481318097</c:v>
                </c:pt>
                <c:pt idx="185">
                  <c:v>-74.631411781664951</c:v>
                </c:pt>
                <c:pt idx="186">
                  <c:v>-74.511064384833986</c:v>
                </c:pt>
                <c:pt idx="187">
                  <c:v>-74.206366432488025</c:v>
                </c:pt>
                <c:pt idx="188">
                  <c:v>-73.960843135756008</c:v>
                </c:pt>
                <c:pt idx="189">
                  <c:v>-73.803306571503967</c:v>
                </c:pt>
                <c:pt idx="190">
                  <c:v>-73.588165109213946</c:v>
                </c:pt>
                <c:pt idx="191">
                  <c:v>-73.451329980435986</c:v>
                </c:pt>
                <c:pt idx="192">
                  <c:v>-73.308374381093003</c:v>
                </c:pt>
                <c:pt idx="193">
                  <c:v>-73.215225153817997</c:v>
                </c:pt>
                <c:pt idx="194">
                  <c:v>-73.149811349147967</c:v>
                </c:pt>
                <c:pt idx="195">
                  <c:v>-73.141995837009048</c:v>
                </c:pt>
                <c:pt idx="196">
                  <c:v>-72.962156395910043</c:v>
                </c:pt>
                <c:pt idx="197">
                  <c:v>-72.746752924788098</c:v>
                </c:pt>
                <c:pt idx="198">
                  <c:v>-72.471072866183903</c:v>
                </c:pt>
                <c:pt idx="199">
                  <c:v>-72.152269285239996</c:v>
                </c:pt>
                <c:pt idx="200">
                  <c:v>-72.061834749633931</c:v>
                </c:pt>
              </c:numCache>
            </c:numRef>
          </c:yVal>
          <c:smooth val="1"/>
        </c:ser>
        <c:ser>
          <c:idx val="6"/>
          <c:order val="1"/>
          <c:tx>
            <c:strRef>
              <c:f>伝送距離_24.5mm!$BC$11</c:f>
              <c:strCache>
                <c:ptCount val="1"/>
                <c:pt idx="0">
                  <c:v>h12/h22</c:v>
                </c:pt>
              </c:strCache>
            </c:strRef>
          </c:tx>
          <c:spPr>
            <a:ln w="12700" cap="sq">
              <a:solidFill>
                <a:srgbClr val="FF0000"/>
              </a:solidFill>
              <a:prstDash val="solid"/>
              <a:miter lim="800000"/>
            </a:ln>
          </c:spPr>
          <c:marker>
            <c:symbol val="none"/>
          </c:marker>
          <c:xVal>
            <c:numRef>
              <c:f>伝送距離_24.5mm!$A$12:$A$212</c:f>
              <c:numCache>
                <c:formatCode>General</c:formatCode>
                <c:ptCount val="201"/>
                <c:pt idx="0">
                  <c:v>24</c:v>
                </c:pt>
                <c:pt idx="1">
                  <c:v>24.01</c:v>
                </c:pt>
                <c:pt idx="2">
                  <c:v>24.020000000000003</c:v>
                </c:pt>
                <c:pt idx="3">
                  <c:v>24.03</c:v>
                </c:pt>
                <c:pt idx="4">
                  <c:v>24.040000000000003</c:v>
                </c:pt>
                <c:pt idx="5">
                  <c:v>24.05</c:v>
                </c:pt>
                <c:pt idx="6">
                  <c:v>24.060000000000002</c:v>
                </c:pt>
                <c:pt idx="7">
                  <c:v>24.07</c:v>
                </c:pt>
                <c:pt idx="8">
                  <c:v>24.080000000000002</c:v>
                </c:pt>
                <c:pt idx="9">
                  <c:v>24.09</c:v>
                </c:pt>
                <c:pt idx="10">
                  <c:v>24.1</c:v>
                </c:pt>
                <c:pt idx="11">
                  <c:v>24.110000000000007</c:v>
                </c:pt>
                <c:pt idx="12">
                  <c:v>24.12</c:v>
                </c:pt>
                <c:pt idx="13">
                  <c:v>24.130000000000006</c:v>
                </c:pt>
                <c:pt idx="14">
                  <c:v>24.14</c:v>
                </c:pt>
                <c:pt idx="15">
                  <c:v>24.150000000000006</c:v>
                </c:pt>
                <c:pt idx="16">
                  <c:v>24.16</c:v>
                </c:pt>
                <c:pt idx="17">
                  <c:v>24.17</c:v>
                </c:pt>
                <c:pt idx="18">
                  <c:v>24.180000000000003</c:v>
                </c:pt>
                <c:pt idx="19">
                  <c:v>24.19</c:v>
                </c:pt>
                <c:pt idx="20">
                  <c:v>24.200000000000003</c:v>
                </c:pt>
                <c:pt idx="21">
                  <c:v>24.21</c:v>
                </c:pt>
                <c:pt idx="22">
                  <c:v>24.220000000000002</c:v>
                </c:pt>
                <c:pt idx="23">
                  <c:v>24.23</c:v>
                </c:pt>
                <c:pt idx="24">
                  <c:v>24.240000000000002</c:v>
                </c:pt>
                <c:pt idx="25">
                  <c:v>24.25</c:v>
                </c:pt>
                <c:pt idx="26">
                  <c:v>24.259999999999998</c:v>
                </c:pt>
                <c:pt idx="27">
                  <c:v>24.270000000000003</c:v>
                </c:pt>
                <c:pt idx="28">
                  <c:v>24.279999999999998</c:v>
                </c:pt>
                <c:pt idx="29">
                  <c:v>24.290000000000003</c:v>
                </c:pt>
                <c:pt idx="30">
                  <c:v>24.3</c:v>
                </c:pt>
                <c:pt idx="31">
                  <c:v>24.310000000000006</c:v>
                </c:pt>
                <c:pt idx="32">
                  <c:v>24.32</c:v>
                </c:pt>
                <c:pt idx="33">
                  <c:v>24.330000000000005</c:v>
                </c:pt>
                <c:pt idx="34">
                  <c:v>24.34</c:v>
                </c:pt>
                <c:pt idx="35">
                  <c:v>24.35</c:v>
                </c:pt>
                <c:pt idx="36">
                  <c:v>24.360000000000003</c:v>
                </c:pt>
                <c:pt idx="37">
                  <c:v>24.37</c:v>
                </c:pt>
                <c:pt idx="38">
                  <c:v>24.380000000000003</c:v>
                </c:pt>
                <c:pt idx="39">
                  <c:v>24.39</c:v>
                </c:pt>
                <c:pt idx="40">
                  <c:v>24.400000000000002</c:v>
                </c:pt>
                <c:pt idx="41">
                  <c:v>24.41</c:v>
                </c:pt>
                <c:pt idx="42">
                  <c:v>24.419999999999998</c:v>
                </c:pt>
                <c:pt idx="43">
                  <c:v>24.430000000000003</c:v>
                </c:pt>
                <c:pt idx="44">
                  <c:v>24.439999999999998</c:v>
                </c:pt>
                <c:pt idx="45">
                  <c:v>24.450000000000003</c:v>
                </c:pt>
                <c:pt idx="46">
                  <c:v>24.459999999999997</c:v>
                </c:pt>
                <c:pt idx="47">
                  <c:v>24.470000000000002</c:v>
                </c:pt>
                <c:pt idx="48">
                  <c:v>24.479999999999997</c:v>
                </c:pt>
                <c:pt idx="49">
                  <c:v>24.490000000000002</c:v>
                </c:pt>
                <c:pt idx="50">
                  <c:v>24.5</c:v>
                </c:pt>
                <c:pt idx="51">
                  <c:v>24.51</c:v>
                </c:pt>
                <c:pt idx="52">
                  <c:v>24.520000000000003</c:v>
                </c:pt>
                <c:pt idx="53">
                  <c:v>24.53</c:v>
                </c:pt>
                <c:pt idx="54">
                  <c:v>24.540000000000003</c:v>
                </c:pt>
                <c:pt idx="55">
                  <c:v>24.55</c:v>
                </c:pt>
                <c:pt idx="56">
                  <c:v>24.560000000000002</c:v>
                </c:pt>
                <c:pt idx="57">
                  <c:v>24.57</c:v>
                </c:pt>
                <c:pt idx="58">
                  <c:v>24.580000000000002</c:v>
                </c:pt>
                <c:pt idx="59">
                  <c:v>24.59</c:v>
                </c:pt>
                <c:pt idx="60">
                  <c:v>24.6</c:v>
                </c:pt>
                <c:pt idx="61">
                  <c:v>24.610000000000007</c:v>
                </c:pt>
                <c:pt idx="62">
                  <c:v>24.62</c:v>
                </c:pt>
                <c:pt idx="63">
                  <c:v>24.630000000000006</c:v>
                </c:pt>
                <c:pt idx="64">
                  <c:v>24.64</c:v>
                </c:pt>
                <c:pt idx="65">
                  <c:v>24.650000000000006</c:v>
                </c:pt>
                <c:pt idx="66">
                  <c:v>24.66</c:v>
                </c:pt>
                <c:pt idx="67">
                  <c:v>24.67</c:v>
                </c:pt>
                <c:pt idx="68">
                  <c:v>24.680000000000003</c:v>
                </c:pt>
                <c:pt idx="69">
                  <c:v>24.69</c:v>
                </c:pt>
                <c:pt idx="70">
                  <c:v>24.700000000000003</c:v>
                </c:pt>
                <c:pt idx="71">
                  <c:v>24.71</c:v>
                </c:pt>
                <c:pt idx="72">
                  <c:v>24.720000000000002</c:v>
                </c:pt>
                <c:pt idx="73">
                  <c:v>24.73</c:v>
                </c:pt>
                <c:pt idx="74">
                  <c:v>24.740000000000002</c:v>
                </c:pt>
                <c:pt idx="75">
                  <c:v>24.75</c:v>
                </c:pt>
                <c:pt idx="76">
                  <c:v>24.759999999999998</c:v>
                </c:pt>
                <c:pt idx="77">
                  <c:v>24.770000000000003</c:v>
                </c:pt>
                <c:pt idx="78">
                  <c:v>24.779999999999998</c:v>
                </c:pt>
                <c:pt idx="79">
                  <c:v>24.790000000000003</c:v>
                </c:pt>
                <c:pt idx="80">
                  <c:v>24.8</c:v>
                </c:pt>
                <c:pt idx="81">
                  <c:v>24.810000000000006</c:v>
                </c:pt>
                <c:pt idx="82">
                  <c:v>24.82</c:v>
                </c:pt>
                <c:pt idx="83">
                  <c:v>24.830000000000005</c:v>
                </c:pt>
                <c:pt idx="84">
                  <c:v>24.84</c:v>
                </c:pt>
                <c:pt idx="85">
                  <c:v>24.85</c:v>
                </c:pt>
                <c:pt idx="86">
                  <c:v>24.860000000000003</c:v>
                </c:pt>
                <c:pt idx="87">
                  <c:v>24.87</c:v>
                </c:pt>
                <c:pt idx="88">
                  <c:v>24.880000000000003</c:v>
                </c:pt>
                <c:pt idx="89">
                  <c:v>24.89</c:v>
                </c:pt>
                <c:pt idx="90">
                  <c:v>24.900000000000002</c:v>
                </c:pt>
                <c:pt idx="91">
                  <c:v>24.91</c:v>
                </c:pt>
                <c:pt idx="92">
                  <c:v>24.919999999999998</c:v>
                </c:pt>
                <c:pt idx="93">
                  <c:v>24.930000000000003</c:v>
                </c:pt>
                <c:pt idx="94">
                  <c:v>24.939999999999998</c:v>
                </c:pt>
                <c:pt idx="95">
                  <c:v>24.950000000000003</c:v>
                </c:pt>
                <c:pt idx="96">
                  <c:v>24.959999999999997</c:v>
                </c:pt>
                <c:pt idx="97">
                  <c:v>24.970000000000002</c:v>
                </c:pt>
                <c:pt idx="98">
                  <c:v>24.979999999999997</c:v>
                </c:pt>
                <c:pt idx="99">
                  <c:v>24.990000000000002</c:v>
                </c:pt>
                <c:pt idx="100">
                  <c:v>25</c:v>
                </c:pt>
                <c:pt idx="101">
                  <c:v>25.01</c:v>
                </c:pt>
                <c:pt idx="102">
                  <c:v>25.020000000000003</c:v>
                </c:pt>
                <c:pt idx="103">
                  <c:v>25.03</c:v>
                </c:pt>
                <c:pt idx="104">
                  <c:v>25.040000000000003</c:v>
                </c:pt>
                <c:pt idx="105">
                  <c:v>25.05</c:v>
                </c:pt>
                <c:pt idx="106">
                  <c:v>25.060000000000002</c:v>
                </c:pt>
                <c:pt idx="107">
                  <c:v>25.07</c:v>
                </c:pt>
                <c:pt idx="108">
                  <c:v>25.080000000000002</c:v>
                </c:pt>
                <c:pt idx="109">
                  <c:v>25.09</c:v>
                </c:pt>
                <c:pt idx="110">
                  <c:v>25.1</c:v>
                </c:pt>
                <c:pt idx="111">
                  <c:v>25.110000000000007</c:v>
                </c:pt>
                <c:pt idx="112">
                  <c:v>25.12</c:v>
                </c:pt>
                <c:pt idx="113">
                  <c:v>25.130000000000006</c:v>
                </c:pt>
                <c:pt idx="114">
                  <c:v>25.14</c:v>
                </c:pt>
                <c:pt idx="115">
                  <c:v>25.150000000000006</c:v>
                </c:pt>
                <c:pt idx="116">
                  <c:v>25.16</c:v>
                </c:pt>
                <c:pt idx="117">
                  <c:v>25.17</c:v>
                </c:pt>
                <c:pt idx="118">
                  <c:v>25.180000000000003</c:v>
                </c:pt>
                <c:pt idx="119">
                  <c:v>25.19</c:v>
                </c:pt>
                <c:pt idx="120">
                  <c:v>25.200000000000003</c:v>
                </c:pt>
                <c:pt idx="121">
                  <c:v>25.21</c:v>
                </c:pt>
                <c:pt idx="122">
                  <c:v>25.220000000000002</c:v>
                </c:pt>
                <c:pt idx="123">
                  <c:v>25.23</c:v>
                </c:pt>
                <c:pt idx="124">
                  <c:v>25.240000000000002</c:v>
                </c:pt>
                <c:pt idx="125">
                  <c:v>25.25</c:v>
                </c:pt>
                <c:pt idx="126">
                  <c:v>25.259999999999998</c:v>
                </c:pt>
                <c:pt idx="127">
                  <c:v>25.270000000000003</c:v>
                </c:pt>
                <c:pt idx="128">
                  <c:v>25.279999999999998</c:v>
                </c:pt>
                <c:pt idx="129">
                  <c:v>25.290000000000003</c:v>
                </c:pt>
                <c:pt idx="130">
                  <c:v>25.3</c:v>
                </c:pt>
                <c:pt idx="131">
                  <c:v>25.310000000000006</c:v>
                </c:pt>
                <c:pt idx="132">
                  <c:v>25.32</c:v>
                </c:pt>
                <c:pt idx="133">
                  <c:v>25.330000000000005</c:v>
                </c:pt>
                <c:pt idx="134">
                  <c:v>25.34</c:v>
                </c:pt>
                <c:pt idx="135">
                  <c:v>25.35</c:v>
                </c:pt>
                <c:pt idx="136">
                  <c:v>25.360000000000003</c:v>
                </c:pt>
                <c:pt idx="137">
                  <c:v>25.37</c:v>
                </c:pt>
                <c:pt idx="138">
                  <c:v>25.380000000000003</c:v>
                </c:pt>
                <c:pt idx="139">
                  <c:v>25.39</c:v>
                </c:pt>
                <c:pt idx="140">
                  <c:v>25.400000000000002</c:v>
                </c:pt>
                <c:pt idx="141">
                  <c:v>25.41</c:v>
                </c:pt>
                <c:pt idx="142">
                  <c:v>25.419999999999998</c:v>
                </c:pt>
                <c:pt idx="143">
                  <c:v>25.430000000000003</c:v>
                </c:pt>
                <c:pt idx="144">
                  <c:v>25.439999999999998</c:v>
                </c:pt>
                <c:pt idx="145">
                  <c:v>25.450000000000003</c:v>
                </c:pt>
                <c:pt idx="146">
                  <c:v>25.459999999999997</c:v>
                </c:pt>
                <c:pt idx="147">
                  <c:v>25.470000000000002</c:v>
                </c:pt>
                <c:pt idx="148">
                  <c:v>25.479999999999997</c:v>
                </c:pt>
                <c:pt idx="149">
                  <c:v>25.490000000000002</c:v>
                </c:pt>
                <c:pt idx="150">
                  <c:v>25.5</c:v>
                </c:pt>
                <c:pt idx="151">
                  <c:v>25.51</c:v>
                </c:pt>
                <c:pt idx="152">
                  <c:v>25.520000000000003</c:v>
                </c:pt>
                <c:pt idx="153">
                  <c:v>25.53</c:v>
                </c:pt>
                <c:pt idx="154">
                  <c:v>25.540000000000003</c:v>
                </c:pt>
                <c:pt idx="155">
                  <c:v>25.55</c:v>
                </c:pt>
                <c:pt idx="156">
                  <c:v>25.560000000000002</c:v>
                </c:pt>
                <c:pt idx="157">
                  <c:v>25.57</c:v>
                </c:pt>
                <c:pt idx="158">
                  <c:v>25.580000000000002</c:v>
                </c:pt>
                <c:pt idx="159">
                  <c:v>25.59</c:v>
                </c:pt>
                <c:pt idx="160">
                  <c:v>25.6</c:v>
                </c:pt>
                <c:pt idx="161">
                  <c:v>25.610000000000007</c:v>
                </c:pt>
                <c:pt idx="162">
                  <c:v>25.62</c:v>
                </c:pt>
                <c:pt idx="163">
                  <c:v>25.630000000000006</c:v>
                </c:pt>
                <c:pt idx="164">
                  <c:v>25.64</c:v>
                </c:pt>
                <c:pt idx="165">
                  <c:v>25.650000000000006</c:v>
                </c:pt>
                <c:pt idx="166">
                  <c:v>25.66</c:v>
                </c:pt>
                <c:pt idx="167">
                  <c:v>25.67</c:v>
                </c:pt>
                <c:pt idx="168">
                  <c:v>25.680000000000003</c:v>
                </c:pt>
                <c:pt idx="169">
                  <c:v>25.69</c:v>
                </c:pt>
                <c:pt idx="170">
                  <c:v>25.700000000000003</c:v>
                </c:pt>
                <c:pt idx="171">
                  <c:v>25.71</c:v>
                </c:pt>
                <c:pt idx="172">
                  <c:v>25.720000000000002</c:v>
                </c:pt>
                <c:pt idx="173">
                  <c:v>25.73</c:v>
                </c:pt>
                <c:pt idx="174">
                  <c:v>25.740000000000002</c:v>
                </c:pt>
                <c:pt idx="175">
                  <c:v>25.75</c:v>
                </c:pt>
                <c:pt idx="176">
                  <c:v>25.759999999999998</c:v>
                </c:pt>
                <c:pt idx="177">
                  <c:v>25.770000000000003</c:v>
                </c:pt>
                <c:pt idx="178">
                  <c:v>25.779999999999998</c:v>
                </c:pt>
                <c:pt idx="179">
                  <c:v>25.790000000000003</c:v>
                </c:pt>
                <c:pt idx="180">
                  <c:v>25.8</c:v>
                </c:pt>
                <c:pt idx="181">
                  <c:v>25.810000000000006</c:v>
                </c:pt>
                <c:pt idx="182">
                  <c:v>25.82</c:v>
                </c:pt>
                <c:pt idx="183">
                  <c:v>25.830000000000005</c:v>
                </c:pt>
                <c:pt idx="184">
                  <c:v>25.84</c:v>
                </c:pt>
                <c:pt idx="185">
                  <c:v>25.85</c:v>
                </c:pt>
                <c:pt idx="186">
                  <c:v>25.860000000000003</c:v>
                </c:pt>
                <c:pt idx="187">
                  <c:v>25.87</c:v>
                </c:pt>
                <c:pt idx="188">
                  <c:v>25.880000000000003</c:v>
                </c:pt>
                <c:pt idx="189">
                  <c:v>25.89</c:v>
                </c:pt>
                <c:pt idx="190">
                  <c:v>25.900000000000002</c:v>
                </c:pt>
                <c:pt idx="191">
                  <c:v>25.91</c:v>
                </c:pt>
                <c:pt idx="192">
                  <c:v>25.919999999999998</c:v>
                </c:pt>
                <c:pt idx="193">
                  <c:v>25.930000000000003</c:v>
                </c:pt>
                <c:pt idx="194">
                  <c:v>25.939999999999998</c:v>
                </c:pt>
                <c:pt idx="195">
                  <c:v>25.950000000000003</c:v>
                </c:pt>
                <c:pt idx="196">
                  <c:v>25.959999999999997</c:v>
                </c:pt>
                <c:pt idx="197">
                  <c:v>25.970000000000002</c:v>
                </c:pt>
                <c:pt idx="198">
                  <c:v>25.979999999999997</c:v>
                </c:pt>
                <c:pt idx="199">
                  <c:v>25.990000000000002</c:v>
                </c:pt>
                <c:pt idx="200">
                  <c:v>26</c:v>
                </c:pt>
              </c:numCache>
            </c:numRef>
          </c:xVal>
          <c:yVal>
            <c:numRef>
              <c:f>伝送距離_24.5mm!$BC$12:$BC$212</c:f>
              <c:numCache>
                <c:formatCode>General</c:formatCode>
                <c:ptCount val="201"/>
                <c:pt idx="0">
                  <c:v>-72.152436134494934</c:v>
                </c:pt>
                <c:pt idx="1">
                  <c:v>-72.563839347545979</c:v>
                </c:pt>
                <c:pt idx="2">
                  <c:v>-72.50994934686598</c:v>
                </c:pt>
                <c:pt idx="3">
                  <c:v>-72.333715912368987</c:v>
                </c:pt>
                <c:pt idx="4">
                  <c:v>-72.366349796312022</c:v>
                </c:pt>
                <c:pt idx="5">
                  <c:v>-72.431540064534005</c:v>
                </c:pt>
                <c:pt idx="6">
                  <c:v>-72.41462526749504</c:v>
                </c:pt>
                <c:pt idx="7">
                  <c:v>-72.519180757120992</c:v>
                </c:pt>
                <c:pt idx="8">
                  <c:v>-72.982213159400999</c:v>
                </c:pt>
                <c:pt idx="9">
                  <c:v>-73.630228016522977</c:v>
                </c:pt>
                <c:pt idx="10">
                  <c:v>-74.181534038612</c:v>
                </c:pt>
                <c:pt idx="11">
                  <c:v>-74.424850394256978</c:v>
                </c:pt>
                <c:pt idx="12">
                  <c:v>-74.441759765933028</c:v>
                </c:pt>
                <c:pt idx="13">
                  <c:v>-74.373118113663949</c:v>
                </c:pt>
                <c:pt idx="14">
                  <c:v>-74.344431350454954</c:v>
                </c:pt>
                <c:pt idx="15">
                  <c:v>-74.586485783200885</c:v>
                </c:pt>
                <c:pt idx="16">
                  <c:v>-74.906783647057722</c:v>
                </c:pt>
                <c:pt idx="17">
                  <c:v>-75.187470478077699</c:v>
                </c:pt>
                <c:pt idx="18">
                  <c:v>-75.607704048625763</c:v>
                </c:pt>
                <c:pt idx="19">
                  <c:v>-76.247503237906429</c:v>
                </c:pt>
                <c:pt idx="20">
                  <c:v>-76.848604800615675</c:v>
                </c:pt>
                <c:pt idx="21">
                  <c:v>-77.090835105542254</c:v>
                </c:pt>
                <c:pt idx="22">
                  <c:v>-77.005897021989014</c:v>
                </c:pt>
                <c:pt idx="23">
                  <c:v>-76.857990343726001</c:v>
                </c:pt>
                <c:pt idx="24">
                  <c:v>-76.9594762746528</c:v>
                </c:pt>
                <c:pt idx="25">
                  <c:v>-77.18066773989348</c:v>
                </c:pt>
                <c:pt idx="26">
                  <c:v>-77.403850523793508</c:v>
                </c:pt>
                <c:pt idx="27">
                  <c:v>-77.706083442132467</c:v>
                </c:pt>
                <c:pt idx="28">
                  <c:v>-78.072044969509776</c:v>
                </c:pt>
                <c:pt idx="29">
                  <c:v>-78.505392209955389</c:v>
                </c:pt>
                <c:pt idx="30">
                  <c:v>-78.905912458569588</c:v>
                </c:pt>
                <c:pt idx="31">
                  <c:v>-79.168695097706816</c:v>
                </c:pt>
                <c:pt idx="32">
                  <c:v>-79.232856891005881</c:v>
                </c:pt>
                <c:pt idx="33">
                  <c:v>-79.125751531755583</c:v>
                </c:pt>
                <c:pt idx="34">
                  <c:v>-79.004000266063315</c:v>
                </c:pt>
                <c:pt idx="35">
                  <c:v>-79.016396496256888</c:v>
                </c:pt>
                <c:pt idx="36">
                  <c:v>-79.338418508016488</c:v>
                </c:pt>
                <c:pt idx="37">
                  <c:v>-79.687113465673619</c:v>
                </c:pt>
                <c:pt idx="38">
                  <c:v>-79.989004224036094</c:v>
                </c:pt>
                <c:pt idx="39">
                  <c:v>-80.392872619033298</c:v>
                </c:pt>
                <c:pt idx="40">
                  <c:v>-80.797235040190415</c:v>
                </c:pt>
                <c:pt idx="41">
                  <c:v>-81.075818887141097</c:v>
                </c:pt>
                <c:pt idx="42">
                  <c:v>-81.052240866122062</c:v>
                </c:pt>
                <c:pt idx="43">
                  <c:v>-80.958021093881072</c:v>
                </c:pt>
                <c:pt idx="44">
                  <c:v>-80.885426191249451</c:v>
                </c:pt>
                <c:pt idx="45">
                  <c:v>-80.947300115167025</c:v>
                </c:pt>
                <c:pt idx="46">
                  <c:v>-81.217747780184752</c:v>
                </c:pt>
                <c:pt idx="47">
                  <c:v>-81.641619766851591</c:v>
                </c:pt>
                <c:pt idx="48">
                  <c:v>-82.022766319615172</c:v>
                </c:pt>
                <c:pt idx="49">
                  <c:v>-82.154472165647675</c:v>
                </c:pt>
                <c:pt idx="50">
                  <c:v>-82.249845892028063</c:v>
                </c:pt>
                <c:pt idx="51">
                  <c:v>-82.36799485319591</c:v>
                </c:pt>
                <c:pt idx="52">
                  <c:v>-82.375815288170102</c:v>
                </c:pt>
                <c:pt idx="53">
                  <c:v>-82.263368280062707</c:v>
                </c:pt>
                <c:pt idx="54">
                  <c:v>-82.241153808426532</c:v>
                </c:pt>
                <c:pt idx="55">
                  <c:v>-82.461976327054899</c:v>
                </c:pt>
                <c:pt idx="56">
                  <c:v>-82.708980051535022</c:v>
                </c:pt>
                <c:pt idx="57">
                  <c:v>-82.918610378415735</c:v>
                </c:pt>
                <c:pt idx="58">
                  <c:v>-83.037453464381784</c:v>
                </c:pt>
                <c:pt idx="59">
                  <c:v>-83.141407868951873</c:v>
                </c:pt>
                <c:pt idx="60">
                  <c:v>-83.204014966120113</c:v>
                </c:pt>
                <c:pt idx="61">
                  <c:v>-83.185162451857309</c:v>
                </c:pt>
                <c:pt idx="62">
                  <c:v>-83.246260908642427</c:v>
                </c:pt>
                <c:pt idx="63">
                  <c:v>-83.31434511755478</c:v>
                </c:pt>
                <c:pt idx="64">
                  <c:v>-83.415774600864609</c:v>
                </c:pt>
                <c:pt idx="65">
                  <c:v>-83.523163416382715</c:v>
                </c:pt>
                <c:pt idx="66">
                  <c:v>-83.625826880017712</c:v>
                </c:pt>
                <c:pt idx="67">
                  <c:v>-83.665125324221876</c:v>
                </c:pt>
                <c:pt idx="68">
                  <c:v>-83.717446298330017</c:v>
                </c:pt>
                <c:pt idx="69">
                  <c:v>-83.688599640821451</c:v>
                </c:pt>
                <c:pt idx="70">
                  <c:v>-83.717910744005636</c:v>
                </c:pt>
                <c:pt idx="71">
                  <c:v>-83.76389558768841</c:v>
                </c:pt>
                <c:pt idx="72">
                  <c:v>-83.798748380175141</c:v>
                </c:pt>
                <c:pt idx="73">
                  <c:v>-83.71012995742052</c:v>
                </c:pt>
                <c:pt idx="74">
                  <c:v>-83.701748030772748</c:v>
                </c:pt>
                <c:pt idx="75">
                  <c:v>-83.716473241832219</c:v>
                </c:pt>
                <c:pt idx="76">
                  <c:v>-83.740887419213891</c:v>
                </c:pt>
                <c:pt idx="77">
                  <c:v>-83.715764408386292</c:v>
                </c:pt>
                <c:pt idx="78">
                  <c:v>-83.711440048015078</c:v>
                </c:pt>
                <c:pt idx="79">
                  <c:v>-83.700099469724023</c:v>
                </c:pt>
                <c:pt idx="80">
                  <c:v>-83.677094850800003</c:v>
                </c:pt>
                <c:pt idx="81">
                  <c:v>-83.678123463591007</c:v>
                </c:pt>
                <c:pt idx="82">
                  <c:v>-83.828523186792992</c:v>
                </c:pt>
                <c:pt idx="83">
                  <c:v>-83.884838644788985</c:v>
                </c:pt>
                <c:pt idx="84">
                  <c:v>-83.793153926002077</c:v>
                </c:pt>
                <c:pt idx="85">
                  <c:v>-83.630292267610002</c:v>
                </c:pt>
                <c:pt idx="86">
                  <c:v>-83.596201278706985</c:v>
                </c:pt>
                <c:pt idx="87">
                  <c:v>-83.607169107812027</c:v>
                </c:pt>
                <c:pt idx="88">
                  <c:v>-83.596546559575017</c:v>
                </c:pt>
                <c:pt idx="89">
                  <c:v>-83.546573685402976</c:v>
                </c:pt>
                <c:pt idx="90">
                  <c:v>-83.510910200846993</c:v>
                </c:pt>
                <c:pt idx="91">
                  <c:v>-83.419169545361029</c:v>
                </c:pt>
                <c:pt idx="92">
                  <c:v>-83.324290792486948</c:v>
                </c:pt>
                <c:pt idx="93">
                  <c:v>-83.272337090719958</c:v>
                </c:pt>
                <c:pt idx="94">
                  <c:v>-83.142585185512033</c:v>
                </c:pt>
                <c:pt idx="95">
                  <c:v>-82.887394630111032</c:v>
                </c:pt>
                <c:pt idx="96">
                  <c:v>-82.504222688609005</c:v>
                </c:pt>
                <c:pt idx="97">
                  <c:v>-82.235828533494015</c:v>
                </c:pt>
                <c:pt idx="98">
                  <c:v>-82.283265586938015</c:v>
                </c:pt>
                <c:pt idx="99">
                  <c:v>-82.33696460177903</c:v>
                </c:pt>
                <c:pt idx="100">
                  <c:v>-82.289270270782012</c:v>
                </c:pt>
                <c:pt idx="101">
                  <c:v>-82.108362357637958</c:v>
                </c:pt>
                <c:pt idx="102">
                  <c:v>-82.069846851206009</c:v>
                </c:pt>
                <c:pt idx="103">
                  <c:v>-82.144911492111092</c:v>
                </c:pt>
                <c:pt idx="104">
                  <c:v>-82.050428991434941</c:v>
                </c:pt>
                <c:pt idx="105">
                  <c:v>-81.85138752060503</c:v>
                </c:pt>
                <c:pt idx="106">
                  <c:v>-81.525454774002014</c:v>
                </c:pt>
                <c:pt idx="107">
                  <c:v>-81.350199553779078</c:v>
                </c:pt>
                <c:pt idx="108">
                  <c:v>-81.27886767579399</c:v>
                </c:pt>
                <c:pt idx="109">
                  <c:v>-81.544920734063012</c:v>
                </c:pt>
                <c:pt idx="110">
                  <c:v>-81.870118396714957</c:v>
                </c:pt>
                <c:pt idx="111">
                  <c:v>-81.954910759303019</c:v>
                </c:pt>
                <c:pt idx="112">
                  <c:v>-81.998961150917026</c:v>
                </c:pt>
                <c:pt idx="113">
                  <c:v>-82.030952955890939</c:v>
                </c:pt>
                <c:pt idx="114">
                  <c:v>-82.113054607376966</c:v>
                </c:pt>
                <c:pt idx="115">
                  <c:v>-82.020404414381048</c:v>
                </c:pt>
                <c:pt idx="116">
                  <c:v>-81.701252541330021</c:v>
                </c:pt>
                <c:pt idx="117">
                  <c:v>-81.588501631090978</c:v>
                </c:pt>
                <c:pt idx="118">
                  <c:v>-81.634422382797922</c:v>
                </c:pt>
                <c:pt idx="119">
                  <c:v>-81.923568537924936</c:v>
                </c:pt>
                <c:pt idx="120">
                  <c:v>-82.292249268956027</c:v>
                </c:pt>
                <c:pt idx="121">
                  <c:v>-82.62708981133801</c:v>
                </c:pt>
                <c:pt idx="122">
                  <c:v>-82.742866472607034</c:v>
                </c:pt>
                <c:pt idx="123">
                  <c:v>-82.613654759911029</c:v>
                </c:pt>
                <c:pt idx="124">
                  <c:v>-82.467667534132957</c:v>
                </c:pt>
                <c:pt idx="125">
                  <c:v>-82.244536156690955</c:v>
                </c:pt>
                <c:pt idx="126">
                  <c:v>-82.021891034182985</c:v>
                </c:pt>
                <c:pt idx="127">
                  <c:v>-81.805533351056042</c:v>
                </c:pt>
                <c:pt idx="128">
                  <c:v>-81.688018097941026</c:v>
                </c:pt>
                <c:pt idx="129">
                  <c:v>-81.809938273006964</c:v>
                </c:pt>
                <c:pt idx="130">
                  <c:v>-82.069445108596014</c:v>
                </c:pt>
                <c:pt idx="131">
                  <c:v>-82.289983074657016</c:v>
                </c:pt>
                <c:pt idx="132">
                  <c:v>-82.309737472756041</c:v>
                </c:pt>
                <c:pt idx="133">
                  <c:v>-81.997056452406909</c:v>
                </c:pt>
                <c:pt idx="134">
                  <c:v>-81.568002756565974</c:v>
                </c:pt>
                <c:pt idx="135">
                  <c:v>-81.24559952898494</c:v>
                </c:pt>
                <c:pt idx="136">
                  <c:v>-81.049076607711982</c:v>
                </c:pt>
                <c:pt idx="137">
                  <c:v>-80.833658232181932</c:v>
                </c:pt>
                <c:pt idx="138">
                  <c:v>-80.745353177146953</c:v>
                </c:pt>
                <c:pt idx="139">
                  <c:v>-80.788709069336065</c:v>
                </c:pt>
                <c:pt idx="140">
                  <c:v>-80.984243268246061</c:v>
                </c:pt>
                <c:pt idx="141">
                  <c:v>-81.120043252135019</c:v>
                </c:pt>
                <c:pt idx="142">
                  <c:v>-81.10718208758702</c:v>
                </c:pt>
                <c:pt idx="143">
                  <c:v>-80.85875667649097</c:v>
                </c:pt>
                <c:pt idx="144">
                  <c:v>-80.570632703576038</c:v>
                </c:pt>
                <c:pt idx="145">
                  <c:v>-80.241267743554999</c:v>
                </c:pt>
                <c:pt idx="146">
                  <c:v>-80.054344340204011</c:v>
                </c:pt>
                <c:pt idx="147">
                  <c:v>-79.996550567563986</c:v>
                </c:pt>
                <c:pt idx="148">
                  <c:v>-79.872943732484899</c:v>
                </c:pt>
                <c:pt idx="149">
                  <c:v>-79.891592970246961</c:v>
                </c:pt>
                <c:pt idx="150">
                  <c:v>-79.996680948364101</c:v>
                </c:pt>
                <c:pt idx="151">
                  <c:v>-80.03760419175488</c:v>
                </c:pt>
                <c:pt idx="152">
                  <c:v>-80.048772123581983</c:v>
                </c:pt>
                <c:pt idx="153">
                  <c:v>-79.834503116354966</c:v>
                </c:pt>
                <c:pt idx="154">
                  <c:v>-79.549741628954948</c:v>
                </c:pt>
                <c:pt idx="155">
                  <c:v>-79.2572952264469</c:v>
                </c:pt>
                <c:pt idx="156">
                  <c:v>-79.120382820368008</c:v>
                </c:pt>
                <c:pt idx="157">
                  <c:v>-79.025896568738958</c:v>
                </c:pt>
                <c:pt idx="158">
                  <c:v>-79.066283759029943</c:v>
                </c:pt>
                <c:pt idx="159">
                  <c:v>-79.162979873046069</c:v>
                </c:pt>
                <c:pt idx="160">
                  <c:v>-79.269012589977038</c:v>
                </c:pt>
                <c:pt idx="161">
                  <c:v>-79.307804457719953</c:v>
                </c:pt>
                <c:pt idx="162">
                  <c:v>-79.199424843186989</c:v>
                </c:pt>
                <c:pt idx="163">
                  <c:v>-79.041057942852035</c:v>
                </c:pt>
                <c:pt idx="164">
                  <c:v>-78.829079152028015</c:v>
                </c:pt>
                <c:pt idx="165">
                  <c:v>-78.506973930816116</c:v>
                </c:pt>
                <c:pt idx="166">
                  <c:v>-78.289121128926908</c:v>
                </c:pt>
                <c:pt idx="167">
                  <c:v>-78.220110631987964</c:v>
                </c:pt>
                <c:pt idx="168">
                  <c:v>-78.218104636388944</c:v>
                </c:pt>
                <c:pt idx="169">
                  <c:v>-78.154084230738917</c:v>
                </c:pt>
                <c:pt idx="170">
                  <c:v>-77.965247984284034</c:v>
                </c:pt>
                <c:pt idx="171">
                  <c:v>-77.707208204582912</c:v>
                </c:pt>
                <c:pt idx="172">
                  <c:v>-77.367206832648989</c:v>
                </c:pt>
                <c:pt idx="173">
                  <c:v>-76.939657807070034</c:v>
                </c:pt>
                <c:pt idx="174">
                  <c:v>-76.481968429260988</c:v>
                </c:pt>
                <c:pt idx="175">
                  <c:v>-76.029227224379966</c:v>
                </c:pt>
                <c:pt idx="176">
                  <c:v>-75.577032849370084</c:v>
                </c:pt>
                <c:pt idx="177">
                  <c:v>-75.233001103980968</c:v>
                </c:pt>
                <c:pt idx="178">
                  <c:v>-74.938107989216078</c:v>
                </c:pt>
                <c:pt idx="179">
                  <c:v>-74.592768090001968</c:v>
                </c:pt>
                <c:pt idx="180">
                  <c:v>-74.188213256134063</c:v>
                </c:pt>
                <c:pt idx="181">
                  <c:v>-73.696498360332043</c:v>
                </c:pt>
                <c:pt idx="182">
                  <c:v>-73.133779268405988</c:v>
                </c:pt>
                <c:pt idx="183">
                  <c:v>-72.601570407858048</c:v>
                </c:pt>
                <c:pt idx="184">
                  <c:v>-71.972049106039989</c:v>
                </c:pt>
                <c:pt idx="185">
                  <c:v>-71.371711691264849</c:v>
                </c:pt>
                <c:pt idx="186">
                  <c:v>-70.801113348647988</c:v>
                </c:pt>
                <c:pt idx="187">
                  <c:v>-70.308439924029898</c:v>
                </c:pt>
                <c:pt idx="188">
                  <c:v>-69.941164220088041</c:v>
                </c:pt>
                <c:pt idx="189">
                  <c:v>-69.668388327110037</c:v>
                </c:pt>
                <c:pt idx="190">
                  <c:v>-69.391428630462087</c:v>
                </c:pt>
                <c:pt idx="191">
                  <c:v>-69.014991562294981</c:v>
                </c:pt>
                <c:pt idx="192">
                  <c:v>-68.635911822705992</c:v>
                </c:pt>
                <c:pt idx="193">
                  <c:v>-68.144846871474869</c:v>
                </c:pt>
                <c:pt idx="194">
                  <c:v>-67.753468018901899</c:v>
                </c:pt>
                <c:pt idx="195">
                  <c:v>-67.530768692564934</c:v>
                </c:pt>
                <c:pt idx="196">
                  <c:v>-67.371989405758981</c:v>
                </c:pt>
                <c:pt idx="197">
                  <c:v>-67.37560467357001</c:v>
                </c:pt>
                <c:pt idx="198">
                  <c:v>-67.398641962177976</c:v>
                </c:pt>
                <c:pt idx="199">
                  <c:v>-67.41142348689894</c:v>
                </c:pt>
                <c:pt idx="200">
                  <c:v>-67.43356288496706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619904"/>
        <c:axId val="219620480"/>
      </c:scatterChart>
      <c:valAx>
        <c:axId val="219619904"/>
        <c:scaling>
          <c:orientation val="minMax"/>
          <c:max val="26"/>
          <c:min val="2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b="0"/>
                  <a:t>Frequency [GHz]</a:t>
                </a:r>
                <a:endParaRPr lang="ja-JP" altLang="en-US" b="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0" cap="sq">
            <a:solidFill>
              <a:schemeClr val="tx1"/>
            </a:solidFill>
            <a:miter lim="800000"/>
          </a:ln>
        </c:spPr>
        <c:crossAx val="219620480"/>
        <c:crossesAt val="-10000"/>
        <c:crossBetween val="midCat"/>
      </c:valAx>
      <c:valAx>
        <c:axId val="219620480"/>
        <c:scaling>
          <c:orientation val="minMax"/>
          <c:max val="0"/>
          <c:min val="-270"/>
        </c:scaling>
        <c:delete val="0"/>
        <c:axPos val="l"/>
        <c:majorGridlines>
          <c:spPr>
            <a:ln w="0"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b="0"/>
                  <a:t>Phase [deg.]</a:t>
                </a:r>
                <a:endParaRPr lang="ja-JP" altLang="en-US" b="0"/>
              </a:p>
            </c:rich>
          </c:tx>
          <c:overlay val="0"/>
        </c:title>
        <c:numFmt formatCode="General" sourceLinked="0"/>
        <c:majorTickMark val="in"/>
        <c:minorTickMark val="none"/>
        <c:tickLblPos val="nextTo"/>
        <c:spPr>
          <a:ln w="0" cap="sq">
            <a:solidFill>
              <a:schemeClr val="tx1"/>
            </a:solidFill>
            <a:miter lim="800000"/>
          </a:ln>
        </c:spPr>
        <c:crossAx val="219619904"/>
        <c:crosses val="autoZero"/>
        <c:crossBetween val="midCat"/>
        <c:majorUnit val="90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9611675591806812"/>
          <c:y val="0.37736596518515497"/>
          <c:w val="0.31803153929830286"/>
          <c:h val="0.21846622305123997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0.44654</cdr:x>
      <cdr:y>0.63645</cdr:y>
    </cdr:from>
    <cdr:to>
      <cdr:x>0.61258</cdr:x>
      <cdr:y>0.79405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450929" y="1338437"/>
          <a:ext cx="539508" cy="331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100">
              <a:latin typeface="Times New Roman" pitchFamily="18" charset="0"/>
              <a:cs typeface="Times New Roman" pitchFamily="18" charset="0"/>
            </a:rPr>
            <a:t>QPSK</a:t>
          </a:r>
          <a:endParaRPr lang="ja-JP" altLang="en-US" sz="11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0.57937</cdr:x>
      <cdr:y>0.64349</cdr:y>
    </cdr:from>
    <cdr:to>
      <cdr:x>0.78231</cdr:x>
      <cdr:y>0.7796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1882529" y="1353246"/>
          <a:ext cx="659407" cy="28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100">
              <a:latin typeface="Times New Roman" pitchFamily="18" charset="0"/>
              <a:cs typeface="Times New Roman" pitchFamily="18" charset="0"/>
            </a:rPr>
            <a:t>16QAM</a:t>
          </a:r>
          <a:endParaRPr lang="ja-JP" altLang="en-US" sz="11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0.73803</cdr:x>
      <cdr:y>0.57864</cdr:y>
    </cdr:from>
    <cdr:to>
      <cdr:x>0.94834</cdr:x>
      <cdr:y>0.73624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2398058" y="1216863"/>
          <a:ext cx="683354" cy="331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100" dirty="0">
              <a:latin typeface="Times New Roman" pitchFamily="18" charset="0"/>
              <a:cs typeface="Times New Roman" pitchFamily="18" charset="0"/>
            </a:rPr>
            <a:t>64QAM</a:t>
          </a:r>
          <a:endParaRPr lang="ja-JP" altLang="en-US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93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5906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Short-range</a:t>
            </a: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MIMO channel was</a:t>
            </a: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 measured using network analyzer.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Frequency was 25-GHz band as the scale model of 60-GHz band.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Bandwidth is 8 percent, as the scale model of two frequency channels of 802.11ad band.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smoothing</a:t>
            </a: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6 %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averaging</a:t>
            </a: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128</a:t>
            </a:r>
            <a:r>
              <a:rPr lang="ja-JP" altLang="en-US" baseline="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times</a:t>
            </a:r>
            <a:endParaRPr lang="ja-JP" altLang="en-US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0EC9D-3011-4BFA-9B2F-EF8F63A0E8A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2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Scale model of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QPSK:</a:t>
            </a:r>
            <a:r>
              <a:rPr kumimoji="1" lang="en-US" altLang="ja-JP" baseline="0" dirty="0" smtClean="0"/>
              <a:t> 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2.1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 * 2channels * 2branches = 8.4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16QAM:</a:t>
            </a:r>
            <a:r>
              <a:rPr kumimoji="1" lang="en-US" altLang="ja-JP" baseline="0" dirty="0" smtClean="0"/>
              <a:t> </a:t>
            </a:r>
            <a:r>
              <a:rPr kumimoji="1" lang="en-US" altLang="ja-JP" sz="1200" baseline="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4.5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 * 2channels * 2branches = 18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</a:t>
            </a:r>
            <a:endParaRPr kumimoji="1" lang="en-US" altLang="ja-JP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64 QAM: 6.8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 * 2channels * 2branches = 27.2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</a:t>
            </a:r>
            <a:endParaRPr kumimoji="1" lang="en-US" altLang="ja-JP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Actual bitrate</a:t>
            </a:r>
            <a:r>
              <a:rPr kumimoji="1" lang="en-US" altLang="ja-JP" baseline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QPSK:</a:t>
            </a:r>
            <a:r>
              <a:rPr kumimoji="1" lang="en-US" altLang="ja-JP" baseline="0" dirty="0" smtClean="0"/>
              <a:t> 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2.1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 * 2channels * 2branches *25/60 = 3.5Gbit/s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0EC9D-3011-4BFA-9B2F-EF8F63A0E8AB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561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0EC9D-3011-4BFA-9B2F-EF8F63A0E8AB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561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3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GB" dirty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January 2014</a:t>
            </a:r>
            <a:endParaRPr lang="en-GB" dirty="0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 smtClean="0"/>
              <a:t>Masashi Shimizu, NTT Corporation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11-14/0131r1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2303451" cy="2730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11560" y="260648"/>
            <a:ext cx="1858864" cy="359321"/>
          </a:xfrm>
        </p:spPr>
        <p:txBody>
          <a:bodyPr/>
          <a:lstStyle/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Masashi Shimizu, NTT </a:t>
            </a:r>
            <a:r>
              <a:rPr lang="en-US" altLang="zh-CN" dirty="0" smtClean="0"/>
              <a:t>Corporation</a:t>
            </a:r>
            <a:endParaRPr lang="en-US" altLang="zh-C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12812" y="908720"/>
            <a:ext cx="8435652" cy="13681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 smtClean="0"/>
              <a:t>The New Public Phone Service -Non Contact Ultra High Speed Contents Download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2393206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US" altLang="ja-JP" sz="2000" b="0" dirty="0" smtClean="0"/>
              <a:t>2014/01/21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79008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336794"/>
              </p:ext>
            </p:extLst>
          </p:nvPr>
        </p:nvGraphicFramePr>
        <p:xfrm>
          <a:off x="467544" y="3212976"/>
          <a:ext cx="8352928" cy="30506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82971"/>
                <a:gridCol w="1282946"/>
                <a:gridCol w="1909985"/>
                <a:gridCol w="1372801"/>
                <a:gridCol w="2304225"/>
              </a:tblGrid>
              <a:tr h="490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Name</a:t>
                      </a:r>
                      <a:endParaRPr lang="ja-JP" sz="1800" b="1" kern="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Affiliations</a:t>
                      </a:r>
                      <a:endParaRPr lang="ja-JP" sz="1800" b="1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Address</a:t>
                      </a:r>
                      <a:endParaRPr lang="ja-JP" sz="1800" b="1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Phone</a:t>
                      </a:r>
                      <a:endParaRPr lang="ja-JP" sz="1800" b="1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email</a:t>
                      </a:r>
                      <a:endParaRPr lang="ja-JP" sz="1800" b="1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30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Masashi Shimizu</a:t>
                      </a:r>
                      <a:endParaRPr lang="ja-JP" sz="120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NTT Corporation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shimizu.masashi@lab.ntt.co.jp</a:t>
                      </a:r>
                      <a:endParaRPr lang="ja-JP" sz="120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Ken </a:t>
                      </a:r>
                      <a:r>
                        <a:rPr lang="en-US" sz="1200" kern="1200" dirty="0" err="1">
                          <a:effectLst/>
                        </a:rPr>
                        <a:t>Hiraga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hiraga.ken@lab.ntt.co.jp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Kazumitsu</a:t>
                      </a:r>
                      <a:r>
                        <a:rPr lang="en-US" sz="1200" dirty="0">
                          <a:effectLst/>
                        </a:rPr>
                        <a:t> Sakamoto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sakamoto.kazumitsu</a:t>
                      </a:r>
                      <a:r>
                        <a:rPr lang="en-US" altLang="ja-JP" sz="1200" dirty="0" smtClean="0">
                          <a:effectLst/>
                        </a:rPr>
                        <a:t>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Tomohiro Seki</a:t>
                      </a:r>
                      <a:endParaRPr lang="ja-JP" sz="120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seki.tomohiro</a:t>
                      </a:r>
                      <a:r>
                        <a:rPr lang="en-US" altLang="ja-JP" sz="1200" dirty="0" smtClean="0">
                          <a:effectLst/>
                        </a:rPr>
                        <a:t>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Toshimitsu Tsubaki</a:t>
                      </a:r>
                      <a:endParaRPr lang="ja-JP" sz="120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tsubaki.toshimitsu</a:t>
                      </a:r>
                      <a:r>
                        <a:rPr lang="en-US" altLang="ja-JP" sz="1200" dirty="0" smtClean="0">
                          <a:effectLst/>
                        </a:rPr>
                        <a:t>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Hideki Toshinaga</a:t>
                      </a:r>
                      <a:endParaRPr lang="ja-JP" sz="120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toshinaga.hideki</a:t>
                      </a:r>
                      <a:r>
                        <a:rPr lang="en-US" altLang="ja-JP" sz="1200" dirty="0" smtClean="0">
                          <a:effectLst/>
                        </a:rPr>
                        <a:t>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Tadao Nakagawa</a:t>
                      </a:r>
                      <a:endParaRPr lang="ja-JP" sz="120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nakagawa.tadao</a:t>
                      </a:r>
                      <a:r>
                        <a:rPr lang="en-US" altLang="ja-JP" sz="1200" dirty="0" smtClean="0">
                          <a:effectLst/>
                        </a:rPr>
                        <a:t>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20" name="Rectangle 77"/>
          <p:cNvSpPr txBox="1">
            <a:spLocks noChangeArrowheads="1"/>
          </p:cNvSpPr>
          <p:nvPr/>
        </p:nvSpPr>
        <p:spPr bwMode="auto">
          <a:xfrm>
            <a:off x="0" y="5937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73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ja-JP" sz="4000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Discussion</a:t>
            </a:r>
            <a:endParaRPr lang="ja-JP" altLang="en-US" sz="4000" dirty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21" name="正方形/長方形 3"/>
          <p:cNvSpPr>
            <a:spLocks noChangeArrowheads="1"/>
          </p:cNvSpPr>
          <p:nvPr/>
        </p:nvSpPr>
        <p:spPr bwMode="auto">
          <a:xfrm>
            <a:off x="89693" y="1447800"/>
            <a:ext cx="89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lvl="1" indent="0" defTabSz="914400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ja-JP" altLang="en-US" dirty="0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　</a:t>
            </a:r>
            <a:r>
              <a:rPr lang="en-US" altLang="ja-JP" dirty="0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We need a fast link establishment. </a:t>
            </a:r>
            <a:r>
              <a:rPr lang="en-US" altLang="ja-JP" dirty="0" smtClean="0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(</a:t>
            </a:r>
            <a:r>
              <a:rPr lang="en-US" altLang="ja-JP" dirty="0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about 100 </a:t>
            </a:r>
            <a:r>
              <a:rPr lang="en-US" altLang="ja-JP" dirty="0" err="1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msec</a:t>
            </a:r>
            <a:r>
              <a:rPr lang="en-US" altLang="ja-JP" dirty="0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or less)</a:t>
            </a:r>
          </a:p>
        </p:txBody>
      </p:sp>
      <p:cxnSp>
        <p:nvCxnSpPr>
          <p:cNvPr id="22" name="直線コネクタ 5"/>
          <p:cNvCxnSpPr>
            <a:cxnSpLocks noChangeShapeType="1"/>
          </p:cNvCxnSpPr>
          <p:nvPr/>
        </p:nvCxnSpPr>
        <p:spPr bwMode="auto">
          <a:xfrm>
            <a:off x="1660525" y="2328863"/>
            <a:ext cx="0" cy="399573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直線コネクタ 6"/>
          <p:cNvCxnSpPr>
            <a:cxnSpLocks noChangeShapeType="1"/>
          </p:cNvCxnSpPr>
          <p:nvPr/>
        </p:nvCxnSpPr>
        <p:spPr bwMode="auto">
          <a:xfrm>
            <a:off x="4935537" y="2328863"/>
            <a:ext cx="0" cy="399573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24" name="角丸四角形 7"/>
          <p:cNvSpPr>
            <a:spLocks noChangeArrowheads="1"/>
          </p:cNvSpPr>
          <p:nvPr/>
        </p:nvSpPr>
        <p:spPr bwMode="auto">
          <a:xfrm>
            <a:off x="1371600" y="2940050"/>
            <a:ext cx="3852862" cy="504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WiGig:</a:t>
            </a:r>
            <a:r>
              <a: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　</a:t>
            </a:r>
            <a:r>
              <a:rPr kumimoji="0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Association/Authentication</a:t>
            </a: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5340241" y="3076575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ea typeface="宋体" charset="-122"/>
              </a:rPr>
              <a:t>About 1 sec </a:t>
            </a:r>
            <a:endParaRPr lang="ja-JP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6" name="角丸四角形 9"/>
          <p:cNvSpPr>
            <a:spLocks noChangeArrowheads="1"/>
          </p:cNvSpPr>
          <p:nvPr/>
        </p:nvSpPr>
        <p:spPr bwMode="auto">
          <a:xfrm>
            <a:off x="1371600" y="3597275"/>
            <a:ext cx="3852862" cy="8191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SD:  File System Mount</a:t>
            </a: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27" name="テキスト ボックス 10"/>
          <p:cNvSpPr txBox="1">
            <a:spLocks noChangeArrowheads="1"/>
          </p:cNvSpPr>
          <p:nvPr/>
        </p:nvSpPr>
        <p:spPr bwMode="auto">
          <a:xfrm>
            <a:off x="5370713" y="3805238"/>
            <a:ext cx="140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ea typeface="宋体" charset="-122"/>
              </a:rPr>
              <a:t>About 3 sec</a:t>
            </a:r>
            <a:endParaRPr lang="ja-JP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8" name="角丸四角形 11"/>
          <p:cNvSpPr>
            <a:spLocks noChangeArrowheads="1"/>
          </p:cNvSpPr>
          <p:nvPr/>
        </p:nvSpPr>
        <p:spPr bwMode="auto">
          <a:xfrm>
            <a:off x="1371600" y="4705350"/>
            <a:ext cx="3852862" cy="11509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Data transmission</a:t>
            </a: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cxnSp>
        <p:nvCxnSpPr>
          <p:cNvPr id="29" name="直線矢印コネクタ 13"/>
          <p:cNvCxnSpPr>
            <a:cxnSpLocks noChangeShapeType="1"/>
          </p:cNvCxnSpPr>
          <p:nvPr/>
        </p:nvCxnSpPr>
        <p:spPr bwMode="auto">
          <a:xfrm>
            <a:off x="5403850" y="2940050"/>
            <a:ext cx="0" cy="5048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直線矢印コネクタ 14"/>
          <p:cNvCxnSpPr>
            <a:cxnSpLocks noChangeShapeType="1"/>
          </p:cNvCxnSpPr>
          <p:nvPr/>
        </p:nvCxnSpPr>
        <p:spPr bwMode="auto">
          <a:xfrm>
            <a:off x="5403850" y="3597275"/>
            <a:ext cx="0" cy="81915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31" name="右中かっこ 18"/>
          <p:cNvSpPr>
            <a:spLocks/>
          </p:cNvSpPr>
          <p:nvPr/>
        </p:nvSpPr>
        <p:spPr bwMode="auto">
          <a:xfrm>
            <a:off x="6592887" y="2940050"/>
            <a:ext cx="271463" cy="1476375"/>
          </a:xfrm>
          <a:prstGeom prst="rightBrace">
            <a:avLst>
              <a:gd name="adj1" fmla="val 8334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32" name="テキスト ボックス 19"/>
          <p:cNvSpPr txBox="1">
            <a:spLocks noChangeArrowheads="1"/>
          </p:cNvSpPr>
          <p:nvPr/>
        </p:nvSpPr>
        <p:spPr bwMode="auto">
          <a:xfrm>
            <a:off x="6722309" y="3408363"/>
            <a:ext cx="1928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宋体" charset="-122"/>
              </a:rPr>
              <a:t>Target time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宋体" charset="-122"/>
              </a:rPr>
              <a:t>100 </a:t>
            </a:r>
            <a:r>
              <a:rPr lang="en-US" altLang="ja-JP" sz="1800" dirty="0" err="1">
                <a:solidFill>
                  <a:srgbClr val="000000"/>
                </a:solidFill>
                <a:ea typeface="宋体" charset="-122"/>
              </a:rPr>
              <a:t>msec</a:t>
            </a:r>
            <a:r>
              <a:rPr lang="en-US" altLang="ja-JP" sz="1800" dirty="0">
                <a:solidFill>
                  <a:srgbClr val="000000"/>
                </a:solidFill>
                <a:ea typeface="宋体" charset="-122"/>
              </a:rPr>
              <a:t> or less</a:t>
            </a:r>
            <a:endParaRPr lang="ja-JP" altLang="en-US" sz="1800" dirty="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457200" y="838200"/>
            <a:ext cx="8156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Surveillance of Waiting Time for Web Site</a:t>
            </a:r>
            <a:r>
              <a:rPr kumimoji="0" lang="en-US" altLang="ja-JP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ja-JP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Response</a:t>
            </a:r>
            <a:endParaRPr kumimoji="0" lang="en-US" altLang="ja-JP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13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8513"/>
              </p:ext>
            </p:extLst>
          </p:nvPr>
        </p:nvGraphicFramePr>
        <p:xfrm>
          <a:off x="484188" y="2882976"/>
          <a:ext cx="8208962" cy="3362249"/>
        </p:xfrm>
        <a:graphic>
          <a:graphicData uri="http://schemas.openxmlformats.org/drawingml/2006/table">
            <a:tbl>
              <a:tblPr/>
              <a:tblGrid>
                <a:gridCol w="1130300"/>
                <a:gridCol w="1743075"/>
                <a:gridCol w="1066800"/>
                <a:gridCol w="1066800"/>
                <a:gridCol w="1066800"/>
                <a:gridCol w="1068387"/>
                <a:gridCol w="1066800"/>
              </a:tblGrid>
              <a:tr h="39687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Average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Men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Women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Age 20’s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Age 30’s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Age40’s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17.0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17.0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22.8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14.0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14.9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23.8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40.8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25.5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21.7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18.9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23.8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29.7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7.5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  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48.3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5.0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10.6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7.1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7.6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25.0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73.3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23.9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26.8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27.9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17.8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15Sec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13.3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86.6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11.8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15.0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12.6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11.0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17.8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8.0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  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94.6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7.3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6.3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10.5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More than 30Sec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5.5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　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5.5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テキスト ボックス 4"/>
          <p:cNvSpPr txBox="1">
            <a:spLocks noChangeArrowheads="1"/>
          </p:cNvSpPr>
          <p:nvPr/>
        </p:nvSpPr>
        <p:spPr bwMode="auto">
          <a:xfrm>
            <a:off x="8229600" y="2461488"/>
            <a:ext cx="5886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100" dirty="0" smtClean="0">
                <a:solidFill>
                  <a:srgbClr val="000000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(%)</a:t>
            </a:r>
            <a:endParaRPr lang="ja-JP" altLang="en-US" sz="2100" dirty="0">
              <a:solidFill>
                <a:srgbClr val="000000"/>
              </a:solidFill>
              <a:latin typeface="Times New Roman" pitchFamily="18" charset="0"/>
              <a:ea typeface="HGP創英角ｺﾞｼｯｸUB" pitchFamily="50" charset="-128"/>
              <a:cs typeface="Times New Roman" pitchFamily="18" charset="0"/>
            </a:endParaRPr>
          </a:p>
        </p:txBody>
      </p:sp>
      <p:sp>
        <p:nvSpPr>
          <p:cNvPr id="15" name="正方形/長方形 5"/>
          <p:cNvSpPr>
            <a:spLocks noChangeArrowheads="1"/>
          </p:cNvSpPr>
          <p:nvPr/>
        </p:nvSpPr>
        <p:spPr bwMode="auto">
          <a:xfrm>
            <a:off x="471488" y="622935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http://www.citizen.co.jp/research/index.html</a:t>
            </a:r>
            <a:endParaRPr lang="ja-JP" altLang="en-US" sz="1400" dirty="0">
              <a:solidFill>
                <a:srgbClr val="000000"/>
              </a:solidFill>
              <a:latin typeface="Times New Roman" pitchFamily="18" charset="0"/>
              <a:ea typeface="HGP創英角ｺﾞｼｯｸUB" pitchFamily="50" charset="-128"/>
              <a:cs typeface="Times New Roman" pitchFamily="18" charset="0"/>
            </a:endParaRPr>
          </a:p>
        </p:txBody>
      </p:sp>
      <p:sp>
        <p:nvSpPr>
          <p:cNvPr id="16" name="Text Box 85"/>
          <p:cNvSpPr txBox="1">
            <a:spLocks noChangeArrowheads="1"/>
          </p:cNvSpPr>
          <p:nvPr/>
        </p:nvSpPr>
        <p:spPr bwMode="auto">
          <a:xfrm>
            <a:off x="13855" y="2362200"/>
            <a:ext cx="8596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How long can you wait a response on the web site without stress ?</a:t>
            </a: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graphicFrame>
        <p:nvGraphicFramePr>
          <p:cNvPr id="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46965"/>
              </p:ext>
            </p:extLst>
          </p:nvPr>
        </p:nvGraphicFramePr>
        <p:xfrm>
          <a:off x="450850" y="1700213"/>
          <a:ext cx="8307388" cy="4622028"/>
        </p:xfrm>
        <a:graphic>
          <a:graphicData uri="http://schemas.openxmlformats.org/drawingml/2006/table">
            <a:tbl>
              <a:tblPr/>
              <a:tblGrid>
                <a:gridCol w="1384300"/>
                <a:gridCol w="1385888"/>
                <a:gridCol w="1384300"/>
                <a:gridCol w="1382712"/>
                <a:gridCol w="1385888"/>
                <a:gridCol w="1384300"/>
              </a:tblGrid>
              <a:tr h="3714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Contents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File size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Download time (Sec)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First Step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Second Step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Transfer Jet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802.11ac</a:t>
                      </a:r>
                      <a:b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</a:b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(Draft)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Read 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 </a:t>
                      </a:r>
                      <a:r>
                        <a:rPr kumimoji="1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Read 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 </a:t>
                      </a:r>
                      <a:r>
                        <a:rPr kumimoji="1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Real 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375 Mbit/s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Read 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530 Mbit/s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Book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１ 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MByte</a:t>
                      </a:r>
                      <a:endParaRPr kumimoji="1" lang="en-US" altLang="ja-JP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0.004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0.002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0.021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0.015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Comic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 MByte</a:t>
                      </a:r>
                      <a:endParaRPr kumimoji="1" lang="ja-JP" alt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0.12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0.06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0.64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0.45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Magazine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300 MByte</a:t>
                      </a:r>
                      <a:endParaRPr kumimoji="1" lang="ja-JP" alt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1.2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0.6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6.4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4.5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CD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700 MByte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2.8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1.4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14.9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10.6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Movie (1hour)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1.8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GByte</a:t>
                      </a:r>
                      <a:endParaRPr kumimoji="1" lang="ja-JP" alt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7.2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3.6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38.4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27.2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Movie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(2hour)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3.6 GByte</a:t>
                      </a:r>
                      <a:endParaRPr kumimoji="1" lang="en-US" altLang="ja-JP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14.4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7.2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76.8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54.3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タイトル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 smtClean="0">
                <a:solidFill>
                  <a:schemeClr val="tx2"/>
                </a:solidFill>
              </a:rPr>
              <a:t>Download Time Comparison</a:t>
            </a:r>
            <a:endParaRPr lang="en-US" altLang="ja-JP" sz="3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40" name="テキスト ボックス 72"/>
          <p:cNvSpPr txBox="1">
            <a:spLocks noChangeArrowheads="1"/>
          </p:cNvSpPr>
          <p:nvPr/>
        </p:nvSpPr>
        <p:spPr bwMode="auto">
          <a:xfrm>
            <a:off x="654748" y="737305"/>
            <a:ext cx="7652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Realization of “Real </a:t>
            </a:r>
            <a:r>
              <a:rPr lang="en-US" altLang="ja-JP" sz="3600" b="1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touch-and-get</a:t>
            </a:r>
            <a:r>
              <a:rPr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”</a:t>
            </a:r>
            <a:endParaRPr lang="en-US" altLang="ja-JP" sz="3600" b="1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1450974" y="3018163"/>
            <a:ext cx="1647734" cy="2179781"/>
            <a:chOff x="1247866" y="2437937"/>
            <a:chExt cx="2232940" cy="2953948"/>
          </a:xfrm>
        </p:grpSpPr>
        <p:pic>
          <p:nvPicPr>
            <p:cNvPr id="42" name="Picture 2" descr="http://www.photo-kako.com/img/2cae8f1b1c0bfc31bd5028/kako-1xlTrjBGo4COO40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866" y="2437937"/>
              <a:ext cx="2232940" cy="2953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Freeform 142"/>
            <p:cNvSpPr>
              <a:spLocks/>
            </p:cNvSpPr>
            <p:nvPr/>
          </p:nvSpPr>
          <p:spPr bwMode="auto">
            <a:xfrm rot="1073597" flipH="1">
              <a:off x="2099834" y="2955211"/>
              <a:ext cx="529004" cy="201612"/>
            </a:xfrm>
            <a:custGeom>
              <a:avLst/>
              <a:gdLst>
                <a:gd name="T0" fmla="*/ 0 w 1175"/>
                <a:gd name="T1" fmla="*/ 2147483647 h 389"/>
                <a:gd name="T2" fmla="*/ 2147483647 w 1175"/>
                <a:gd name="T3" fmla="*/ 0 h 389"/>
                <a:gd name="T4" fmla="*/ 2147483647 w 1175"/>
                <a:gd name="T5" fmla="*/ 2147483647 h 389"/>
                <a:gd name="T6" fmla="*/ 2147483647 w 1175"/>
                <a:gd name="T7" fmla="*/ 2147483647 h 389"/>
                <a:gd name="T8" fmla="*/ 2147483647 w 1175"/>
                <a:gd name="T9" fmla="*/ 2147483647 h 389"/>
                <a:gd name="T10" fmla="*/ 2147483647 w 1175"/>
                <a:gd name="T11" fmla="*/ 2147483647 h 389"/>
                <a:gd name="T12" fmla="*/ 0 w 1175"/>
                <a:gd name="T13" fmla="*/ 2147483647 h 3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389">
                  <a:moveTo>
                    <a:pt x="0" y="389"/>
                  </a:moveTo>
                  <a:lnTo>
                    <a:pt x="721" y="0"/>
                  </a:lnTo>
                  <a:lnTo>
                    <a:pt x="676" y="182"/>
                  </a:lnTo>
                  <a:lnTo>
                    <a:pt x="1175" y="46"/>
                  </a:lnTo>
                  <a:lnTo>
                    <a:pt x="497" y="380"/>
                  </a:lnTo>
                  <a:lnTo>
                    <a:pt x="541" y="211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pic>
          <p:nvPicPr>
            <p:cNvPr id="44" name="Picture 208" descr="overview_safari_201002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224" y="2679431"/>
              <a:ext cx="316523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正方形/長方形 44"/>
          <p:cNvSpPr/>
          <p:nvPr/>
        </p:nvSpPr>
        <p:spPr>
          <a:xfrm>
            <a:off x="152401" y="1579013"/>
            <a:ext cx="4156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8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“Real touch-and-get” within 0.5 sec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download with toll-gate</a:t>
            </a:r>
            <a:endParaRPr lang="en-US" altLang="ja-JP" sz="2800" dirty="0" smtClean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6" name="正方形/長方形 115"/>
          <p:cNvSpPr>
            <a:spLocks noChangeArrowheads="1"/>
          </p:cNvSpPr>
          <p:nvPr/>
        </p:nvSpPr>
        <p:spPr bwMode="auto">
          <a:xfrm>
            <a:off x="2731444" y="2907738"/>
            <a:ext cx="1267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&lt;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0.5-sec</a:t>
            </a:r>
            <a:r>
              <a:rPr lang="en-US" altLang="ja-JP" sz="14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download</a:t>
            </a:r>
            <a:endParaRPr lang="ja-JP" altLang="en-US" sz="1400" dirty="0">
              <a:solidFill>
                <a:srgbClr val="000000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4308564" y="1637524"/>
            <a:ext cx="3933374" cy="3703443"/>
            <a:chOff x="3719911" y="1944688"/>
            <a:chExt cx="4724498" cy="4448321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2166" y="2038350"/>
              <a:ext cx="3822700" cy="38258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</p:pic>
        <p:sp>
          <p:nvSpPr>
            <p:cNvPr id="49" name="角丸四角形吹き出し 132"/>
            <p:cNvSpPr>
              <a:spLocks noChangeArrowheads="1"/>
            </p:cNvSpPr>
            <p:nvPr/>
          </p:nvSpPr>
          <p:spPr bwMode="auto">
            <a:xfrm>
              <a:off x="3719911" y="5259398"/>
              <a:ext cx="1258667" cy="351670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4</a:t>
              </a: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 </a:t>
              </a: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newspapers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0" name="角丸四角形吹き出し 1"/>
            <p:cNvSpPr>
              <a:spLocks noChangeArrowheads="1"/>
            </p:cNvSpPr>
            <p:nvPr/>
          </p:nvSpPr>
          <p:spPr bwMode="auto">
            <a:xfrm>
              <a:off x="4076407" y="4837429"/>
              <a:ext cx="1215291" cy="371005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</a:t>
              </a: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 </a:t>
              </a: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Magazine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1" name="角丸四角形吹き出し 135"/>
            <p:cNvSpPr>
              <a:spLocks noChangeArrowheads="1"/>
            </p:cNvSpPr>
            <p:nvPr/>
          </p:nvSpPr>
          <p:spPr bwMode="auto">
            <a:xfrm>
              <a:off x="4843641" y="4346589"/>
              <a:ext cx="913571" cy="371005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 CD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2" name="角丸四角形吹き出し 139"/>
            <p:cNvSpPr>
              <a:spLocks noChangeArrowheads="1"/>
            </p:cNvSpPr>
            <p:nvPr/>
          </p:nvSpPr>
          <p:spPr bwMode="auto">
            <a:xfrm>
              <a:off x="5139633" y="3495571"/>
              <a:ext cx="1425710" cy="616410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1-hr Video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(MPEG2)</a:t>
              </a:r>
            </a:p>
          </p:txBody>
        </p:sp>
        <p:sp>
          <p:nvSpPr>
            <p:cNvPr id="53" name="角丸四角形吹き出し 144"/>
            <p:cNvSpPr>
              <a:spLocks noChangeArrowheads="1"/>
            </p:cNvSpPr>
            <p:nvPr/>
          </p:nvSpPr>
          <p:spPr bwMode="auto">
            <a:xfrm>
              <a:off x="6161598" y="3143184"/>
              <a:ext cx="807492" cy="308881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 DVD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4" name="テキスト ボックス 3"/>
            <p:cNvSpPr txBox="1">
              <a:spLocks noChangeArrowheads="1"/>
            </p:cNvSpPr>
            <p:nvPr/>
          </p:nvSpPr>
          <p:spPr bwMode="auto">
            <a:xfrm>
              <a:off x="4518657" y="5977511"/>
              <a:ext cx="3754438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Transmission rate [</a:t>
              </a:r>
              <a:r>
                <a:rPr kumimoji="0" lang="en-US" altLang="ja-JP" sz="2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Gbit</a:t>
              </a: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/s]</a:t>
              </a:r>
              <a:endParaRPr kumimoji="0" lang="ja-JP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5" name="テキスト ボックス 71"/>
            <p:cNvSpPr txBox="1">
              <a:spLocks noChangeArrowheads="1"/>
            </p:cNvSpPr>
            <p:nvPr/>
          </p:nvSpPr>
          <p:spPr bwMode="auto">
            <a:xfrm rot="16200000">
              <a:off x="2339115" y="3325485"/>
              <a:ext cx="3234651" cy="473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File size [</a:t>
              </a:r>
              <a:r>
                <a:rPr kumimoji="0" lang="en-US" altLang="ja-JP" sz="2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GBytes</a:t>
              </a: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]</a:t>
              </a:r>
              <a:endParaRPr kumimoji="0" lang="ja-JP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6" name="テキスト ボックス 2"/>
            <p:cNvSpPr txBox="1">
              <a:spLocks noChangeArrowheads="1"/>
            </p:cNvSpPr>
            <p:nvPr/>
          </p:nvSpPr>
          <p:spPr bwMode="auto">
            <a:xfrm>
              <a:off x="4708703" y="5784850"/>
              <a:ext cx="269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2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7" name="テキスト ボックス 2"/>
            <p:cNvSpPr txBox="1">
              <a:spLocks noChangeArrowheads="1"/>
            </p:cNvSpPr>
            <p:nvPr/>
          </p:nvSpPr>
          <p:spPr bwMode="auto">
            <a:xfrm>
              <a:off x="5105578" y="5784850"/>
              <a:ext cx="269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4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8" name="テキスト ボックス 2"/>
            <p:cNvSpPr txBox="1">
              <a:spLocks noChangeArrowheads="1"/>
            </p:cNvSpPr>
            <p:nvPr/>
          </p:nvSpPr>
          <p:spPr bwMode="auto">
            <a:xfrm>
              <a:off x="6316841" y="5784850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40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9" name="テキスト ボックス 2"/>
            <p:cNvSpPr txBox="1">
              <a:spLocks noChangeArrowheads="1"/>
            </p:cNvSpPr>
            <p:nvPr/>
          </p:nvSpPr>
          <p:spPr bwMode="auto">
            <a:xfrm>
              <a:off x="6761341" y="57848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0" name="テキスト ボックス 2"/>
            <p:cNvSpPr txBox="1">
              <a:spLocks noChangeArrowheads="1"/>
            </p:cNvSpPr>
            <p:nvPr/>
          </p:nvSpPr>
          <p:spPr bwMode="auto">
            <a:xfrm>
              <a:off x="5550078" y="5784850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1" name="テキスト ボックス 2"/>
            <p:cNvSpPr txBox="1">
              <a:spLocks noChangeArrowheads="1"/>
            </p:cNvSpPr>
            <p:nvPr/>
          </p:nvSpPr>
          <p:spPr bwMode="auto">
            <a:xfrm>
              <a:off x="7563028" y="57848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400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2" name="テキスト ボックス 2"/>
            <p:cNvSpPr txBox="1">
              <a:spLocks noChangeArrowheads="1"/>
            </p:cNvSpPr>
            <p:nvPr/>
          </p:nvSpPr>
          <p:spPr bwMode="auto">
            <a:xfrm>
              <a:off x="7951966" y="5784850"/>
              <a:ext cx="4924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1000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cxnSp>
          <p:nvCxnSpPr>
            <p:cNvPr id="63" name="直線コネクタ 77"/>
            <p:cNvCxnSpPr>
              <a:cxnSpLocks noChangeShapeType="1"/>
            </p:cNvCxnSpPr>
            <p:nvPr/>
          </p:nvCxnSpPr>
          <p:spPr bwMode="auto">
            <a:xfrm>
              <a:off x="7002867" y="1944688"/>
              <a:ext cx="0" cy="392112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64" name="テキスト ボックス 78"/>
            <p:cNvSpPr txBox="1">
              <a:spLocks noChangeArrowheads="1"/>
            </p:cNvSpPr>
            <p:nvPr/>
          </p:nvSpPr>
          <p:spPr bwMode="auto">
            <a:xfrm>
              <a:off x="4208641" y="4438650"/>
              <a:ext cx="269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5" name="テキスト ボックス 78"/>
            <p:cNvSpPr txBox="1">
              <a:spLocks noChangeArrowheads="1"/>
            </p:cNvSpPr>
            <p:nvPr/>
          </p:nvSpPr>
          <p:spPr bwMode="auto">
            <a:xfrm>
              <a:off x="4121328" y="5680075"/>
              <a:ext cx="3770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0.1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6" name="テキスト ボックス 78"/>
            <p:cNvSpPr txBox="1">
              <a:spLocks noChangeArrowheads="1"/>
            </p:cNvSpPr>
            <p:nvPr/>
          </p:nvSpPr>
          <p:spPr bwMode="auto">
            <a:xfrm>
              <a:off x="4164191" y="3159125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7" name="テキスト ボックス 78"/>
            <p:cNvSpPr txBox="1">
              <a:spLocks noChangeArrowheads="1"/>
            </p:cNvSpPr>
            <p:nvPr/>
          </p:nvSpPr>
          <p:spPr bwMode="auto">
            <a:xfrm>
              <a:off x="4057828" y="1944688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8" name="テキスト ボックス 15"/>
            <p:cNvSpPr txBox="1">
              <a:spLocks noChangeArrowheads="1"/>
            </p:cNvSpPr>
            <p:nvPr/>
          </p:nvSpPr>
          <p:spPr bwMode="auto">
            <a:xfrm>
              <a:off x="6384694" y="5312994"/>
              <a:ext cx="1292341" cy="4154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100Gbit/s</a:t>
              </a:r>
              <a:endParaRPr kumimoji="0" lang="ja-JP" alt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9" name="角丸四角形吹き出し 144"/>
            <p:cNvSpPr>
              <a:spLocks noChangeArrowheads="1"/>
            </p:cNvSpPr>
            <p:nvPr/>
          </p:nvSpPr>
          <p:spPr bwMode="auto">
            <a:xfrm>
              <a:off x="6761341" y="2221688"/>
              <a:ext cx="1095782" cy="484501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Blu-ray Disc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</p:grpSp>
      <p:sp>
        <p:nvSpPr>
          <p:cNvPr id="70" name="正方形/長方形 69"/>
          <p:cNvSpPr/>
          <p:nvPr/>
        </p:nvSpPr>
        <p:spPr>
          <a:xfrm>
            <a:off x="510335" y="5545871"/>
            <a:ext cx="8051890" cy="83099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100 </a:t>
            </a:r>
            <a:r>
              <a:rPr kumimoji="0" lang="en-US" altLang="ja-JP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Gbit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/s, data sizes of up to a DVD (4.7 </a:t>
            </a:r>
            <a:r>
              <a:rPr kumimoji="0" lang="en-US" altLang="ja-JP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GBytes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are downloaded within 0.5 sec.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409548" y="1376108"/>
            <a:ext cx="4253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Maximum file sizes</a:t>
            </a:r>
            <a:r>
              <a:rPr kumimoji="1" lang="ja-JP" altLang="en-US" sz="1600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allowed in 0.5-sec download </a:t>
            </a:r>
            <a:endParaRPr kumimoji="1" lang="ja-JP" altLang="en-US" sz="1600" dirty="0">
              <a:solidFill>
                <a:srgbClr val="0000FF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84280" y="5064616"/>
            <a:ext cx="2733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Video: Busy </a:t>
            </a:r>
            <a:r>
              <a:rPr lang="en-US" altLang="ja-JP" sz="1200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toll-gates in the train station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e.g., “http://youtu.be/_r5rjvjquzY</a:t>
            </a: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”</a:t>
            </a:r>
            <a:endParaRPr lang="ja-JP" altLang="en-US" sz="16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graphicFrame>
        <p:nvGraphicFramePr>
          <p:cNvPr id="46" name="Group 3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18822"/>
              </p:ext>
            </p:extLst>
          </p:nvPr>
        </p:nvGraphicFramePr>
        <p:xfrm>
          <a:off x="65314" y="1371600"/>
          <a:ext cx="8991600" cy="2515405"/>
        </p:xfrm>
        <a:graphic>
          <a:graphicData uri="http://schemas.openxmlformats.org/drawingml/2006/table">
            <a:tbl>
              <a:tblPr/>
              <a:tblGrid>
                <a:gridCol w="1611086"/>
                <a:gridCol w="2386161"/>
                <a:gridCol w="1439056"/>
                <a:gridCol w="2044573"/>
                <a:gridCol w="1510724"/>
              </a:tblGrid>
              <a:tr h="41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Rate</a:t>
                      </a:r>
                    </a:p>
                  </a:txBody>
                  <a:tcPr marL="84413" marR="84413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Download time for DVD data (4.7 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GBytes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Modulation</a:t>
                      </a:r>
                    </a:p>
                  </a:txBody>
                  <a:tcPr marL="84413" marR="84413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No. of frequency channels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MIMO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506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4.5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8.4 sec</a:t>
                      </a:r>
                    </a:p>
                  </a:txBody>
                  <a:tcPr marL="36000" marR="216000" marT="36000" marB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16QAM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SISO)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6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6.8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5.5 sec</a:t>
                      </a:r>
                    </a:p>
                  </a:txBody>
                  <a:tcPr marL="36000" marR="216000" marT="36000" marB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64QAM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6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27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1.4 sec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216000" marT="36000" marB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64QAM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4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100 </a:t>
                      </a:r>
                      <a:r>
                        <a:rPr kumimoji="1" lang="en-US" altLang="ja-JP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</a:p>
                  </a:txBody>
                  <a:tcPr marL="36000" marR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0.4</a:t>
                      </a:r>
                      <a:r>
                        <a:rPr kumimoji="1" lang="pt-BR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sec</a:t>
                      </a:r>
                    </a:p>
                  </a:txBody>
                  <a:tcPr marL="36000" marR="216000" marT="36000" marB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</a:t>
                      </a:r>
                      <a:r>
                        <a:rPr kumimoji="1" lang="pt-B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QAM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</a:t>
                      </a:r>
                      <a:r>
                        <a:rPr kumimoji="1" lang="pt-BR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</a:t>
                      </a:r>
                      <a:endParaRPr kumimoji="1" lang="pt-BR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65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pt-BR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21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64QAM</a:t>
                      </a:r>
                      <a:endParaRPr kumimoji="1" lang="pt-BR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  <a:endParaRPr kumimoji="1" lang="pt-BR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pt-BR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152400" y="68317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Transmission</a:t>
            </a:r>
            <a:r>
              <a:rPr kumimoji="1" lang="ja-JP" altLang="en-US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rates over 60-GHz band</a:t>
            </a:r>
            <a:endParaRPr kumimoji="1" lang="ja-JP" altLang="en-US" sz="3600" b="1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04801" y="46224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IEEE802.11ad OFDM PHY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MCS#17: 2.1 </a:t>
            </a:r>
            <a:r>
              <a:rPr kumimoji="1" lang="en-US" altLang="ja-JP" sz="14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4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 (QPSK, Code rate=3/4)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MCS#21: 4.5 G bit/s(16QAM,Code rate=13/16)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MCS#24: 6.8 G bit/s (64QAM,Code rate=13/16)</a:t>
            </a: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54428" y="3096985"/>
            <a:ext cx="9002486" cy="756557"/>
          </a:xfrm>
          <a:prstGeom prst="rect">
            <a:avLst/>
          </a:prstGeom>
          <a:noFill/>
          <a:ln w="762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ja-JP" altLang="en-US" sz="1200" smtClean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99222" y="3810000"/>
            <a:ext cx="7860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3200" b="1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100 </a:t>
            </a:r>
            <a:r>
              <a:rPr kumimoji="1" lang="en-US" altLang="ja-JP" sz="3200" b="1" dirty="0" err="1" smtClean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Gbit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/s rates are attainable using MIMO</a:t>
            </a:r>
          </a:p>
        </p:txBody>
      </p:sp>
      <p:grpSp>
        <p:nvGrpSpPr>
          <p:cNvPr id="51" name="グループ化 50"/>
          <p:cNvGrpSpPr/>
          <p:nvPr/>
        </p:nvGrpSpPr>
        <p:grpSpPr>
          <a:xfrm>
            <a:off x="5909509" y="4634438"/>
            <a:ext cx="2396290" cy="1740320"/>
            <a:chOff x="5188574" y="2244529"/>
            <a:chExt cx="4075871" cy="2960125"/>
          </a:xfrm>
        </p:grpSpPr>
        <p:sp>
          <p:nvSpPr>
            <p:cNvPr id="52" name="二等辺三角形 51"/>
            <p:cNvSpPr/>
            <p:nvPr/>
          </p:nvSpPr>
          <p:spPr>
            <a:xfrm rot="16200000">
              <a:off x="5656392" y="2917897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870643" y="3963266"/>
              <a:ext cx="543131" cy="981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54" name="直線コネクタ 53"/>
            <p:cNvCxnSpPr/>
            <p:nvPr/>
          </p:nvCxnSpPr>
          <p:spPr>
            <a:xfrm rot="10800000">
              <a:off x="5308664" y="3035635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5" name="二等辺三角形 54"/>
            <p:cNvSpPr/>
            <p:nvPr/>
          </p:nvSpPr>
          <p:spPr>
            <a:xfrm rot="16200000">
              <a:off x="5656392" y="3572695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>
            <a:xfrm rot="10800000">
              <a:off x="5308664" y="3690433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7" name="二等辺三角形 56"/>
            <p:cNvSpPr/>
            <p:nvPr/>
          </p:nvSpPr>
          <p:spPr>
            <a:xfrm rot="16200000">
              <a:off x="5656392" y="4827725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8" name="直線コネクタ 57"/>
            <p:cNvCxnSpPr/>
            <p:nvPr/>
          </p:nvCxnSpPr>
          <p:spPr>
            <a:xfrm rot="10800000">
              <a:off x="5308664" y="4945462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9" name="二等辺三角形 58"/>
            <p:cNvSpPr/>
            <p:nvPr/>
          </p:nvSpPr>
          <p:spPr>
            <a:xfrm rot="5400000">
              <a:off x="7573728" y="4796308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 rot="10800000">
              <a:off x="7542016" y="3790497"/>
              <a:ext cx="543131" cy="98156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7950656" y="4900402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62" name="二等辺三角形 61"/>
            <p:cNvSpPr/>
            <p:nvPr/>
          </p:nvSpPr>
          <p:spPr>
            <a:xfrm rot="5400000">
              <a:off x="7573728" y="3554919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3" name="直線コネクタ 62"/>
            <p:cNvCxnSpPr/>
            <p:nvPr/>
          </p:nvCxnSpPr>
          <p:spPr>
            <a:xfrm>
              <a:off x="7950656" y="3659015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64" name="二等辺三角形 63"/>
            <p:cNvSpPr/>
            <p:nvPr/>
          </p:nvSpPr>
          <p:spPr>
            <a:xfrm rot="5400000">
              <a:off x="7573728" y="2886479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5" name="直線コネクタ 64"/>
            <p:cNvCxnSpPr/>
            <p:nvPr/>
          </p:nvCxnSpPr>
          <p:spPr>
            <a:xfrm>
              <a:off x="7950656" y="2990575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66" name="テキスト ボックス 65"/>
            <p:cNvSpPr txBox="1"/>
            <p:nvPr/>
          </p:nvSpPr>
          <p:spPr>
            <a:xfrm>
              <a:off x="5188574" y="2244529"/>
              <a:ext cx="775863" cy="57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TX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7814568" y="2244529"/>
              <a:ext cx="1449877" cy="57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RX 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cxnSp>
          <p:nvCxnSpPr>
            <p:cNvPr id="68" name="直線矢印コネクタ 67"/>
            <p:cNvCxnSpPr/>
            <p:nvPr/>
          </p:nvCxnSpPr>
          <p:spPr>
            <a:xfrm>
              <a:off x="6109267" y="2970710"/>
              <a:ext cx="1561177" cy="162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69" name="直線矢印コネクタ 68"/>
            <p:cNvCxnSpPr/>
            <p:nvPr/>
          </p:nvCxnSpPr>
          <p:spPr>
            <a:xfrm flipV="1">
              <a:off x="6109267" y="3632634"/>
              <a:ext cx="1561177" cy="2719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0" name="直線矢印コネクタ 69"/>
            <p:cNvCxnSpPr/>
            <p:nvPr/>
          </p:nvCxnSpPr>
          <p:spPr>
            <a:xfrm>
              <a:off x="6109267" y="4890794"/>
              <a:ext cx="1561177" cy="162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1" name="直線矢印コネクタ 70"/>
            <p:cNvCxnSpPr/>
            <p:nvPr/>
          </p:nvCxnSpPr>
          <p:spPr>
            <a:xfrm>
              <a:off x="6109267" y="2970710"/>
              <a:ext cx="1561177" cy="596876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2" name="直線矢印コネクタ 71"/>
            <p:cNvCxnSpPr/>
            <p:nvPr/>
          </p:nvCxnSpPr>
          <p:spPr>
            <a:xfrm rot="16200000" flipH="1">
              <a:off x="5995134" y="3084842"/>
              <a:ext cx="1789443" cy="156117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3" name="直線矢印コネクタ 72"/>
            <p:cNvCxnSpPr/>
            <p:nvPr/>
          </p:nvCxnSpPr>
          <p:spPr>
            <a:xfrm flipV="1">
              <a:off x="6109267" y="3044558"/>
              <a:ext cx="1561177" cy="590795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4" name="直線矢印コネクタ 73"/>
            <p:cNvCxnSpPr/>
            <p:nvPr/>
          </p:nvCxnSpPr>
          <p:spPr>
            <a:xfrm>
              <a:off x="6109267" y="3635353"/>
              <a:ext cx="1561177" cy="1211530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5" name="直線矢印コネクタ 74"/>
            <p:cNvCxnSpPr/>
            <p:nvPr/>
          </p:nvCxnSpPr>
          <p:spPr>
            <a:xfrm rot="5400000" flipH="1" flipV="1">
              <a:off x="6000580" y="3220931"/>
              <a:ext cx="1778553" cy="156117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6" name="直線矢印コネクタ 75"/>
            <p:cNvCxnSpPr/>
            <p:nvPr/>
          </p:nvCxnSpPr>
          <p:spPr>
            <a:xfrm flipV="1">
              <a:off x="6109267" y="3676000"/>
              <a:ext cx="1561177" cy="1214794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77" name="テキスト ボックス 76"/>
            <p:cNvSpPr txBox="1"/>
            <p:nvPr/>
          </p:nvSpPr>
          <p:spPr>
            <a:xfrm>
              <a:off x="5277816" y="2667001"/>
              <a:ext cx="663099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5257799" y="3339172"/>
              <a:ext cx="663099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5277816" y="4498149"/>
              <a:ext cx="799427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8081148" y="2590800"/>
              <a:ext cx="663099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8088713" y="3234595"/>
              <a:ext cx="663099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7993614" y="4442805"/>
              <a:ext cx="799427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83" name="正方形/長方形 154"/>
            <p:cNvSpPr>
              <a:spLocks noChangeArrowheads="1"/>
            </p:cNvSpPr>
            <p:nvPr/>
          </p:nvSpPr>
          <p:spPr bwMode="auto">
            <a:xfrm>
              <a:off x="5683734" y="3736081"/>
              <a:ext cx="2162626" cy="99464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Line-of-sight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environment</a:t>
              </a: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</p:grpSp>
      <p:sp>
        <p:nvSpPr>
          <p:cNvPr id="84" name="正方形/長方形 83"/>
          <p:cNvSpPr/>
          <p:nvPr/>
        </p:nvSpPr>
        <p:spPr>
          <a:xfrm>
            <a:off x="4648200" y="4257843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dirty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Short-Range MIMO (</a:t>
            </a:r>
            <a:r>
              <a:rPr kumimoji="1" lang="en-US" altLang="ja-JP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SR-MIMO)</a:t>
            </a:r>
            <a:endParaRPr lang="ja-JP" altLang="en-US" dirty="0">
              <a:solidFill>
                <a:srgbClr val="0000FF"/>
              </a:solidFill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152400" y="762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100 </a:t>
            </a:r>
            <a:r>
              <a:rPr kumimoji="1" lang="en-US" altLang="ja-JP" sz="3600" b="1" dirty="0" err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Gbit</a:t>
            </a: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/s performance estimation</a:t>
            </a:r>
            <a:endParaRPr kumimoji="1" lang="ja-JP" altLang="en-US" sz="3600" b="1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grpSp>
        <p:nvGrpSpPr>
          <p:cNvPr id="155" name="グループ化 154"/>
          <p:cNvGrpSpPr/>
          <p:nvPr/>
        </p:nvGrpSpPr>
        <p:grpSpPr>
          <a:xfrm>
            <a:off x="630782" y="2905579"/>
            <a:ext cx="3545534" cy="2371331"/>
            <a:chOff x="624641" y="2066915"/>
            <a:chExt cx="3545534" cy="2371331"/>
          </a:xfrm>
        </p:grpSpPr>
        <p:cxnSp>
          <p:nvCxnSpPr>
            <p:cNvPr id="156" name="直線矢印コネクタ 155"/>
            <p:cNvCxnSpPr/>
            <p:nvPr/>
          </p:nvCxnSpPr>
          <p:spPr bwMode="auto">
            <a:xfrm flipH="1">
              <a:off x="2730597" y="3933056"/>
              <a:ext cx="840623" cy="274009"/>
            </a:xfrm>
            <a:prstGeom prst="straightConnector1">
              <a:avLst/>
            </a:prstGeom>
            <a:noFill/>
            <a:ln w="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grpSp>
          <p:nvGrpSpPr>
            <p:cNvPr id="157" name="グループ化 156"/>
            <p:cNvGrpSpPr/>
            <p:nvPr/>
          </p:nvGrpSpPr>
          <p:grpSpPr>
            <a:xfrm>
              <a:off x="2234937" y="2066915"/>
              <a:ext cx="1336283" cy="1866141"/>
              <a:chOff x="2234937" y="2066915"/>
              <a:chExt cx="1336283" cy="1866141"/>
            </a:xfrm>
          </p:grpSpPr>
          <p:sp>
            <p:nvSpPr>
              <p:cNvPr id="232" name="平行四辺形 231"/>
              <p:cNvSpPr/>
              <p:nvPr/>
            </p:nvSpPr>
            <p:spPr bwMode="auto">
              <a:xfrm rot="16200000">
                <a:off x="1970008" y="2331844"/>
                <a:ext cx="1866141" cy="1336283"/>
              </a:xfrm>
              <a:prstGeom prst="parallelogram">
                <a:avLst>
                  <a:gd name="adj" fmla="val 42072"/>
                </a:avLst>
              </a:prstGeom>
              <a:solidFill>
                <a:srgbClr val="969696">
                  <a:lumMod val="20000"/>
                  <a:lumOff val="80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233" name="グループ化 48"/>
              <p:cNvGrpSpPr/>
              <p:nvPr/>
            </p:nvGrpSpPr>
            <p:grpSpPr>
              <a:xfrm>
                <a:off x="2336837" y="2233547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79" name="平行四辺形 278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0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4" name="グループ化 49"/>
              <p:cNvGrpSpPr/>
              <p:nvPr/>
            </p:nvGrpSpPr>
            <p:grpSpPr>
              <a:xfrm>
                <a:off x="2664743" y="2344005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77" name="平行四辺形 276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8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5" name="グループ化 48"/>
              <p:cNvGrpSpPr/>
              <p:nvPr/>
            </p:nvGrpSpPr>
            <p:grpSpPr>
              <a:xfrm>
                <a:off x="2984832" y="2488151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75" name="平行四辺形 274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6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6" name="グループ化 49"/>
              <p:cNvGrpSpPr/>
              <p:nvPr/>
            </p:nvGrpSpPr>
            <p:grpSpPr>
              <a:xfrm>
                <a:off x="3312738" y="2598609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73" name="平行四辺形 272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4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7" name="グループ化 57"/>
              <p:cNvGrpSpPr/>
              <p:nvPr/>
            </p:nvGrpSpPr>
            <p:grpSpPr>
              <a:xfrm>
                <a:off x="2984832" y="2803747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71" name="平行四辺形 270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2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8" name="グループ化 61"/>
              <p:cNvGrpSpPr/>
              <p:nvPr/>
            </p:nvGrpSpPr>
            <p:grpSpPr>
              <a:xfrm>
                <a:off x="3312738" y="2934213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69" name="平行四辺形 268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0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9" name="グループ化 48"/>
              <p:cNvGrpSpPr/>
              <p:nvPr/>
            </p:nvGrpSpPr>
            <p:grpSpPr>
              <a:xfrm>
                <a:off x="2984832" y="3124304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67" name="平行四辺形 266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8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0" name="グループ化 49"/>
              <p:cNvGrpSpPr/>
              <p:nvPr/>
            </p:nvGrpSpPr>
            <p:grpSpPr>
              <a:xfrm>
                <a:off x="3317544" y="3244934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65" name="平行四辺形 264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6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1" name="グループ化 57"/>
              <p:cNvGrpSpPr/>
              <p:nvPr/>
            </p:nvGrpSpPr>
            <p:grpSpPr>
              <a:xfrm>
                <a:off x="2984832" y="3420676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63" name="平行四辺形 262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4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2" name="グループ化 61"/>
              <p:cNvGrpSpPr/>
              <p:nvPr/>
            </p:nvGrpSpPr>
            <p:grpSpPr>
              <a:xfrm>
                <a:off x="3312738" y="355114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61" name="平行四辺形 260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2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3" name="グループ化 57"/>
              <p:cNvGrpSpPr/>
              <p:nvPr/>
            </p:nvGrpSpPr>
            <p:grpSpPr>
              <a:xfrm>
                <a:off x="2348140" y="2533244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59" name="平行四辺形 258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0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4" name="グループ化 61"/>
              <p:cNvGrpSpPr/>
              <p:nvPr/>
            </p:nvGrpSpPr>
            <p:grpSpPr>
              <a:xfrm>
                <a:off x="2676046" y="2663710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57" name="平行四辺形 256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8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5" name="グループ化 48"/>
              <p:cNvGrpSpPr/>
              <p:nvPr/>
            </p:nvGrpSpPr>
            <p:grpSpPr>
              <a:xfrm>
                <a:off x="2348140" y="2853801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55" name="平行四辺形 254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6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6" name="グループ化 49"/>
              <p:cNvGrpSpPr/>
              <p:nvPr/>
            </p:nvGrpSpPr>
            <p:grpSpPr>
              <a:xfrm>
                <a:off x="2680852" y="2974431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53" name="平行四辺形 252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4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7" name="グループ化 57"/>
              <p:cNvGrpSpPr/>
              <p:nvPr/>
            </p:nvGrpSpPr>
            <p:grpSpPr>
              <a:xfrm>
                <a:off x="2348140" y="3150173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51" name="平行四辺形 250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2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8" name="グループ化 61"/>
              <p:cNvGrpSpPr/>
              <p:nvPr/>
            </p:nvGrpSpPr>
            <p:grpSpPr>
              <a:xfrm>
                <a:off x="2676046" y="3280639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49" name="平行四辺形 248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0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8" name="グループ化 157"/>
            <p:cNvGrpSpPr/>
            <p:nvPr/>
          </p:nvGrpSpPr>
          <p:grpSpPr>
            <a:xfrm>
              <a:off x="624641" y="2202327"/>
              <a:ext cx="2143541" cy="2004738"/>
              <a:chOff x="908974" y="3306951"/>
              <a:chExt cx="2143541" cy="2004738"/>
            </a:xfrm>
          </p:grpSpPr>
          <p:grpSp>
            <p:nvGrpSpPr>
              <p:cNvPr id="160" name="グループ化 57"/>
              <p:cNvGrpSpPr/>
              <p:nvPr/>
            </p:nvGrpSpPr>
            <p:grpSpPr>
              <a:xfrm>
                <a:off x="2336837" y="3927776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30" name="平行四辺形 229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1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1" name="グループ化 61"/>
              <p:cNvGrpSpPr/>
              <p:nvPr/>
            </p:nvGrpSpPr>
            <p:grpSpPr>
              <a:xfrm>
                <a:off x="2664743" y="405824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28" name="平行四辺形 227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9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2" name="グループ化 48"/>
              <p:cNvGrpSpPr/>
              <p:nvPr/>
            </p:nvGrpSpPr>
            <p:grpSpPr>
              <a:xfrm>
                <a:off x="2336837" y="4248333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26" name="平行四辺形 225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7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3" name="グループ化 49"/>
              <p:cNvGrpSpPr/>
              <p:nvPr/>
            </p:nvGrpSpPr>
            <p:grpSpPr>
              <a:xfrm>
                <a:off x="2664743" y="4358791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24" name="平行四辺形 223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5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" name="グループ化 57"/>
              <p:cNvGrpSpPr/>
              <p:nvPr/>
            </p:nvGrpSpPr>
            <p:grpSpPr>
              <a:xfrm>
                <a:off x="2336837" y="4544705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22" name="平行四辺形 221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3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5" name="グループ化 61"/>
              <p:cNvGrpSpPr/>
              <p:nvPr/>
            </p:nvGrpSpPr>
            <p:grpSpPr>
              <a:xfrm>
                <a:off x="2664743" y="467517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20" name="平行四辺形 219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1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6" name="平行四辺形 165"/>
              <p:cNvSpPr/>
              <p:nvPr/>
            </p:nvSpPr>
            <p:spPr bwMode="auto">
              <a:xfrm rot="16200000">
                <a:off x="1413716" y="3710477"/>
                <a:ext cx="1866141" cy="1336283"/>
              </a:xfrm>
              <a:prstGeom prst="parallelogram">
                <a:avLst>
                  <a:gd name="adj" fmla="val 42072"/>
                </a:avLst>
              </a:prstGeom>
              <a:solidFill>
                <a:srgbClr val="969696">
                  <a:lumMod val="20000"/>
                  <a:lumOff val="80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167" name="グループ化 48"/>
              <p:cNvGrpSpPr/>
              <p:nvPr/>
            </p:nvGrpSpPr>
            <p:grpSpPr>
              <a:xfrm>
                <a:off x="1780545" y="3612180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18" name="平行四辺形 217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9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グループ化 49"/>
              <p:cNvGrpSpPr/>
              <p:nvPr/>
            </p:nvGrpSpPr>
            <p:grpSpPr>
              <a:xfrm>
                <a:off x="2108451" y="3722638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16" name="平行四辺形 215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7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グループ化 57"/>
              <p:cNvGrpSpPr/>
              <p:nvPr/>
            </p:nvGrpSpPr>
            <p:grpSpPr>
              <a:xfrm>
                <a:off x="1780545" y="3927776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14" name="平行四辺形 213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5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0" name="グループ化 61"/>
              <p:cNvGrpSpPr/>
              <p:nvPr/>
            </p:nvGrpSpPr>
            <p:grpSpPr>
              <a:xfrm>
                <a:off x="2108451" y="405824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12" name="平行四辺形 211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3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1" name="グループ化 48"/>
              <p:cNvGrpSpPr/>
              <p:nvPr/>
            </p:nvGrpSpPr>
            <p:grpSpPr>
              <a:xfrm>
                <a:off x="2428540" y="3866784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10" name="平行四辺形 209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1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2" name="グループ化 49"/>
              <p:cNvGrpSpPr/>
              <p:nvPr/>
            </p:nvGrpSpPr>
            <p:grpSpPr>
              <a:xfrm>
                <a:off x="2756446" y="397724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08" name="平行四辺形 207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9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3" name="グループ化 57"/>
              <p:cNvGrpSpPr/>
              <p:nvPr/>
            </p:nvGrpSpPr>
            <p:grpSpPr>
              <a:xfrm>
                <a:off x="2428540" y="4182380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06" name="平行四辺形 205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7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4" name="グループ化 61"/>
              <p:cNvGrpSpPr/>
              <p:nvPr/>
            </p:nvGrpSpPr>
            <p:grpSpPr>
              <a:xfrm>
                <a:off x="2756446" y="4312846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04" name="平行四辺形 203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5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5" name="グループ化 48"/>
              <p:cNvGrpSpPr/>
              <p:nvPr/>
            </p:nvGrpSpPr>
            <p:grpSpPr>
              <a:xfrm>
                <a:off x="1780545" y="4248333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02" name="平行四辺形 201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3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6" name="グループ化 49"/>
              <p:cNvGrpSpPr/>
              <p:nvPr/>
            </p:nvGrpSpPr>
            <p:grpSpPr>
              <a:xfrm>
                <a:off x="2108451" y="4358791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00" name="平行四辺形 199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1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" name="グループ化 57"/>
              <p:cNvGrpSpPr/>
              <p:nvPr/>
            </p:nvGrpSpPr>
            <p:grpSpPr>
              <a:xfrm>
                <a:off x="1780545" y="4544705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98" name="平行四辺形 197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9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8" name="グループ化 61"/>
              <p:cNvGrpSpPr/>
              <p:nvPr/>
            </p:nvGrpSpPr>
            <p:grpSpPr>
              <a:xfrm>
                <a:off x="2108451" y="467517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96" name="平行四辺形 195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7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9" name="グループ化 48"/>
              <p:cNvGrpSpPr/>
              <p:nvPr/>
            </p:nvGrpSpPr>
            <p:grpSpPr>
              <a:xfrm>
                <a:off x="2428540" y="4502937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94" name="平行四辺形 193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5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0" name="グループ化 49"/>
              <p:cNvGrpSpPr/>
              <p:nvPr/>
            </p:nvGrpSpPr>
            <p:grpSpPr>
              <a:xfrm>
                <a:off x="2761252" y="4623567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92" name="平行四辺形 191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3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1" name="グループ化 57"/>
              <p:cNvGrpSpPr/>
              <p:nvPr/>
            </p:nvGrpSpPr>
            <p:grpSpPr>
              <a:xfrm>
                <a:off x="2428540" y="4799309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90" name="平行四辺形 189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1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" name="グループ化 61"/>
              <p:cNvGrpSpPr/>
              <p:nvPr/>
            </p:nvGrpSpPr>
            <p:grpSpPr>
              <a:xfrm>
                <a:off x="2756446" y="4929775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88" name="平行四辺形 187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9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3" name="テキスト ボックス 182"/>
              <p:cNvSpPr txBox="1"/>
              <p:nvPr/>
            </p:nvSpPr>
            <p:spPr>
              <a:xfrm>
                <a:off x="1378975" y="4331506"/>
                <a:ext cx="397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Times New Roman" pitchFamily="18" charset="0"/>
                  </a:rPr>
                  <a:t>d</a:t>
                </a:r>
                <a:endParaRPr kumimoji="1" lang="ja-JP" alt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endParaRPr>
              </a:p>
            </p:txBody>
          </p:sp>
          <p:cxnSp>
            <p:nvCxnSpPr>
              <p:cNvPr id="184" name="直線矢印コネクタ 183"/>
              <p:cNvCxnSpPr/>
              <p:nvPr/>
            </p:nvCxnSpPr>
            <p:spPr bwMode="auto">
              <a:xfrm flipV="1">
                <a:off x="1728194" y="4316446"/>
                <a:ext cx="8719" cy="307120"/>
              </a:xfrm>
              <a:prstGeom prst="straightConnector1">
                <a:avLst/>
              </a:prstGeom>
              <a:noFill/>
              <a:ln w="0" cap="flat" cmpd="sng" algn="ctr">
                <a:solidFill>
                  <a:srgbClr val="000000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  <p:cxnSp>
            <p:nvCxnSpPr>
              <p:cNvPr id="185" name="直線矢印コネクタ 184"/>
              <p:cNvCxnSpPr/>
              <p:nvPr/>
            </p:nvCxnSpPr>
            <p:spPr bwMode="auto">
              <a:xfrm flipH="1" flipV="1">
                <a:off x="1791791" y="4738175"/>
                <a:ext cx="351334" cy="145658"/>
              </a:xfrm>
              <a:prstGeom prst="straightConnector1">
                <a:avLst/>
              </a:prstGeom>
              <a:noFill/>
              <a:ln w="0" cap="flat" cmpd="sng" algn="ctr">
                <a:solidFill>
                  <a:srgbClr val="000000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  <p:sp>
            <p:nvSpPr>
              <p:cNvPr id="186" name="テキスト ボックス 185"/>
              <p:cNvSpPr txBox="1"/>
              <p:nvPr/>
            </p:nvSpPr>
            <p:spPr>
              <a:xfrm>
                <a:off x="908974" y="4772695"/>
                <a:ext cx="1238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Times New Roman" pitchFamily="18" charset="0"/>
                  </a:rPr>
                  <a:t>d</a:t>
                </a:r>
                <a:r>
                  <a:rPr kumimoji="1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Times New Roman" pitchFamily="18" charset="0"/>
                  </a:rPr>
                  <a:t>= 4.1 mm </a:t>
                </a:r>
                <a:endParaRPr kumimoji="1" lang="ja-JP" alt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endParaRPr>
              </a:p>
            </p:txBody>
          </p:sp>
          <p:cxnSp>
            <p:nvCxnSpPr>
              <p:cNvPr id="187" name="直線矢印コネクタ 186"/>
              <p:cNvCxnSpPr/>
              <p:nvPr/>
            </p:nvCxnSpPr>
            <p:spPr bwMode="auto">
              <a:xfrm flipH="1" flipV="1">
                <a:off x="1722128" y="3306951"/>
                <a:ext cx="1330387" cy="571646"/>
              </a:xfrm>
              <a:prstGeom prst="straightConnector1">
                <a:avLst/>
              </a:prstGeom>
              <a:noFill/>
              <a:ln w="19050" cap="sq" cmpd="sng" algn="ctr">
                <a:solidFill>
                  <a:srgbClr val="000000"/>
                </a:solidFill>
                <a:prstDash val="solid"/>
                <a:miter lim="800000"/>
                <a:headEnd type="stealth" w="med" len="med"/>
                <a:tailEnd type="stealth"/>
              </a:ln>
              <a:effectLst/>
            </p:spPr>
          </p:cxnSp>
        </p:grpSp>
        <p:sp>
          <p:nvSpPr>
            <p:cNvPr id="159" name="テキスト ボックス 158"/>
            <p:cNvSpPr txBox="1"/>
            <p:nvPr/>
          </p:nvSpPr>
          <p:spPr>
            <a:xfrm>
              <a:off x="2813259" y="4038136"/>
              <a:ext cx="1356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D</a:t>
              </a:r>
              <a:r>
                <a:rPr kumimoji="1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 = 10 mm</a:t>
              </a:r>
              <a:endParaRPr kumimoji="1" lang="en-US" altLang="ja-JP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</p:grpSp>
      <p:sp>
        <p:nvSpPr>
          <p:cNvPr id="281" name="テキスト ボックス 280"/>
          <p:cNvSpPr txBox="1"/>
          <p:nvPr/>
        </p:nvSpPr>
        <p:spPr>
          <a:xfrm>
            <a:off x="231023" y="1630635"/>
            <a:ext cx="376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Electromagnetic simulation model of transmission channel [1]</a:t>
            </a:r>
          </a:p>
        </p:txBody>
      </p:sp>
      <p:sp>
        <p:nvSpPr>
          <p:cNvPr id="282" name="テキスト ボックス 281"/>
          <p:cNvSpPr txBox="1"/>
          <p:nvPr/>
        </p:nvSpPr>
        <p:spPr>
          <a:xfrm>
            <a:off x="690700" y="3069221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Tx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 array </a:t>
            </a:r>
            <a:endParaRPr kumimoji="1" lang="ja-JP" altLang="en-US" sz="12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283" name="テキスト ボックス 282"/>
          <p:cNvSpPr txBox="1"/>
          <p:nvPr/>
        </p:nvSpPr>
        <p:spPr>
          <a:xfrm>
            <a:off x="2820230" y="2905578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Rx array</a:t>
            </a:r>
            <a:endParaRPr kumimoji="1" lang="ja-JP" altLang="en-US" sz="12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>
            <a:off x="4114800" y="166249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OFDM transmission simulation</a:t>
            </a:r>
          </a:p>
        </p:txBody>
      </p:sp>
      <p:graphicFrame>
        <p:nvGraphicFramePr>
          <p:cNvPr id="285" name="表 2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41566"/>
              </p:ext>
            </p:extLst>
          </p:nvPr>
        </p:nvGraphicFramePr>
        <p:xfrm>
          <a:off x="4165523" y="2293238"/>
          <a:ext cx="4726550" cy="3756960"/>
        </p:xfrm>
        <a:graphic>
          <a:graphicData uri="http://schemas.openxmlformats.org/drawingml/2006/table">
            <a:tbl>
              <a:tblPr firstRow="1" bandRow="1"/>
              <a:tblGrid>
                <a:gridCol w="2211950"/>
                <a:gridCol w="2514600"/>
              </a:tblGrid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 channel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Ch2 (</a:t>
                      </a:r>
                      <a:r>
                        <a:rPr kumimoji="1" lang="en-US" altLang="ja-JP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ja-JP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=60.48 GHz),</a:t>
                      </a:r>
                      <a:endParaRPr kumimoji="1" lang="en-US" altLang="ja-JP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1" lang="en-US" altLang="ja-JP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Ch3 (</a:t>
                      </a:r>
                      <a:r>
                        <a:rPr kumimoji="1" lang="en-US" altLang="ja-JP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ja-JP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1" lang="en-US" altLang="ja-JP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62.64 GHz)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No. of branches</a:t>
                      </a:r>
                      <a:endParaRPr kumimoji="1" lang="en-US" altLang="ja-JP" sz="18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 x 16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Transmission distance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i="1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= 10 mm</a:t>
                      </a:r>
                      <a:endParaRPr kumimoji="1" lang="en-US" altLang="ja-JP" sz="1800" i="1" dirty="0" smtClean="0"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Element spacing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i="1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= 4.1 mm = 0.82</a:t>
                      </a:r>
                      <a:r>
                        <a:rPr kumimoji="1" lang="ja-JP" altLang="en-US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l-GR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λ</a:t>
                      </a:r>
                      <a:r>
                        <a:rPr kumimoji="1" lang="en-US" altLang="ja-JP" sz="1800" baseline="-250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0</a:t>
                      </a:r>
                    </a:p>
                    <a:p>
                      <a:r>
                        <a:rPr kumimoji="1" lang="en-US" altLang="ja-JP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(Optimized</a:t>
                      </a:r>
                      <a:r>
                        <a:rPr kumimoji="1" lang="en-US" altLang="ja-JP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 this transmission distance)</a:t>
                      </a:r>
                      <a:endParaRPr kumimoji="1" lang="ja-JP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MIMO detection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Zero Forcing (ZF)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1314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No.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of data subcarriers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336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Subcarrier</a:t>
                      </a:r>
                      <a:r>
                        <a:rPr kumimoji="1" lang="en-US" altLang="ja-JP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spacing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5.15625 MHz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Modulation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QPSK, 16QAM, 64QAM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6" name="正方形/長方形 18"/>
          <p:cNvSpPr>
            <a:spLocks noChangeArrowheads="1"/>
          </p:cNvSpPr>
          <p:nvPr/>
        </p:nvSpPr>
        <p:spPr bwMode="auto">
          <a:xfrm>
            <a:off x="180307" y="4842302"/>
            <a:ext cx="23342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Frequency channels</a:t>
            </a:r>
            <a:endParaRPr lang="en-US" altLang="ja-JP" sz="2100" dirty="0">
              <a:solidFill>
                <a:srgbClr val="0000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grpSp>
        <p:nvGrpSpPr>
          <p:cNvPr id="287" name="グループ化 286"/>
          <p:cNvGrpSpPr/>
          <p:nvPr/>
        </p:nvGrpSpPr>
        <p:grpSpPr>
          <a:xfrm>
            <a:off x="4910" y="5349006"/>
            <a:ext cx="4236181" cy="962652"/>
            <a:chOff x="3455529" y="5358330"/>
            <a:chExt cx="5111838" cy="1161641"/>
          </a:xfrm>
        </p:grpSpPr>
        <p:sp>
          <p:nvSpPr>
            <p:cNvPr id="288" name="正方形/長方形 24"/>
            <p:cNvSpPr>
              <a:spLocks noChangeArrowheads="1"/>
            </p:cNvSpPr>
            <p:nvPr/>
          </p:nvSpPr>
          <p:spPr bwMode="auto">
            <a:xfrm>
              <a:off x="7359981" y="6074295"/>
              <a:ext cx="1207386" cy="4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66 GHz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89" name="正方形/長方形 47"/>
            <p:cNvSpPr>
              <a:spLocks noChangeArrowheads="1"/>
            </p:cNvSpPr>
            <p:nvPr/>
          </p:nvSpPr>
          <p:spPr bwMode="auto">
            <a:xfrm>
              <a:off x="3455529" y="6074295"/>
              <a:ext cx="1207386" cy="4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57 GHz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grpSp>
          <p:nvGrpSpPr>
            <p:cNvPr id="290" name="グループ化 67"/>
            <p:cNvGrpSpPr>
              <a:grpSpLocks/>
            </p:cNvGrpSpPr>
            <p:nvPr/>
          </p:nvGrpSpPr>
          <p:grpSpPr bwMode="auto">
            <a:xfrm>
              <a:off x="4119283" y="5358330"/>
              <a:ext cx="3701562" cy="715962"/>
              <a:chOff x="1781175" y="4972050"/>
              <a:chExt cx="5238750" cy="1323975"/>
            </a:xfrm>
          </p:grpSpPr>
          <p:sp>
            <p:nvSpPr>
              <p:cNvPr id="294" name="台形 293"/>
              <p:cNvSpPr/>
              <p:nvPr/>
            </p:nvSpPr>
            <p:spPr>
              <a:xfrm>
                <a:off x="1781175" y="4972050"/>
                <a:ext cx="1304502" cy="1323975"/>
              </a:xfrm>
              <a:prstGeom prst="trapezoid">
                <a:avLst/>
              </a:prstGeom>
              <a:solidFill>
                <a:srgbClr val="FFFFFF">
                  <a:lumMod val="95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Ch1</a:t>
                </a:r>
                <a:endParaRPr kumimoji="0" lang="ja-JP" alt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95" name="台形 294"/>
              <p:cNvSpPr/>
              <p:nvPr/>
            </p:nvSpPr>
            <p:spPr>
              <a:xfrm>
                <a:off x="3091899" y="4972050"/>
                <a:ext cx="1304502" cy="1323975"/>
              </a:xfrm>
              <a:prstGeom prst="trapezoid">
                <a:avLst/>
              </a:prstGeom>
              <a:solidFill>
                <a:srgbClr val="CCFFCC"/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Ch2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96" name="台形 295"/>
              <p:cNvSpPr/>
              <p:nvPr/>
            </p:nvSpPr>
            <p:spPr>
              <a:xfrm>
                <a:off x="4404697" y="4972050"/>
                <a:ext cx="1304503" cy="1323975"/>
              </a:xfrm>
              <a:prstGeom prst="trapezoid">
                <a:avLst/>
              </a:prstGeom>
              <a:solidFill>
                <a:srgbClr val="FFFFCC"/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Ch3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97" name="台形 296"/>
              <p:cNvSpPr/>
              <p:nvPr/>
            </p:nvSpPr>
            <p:spPr>
              <a:xfrm>
                <a:off x="5715422" y="4972050"/>
                <a:ext cx="1304503" cy="1323975"/>
              </a:xfrm>
              <a:prstGeom prst="trapezoid">
                <a:avLst/>
              </a:prstGeom>
              <a:solidFill>
                <a:srgbClr val="FFFFFF">
                  <a:lumMod val="95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Ch4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1" name="正方形/長方形 24"/>
            <p:cNvSpPr>
              <a:spLocks noChangeArrowheads="1"/>
            </p:cNvSpPr>
            <p:nvPr/>
          </p:nvSpPr>
          <p:spPr bwMode="auto">
            <a:xfrm>
              <a:off x="5154249" y="6019800"/>
              <a:ext cx="7040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60.48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92" name="正方形/長方形 24"/>
            <p:cNvSpPr>
              <a:spLocks noChangeArrowheads="1"/>
            </p:cNvSpPr>
            <p:nvPr/>
          </p:nvSpPr>
          <p:spPr bwMode="auto">
            <a:xfrm>
              <a:off x="6096000" y="6035676"/>
              <a:ext cx="7040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62.64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cxnSp>
          <p:nvCxnSpPr>
            <p:cNvPr id="293" name="直線矢印コネクタ 292"/>
            <p:cNvCxnSpPr/>
            <p:nvPr/>
          </p:nvCxnSpPr>
          <p:spPr>
            <a:xfrm flipV="1">
              <a:off x="3807156" y="6074292"/>
              <a:ext cx="431995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stealth"/>
            </a:ln>
            <a:effectLst/>
          </p:spPr>
        </p:cxnSp>
      </p:grpSp>
      <p:sp>
        <p:nvSpPr>
          <p:cNvPr id="298" name="正方形/長方形 297"/>
          <p:cNvSpPr/>
          <p:nvPr/>
        </p:nvSpPr>
        <p:spPr>
          <a:xfrm>
            <a:off x="381000" y="3694132"/>
            <a:ext cx="989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Microstrip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 antenna</a:t>
            </a:r>
            <a:endParaRPr kumimoji="1" lang="ja-JP" altLang="en-US" sz="12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cxnSp>
        <p:nvCxnSpPr>
          <p:cNvPr id="299" name="直線矢印コネクタ 298"/>
          <p:cNvCxnSpPr/>
          <p:nvPr/>
        </p:nvCxnSpPr>
        <p:spPr bwMode="auto">
          <a:xfrm flipV="1">
            <a:off x="1100783" y="3438853"/>
            <a:ext cx="443068" cy="400646"/>
          </a:xfrm>
          <a:prstGeom prst="straightConnector1">
            <a:avLst/>
          </a:prstGeom>
          <a:solidFill>
            <a:srgbClr val="00CC99"/>
          </a:solidFill>
          <a:ln w="19050" cap="sq" cmpd="sng" algn="ctr">
            <a:solidFill>
              <a:srgbClr val="000000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sp>
        <p:nvSpPr>
          <p:cNvPr id="300" name="テキスト ボックス 299"/>
          <p:cNvSpPr txBox="1"/>
          <p:nvPr/>
        </p:nvSpPr>
        <p:spPr>
          <a:xfrm rot="1340746">
            <a:off x="1482353" y="280037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800" dirty="0" smtClean="0">
                <a:solidFill>
                  <a:srgbClr val="FF3399"/>
                </a:solidFill>
                <a:latin typeface="Times New Roman" pitchFamily="18" charset="0"/>
                <a:ea typeface="宋体" charset="-122"/>
              </a:rPr>
              <a:t>23mm</a:t>
            </a:r>
            <a:endParaRPr kumimoji="1" lang="ja-JP" altLang="en-US" sz="1800" dirty="0">
              <a:solidFill>
                <a:srgbClr val="FF3399"/>
              </a:solidFill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252702" y="5520123"/>
            <a:ext cx="8662698" cy="73866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 </a:t>
            </a:r>
            <a:r>
              <a:rPr kumimoji="0" lang="en-US" altLang="ja-JP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Gbit</a:t>
            </a:r>
            <a:r>
              <a:rPr kumimoji="0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/s is attainable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16x16 MIMO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using </a:t>
            </a:r>
            <a:r>
              <a:rPr kumimoji="0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small (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mm x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mm) antenna arrays that can be installed on portable devices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2400" y="762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100 </a:t>
            </a:r>
            <a:r>
              <a:rPr kumimoji="1" lang="en-US" altLang="ja-JP" sz="3600" b="1" dirty="0" err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Gbit</a:t>
            </a: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/s performance estimation</a:t>
            </a:r>
            <a:endParaRPr kumimoji="1" lang="ja-JP" altLang="en-US" sz="3600" b="1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30" name="正方形/長方形 18"/>
          <p:cNvSpPr>
            <a:spLocks noChangeArrowheads="1"/>
          </p:cNvSpPr>
          <p:nvPr/>
        </p:nvSpPr>
        <p:spPr bwMode="auto">
          <a:xfrm>
            <a:off x="4414282" y="4258353"/>
            <a:ext cx="413767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Frequency channels in 60-GHz band</a:t>
            </a:r>
            <a:endParaRPr lang="en-US" altLang="ja-JP" sz="2100" dirty="0">
              <a:solidFill>
                <a:srgbClr val="0000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4852672" y="4673851"/>
            <a:ext cx="3054655" cy="785096"/>
            <a:chOff x="3807156" y="5358330"/>
            <a:chExt cx="4458368" cy="1145874"/>
          </a:xfrm>
        </p:grpSpPr>
        <p:grpSp>
          <p:nvGrpSpPr>
            <p:cNvPr id="32" name="グループ化 67"/>
            <p:cNvGrpSpPr>
              <a:grpSpLocks/>
            </p:cNvGrpSpPr>
            <p:nvPr/>
          </p:nvGrpSpPr>
          <p:grpSpPr bwMode="auto">
            <a:xfrm>
              <a:off x="4119283" y="5358330"/>
              <a:ext cx="3701562" cy="715962"/>
              <a:chOff x="1781175" y="4972050"/>
              <a:chExt cx="5238750" cy="1323975"/>
            </a:xfrm>
          </p:grpSpPr>
          <p:sp>
            <p:nvSpPr>
              <p:cNvPr id="37" name="台形 36"/>
              <p:cNvSpPr/>
              <p:nvPr/>
            </p:nvSpPr>
            <p:spPr>
              <a:xfrm>
                <a:off x="1781175" y="4972050"/>
                <a:ext cx="1304502" cy="1323975"/>
              </a:xfrm>
              <a:prstGeom prst="trapezoid">
                <a:avLst/>
              </a:prstGeom>
              <a:solidFill>
                <a:srgbClr val="FFFFFF">
                  <a:lumMod val="95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Ch1</a:t>
                </a:r>
                <a:endParaRPr kumimoji="0" lang="ja-JP" alt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8" name="台形 37"/>
              <p:cNvSpPr/>
              <p:nvPr/>
            </p:nvSpPr>
            <p:spPr>
              <a:xfrm>
                <a:off x="3091899" y="4972050"/>
                <a:ext cx="1304502" cy="1323975"/>
              </a:xfrm>
              <a:prstGeom prst="trapezoid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Ch2</a:t>
                </a:r>
                <a:endPara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9" name="台形 38"/>
              <p:cNvSpPr/>
              <p:nvPr/>
            </p:nvSpPr>
            <p:spPr>
              <a:xfrm>
                <a:off x="4404697" y="4972050"/>
                <a:ext cx="1304503" cy="1323975"/>
              </a:xfrm>
              <a:prstGeom prst="trapezoid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Ch3</a:t>
                </a:r>
                <a:endPara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0" name="台形 39"/>
              <p:cNvSpPr/>
              <p:nvPr/>
            </p:nvSpPr>
            <p:spPr>
              <a:xfrm>
                <a:off x="5715422" y="4972050"/>
                <a:ext cx="1304503" cy="1323975"/>
              </a:xfrm>
              <a:prstGeom prst="trapezoid">
                <a:avLst/>
              </a:prstGeom>
              <a:solidFill>
                <a:srgbClr val="FFFFFF">
                  <a:lumMod val="95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Ch4</a:t>
                </a:r>
                <a:endPara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3" name="正方形/長方形 24"/>
            <p:cNvSpPr>
              <a:spLocks noChangeArrowheads="1"/>
            </p:cNvSpPr>
            <p:nvPr/>
          </p:nvSpPr>
          <p:spPr bwMode="auto">
            <a:xfrm>
              <a:off x="5154249" y="6019800"/>
              <a:ext cx="732556" cy="38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60.48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" name="正方形/長方形 24"/>
            <p:cNvSpPr>
              <a:spLocks noChangeArrowheads="1"/>
            </p:cNvSpPr>
            <p:nvPr/>
          </p:nvSpPr>
          <p:spPr bwMode="auto">
            <a:xfrm>
              <a:off x="6096000" y="6035676"/>
              <a:ext cx="732556" cy="38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62.64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flipV="1">
              <a:off x="3807156" y="6074292"/>
              <a:ext cx="431995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stealth"/>
            </a:ln>
            <a:effectLst/>
          </p:spPr>
        </p:cxnSp>
        <p:sp>
          <p:nvSpPr>
            <p:cNvPr id="36" name="正方形/長方形 24"/>
            <p:cNvSpPr>
              <a:spLocks noChangeArrowheads="1"/>
            </p:cNvSpPr>
            <p:nvPr/>
          </p:nvSpPr>
          <p:spPr bwMode="auto">
            <a:xfrm>
              <a:off x="7468825" y="6122000"/>
              <a:ext cx="796699" cy="38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[GHz]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</p:grpSp>
      <p:graphicFrame>
        <p:nvGraphicFramePr>
          <p:cNvPr id="41" name="コンテンツ プレースホル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636190"/>
              </p:ext>
            </p:extLst>
          </p:nvPr>
        </p:nvGraphicFramePr>
        <p:xfrm>
          <a:off x="4800600" y="2086915"/>
          <a:ext cx="3738824" cy="2103120"/>
        </p:xfrm>
        <a:graphic>
          <a:graphicData uri="http://schemas.openxmlformats.org/drawingml/2006/table">
            <a:tbl>
              <a:tblPr firstRow="1" bandRow="1"/>
              <a:tblGrid>
                <a:gridCol w="1262910"/>
                <a:gridCol w="1345614"/>
                <a:gridCol w="1130300"/>
              </a:tblGrid>
              <a:tr h="3064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Modulation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No. of frequency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channels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Transmission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rate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219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QPSK</a:t>
                      </a: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33 </a:t>
                      </a:r>
                      <a:r>
                        <a:rPr kumimoji="1" lang="en-US" altLang="ja-JP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987"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67 </a:t>
                      </a:r>
                      <a:r>
                        <a:rPr kumimoji="1" lang="en-US" altLang="ja-JP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9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16QAM</a:t>
                      </a: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72 </a:t>
                      </a:r>
                      <a:r>
                        <a:rPr kumimoji="1" lang="en-US" altLang="ja-JP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92"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144 </a:t>
                      </a:r>
                      <a:r>
                        <a:rPr kumimoji="1" lang="en-US" altLang="ja-JP" sz="12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9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64QAM</a:t>
                      </a: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108</a:t>
                      </a:r>
                      <a:r>
                        <a:rPr kumimoji="1" lang="en-US" altLang="ja-JP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2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98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216 </a:t>
                      </a:r>
                      <a:r>
                        <a:rPr kumimoji="1" lang="en-US" altLang="ja-JP" sz="12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正方形/長方形 18"/>
          <p:cNvSpPr>
            <a:spLocks noChangeArrowheads="1"/>
          </p:cNvSpPr>
          <p:nvPr/>
        </p:nvSpPr>
        <p:spPr bwMode="auto">
          <a:xfrm>
            <a:off x="4419600" y="1625250"/>
            <a:ext cx="46106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Transmission rates with each modulation</a:t>
            </a:r>
            <a:endParaRPr lang="en-US" altLang="ja-JP" sz="2100" dirty="0">
              <a:solidFill>
                <a:srgbClr val="0000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0525"/>
            <a:ext cx="3987791" cy="360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直線矢印コネクタ 43"/>
          <p:cNvCxnSpPr/>
          <p:nvPr/>
        </p:nvCxnSpPr>
        <p:spPr bwMode="auto">
          <a:xfrm flipV="1">
            <a:off x="2178508" y="2819400"/>
            <a:ext cx="2545892" cy="304800"/>
          </a:xfrm>
          <a:prstGeom prst="straightConnector1">
            <a:avLst/>
          </a:prstGeom>
          <a:solidFill>
            <a:srgbClr val="00CC99"/>
          </a:solidFill>
          <a:ln w="19050" cap="sq" cmpd="sng" algn="ctr">
            <a:solidFill>
              <a:srgbClr val="000000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cxnSp>
        <p:nvCxnSpPr>
          <p:cNvPr id="45" name="直線矢印コネクタ 44"/>
          <p:cNvCxnSpPr/>
          <p:nvPr/>
        </p:nvCxnSpPr>
        <p:spPr bwMode="auto">
          <a:xfrm flipV="1">
            <a:off x="3200400" y="3352800"/>
            <a:ext cx="1513114" cy="152400"/>
          </a:xfrm>
          <a:prstGeom prst="straightConnector1">
            <a:avLst/>
          </a:prstGeom>
          <a:solidFill>
            <a:srgbClr val="00CC99"/>
          </a:solidFill>
          <a:ln w="19050" cap="sq" cmpd="sng" algn="ctr">
            <a:solidFill>
              <a:srgbClr val="000000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cxnSp>
        <p:nvCxnSpPr>
          <p:cNvPr id="46" name="直線矢印コネクタ 45"/>
          <p:cNvCxnSpPr/>
          <p:nvPr/>
        </p:nvCxnSpPr>
        <p:spPr bwMode="auto">
          <a:xfrm>
            <a:off x="3956957" y="3886200"/>
            <a:ext cx="767443" cy="76200"/>
          </a:xfrm>
          <a:prstGeom prst="straightConnector1">
            <a:avLst/>
          </a:prstGeom>
          <a:solidFill>
            <a:srgbClr val="00CC99"/>
          </a:solidFill>
          <a:ln w="19050" cap="sq" cmpd="sng" algn="ctr">
            <a:solidFill>
              <a:srgbClr val="000000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sp>
        <p:nvSpPr>
          <p:cNvPr id="47" name="正方形/長方形 18"/>
          <p:cNvSpPr>
            <a:spLocks noChangeArrowheads="1"/>
          </p:cNvSpPr>
          <p:nvPr/>
        </p:nvSpPr>
        <p:spPr bwMode="auto">
          <a:xfrm>
            <a:off x="2178509" y="2040747"/>
            <a:ext cx="19616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16</a:t>
            </a:r>
            <a:r>
              <a:rPr lang="ja-JP" altLang="en-US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x 16 MIMO</a:t>
            </a:r>
            <a:endParaRPr lang="en-US" altLang="ja-JP" sz="2100" dirty="0">
              <a:solidFill>
                <a:srgbClr val="0000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73113" y="1371334"/>
            <a:ext cx="423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Simulated bit error rate (BER)</a:t>
            </a: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graphicFrame>
        <p:nvGraphicFramePr>
          <p:cNvPr id="13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113882"/>
              </p:ext>
            </p:extLst>
          </p:nvPr>
        </p:nvGraphicFramePr>
        <p:xfrm>
          <a:off x="914400" y="2608698"/>
          <a:ext cx="7500991" cy="37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" name="テキスト ボックス 17"/>
          <p:cNvSpPr txBox="1">
            <a:spLocks noChangeArrowheads="1"/>
          </p:cNvSpPr>
          <p:nvPr/>
        </p:nvSpPr>
        <p:spPr bwMode="auto">
          <a:xfrm>
            <a:off x="4269243" y="4644280"/>
            <a:ext cx="3579357" cy="923330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Calculation conditions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Transmission distance: </a:t>
            </a:r>
            <a:r>
              <a:rPr kumimoji="1" lang="en-US" altLang="ja-JP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=1 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Element spacing:          </a:t>
            </a:r>
            <a:r>
              <a:rPr kumimoji="1" lang="en-US" altLang="ja-JP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= 2.5 mm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34" name="正方形/長方形 16"/>
          <p:cNvSpPr>
            <a:spLocks noChangeArrowheads="1"/>
          </p:cNvSpPr>
          <p:nvPr/>
        </p:nvSpPr>
        <p:spPr bwMode="auto">
          <a:xfrm>
            <a:off x="3753987" y="2965949"/>
            <a:ext cx="1330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16x16</a:t>
            </a:r>
            <a:r>
              <a:rPr lang="ja-JP" altLang="en-US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MIMO</a:t>
            </a:r>
            <a:endParaRPr lang="ja-JP" altLang="en-US" sz="1600" dirty="0">
              <a:solidFill>
                <a:srgbClr val="0000FF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193bit/s/Hz</a:t>
            </a:r>
            <a:endParaRPr lang="ja-JP" altLang="en-US" sz="1600" dirty="0">
              <a:solidFill>
                <a:srgbClr val="FF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35" name="正方形/長方形 25"/>
          <p:cNvSpPr>
            <a:spLocks noChangeArrowheads="1"/>
          </p:cNvSpPr>
          <p:nvPr/>
        </p:nvSpPr>
        <p:spPr bwMode="auto">
          <a:xfrm>
            <a:off x="2191439" y="3891523"/>
            <a:ext cx="121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9x9</a:t>
            </a:r>
            <a:r>
              <a:rPr lang="ja-JP" altLang="en-US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MIMO</a:t>
            </a:r>
            <a:endParaRPr lang="ja-JP" altLang="en-US" sz="1600" dirty="0">
              <a:solidFill>
                <a:srgbClr val="0000FF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115 </a:t>
            </a:r>
            <a:r>
              <a:rPr lang="en-US" altLang="ja-JP" sz="1600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bit/s/Hz</a:t>
            </a:r>
            <a:endParaRPr lang="ja-JP" altLang="en-US" sz="1600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36" name="正方形/長方形 15"/>
          <p:cNvSpPr>
            <a:spLocks noChangeArrowheads="1"/>
          </p:cNvSpPr>
          <p:nvPr/>
        </p:nvSpPr>
        <p:spPr bwMode="auto">
          <a:xfrm>
            <a:off x="7114435" y="2525685"/>
            <a:ext cx="1330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25x25</a:t>
            </a:r>
            <a:r>
              <a:rPr lang="ja-JP" altLang="en-US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MIMO</a:t>
            </a:r>
            <a:endParaRPr lang="ja-JP" altLang="en-US" sz="1600" dirty="0">
              <a:solidFill>
                <a:srgbClr val="0000FF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284 </a:t>
            </a:r>
            <a:r>
              <a:rPr lang="en-US" altLang="ja-JP" sz="1600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bit/s/Hz</a:t>
            </a:r>
            <a:endParaRPr lang="ja-JP" altLang="en-US" sz="1600" dirty="0">
              <a:solidFill>
                <a:srgbClr val="FF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37" name="テキスト ボックス 72"/>
          <p:cNvSpPr txBox="1">
            <a:spLocks noChangeArrowheads="1"/>
          </p:cNvSpPr>
          <p:nvPr/>
        </p:nvSpPr>
        <p:spPr bwMode="auto">
          <a:xfrm>
            <a:off x="484494" y="768391"/>
            <a:ext cx="8309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Capacity enhancement with SR-MIMO</a:t>
            </a:r>
            <a:endParaRPr lang="en-US" altLang="ja-JP" sz="3600" b="1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990600" y="15240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With short-range MIMO transmission, channel capacity is almost 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in proportion to 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the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number 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of MIMO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branches.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Further capacity is expected.</a:t>
            </a:r>
            <a:endParaRPr lang="en-US" altLang="ja-JP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grpSp>
        <p:nvGrpSpPr>
          <p:cNvPr id="139" name="グループ化 138"/>
          <p:cNvGrpSpPr/>
          <p:nvPr/>
        </p:nvGrpSpPr>
        <p:grpSpPr>
          <a:xfrm>
            <a:off x="3470313" y="4312570"/>
            <a:ext cx="398463" cy="276225"/>
            <a:chOff x="3342327" y="4316652"/>
            <a:chExt cx="398463" cy="276225"/>
          </a:xfrm>
        </p:grpSpPr>
        <p:sp>
          <p:nvSpPr>
            <p:cNvPr id="140" name="平行四辺形 139"/>
            <p:cNvSpPr/>
            <p:nvPr/>
          </p:nvSpPr>
          <p:spPr bwMode="auto">
            <a:xfrm rot="900000">
              <a:off x="3342327" y="4316652"/>
              <a:ext cx="398463" cy="276225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41" name="グループ化 140"/>
            <p:cNvGrpSpPr/>
            <p:nvPr/>
          </p:nvGrpSpPr>
          <p:grpSpPr>
            <a:xfrm>
              <a:off x="3379151" y="4341841"/>
              <a:ext cx="313603" cy="236219"/>
              <a:chOff x="3379151" y="4341841"/>
              <a:chExt cx="313603" cy="236219"/>
            </a:xfrm>
          </p:grpSpPr>
          <p:sp>
            <p:nvSpPr>
              <p:cNvPr id="142" name="平行四辺形 141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3" name="平行四辺形 142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4" name="平行四辺形 143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5" name="平行四辺形 144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6" name="平行四辺形 145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7" name="平行四辺形 146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8" name="平行四辺形 147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9" name="平行四辺形 148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0" name="平行四辺形 149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151" name="グループ化 150"/>
          <p:cNvGrpSpPr/>
          <p:nvPr/>
        </p:nvGrpSpPr>
        <p:grpSpPr>
          <a:xfrm>
            <a:off x="3332290" y="4321196"/>
            <a:ext cx="398463" cy="276225"/>
            <a:chOff x="3342327" y="4316652"/>
            <a:chExt cx="398463" cy="276225"/>
          </a:xfrm>
        </p:grpSpPr>
        <p:sp>
          <p:nvSpPr>
            <p:cNvPr id="152" name="平行四辺形 151"/>
            <p:cNvSpPr/>
            <p:nvPr/>
          </p:nvSpPr>
          <p:spPr bwMode="auto">
            <a:xfrm rot="900000">
              <a:off x="3342327" y="4316652"/>
              <a:ext cx="398463" cy="276225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53" name="グループ化 152"/>
            <p:cNvGrpSpPr/>
            <p:nvPr/>
          </p:nvGrpSpPr>
          <p:grpSpPr>
            <a:xfrm>
              <a:off x="3379151" y="4341841"/>
              <a:ext cx="313603" cy="236219"/>
              <a:chOff x="3379151" y="4341841"/>
              <a:chExt cx="313603" cy="236219"/>
            </a:xfrm>
          </p:grpSpPr>
          <p:sp>
            <p:nvSpPr>
              <p:cNvPr id="154" name="平行四辺形 153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5" name="平行四辺形 154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6" name="平行四辺形 155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7" name="平行四辺形 156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8" name="平行四辺形 157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9" name="平行四辺形 158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" name="平行四辺形 159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1" name="平行四辺形 160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" name="平行四辺形 161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163" name="グループ化 162"/>
          <p:cNvGrpSpPr/>
          <p:nvPr/>
        </p:nvGrpSpPr>
        <p:grpSpPr>
          <a:xfrm>
            <a:off x="4734076" y="3567759"/>
            <a:ext cx="508000" cy="350837"/>
            <a:chOff x="4727606" y="3484774"/>
            <a:chExt cx="508000" cy="350837"/>
          </a:xfrm>
        </p:grpSpPr>
        <p:sp>
          <p:nvSpPr>
            <p:cNvPr id="164" name="平行四辺形 163"/>
            <p:cNvSpPr/>
            <p:nvPr/>
          </p:nvSpPr>
          <p:spPr bwMode="auto">
            <a:xfrm rot="900000">
              <a:off x="4727606" y="3484774"/>
              <a:ext cx="508000" cy="350837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65" name="グループ化 164"/>
            <p:cNvGrpSpPr/>
            <p:nvPr/>
          </p:nvGrpSpPr>
          <p:grpSpPr>
            <a:xfrm>
              <a:off x="4758457" y="3502385"/>
              <a:ext cx="449334" cy="321944"/>
              <a:chOff x="3379151" y="4275166"/>
              <a:chExt cx="449334" cy="321944"/>
            </a:xfrm>
          </p:grpSpPr>
          <p:sp>
            <p:nvSpPr>
              <p:cNvPr id="166" name="平行四辺形 165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7" name="平行四辺形 166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8" name="平行四辺形 167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9" name="平行四辺形 168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0" name="平行四辺形 169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1" name="平行四辺形 170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2" name="平行四辺形 171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3" name="平行四辺形 172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4" name="平行四辺形 173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5" name="平行四辺形 174"/>
              <p:cNvSpPr/>
              <p:nvPr/>
            </p:nvSpPr>
            <p:spPr bwMode="auto">
              <a:xfrm rot="900000">
                <a:off x="3617277" y="455139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6" name="平行四辺形 175"/>
              <p:cNvSpPr/>
              <p:nvPr/>
            </p:nvSpPr>
            <p:spPr bwMode="auto">
              <a:xfrm rot="900000">
                <a:off x="3657759" y="447757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7" name="平行四辺形 176"/>
              <p:cNvSpPr/>
              <p:nvPr/>
            </p:nvSpPr>
            <p:spPr bwMode="auto">
              <a:xfrm rot="900000">
                <a:off x="3707765" y="441089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8" name="平行四辺形 177"/>
              <p:cNvSpPr/>
              <p:nvPr/>
            </p:nvSpPr>
            <p:spPr bwMode="auto">
              <a:xfrm rot="900000">
                <a:off x="3524408" y="4275166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9" name="平行四辺形 178"/>
              <p:cNvSpPr/>
              <p:nvPr/>
            </p:nvSpPr>
            <p:spPr bwMode="auto">
              <a:xfrm rot="900000">
                <a:off x="3602989" y="429897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0" name="平行四辺形 179"/>
              <p:cNvSpPr/>
              <p:nvPr/>
            </p:nvSpPr>
            <p:spPr bwMode="auto">
              <a:xfrm rot="900000">
                <a:off x="3681572" y="432517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1" name="平行四辺形 180"/>
              <p:cNvSpPr/>
              <p:nvPr/>
            </p:nvSpPr>
            <p:spPr bwMode="auto">
              <a:xfrm rot="900000">
                <a:off x="3762534" y="434422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182" name="グループ化 181"/>
          <p:cNvGrpSpPr/>
          <p:nvPr/>
        </p:nvGrpSpPr>
        <p:grpSpPr>
          <a:xfrm>
            <a:off x="4613306" y="3585012"/>
            <a:ext cx="508000" cy="350837"/>
            <a:chOff x="4727606" y="3484774"/>
            <a:chExt cx="508000" cy="350837"/>
          </a:xfrm>
        </p:grpSpPr>
        <p:sp>
          <p:nvSpPr>
            <p:cNvPr id="183" name="平行四辺形 182"/>
            <p:cNvSpPr/>
            <p:nvPr/>
          </p:nvSpPr>
          <p:spPr bwMode="auto">
            <a:xfrm rot="900000">
              <a:off x="4727606" y="3484774"/>
              <a:ext cx="508000" cy="350837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84" name="グループ化 183"/>
            <p:cNvGrpSpPr/>
            <p:nvPr/>
          </p:nvGrpSpPr>
          <p:grpSpPr>
            <a:xfrm>
              <a:off x="4758457" y="3502385"/>
              <a:ext cx="449334" cy="321944"/>
              <a:chOff x="3379151" y="4275166"/>
              <a:chExt cx="449334" cy="321944"/>
            </a:xfrm>
          </p:grpSpPr>
          <p:sp>
            <p:nvSpPr>
              <p:cNvPr id="185" name="平行四辺形 184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6" name="平行四辺形 185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7" name="平行四辺形 186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8" name="平行四辺形 187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9" name="平行四辺形 188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0" name="平行四辺形 189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1" name="平行四辺形 190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2" name="平行四辺形 191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3" name="平行四辺形 192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4" name="平行四辺形 193"/>
              <p:cNvSpPr/>
              <p:nvPr/>
            </p:nvSpPr>
            <p:spPr bwMode="auto">
              <a:xfrm rot="900000">
                <a:off x="3617277" y="455139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5" name="平行四辺形 194"/>
              <p:cNvSpPr/>
              <p:nvPr/>
            </p:nvSpPr>
            <p:spPr bwMode="auto">
              <a:xfrm rot="900000">
                <a:off x="3657759" y="447757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6" name="平行四辺形 195"/>
              <p:cNvSpPr/>
              <p:nvPr/>
            </p:nvSpPr>
            <p:spPr bwMode="auto">
              <a:xfrm rot="900000">
                <a:off x="3707765" y="441089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7" name="平行四辺形 196"/>
              <p:cNvSpPr/>
              <p:nvPr/>
            </p:nvSpPr>
            <p:spPr bwMode="auto">
              <a:xfrm rot="900000">
                <a:off x="3524408" y="4275166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8" name="平行四辺形 197"/>
              <p:cNvSpPr/>
              <p:nvPr/>
            </p:nvSpPr>
            <p:spPr bwMode="auto">
              <a:xfrm rot="900000">
                <a:off x="3602989" y="429897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9" name="平行四辺形 198"/>
              <p:cNvSpPr/>
              <p:nvPr/>
            </p:nvSpPr>
            <p:spPr bwMode="auto">
              <a:xfrm rot="900000">
                <a:off x="3681572" y="432517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0" name="平行四辺形 199"/>
              <p:cNvSpPr/>
              <p:nvPr/>
            </p:nvSpPr>
            <p:spPr bwMode="auto">
              <a:xfrm rot="900000">
                <a:off x="3762534" y="434422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201" name="グループ化 200"/>
          <p:cNvGrpSpPr/>
          <p:nvPr/>
        </p:nvGrpSpPr>
        <p:grpSpPr>
          <a:xfrm>
            <a:off x="6369259" y="2637686"/>
            <a:ext cx="693631" cy="489620"/>
            <a:chOff x="6227642" y="2650790"/>
            <a:chExt cx="693631" cy="489620"/>
          </a:xfrm>
        </p:grpSpPr>
        <p:sp>
          <p:nvSpPr>
            <p:cNvPr id="202" name="平行四辺形 201"/>
            <p:cNvSpPr/>
            <p:nvPr/>
          </p:nvSpPr>
          <p:spPr bwMode="auto">
            <a:xfrm rot="900000">
              <a:off x="6227642" y="2650790"/>
              <a:ext cx="693631" cy="489620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203" name="グループ化 202"/>
            <p:cNvGrpSpPr/>
            <p:nvPr/>
          </p:nvGrpSpPr>
          <p:grpSpPr>
            <a:xfrm>
              <a:off x="6293801" y="2684494"/>
              <a:ext cx="561254" cy="424336"/>
              <a:chOff x="3379151" y="4203731"/>
              <a:chExt cx="561254" cy="424336"/>
            </a:xfrm>
          </p:grpSpPr>
          <p:sp>
            <p:nvSpPr>
              <p:cNvPr id="204" name="平行四辺形 203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5" name="平行四辺形 204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6" name="平行四辺形 205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7" name="平行四辺形 206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8" name="平行四辺形 207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9" name="平行四辺形 208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0" name="平行四辺形 209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1" name="平行四辺形 210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2" name="平行四辺形 211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3" name="平行四辺形 212"/>
              <p:cNvSpPr/>
              <p:nvPr/>
            </p:nvSpPr>
            <p:spPr bwMode="auto">
              <a:xfrm rot="900000">
                <a:off x="3614895" y="455615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4" name="平行四辺形 213"/>
              <p:cNvSpPr/>
              <p:nvPr/>
            </p:nvSpPr>
            <p:spPr bwMode="auto">
              <a:xfrm rot="900000">
                <a:off x="3693478" y="458234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5" name="平行四辺形 214"/>
              <p:cNvSpPr/>
              <p:nvPr/>
            </p:nvSpPr>
            <p:spPr bwMode="auto">
              <a:xfrm rot="900000">
                <a:off x="3655377" y="4482336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6" name="平行四辺形 215"/>
              <p:cNvSpPr/>
              <p:nvPr/>
            </p:nvSpPr>
            <p:spPr bwMode="auto">
              <a:xfrm rot="900000">
                <a:off x="3733960" y="450853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7" name="平行四辺形 216"/>
              <p:cNvSpPr/>
              <p:nvPr/>
            </p:nvSpPr>
            <p:spPr bwMode="auto">
              <a:xfrm rot="900000">
                <a:off x="3705383" y="441566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8" name="平行四辺形 217"/>
              <p:cNvSpPr/>
              <p:nvPr/>
            </p:nvSpPr>
            <p:spPr bwMode="auto">
              <a:xfrm rot="900000">
                <a:off x="3783966" y="444185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9" name="平行四辺形 218"/>
              <p:cNvSpPr/>
              <p:nvPr/>
            </p:nvSpPr>
            <p:spPr bwMode="auto">
              <a:xfrm rot="900000">
                <a:off x="3519645" y="427754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0" name="平行四辺形 219"/>
              <p:cNvSpPr/>
              <p:nvPr/>
            </p:nvSpPr>
            <p:spPr bwMode="auto">
              <a:xfrm rot="900000">
                <a:off x="3598226" y="430136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1" name="平行四辺形 220"/>
              <p:cNvSpPr/>
              <p:nvPr/>
            </p:nvSpPr>
            <p:spPr bwMode="auto">
              <a:xfrm rot="900000">
                <a:off x="3676809" y="432755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2" name="平行四辺形 221"/>
              <p:cNvSpPr/>
              <p:nvPr/>
            </p:nvSpPr>
            <p:spPr bwMode="auto">
              <a:xfrm rot="900000">
                <a:off x="3560127" y="420373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3" name="平行四辺形 222"/>
              <p:cNvSpPr/>
              <p:nvPr/>
            </p:nvSpPr>
            <p:spPr bwMode="auto">
              <a:xfrm rot="900000">
                <a:off x="3638708" y="422754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4" name="平行四辺形 223"/>
              <p:cNvSpPr/>
              <p:nvPr/>
            </p:nvSpPr>
            <p:spPr bwMode="auto">
              <a:xfrm rot="900000">
                <a:off x="3717291" y="425373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5" name="平行四辺形 224"/>
              <p:cNvSpPr/>
              <p:nvPr/>
            </p:nvSpPr>
            <p:spPr bwMode="auto">
              <a:xfrm rot="900000">
                <a:off x="3755389" y="435136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6" name="平行四辺形 225"/>
              <p:cNvSpPr/>
              <p:nvPr/>
            </p:nvSpPr>
            <p:spPr bwMode="auto">
              <a:xfrm rot="900000">
                <a:off x="3833972" y="437756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7" name="平行四辺形 226"/>
              <p:cNvSpPr/>
              <p:nvPr/>
            </p:nvSpPr>
            <p:spPr bwMode="auto">
              <a:xfrm rot="900000">
                <a:off x="3795871" y="427755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8" name="平行四辺形 227"/>
              <p:cNvSpPr/>
              <p:nvPr/>
            </p:nvSpPr>
            <p:spPr bwMode="auto">
              <a:xfrm rot="900000">
                <a:off x="3874454" y="430374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229" name="グループ化 228"/>
          <p:cNvGrpSpPr/>
          <p:nvPr/>
        </p:nvGrpSpPr>
        <p:grpSpPr>
          <a:xfrm>
            <a:off x="6265742" y="2654939"/>
            <a:ext cx="693631" cy="489620"/>
            <a:chOff x="6227642" y="2650790"/>
            <a:chExt cx="693631" cy="489620"/>
          </a:xfrm>
        </p:grpSpPr>
        <p:sp>
          <p:nvSpPr>
            <p:cNvPr id="230" name="平行四辺形 229"/>
            <p:cNvSpPr/>
            <p:nvPr/>
          </p:nvSpPr>
          <p:spPr bwMode="auto">
            <a:xfrm rot="900000">
              <a:off x="6227642" y="2650790"/>
              <a:ext cx="693631" cy="489620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231" name="グループ化 230"/>
            <p:cNvGrpSpPr/>
            <p:nvPr/>
          </p:nvGrpSpPr>
          <p:grpSpPr>
            <a:xfrm>
              <a:off x="6293801" y="2684494"/>
              <a:ext cx="561254" cy="424336"/>
              <a:chOff x="3379151" y="4203731"/>
              <a:chExt cx="561254" cy="424336"/>
            </a:xfrm>
          </p:grpSpPr>
          <p:sp>
            <p:nvSpPr>
              <p:cNvPr id="232" name="平行四辺形 231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3" name="平行四辺形 232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4" name="平行四辺形 233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5" name="平行四辺形 234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6" name="平行四辺形 235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7" name="平行四辺形 236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8" name="平行四辺形 237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9" name="平行四辺形 238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0" name="平行四辺形 239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1" name="平行四辺形 240"/>
              <p:cNvSpPr/>
              <p:nvPr/>
            </p:nvSpPr>
            <p:spPr bwMode="auto">
              <a:xfrm rot="900000">
                <a:off x="3614895" y="455615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2" name="平行四辺形 241"/>
              <p:cNvSpPr/>
              <p:nvPr/>
            </p:nvSpPr>
            <p:spPr bwMode="auto">
              <a:xfrm rot="900000">
                <a:off x="3693478" y="458234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3" name="平行四辺形 242"/>
              <p:cNvSpPr/>
              <p:nvPr/>
            </p:nvSpPr>
            <p:spPr bwMode="auto">
              <a:xfrm rot="900000">
                <a:off x="3655377" y="4482336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4" name="平行四辺形 243"/>
              <p:cNvSpPr/>
              <p:nvPr/>
            </p:nvSpPr>
            <p:spPr bwMode="auto">
              <a:xfrm rot="900000">
                <a:off x="3733960" y="450853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5" name="平行四辺形 244"/>
              <p:cNvSpPr/>
              <p:nvPr/>
            </p:nvSpPr>
            <p:spPr bwMode="auto">
              <a:xfrm rot="900000">
                <a:off x="3705383" y="441566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6" name="平行四辺形 245"/>
              <p:cNvSpPr/>
              <p:nvPr/>
            </p:nvSpPr>
            <p:spPr bwMode="auto">
              <a:xfrm rot="900000">
                <a:off x="3783966" y="444185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7" name="平行四辺形 246"/>
              <p:cNvSpPr/>
              <p:nvPr/>
            </p:nvSpPr>
            <p:spPr bwMode="auto">
              <a:xfrm rot="900000">
                <a:off x="3519645" y="427754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8" name="平行四辺形 247"/>
              <p:cNvSpPr/>
              <p:nvPr/>
            </p:nvSpPr>
            <p:spPr bwMode="auto">
              <a:xfrm rot="900000">
                <a:off x="3598226" y="430136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9" name="平行四辺形 248"/>
              <p:cNvSpPr/>
              <p:nvPr/>
            </p:nvSpPr>
            <p:spPr bwMode="auto">
              <a:xfrm rot="900000">
                <a:off x="3676809" y="432755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0" name="平行四辺形 249"/>
              <p:cNvSpPr/>
              <p:nvPr/>
            </p:nvSpPr>
            <p:spPr bwMode="auto">
              <a:xfrm rot="900000">
                <a:off x="3560127" y="420373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1" name="平行四辺形 250"/>
              <p:cNvSpPr/>
              <p:nvPr/>
            </p:nvSpPr>
            <p:spPr bwMode="auto">
              <a:xfrm rot="900000">
                <a:off x="3638708" y="422754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2" name="平行四辺形 251"/>
              <p:cNvSpPr/>
              <p:nvPr/>
            </p:nvSpPr>
            <p:spPr bwMode="auto">
              <a:xfrm rot="900000">
                <a:off x="3717291" y="425373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3" name="平行四辺形 252"/>
              <p:cNvSpPr/>
              <p:nvPr/>
            </p:nvSpPr>
            <p:spPr bwMode="auto">
              <a:xfrm rot="900000">
                <a:off x="3755389" y="435136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4" name="平行四辺形 253"/>
              <p:cNvSpPr/>
              <p:nvPr/>
            </p:nvSpPr>
            <p:spPr bwMode="auto">
              <a:xfrm rot="900000">
                <a:off x="3833972" y="437756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5" name="平行四辺形 254"/>
              <p:cNvSpPr/>
              <p:nvPr/>
            </p:nvSpPr>
            <p:spPr bwMode="auto">
              <a:xfrm rot="900000">
                <a:off x="3795871" y="427755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6" name="平行四辺形 255"/>
              <p:cNvSpPr/>
              <p:nvPr/>
            </p:nvSpPr>
            <p:spPr bwMode="auto">
              <a:xfrm rot="900000">
                <a:off x="3874454" y="430374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0"/>
          <a:stretch/>
        </p:blipFill>
        <p:spPr>
          <a:xfrm>
            <a:off x="446711" y="4401949"/>
            <a:ext cx="3049713" cy="18001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18395" cy="1152128"/>
          </a:xfrm>
        </p:spPr>
        <p:txBody>
          <a:bodyPr/>
          <a:lstStyle/>
          <a:p>
            <a:r>
              <a:rPr kumimoji="1" lang="en-US" altLang="ja-JP" sz="3300" dirty="0" smtClean="0">
                <a:solidFill>
                  <a:schemeClr val="tx1"/>
                </a:solidFill>
              </a:rPr>
              <a:t>SR-MIMO Channel Measurement</a:t>
            </a:r>
            <a:br>
              <a:rPr kumimoji="1" lang="en-US" altLang="ja-JP" sz="3300" dirty="0" smtClean="0">
                <a:solidFill>
                  <a:schemeClr val="tx1"/>
                </a:solidFill>
              </a:rPr>
            </a:br>
            <a:r>
              <a:rPr kumimoji="1" lang="en-US" altLang="ja-JP" sz="3300" dirty="0" smtClean="0">
                <a:solidFill>
                  <a:schemeClr val="tx1"/>
                </a:solidFill>
              </a:rPr>
              <a:t>(</a:t>
            </a:r>
            <a:r>
              <a:rPr lang="en-US" altLang="ja-JP" sz="3300" dirty="0" smtClean="0">
                <a:solidFill>
                  <a:schemeClr val="tx1"/>
                </a:solidFill>
              </a:rPr>
              <a:t>with 25-GHz scale model)</a:t>
            </a:r>
            <a:endParaRPr kumimoji="1" lang="ja-JP" altLang="en-US" sz="3300" dirty="0">
              <a:solidFill>
                <a:schemeClr val="tx1"/>
              </a:solidFill>
            </a:endParaRPr>
          </a:p>
        </p:txBody>
      </p:sp>
      <p:grpSp>
        <p:nvGrpSpPr>
          <p:cNvPr id="73" name="グループ化 72"/>
          <p:cNvGrpSpPr/>
          <p:nvPr/>
        </p:nvGrpSpPr>
        <p:grpSpPr>
          <a:xfrm>
            <a:off x="427314" y="5523370"/>
            <a:ext cx="3209179" cy="692496"/>
            <a:chOff x="154742" y="5525486"/>
            <a:chExt cx="2866486" cy="736525"/>
          </a:xfrm>
        </p:grpSpPr>
        <p:sp>
          <p:nvSpPr>
            <p:cNvPr id="102" name="テキスト ボックス 101"/>
            <p:cNvSpPr txBox="1"/>
            <p:nvPr/>
          </p:nvSpPr>
          <p:spPr>
            <a:xfrm>
              <a:off x="1792747" y="5525486"/>
              <a:ext cx="1228481" cy="49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 smtClean="0"/>
                <a:t>Rx array</a:t>
              </a:r>
              <a:endParaRPr kumimoji="1" lang="ja-JP" altLang="en-US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154742" y="5770994"/>
              <a:ext cx="1172580" cy="49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 err="1" smtClean="0"/>
                <a:t>Tx</a:t>
              </a:r>
              <a:r>
                <a:rPr kumimoji="1" lang="en-US" altLang="ja-JP" dirty="0" smtClean="0"/>
                <a:t> array</a:t>
              </a:r>
              <a:endParaRPr kumimoji="1" lang="ja-JP" altLang="en-US" dirty="0"/>
            </a:p>
          </p:txBody>
        </p:sp>
      </p:grpSp>
      <p:sp>
        <p:nvSpPr>
          <p:cNvPr id="88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dirty="0" smtClean="0"/>
              <a:t>Masashi Shimizu, NTT Corporation</a:t>
            </a:r>
          </a:p>
        </p:txBody>
      </p:sp>
      <p:grpSp>
        <p:nvGrpSpPr>
          <p:cNvPr id="75" name="グループ化 36"/>
          <p:cNvGrpSpPr>
            <a:grpSpLocks/>
          </p:cNvGrpSpPr>
          <p:nvPr/>
        </p:nvGrpSpPr>
        <p:grpSpPr bwMode="auto">
          <a:xfrm>
            <a:off x="986775" y="3165038"/>
            <a:ext cx="357314" cy="199616"/>
            <a:chOff x="1653871" y="1754546"/>
            <a:chExt cx="595534" cy="358775"/>
          </a:xfrm>
        </p:grpSpPr>
        <p:sp>
          <p:nvSpPr>
            <p:cNvPr id="89" name="AutoShape 5"/>
            <p:cNvSpPr>
              <a:spLocks noChangeArrowheads="1"/>
            </p:cNvSpPr>
            <p:nvPr/>
          </p:nvSpPr>
          <p:spPr bwMode="auto">
            <a:xfrm rot="5400000" flipV="1">
              <a:off x="1925555" y="1789471"/>
              <a:ext cx="358775" cy="288925"/>
            </a:xfrm>
            <a:prstGeom prst="triangle">
              <a:avLst>
                <a:gd name="adj" fmla="val 50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90" name="直線コネクタ 89"/>
            <p:cNvCxnSpPr/>
            <p:nvPr/>
          </p:nvCxnSpPr>
          <p:spPr>
            <a:xfrm flipV="1">
              <a:off x="1653871" y="1932075"/>
              <a:ext cx="595534" cy="557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グループ化 37"/>
          <p:cNvGrpSpPr>
            <a:grpSpLocks/>
          </p:cNvGrpSpPr>
          <p:nvPr/>
        </p:nvGrpSpPr>
        <p:grpSpPr bwMode="auto">
          <a:xfrm>
            <a:off x="1023872" y="3999711"/>
            <a:ext cx="357314" cy="199616"/>
            <a:chOff x="1656654" y="1754546"/>
            <a:chExt cx="595534" cy="358775"/>
          </a:xfrm>
        </p:grpSpPr>
        <p:sp>
          <p:nvSpPr>
            <p:cNvPr id="92" name="AutoShape 5"/>
            <p:cNvSpPr>
              <a:spLocks noChangeArrowheads="1"/>
            </p:cNvSpPr>
            <p:nvPr/>
          </p:nvSpPr>
          <p:spPr bwMode="auto">
            <a:xfrm rot="5400000" flipV="1">
              <a:off x="1925555" y="1789471"/>
              <a:ext cx="358775" cy="288925"/>
            </a:xfrm>
            <a:prstGeom prst="triangle">
              <a:avLst>
                <a:gd name="adj" fmla="val 50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93" name="直線コネクタ 92"/>
            <p:cNvCxnSpPr/>
            <p:nvPr/>
          </p:nvCxnSpPr>
          <p:spPr>
            <a:xfrm flipV="1">
              <a:off x="1656654" y="1932075"/>
              <a:ext cx="595534" cy="557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グループ化 40"/>
          <p:cNvGrpSpPr>
            <a:grpSpLocks/>
          </p:cNvGrpSpPr>
          <p:nvPr/>
        </p:nvGrpSpPr>
        <p:grpSpPr bwMode="auto">
          <a:xfrm rot="10800000">
            <a:off x="2678482" y="4007406"/>
            <a:ext cx="357337" cy="199616"/>
            <a:chOff x="1653831" y="1754546"/>
            <a:chExt cx="595574" cy="358775"/>
          </a:xfrm>
        </p:grpSpPr>
        <p:sp>
          <p:nvSpPr>
            <p:cNvPr id="95" name="AutoShape 5"/>
            <p:cNvSpPr>
              <a:spLocks noChangeArrowheads="1"/>
            </p:cNvSpPr>
            <p:nvPr/>
          </p:nvSpPr>
          <p:spPr bwMode="auto">
            <a:xfrm rot="5400000" flipV="1">
              <a:off x="1925555" y="1789471"/>
              <a:ext cx="358775" cy="288925"/>
            </a:xfrm>
            <a:prstGeom prst="triangle">
              <a:avLst>
                <a:gd name="adj" fmla="val 50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96" name="直線コネクタ 95"/>
            <p:cNvCxnSpPr/>
            <p:nvPr/>
          </p:nvCxnSpPr>
          <p:spPr>
            <a:xfrm flipV="1">
              <a:off x="1653831" y="1939988"/>
              <a:ext cx="595535" cy="557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グループ化 43"/>
          <p:cNvGrpSpPr>
            <a:grpSpLocks/>
          </p:cNvGrpSpPr>
          <p:nvPr/>
        </p:nvGrpSpPr>
        <p:grpSpPr bwMode="auto">
          <a:xfrm rot="10800000">
            <a:off x="2639957" y="3163258"/>
            <a:ext cx="357312" cy="199616"/>
            <a:chOff x="1653871" y="1754546"/>
            <a:chExt cx="595534" cy="358775"/>
          </a:xfrm>
        </p:grpSpPr>
        <p:sp>
          <p:nvSpPr>
            <p:cNvPr id="98" name="AutoShape 5"/>
            <p:cNvSpPr>
              <a:spLocks noChangeArrowheads="1"/>
            </p:cNvSpPr>
            <p:nvPr/>
          </p:nvSpPr>
          <p:spPr bwMode="auto">
            <a:xfrm rot="5400000" flipV="1">
              <a:off x="1925555" y="1789471"/>
              <a:ext cx="358775" cy="288925"/>
            </a:xfrm>
            <a:prstGeom prst="triangle">
              <a:avLst>
                <a:gd name="adj" fmla="val 50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99" name="直線コネクタ 98"/>
            <p:cNvCxnSpPr/>
            <p:nvPr/>
          </p:nvCxnSpPr>
          <p:spPr>
            <a:xfrm flipV="1">
              <a:off x="1653871" y="1925940"/>
              <a:ext cx="595534" cy="557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直線コネクタ 106"/>
          <p:cNvCxnSpPr/>
          <p:nvPr/>
        </p:nvCxnSpPr>
        <p:spPr>
          <a:xfrm>
            <a:off x="1368774" y="3205415"/>
            <a:ext cx="1190388" cy="0"/>
          </a:xfrm>
          <a:prstGeom prst="line">
            <a:avLst/>
          </a:prstGeom>
          <a:ln w="31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43"/>
          <p:cNvCxnSpPr>
            <a:cxnSpLocks noChangeShapeType="1"/>
          </p:cNvCxnSpPr>
          <p:nvPr/>
        </p:nvCxnSpPr>
        <p:spPr bwMode="auto">
          <a:xfrm>
            <a:off x="1447655" y="3307779"/>
            <a:ext cx="1" cy="75490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109" name="テキスト ボックス 13"/>
          <p:cNvSpPr txBox="1">
            <a:spLocks noChangeArrowheads="1"/>
          </p:cNvSpPr>
          <p:nvPr/>
        </p:nvSpPr>
        <p:spPr bwMode="auto">
          <a:xfrm>
            <a:off x="3047499" y="3084270"/>
            <a:ext cx="705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#1</a:t>
            </a:r>
            <a:endParaRPr lang="ja-JP" altLang="en-US" sz="18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テキスト ボックス 13"/>
          <p:cNvSpPr txBox="1">
            <a:spLocks noChangeArrowheads="1"/>
          </p:cNvSpPr>
          <p:nvPr/>
        </p:nvSpPr>
        <p:spPr bwMode="auto">
          <a:xfrm>
            <a:off x="3035819" y="3942033"/>
            <a:ext cx="705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#2</a:t>
            </a:r>
            <a:endParaRPr lang="ja-JP" altLang="en-US" sz="18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テキスト ボックス 13"/>
          <p:cNvSpPr txBox="1">
            <a:spLocks noChangeArrowheads="1"/>
          </p:cNvSpPr>
          <p:nvPr/>
        </p:nvSpPr>
        <p:spPr bwMode="auto">
          <a:xfrm>
            <a:off x="325354" y="3026907"/>
            <a:ext cx="814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#1</a:t>
            </a:r>
            <a:endParaRPr lang="ja-JP" altLang="en-US" sz="18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テキスト ボックス 13"/>
          <p:cNvSpPr txBox="1">
            <a:spLocks noChangeArrowheads="1"/>
          </p:cNvSpPr>
          <p:nvPr/>
        </p:nvSpPr>
        <p:spPr bwMode="auto">
          <a:xfrm>
            <a:off x="325354" y="3886086"/>
            <a:ext cx="814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#2</a:t>
            </a:r>
            <a:endParaRPr lang="ja-JP" altLang="en-US" sz="18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3" name="直線矢印コネクタ 143"/>
          <p:cNvCxnSpPr>
            <a:cxnSpLocks noChangeShapeType="1"/>
          </p:cNvCxnSpPr>
          <p:nvPr/>
        </p:nvCxnSpPr>
        <p:spPr bwMode="auto">
          <a:xfrm flipH="1">
            <a:off x="2588023" y="3296934"/>
            <a:ext cx="74" cy="7728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114" name="正方形/長方形 113"/>
          <p:cNvSpPr/>
          <p:nvPr/>
        </p:nvSpPr>
        <p:spPr>
          <a:xfrm>
            <a:off x="1688894" y="2852402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2.0</a:t>
            </a:r>
            <a:r>
              <a:rPr lang="ja-JP" alt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ja-JP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1130113" y="34859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ja-JP" altLang="en-US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6" name="グループ化 115"/>
          <p:cNvGrpSpPr/>
          <p:nvPr/>
        </p:nvGrpSpPr>
        <p:grpSpPr>
          <a:xfrm>
            <a:off x="189019" y="2582393"/>
            <a:ext cx="3616425" cy="473792"/>
            <a:chOff x="-334129" y="5756361"/>
            <a:chExt cx="3230245" cy="503916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1667635" y="5769260"/>
              <a:ext cx="1228481" cy="49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 smtClean="0">
                  <a:solidFill>
                    <a:schemeClr val="tx1"/>
                  </a:solidFill>
                </a:rPr>
                <a:t>Rx array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-334129" y="5756361"/>
              <a:ext cx="1172580" cy="49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 err="1" smtClean="0">
                  <a:solidFill>
                    <a:schemeClr val="tx1"/>
                  </a:solidFill>
                </a:rPr>
                <a:t>Tx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 array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3" name="正方形/長方形 122"/>
          <p:cNvSpPr/>
          <p:nvPr/>
        </p:nvSpPr>
        <p:spPr>
          <a:xfrm>
            <a:off x="3923928" y="2173866"/>
            <a:ext cx="5112568" cy="4093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Frequency:</a:t>
            </a: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/>
            </a:r>
            <a:b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</a:b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24.0GHz</a:t>
            </a:r>
            <a:r>
              <a:rPr lang="ja-JP" altLang="en-US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- 26.0GHz (The scale model of 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2-ch bonding of 60-GHz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; Its relative </a:t>
            </a: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bandwidth is the same as that in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60-GHz.) 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Element spacing:</a:t>
            </a:r>
            <a:b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</a:br>
            <a:r>
              <a:rPr lang="en-US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= 0.500 </a:t>
            </a:r>
            <a:r>
              <a:rPr lang="ja-JP" altLang="ja-JP" sz="2000" i="1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0.750 </a:t>
            </a:r>
            <a:r>
              <a:rPr lang="ja-JP" altLang="ja-JP" sz="2000" i="1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1.000 </a:t>
            </a:r>
            <a:r>
              <a:rPr lang="ja-JP" altLang="ja-JP" sz="2000" i="1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1.125 </a:t>
            </a:r>
            <a:r>
              <a:rPr lang="ja-JP" altLang="ja-JP" sz="2000" i="1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1.250 </a:t>
            </a:r>
            <a:r>
              <a:rPr lang="en-US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1.500</a:t>
            </a:r>
            <a:r>
              <a:rPr lang="ja-JP" altLang="en-US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lang="ja-JP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br>
              <a:rPr lang="en-US" altLang="ja-JP" sz="2000" baseline="-25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</a:b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(</a:t>
            </a:r>
            <a:r>
              <a:rPr lang="ja-JP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is the wavelength, 12.0mm)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Transmission distance: </a:t>
            </a:r>
            <a:b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</a:br>
            <a:r>
              <a:rPr lang="en-US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= 2.00 </a:t>
            </a:r>
            <a:r>
              <a:rPr lang="en-US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endParaRPr lang="en-US" altLang="ja-JP" sz="2000" dirty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Antenna element:	</a:t>
            </a:r>
            <a:b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</a:b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Square </a:t>
            </a:r>
            <a:r>
              <a:rPr lang="en-US" altLang="ja-JP" sz="2000" dirty="0" err="1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microstrip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antenna (Gain = 5.5 dBi, Beamwidth</a:t>
            </a:r>
            <a:r>
              <a:rPr lang="ja-JP" altLang="en-US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74.8</a:t>
            </a:r>
            <a:r>
              <a:rPr lang="ja-JP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°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at 25.0 GHz)</a:t>
            </a:r>
            <a:endParaRPr lang="en-US" altLang="ja-JP" sz="2000" dirty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2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正方形/長方形 2"/>
          <p:cNvSpPr/>
          <p:nvPr/>
        </p:nvSpPr>
        <p:spPr>
          <a:xfrm>
            <a:off x="107504" y="2132856"/>
            <a:ext cx="288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Measurement setups</a:t>
            </a:r>
          </a:p>
        </p:txBody>
      </p:sp>
    </p:spTree>
    <p:extLst>
      <p:ext uri="{BB962C8B-B14F-4D97-AF65-F5344CB8AC3E}">
        <p14:creationId xmlns:p14="http://schemas.microsoft.com/office/powerpoint/2010/main" val="12646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685" y="2331813"/>
            <a:ext cx="8640960" cy="836625"/>
          </a:xfrm>
          <a:noFill/>
          <a:ln>
            <a:noFill/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2000" b="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Modem simulation using the measured SR-MIMO channel shown in the previous page clarified the BER of the short-range MIMO.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000" b="0" dirty="0" smtClean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306896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200" b="1" u="sng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Simulation setups</a:t>
            </a:r>
          </a:p>
          <a:p>
            <a:pPr algn="l"/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Modulation</a:t>
            </a:r>
            <a:r>
              <a:rPr lang="ja-JP" altLang="en-US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：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OFDM</a:t>
            </a:r>
            <a:r>
              <a:rPr lang="ja-JP" altLang="en-US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（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QPSK</a:t>
            </a:r>
            <a:r>
              <a:rPr lang="ja-JP" altLang="en-US" sz="1200" dirty="0" err="1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，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16QAM</a:t>
            </a:r>
            <a:r>
              <a:rPr lang="ja-JP" altLang="en-US" sz="1200" dirty="0" err="1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，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64QAM</a:t>
            </a:r>
            <a:r>
              <a:rPr lang="ja-JP" altLang="en-US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）</a:t>
            </a:r>
            <a:endParaRPr lang="en-US" altLang="ja-JP" sz="1200" dirty="0" smtClean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  <a:p>
            <a:pPr algn="l"/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Subcarrier spacing</a:t>
            </a:r>
            <a:r>
              <a:rPr lang="ja-JP" altLang="en-US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：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2.13MHz</a:t>
            </a:r>
          </a:p>
          <a:p>
            <a:pPr algn="l"/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No. of subcarriers</a:t>
            </a:r>
            <a:r>
              <a:rPr lang="ja-JP" altLang="en-US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：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355</a:t>
            </a:r>
          </a:p>
          <a:p>
            <a:pPr algn="l"/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Center frequency: 24.6 GHz (Ch1) and 25.4 GHz (Ch2)</a:t>
            </a:r>
            <a:endParaRPr kumimoji="1" lang="ja-JP" altLang="en-US" sz="1200" dirty="0" smtClean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dirty="0" smtClean="0"/>
              <a:t>Masashi Shimizu, NTT Corporation</a:t>
            </a:r>
          </a:p>
        </p:txBody>
      </p:sp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479126"/>
              </p:ext>
            </p:extLst>
          </p:nvPr>
        </p:nvGraphicFramePr>
        <p:xfrm>
          <a:off x="4860032" y="4493495"/>
          <a:ext cx="33843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611560" y="4164838"/>
            <a:ext cx="3528392" cy="41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SNR required for BER &lt; 10</a:t>
            </a:r>
            <a:r>
              <a:rPr kumimoji="1" lang="en-US" altLang="ja-JP" sz="2100" baseline="300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-3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48063" y="4181511"/>
            <a:ext cx="31831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BER curve (</a:t>
            </a:r>
            <a:r>
              <a:rPr kumimoji="1" lang="en-US" altLang="ja-JP" sz="2100" i="1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kumimoji="1"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=</a:t>
            </a:r>
            <a:r>
              <a:rPr kumimoji="1" lang="ja-JP" altLang="en-US" sz="2100" dirty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1.000 </a:t>
            </a:r>
            <a:r>
              <a:rPr kumimoji="1" lang="en-US" altLang="ja-JP" sz="2100" i="1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kumimoji="1" lang="en-US" altLang="ja-JP" sz="2100" baseline="-250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kumimoji="1"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)</a:t>
            </a:r>
          </a:p>
        </p:txBody>
      </p:sp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770813" cy="1065213"/>
          </a:xfrm>
        </p:spPr>
        <p:txBody>
          <a:bodyPr/>
          <a:lstStyle/>
          <a:p>
            <a:r>
              <a:rPr kumimoji="1" lang="en-US" altLang="ja-JP" sz="3300" dirty="0" smtClean="0">
                <a:solidFill>
                  <a:schemeClr val="tx1"/>
                </a:solidFill>
              </a:rPr>
              <a:t>SR-MIMO Channel Measurement</a:t>
            </a:r>
            <a:br>
              <a:rPr kumimoji="1" lang="en-US" altLang="ja-JP" sz="3300" dirty="0" smtClean="0">
                <a:solidFill>
                  <a:schemeClr val="tx1"/>
                </a:solidFill>
              </a:rPr>
            </a:br>
            <a:r>
              <a:rPr kumimoji="1" lang="en-US" altLang="ja-JP" sz="3300" dirty="0" smtClean="0">
                <a:solidFill>
                  <a:schemeClr val="tx1"/>
                </a:solidFill>
              </a:rPr>
              <a:t>(</a:t>
            </a:r>
            <a:r>
              <a:rPr lang="en-US" altLang="ja-JP" sz="3300" dirty="0" smtClean="0">
                <a:solidFill>
                  <a:schemeClr val="tx1"/>
                </a:solidFill>
              </a:rPr>
              <a:t>with 25-GHz scale model)</a:t>
            </a:r>
            <a:endParaRPr kumimoji="1" lang="ja-JP" altLang="en-US" sz="3300" dirty="0">
              <a:solidFill>
                <a:schemeClr val="tx1"/>
              </a:solidFill>
            </a:endParaRPr>
          </a:p>
        </p:txBody>
      </p:sp>
      <p:sp>
        <p:nvSpPr>
          <p:cNvPr id="29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6" y="4568402"/>
            <a:ext cx="3293926" cy="184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角丸四角形 8"/>
          <p:cNvSpPr/>
          <p:nvPr/>
        </p:nvSpPr>
        <p:spPr bwMode="auto">
          <a:xfrm>
            <a:off x="2375756" y="5103094"/>
            <a:ext cx="224569" cy="11521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23873" y="462774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Optimum element spacing is</a:t>
            </a:r>
            <a:r>
              <a:rPr kumimoji="1" lang="en-US" altLang="ja-JP" sz="1200" baseline="3000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200" i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=</a:t>
            </a:r>
            <a:r>
              <a:rPr kumimoji="1" lang="ja-JP" altLang="en-US" sz="120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1.000 λ</a:t>
            </a:r>
            <a:r>
              <a:rPr kumimoji="1" lang="en-US" altLang="ja-JP" sz="1200" baseline="-2500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endParaRPr kumimoji="1" lang="en-US" altLang="ja-JP" sz="1200" dirty="0" smtClean="0">
              <a:solidFill>
                <a:srgbClr val="FF0000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cs typeface="Times New Roman" pitchFamily="18" charset="0"/>
              </a:rPr>
              <a:t>This contribution will present the non-contact ultra high speed transmission service over 60-GHz band. With</a:t>
            </a:r>
            <a:r>
              <a:rPr lang="ja-JP" altLang="en-US" dirty="0">
                <a:cs typeface="Times New Roman" pitchFamily="18" charset="0"/>
              </a:rPr>
              <a:t> </a:t>
            </a:r>
            <a:r>
              <a:rPr lang="en-US" altLang="zh-CN" dirty="0">
                <a:cs typeface="Times New Roman" pitchFamily="18" charset="0"/>
              </a:rPr>
              <a:t>this contribution, it is considered that the 60-GHz band will be useful in non-contact file download kiosk system with up to 24 G bit/s and with over 100 G bit/s using MIMO</a:t>
            </a:r>
            <a:r>
              <a:rPr lang="en-US" altLang="zh-CN" dirty="0" smtClean="0">
                <a:cs typeface="Times New Roman" pitchFamily="18" charset="0"/>
              </a:rPr>
              <a:t>.</a:t>
            </a:r>
          </a:p>
          <a:p>
            <a:pPr marL="0" indent="0"/>
            <a:endParaRPr lang="en-US" altLang="zh-CN" dirty="0">
              <a:cs typeface="Times New Roman" pitchFamily="18" charset="0"/>
            </a:endParaRPr>
          </a:p>
          <a:p>
            <a:pPr marL="0" indent="0"/>
            <a:r>
              <a:rPr lang="en-US" altLang="zh-CN" dirty="0">
                <a:cs typeface="Times New Roman" pitchFamily="18" charset="0"/>
              </a:rPr>
              <a:t>Purpose: Input for discussion on utilizing </a:t>
            </a:r>
            <a:r>
              <a:rPr lang="en-US" altLang="zh-CN" dirty="0" smtClean="0">
                <a:cs typeface="Times New Roman" pitchFamily="18" charset="0"/>
              </a:rPr>
              <a:t>MIMO over line-of-sight channel </a:t>
            </a:r>
            <a:r>
              <a:rPr lang="en-US" altLang="zh-CN" dirty="0">
                <a:cs typeface="Times New Roman" pitchFamily="18" charset="0"/>
              </a:rPr>
              <a:t>for </a:t>
            </a:r>
            <a:r>
              <a:rPr lang="en-US" altLang="zh-CN" dirty="0" smtClean="0">
                <a:cs typeface="Times New Roman" pitchFamily="18" charset="0"/>
              </a:rPr>
              <a:t>download kiosk application in  “beyond ad”.</a:t>
            </a:r>
            <a:endParaRPr lang="en-US" altLang="zh-CN" dirty="0">
              <a:cs typeface="Times New Roman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155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7" name="タイトル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kumimoji="1" lang="en-US" altLang="ja-JP" dirty="0" smtClean="0"/>
              <a:t>Summary of 100 </a:t>
            </a:r>
            <a:r>
              <a:rPr kumimoji="1" lang="en-US" altLang="ja-JP" dirty="0"/>
              <a:t>G bit/s over 60-GHz </a:t>
            </a:r>
            <a:r>
              <a:rPr kumimoji="1" lang="en-US" altLang="ja-JP" dirty="0" smtClean="0"/>
              <a:t>band using short-range MIMO</a:t>
            </a:r>
            <a:endParaRPr kumimoji="1" lang="ja-JP" altLang="en-US" dirty="0"/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idx="1"/>
          </p:nvPr>
        </p:nvSpPr>
        <p:spPr>
          <a:xfrm>
            <a:off x="533400" y="2590800"/>
            <a:ext cx="8153400" cy="3429000"/>
          </a:xfrm>
        </p:spPr>
        <p:txBody>
          <a:bodyPr/>
          <a:lstStyle/>
          <a:p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Channel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capacities 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of  over 100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Gbit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/s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are attainable using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MIMO at 60-GHz band</a:t>
            </a:r>
          </a:p>
          <a:p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Gbit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/s, data sizes of up to a DVD (4.7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GBytes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downloaded within 0.5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sec.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  <a:defRPr/>
            </a:pPr>
            <a:r>
              <a:rPr lang="en-US" altLang="ja-JP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“Real touch-and-get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ja-JP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will be realized.</a:t>
            </a:r>
          </a:p>
          <a:p>
            <a:endParaRPr lang="en-US" altLang="ja-JP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100" b="0" dirty="0" smtClean="0"/>
              <a:t>[1]Hiraga, K.; Seki, T.; </a:t>
            </a:r>
            <a:r>
              <a:rPr lang="en-US" altLang="ja-JP" sz="2100" b="0" dirty="0" err="1" smtClean="0"/>
              <a:t>Nishimori</a:t>
            </a:r>
            <a:r>
              <a:rPr lang="en-US" altLang="ja-JP" sz="2100" b="0" dirty="0" smtClean="0"/>
              <a:t>, K.; Nishikawa, K.; </a:t>
            </a:r>
            <a:r>
              <a:rPr lang="en-US" altLang="ja-JP" sz="2100" b="0" dirty="0" err="1" smtClean="0"/>
              <a:t>Uehara</a:t>
            </a:r>
            <a:r>
              <a:rPr lang="en-US" altLang="ja-JP" sz="2100" b="0" dirty="0" smtClean="0"/>
              <a:t>, K., "Ultra-high-speed transmission over millimeter-wave using </a:t>
            </a:r>
            <a:r>
              <a:rPr lang="en-US" altLang="ja-JP" sz="2100" b="0" dirty="0" err="1" smtClean="0"/>
              <a:t>microstrip</a:t>
            </a:r>
            <a:r>
              <a:rPr lang="en-US" altLang="ja-JP" sz="2100" b="0" dirty="0" smtClean="0"/>
              <a:t> antenna array," </a:t>
            </a:r>
            <a:r>
              <a:rPr lang="en-US" altLang="ja-JP" sz="2100" b="0" i="1" dirty="0" smtClean="0"/>
              <a:t>Radio and Wireless Symposium (RWS), 2010 IEEE</a:t>
            </a:r>
            <a:r>
              <a:rPr lang="en-US" altLang="ja-JP" sz="2100" b="0" dirty="0" smtClean="0"/>
              <a:t> , vol., no., pp.673,676, 10-14 Jan. 2010.</a:t>
            </a:r>
            <a:endParaRPr kumimoji="1" lang="ja-JP" altLang="en-US" sz="21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January 2014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CN" dirty="0" smtClean="0"/>
              <a:t>Masashi Shimizu, NTT Corporation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8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927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990600" y="990600"/>
            <a:ext cx="7453313" cy="558800"/>
          </a:xfrm>
        </p:spPr>
        <p:txBody>
          <a:bodyPr/>
          <a:lstStyle/>
          <a:p>
            <a:r>
              <a:rPr lang="en-US" altLang="ja-JP" sz="3600" dirty="0" smtClean="0">
                <a:solidFill>
                  <a:schemeClr val="tx2"/>
                </a:solidFill>
              </a:rPr>
              <a:t>Regulation will be Changed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8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EIRP </a:t>
            </a:r>
          </a:p>
          <a:p>
            <a:pPr lvl="1">
              <a:buFont typeface="Museo Sans For Dell"/>
              <a:buNone/>
            </a:pPr>
            <a:r>
              <a:rPr lang="en-US" altLang="ja-JP" sz="24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47dB antenna with 10mW output power.   Low gain antenna was not assumed.  It will be changed keeping same EIRP.</a:t>
            </a:r>
          </a:p>
          <a:p>
            <a:r>
              <a:rPr lang="en-US" altLang="ja-JP" sz="28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Channel Bonding</a:t>
            </a:r>
          </a:p>
          <a:p>
            <a:pPr lvl="1"/>
            <a:r>
              <a:rPr lang="en-US" altLang="ja-JP" sz="24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Now, channel band width was less than 2.15GHz.  It is not arrowed  Channel bonding.  It will be changed.</a:t>
            </a:r>
          </a:p>
          <a:p>
            <a:r>
              <a:rPr lang="en-US" altLang="ja-JP" sz="28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Certifications formulation</a:t>
            </a:r>
          </a:p>
          <a:p>
            <a:pPr lvl="1"/>
            <a:r>
              <a:rPr lang="en-US" altLang="ja-JP" sz="24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More easy process to have certification</a:t>
            </a:r>
            <a:endParaRPr lang="en-US" altLang="ja-JP" sz="2400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09600" y="990601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Public kiosks with downloadable movies, such as at an airport, are a great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way.</a:t>
            </a:r>
            <a:endParaRPr lang="en-US" altLang="ja-JP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to make movies available to users with portable devices 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• At multi-gigabit download speeds, a user can download an uncompressed, HD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movie 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in one minute, or on the way to an airport gate before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boarding.</a:t>
            </a:r>
            <a:endParaRPr lang="en-US" altLang="ja-JP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• The kiosk can support multiple simultaneous transfers, which means even less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time 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waiting in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line.</a:t>
            </a:r>
            <a:endParaRPr lang="ja-JP" altLang="en-US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85" name="タイトル 1"/>
          <p:cNvSpPr txBox="1">
            <a:spLocks/>
          </p:cNvSpPr>
          <p:nvPr/>
        </p:nvSpPr>
        <p:spPr bwMode="auto">
          <a:xfrm>
            <a:off x="351201" y="533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Concept of short-range MIMO (SR-MIMO)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86" name="グループ化 85"/>
          <p:cNvGrpSpPr/>
          <p:nvPr/>
        </p:nvGrpSpPr>
        <p:grpSpPr>
          <a:xfrm>
            <a:off x="645360" y="2436010"/>
            <a:ext cx="4079168" cy="2719445"/>
            <a:chOff x="304800" y="2230550"/>
            <a:chExt cx="4655175" cy="3103450"/>
          </a:xfrm>
        </p:grpSpPr>
        <p:sp>
          <p:nvSpPr>
            <p:cNvPr id="87" name="二等辺三角形 86"/>
            <p:cNvSpPr/>
            <p:nvPr/>
          </p:nvSpPr>
          <p:spPr>
            <a:xfrm rot="16200000">
              <a:off x="772618" y="2968574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722572" y="4013942"/>
              <a:ext cx="416858" cy="668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89" name="直線コネクタ 88"/>
            <p:cNvCxnSpPr>
              <a:stCxn id="87" idx="3"/>
            </p:cNvCxnSpPr>
            <p:nvPr/>
          </p:nvCxnSpPr>
          <p:spPr>
            <a:xfrm flipH="1">
              <a:off x="424891" y="3079491"/>
              <a:ext cx="724656" cy="6821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0" name="二等辺三角形 89"/>
            <p:cNvSpPr/>
            <p:nvPr/>
          </p:nvSpPr>
          <p:spPr>
            <a:xfrm rot="16200000">
              <a:off x="772618" y="3623372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1" name="直線コネクタ 90"/>
            <p:cNvCxnSpPr>
              <a:stCxn id="90" idx="3"/>
            </p:cNvCxnSpPr>
            <p:nvPr/>
          </p:nvCxnSpPr>
          <p:spPr>
            <a:xfrm flipH="1">
              <a:off x="424891" y="3734289"/>
              <a:ext cx="724656" cy="6821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2" name="二等辺三角形 91"/>
            <p:cNvSpPr/>
            <p:nvPr/>
          </p:nvSpPr>
          <p:spPr>
            <a:xfrm rot="16200000">
              <a:off x="772618" y="4878402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3" name="直線コネクタ 92"/>
            <p:cNvCxnSpPr>
              <a:stCxn id="92" idx="3"/>
            </p:cNvCxnSpPr>
            <p:nvPr/>
          </p:nvCxnSpPr>
          <p:spPr>
            <a:xfrm flipH="1">
              <a:off x="424891" y="4989319"/>
              <a:ext cx="724656" cy="682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4" name="二等辺三角形 93"/>
            <p:cNvSpPr/>
            <p:nvPr/>
          </p:nvSpPr>
          <p:spPr>
            <a:xfrm rot="5400000">
              <a:off x="3956378" y="4846984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 rot="10800000">
              <a:off x="4119949" y="3997689"/>
              <a:ext cx="422252" cy="66853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96" name="直線コネクタ 95"/>
            <p:cNvCxnSpPr/>
            <p:nvPr/>
          </p:nvCxnSpPr>
          <p:spPr>
            <a:xfrm>
              <a:off x="4111472" y="4951079"/>
              <a:ext cx="724657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97" name="二等辺三角形 96"/>
            <p:cNvSpPr/>
            <p:nvPr/>
          </p:nvSpPr>
          <p:spPr>
            <a:xfrm rot="5400000">
              <a:off x="3956378" y="3605596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8" name="直線コネクタ 97"/>
            <p:cNvCxnSpPr/>
            <p:nvPr/>
          </p:nvCxnSpPr>
          <p:spPr>
            <a:xfrm>
              <a:off x="4103722" y="3709692"/>
              <a:ext cx="732407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99" name="二等辺三角形 98"/>
            <p:cNvSpPr/>
            <p:nvPr/>
          </p:nvSpPr>
          <p:spPr>
            <a:xfrm rot="5400000">
              <a:off x="3956378" y="2937156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0" name="直線コネクタ 99"/>
            <p:cNvCxnSpPr/>
            <p:nvPr/>
          </p:nvCxnSpPr>
          <p:spPr>
            <a:xfrm>
              <a:off x="4103722" y="3041252"/>
              <a:ext cx="732407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101" name="テキスト ボックス 100"/>
            <p:cNvSpPr txBox="1"/>
            <p:nvPr/>
          </p:nvSpPr>
          <p:spPr>
            <a:xfrm>
              <a:off x="304800" y="2230550"/>
              <a:ext cx="775862" cy="4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TX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4197220" y="2230550"/>
              <a:ext cx="762755" cy="4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RX 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324815" y="2667000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304800" y="3339173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324815" y="4498149"/>
              <a:ext cx="55449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393351" y="2664790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400918" y="3308586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4376265" y="4493481"/>
              <a:ext cx="55449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cxnSp>
          <p:nvCxnSpPr>
            <p:cNvPr id="109" name="直線矢印コネクタ 108"/>
            <p:cNvCxnSpPr>
              <a:endCxn id="99" idx="3"/>
            </p:cNvCxnSpPr>
            <p:nvPr/>
          </p:nvCxnSpPr>
          <p:spPr>
            <a:xfrm>
              <a:off x="3169523" y="2683136"/>
              <a:ext cx="941950" cy="364937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0" name="直線矢印コネクタ 109"/>
            <p:cNvCxnSpPr/>
            <p:nvPr/>
          </p:nvCxnSpPr>
          <p:spPr>
            <a:xfrm flipV="1">
              <a:off x="2137781" y="3683312"/>
              <a:ext cx="1965942" cy="16361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直線矢印コネクタ 110"/>
            <p:cNvCxnSpPr/>
            <p:nvPr/>
          </p:nvCxnSpPr>
          <p:spPr>
            <a:xfrm>
              <a:off x="1916207" y="2618480"/>
              <a:ext cx="2187517" cy="999782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2" name="直線矢印コネクタ 111"/>
            <p:cNvCxnSpPr>
              <a:stCxn id="87" idx="3"/>
            </p:cNvCxnSpPr>
            <p:nvPr/>
          </p:nvCxnSpPr>
          <p:spPr>
            <a:xfrm>
              <a:off x="1149547" y="3079490"/>
              <a:ext cx="2954176" cy="173133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3" name="直線矢印コネクタ 112"/>
            <p:cNvCxnSpPr>
              <a:stCxn id="90" idx="3"/>
            </p:cNvCxnSpPr>
            <p:nvPr/>
          </p:nvCxnSpPr>
          <p:spPr>
            <a:xfrm flipV="1">
              <a:off x="1149547" y="3095235"/>
              <a:ext cx="2954176" cy="639054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4" name="直線矢印コネクタ 113"/>
            <p:cNvCxnSpPr/>
            <p:nvPr/>
          </p:nvCxnSpPr>
          <p:spPr>
            <a:xfrm flipV="1">
              <a:off x="2751750" y="4897561"/>
              <a:ext cx="1351972" cy="371783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5" name="直線矢印コネクタ 114"/>
            <p:cNvCxnSpPr/>
            <p:nvPr/>
          </p:nvCxnSpPr>
          <p:spPr>
            <a:xfrm rot="5400000" flipH="1" flipV="1">
              <a:off x="2073631" y="3303905"/>
              <a:ext cx="2171078" cy="1889110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6" name="直線矢印コネクタ 115"/>
            <p:cNvCxnSpPr>
              <a:stCxn id="87" idx="3"/>
            </p:cNvCxnSpPr>
            <p:nvPr/>
          </p:nvCxnSpPr>
          <p:spPr>
            <a:xfrm flipV="1">
              <a:off x="1149547" y="2618481"/>
              <a:ext cx="766660" cy="461010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直線矢印コネクタ 116"/>
            <p:cNvCxnSpPr>
              <a:stCxn id="92" idx="3"/>
            </p:cNvCxnSpPr>
            <p:nvPr/>
          </p:nvCxnSpPr>
          <p:spPr>
            <a:xfrm flipV="1">
              <a:off x="1149546" y="3846930"/>
              <a:ext cx="988234" cy="1142387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直線矢印コネクタ 117"/>
            <p:cNvCxnSpPr>
              <a:stCxn id="92" idx="3"/>
            </p:cNvCxnSpPr>
            <p:nvPr/>
          </p:nvCxnSpPr>
          <p:spPr>
            <a:xfrm>
              <a:off x="1149547" y="4989319"/>
              <a:ext cx="1065069" cy="344681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直線矢印コネクタ 118"/>
            <p:cNvCxnSpPr>
              <a:stCxn id="87" idx="3"/>
            </p:cNvCxnSpPr>
            <p:nvPr/>
          </p:nvCxnSpPr>
          <p:spPr>
            <a:xfrm flipV="1">
              <a:off x="1149547" y="2683136"/>
              <a:ext cx="2019976" cy="396355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直線矢印コネクタ 119"/>
            <p:cNvCxnSpPr>
              <a:stCxn id="90" idx="3"/>
            </p:cNvCxnSpPr>
            <p:nvPr/>
          </p:nvCxnSpPr>
          <p:spPr>
            <a:xfrm>
              <a:off x="1149547" y="3734288"/>
              <a:ext cx="1542522" cy="69453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直線矢印コネクタ 120"/>
            <p:cNvCxnSpPr>
              <a:endCxn id="97" idx="3"/>
            </p:cNvCxnSpPr>
            <p:nvPr/>
          </p:nvCxnSpPr>
          <p:spPr>
            <a:xfrm flipV="1">
              <a:off x="2692068" y="3716513"/>
              <a:ext cx="1419404" cy="712313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22" name="直線矢印コネクタ 121"/>
            <p:cNvCxnSpPr>
              <a:stCxn id="92" idx="3"/>
            </p:cNvCxnSpPr>
            <p:nvPr/>
          </p:nvCxnSpPr>
          <p:spPr>
            <a:xfrm flipV="1">
              <a:off x="1149546" y="4687448"/>
              <a:ext cx="945706" cy="301871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直線矢印コネクタ 122"/>
            <p:cNvCxnSpPr/>
            <p:nvPr/>
          </p:nvCxnSpPr>
          <p:spPr>
            <a:xfrm>
              <a:off x="2095252" y="4687447"/>
              <a:ext cx="656499" cy="581897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直線矢印コネクタ 123"/>
            <p:cNvCxnSpPr>
              <a:stCxn id="90" idx="3"/>
            </p:cNvCxnSpPr>
            <p:nvPr/>
          </p:nvCxnSpPr>
          <p:spPr>
            <a:xfrm>
              <a:off x="1149547" y="3734288"/>
              <a:ext cx="2199022" cy="1535056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直線矢印コネクタ 124"/>
            <p:cNvCxnSpPr>
              <a:endCxn id="94" idx="3"/>
            </p:cNvCxnSpPr>
            <p:nvPr/>
          </p:nvCxnSpPr>
          <p:spPr>
            <a:xfrm flipV="1">
              <a:off x="3348568" y="4957902"/>
              <a:ext cx="762905" cy="311442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26" name="正方形/長方形 125"/>
            <p:cNvSpPr/>
            <p:nvPr/>
          </p:nvSpPr>
          <p:spPr>
            <a:xfrm>
              <a:off x="1532877" y="3572676"/>
              <a:ext cx="1930648" cy="73866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HGP創英角ｺﾞｼｯｸUB"/>
                  <a:cs typeface="Times New Roman" pitchFamily="18" charset="0"/>
                </a:rPr>
                <a:t>Multipath-rich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HGP創英角ｺﾞｼｯｸUB"/>
                  <a:cs typeface="Times New Roman" pitchFamily="18" charset="0"/>
                </a:rPr>
                <a:t>environment</a:t>
              </a:r>
              <a:endParaRPr kumimoji="0" lang="ja-JP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5529133" y="2449990"/>
            <a:ext cx="2969443" cy="2593854"/>
            <a:chOff x="5188574" y="2244529"/>
            <a:chExt cx="3388750" cy="2960125"/>
          </a:xfrm>
        </p:grpSpPr>
        <p:sp>
          <p:nvSpPr>
            <p:cNvPr id="128" name="二等辺三角形 127"/>
            <p:cNvSpPr/>
            <p:nvPr/>
          </p:nvSpPr>
          <p:spPr>
            <a:xfrm rot="16200000">
              <a:off x="5656392" y="2917897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5870643" y="3963266"/>
              <a:ext cx="329622" cy="668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130" name="直線コネクタ 129"/>
            <p:cNvCxnSpPr/>
            <p:nvPr/>
          </p:nvCxnSpPr>
          <p:spPr>
            <a:xfrm rot="10800000">
              <a:off x="5308664" y="3035635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31" name="二等辺三角形 130"/>
            <p:cNvSpPr/>
            <p:nvPr/>
          </p:nvSpPr>
          <p:spPr>
            <a:xfrm rot="16200000">
              <a:off x="5656392" y="3572695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2" name="直線コネクタ 131"/>
            <p:cNvCxnSpPr/>
            <p:nvPr/>
          </p:nvCxnSpPr>
          <p:spPr>
            <a:xfrm rot="10800000">
              <a:off x="5308664" y="3690433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33" name="二等辺三角形 132"/>
            <p:cNvSpPr/>
            <p:nvPr/>
          </p:nvSpPr>
          <p:spPr>
            <a:xfrm rot="16200000">
              <a:off x="5656392" y="4827725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4" name="直線コネクタ 133"/>
            <p:cNvCxnSpPr/>
            <p:nvPr/>
          </p:nvCxnSpPr>
          <p:spPr>
            <a:xfrm rot="10800000">
              <a:off x="5308664" y="4945462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35" name="二等辺三角形 134"/>
            <p:cNvSpPr/>
            <p:nvPr/>
          </p:nvSpPr>
          <p:spPr>
            <a:xfrm rot="5400000">
              <a:off x="7573728" y="4796308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 rot="10800000">
              <a:off x="7648770" y="3947013"/>
              <a:ext cx="329622" cy="66853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137" name="直線コネクタ 136"/>
            <p:cNvCxnSpPr/>
            <p:nvPr/>
          </p:nvCxnSpPr>
          <p:spPr>
            <a:xfrm>
              <a:off x="7950656" y="4900402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138" name="二等辺三角形 137"/>
            <p:cNvSpPr/>
            <p:nvPr/>
          </p:nvSpPr>
          <p:spPr>
            <a:xfrm rot="5400000">
              <a:off x="7573728" y="3554919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9" name="直線コネクタ 138"/>
            <p:cNvCxnSpPr/>
            <p:nvPr/>
          </p:nvCxnSpPr>
          <p:spPr>
            <a:xfrm>
              <a:off x="7950656" y="3659015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140" name="二等辺三角形 139"/>
            <p:cNvSpPr/>
            <p:nvPr/>
          </p:nvSpPr>
          <p:spPr>
            <a:xfrm rot="5400000">
              <a:off x="7573728" y="2886479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1" name="直線コネクタ 140"/>
            <p:cNvCxnSpPr/>
            <p:nvPr/>
          </p:nvCxnSpPr>
          <p:spPr>
            <a:xfrm>
              <a:off x="7950656" y="2990575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142" name="テキスト ボックス 141"/>
            <p:cNvSpPr txBox="1"/>
            <p:nvPr/>
          </p:nvSpPr>
          <p:spPr>
            <a:xfrm>
              <a:off x="5188574" y="2244529"/>
              <a:ext cx="775862" cy="4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TX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7814569" y="2244529"/>
              <a:ext cx="762755" cy="4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RX 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cxnSp>
          <p:nvCxnSpPr>
            <p:cNvPr id="144" name="直線矢印コネクタ 143"/>
            <p:cNvCxnSpPr/>
            <p:nvPr/>
          </p:nvCxnSpPr>
          <p:spPr>
            <a:xfrm>
              <a:off x="6109267" y="2970710"/>
              <a:ext cx="1561177" cy="162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5" name="直線矢印コネクタ 144"/>
            <p:cNvCxnSpPr/>
            <p:nvPr/>
          </p:nvCxnSpPr>
          <p:spPr>
            <a:xfrm flipV="1">
              <a:off x="6109267" y="3632634"/>
              <a:ext cx="1561177" cy="2719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6" name="直線矢印コネクタ 145"/>
            <p:cNvCxnSpPr/>
            <p:nvPr/>
          </p:nvCxnSpPr>
          <p:spPr>
            <a:xfrm>
              <a:off x="6109267" y="4890794"/>
              <a:ext cx="1561177" cy="162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7" name="直線矢印コネクタ 146"/>
            <p:cNvCxnSpPr/>
            <p:nvPr/>
          </p:nvCxnSpPr>
          <p:spPr>
            <a:xfrm>
              <a:off x="6109267" y="2970710"/>
              <a:ext cx="1561177" cy="596876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8" name="直線矢印コネクタ 147"/>
            <p:cNvCxnSpPr/>
            <p:nvPr/>
          </p:nvCxnSpPr>
          <p:spPr>
            <a:xfrm rot="16200000" flipH="1">
              <a:off x="5995134" y="3084842"/>
              <a:ext cx="1789443" cy="156117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9" name="直線矢印コネクタ 148"/>
            <p:cNvCxnSpPr/>
            <p:nvPr/>
          </p:nvCxnSpPr>
          <p:spPr>
            <a:xfrm flipV="1">
              <a:off x="6109267" y="3044558"/>
              <a:ext cx="1561177" cy="590795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0" name="直線矢印コネクタ 149"/>
            <p:cNvCxnSpPr/>
            <p:nvPr/>
          </p:nvCxnSpPr>
          <p:spPr>
            <a:xfrm>
              <a:off x="6109267" y="3635353"/>
              <a:ext cx="1561177" cy="1211530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1" name="直線矢印コネクタ 150"/>
            <p:cNvCxnSpPr/>
            <p:nvPr/>
          </p:nvCxnSpPr>
          <p:spPr>
            <a:xfrm rot="5400000" flipH="1" flipV="1">
              <a:off x="6000580" y="3220931"/>
              <a:ext cx="1778553" cy="156117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2" name="直線矢印コネクタ 151"/>
            <p:cNvCxnSpPr/>
            <p:nvPr/>
          </p:nvCxnSpPr>
          <p:spPr>
            <a:xfrm flipV="1">
              <a:off x="6109267" y="3676000"/>
              <a:ext cx="1561177" cy="1214794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53" name="テキスト ボックス 152"/>
            <p:cNvSpPr txBox="1"/>
            <p:nvPr/>
          </p:nvSpPr>
          <p:spPr>
            <a:xfrm>
              <a:off x="5277815" y="2667000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5257800" y="3339173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>
              <a:off x="5277815" y="4498149"/>
              <a:ext cx="55449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>
              <a:off x="8081147" y="2590800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8088713" y="3234595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7993614" y="4442805"/>
              <a:ext cx="55449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9" name="正方形/長方形 154"/>
            <p:cNvSpPr>
              <a:spLocks noChangeArrowheads="1"/>
            </p:cNvSpPr>
            <p:nvPr/>
          </p:nvSpPr>
          <p:spPr bwMode="auto">
            <a:xfrm>
              <a:off x="5845830" y="3645522"/>
              <a:ext cx="2162625" cy="85431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Line-of-sight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environment</a:t>
              </a:r>
              <a:endParaRPr kumimoji="0" lang="ja-JP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</p:grpSp>
      <p:sp>
        <p:nvSpPr>
          <p:cNvPr id="160" name="正方形/長方形 157"/>
          <p:cNvSpPr>
            <a:spLocks noChangeArrowheads="1"/>
          </p:cNvSpPr>
          <p:nvPr/>
        </p:nvSpPr>
        <p:spPr bwMode="auto">
          <a:xfrm>
            <a:off x="965409" y="1479277"/>
            <a:ext cx="2916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8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(a) General </a:t>
            </a:r>
            <a:r>
              <a:rPr lang="en-US" altLang="ja-JP" sz="2800" dirty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MIMO</a:t>
            </a:r>
            <a:endParaRPr lang="ja-JP" altLang="en-US" sz="2800" dirty="0">
              <a:solidFill>
                <a:srgbClr val="0000FF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61" name="正方形/長方形 158"/>
          <p:cNvSpPr>
            <a:spLocks noChangeArrowheads="1"/>
          </p:cNvSpPr>
          <p:nvPr/>
        </p:nvSpPr>
        <p:spPr bwMode="auto">
          <a:xfrm>
            <a:off x="5548845" y="1479277"/>
            <a:ext cx="2271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8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(b) SR-MIMO</a:t>
            </a:r>
            <a:endParaRPr lang="ja-JP" altLang="en-US" sz="2800" dirty="0">
              <a:solidFill>
                <a:srgbClr val="0000FF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4056152" y="5334000"/>
            <a:ext cx="4967918" cy="106182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Low spatial correlation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is achieved without multipath</a:t>
            </a:r>
            <a:r>
              <a:rPr kumimoji="0" lang="ja-JP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propagation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because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path length differences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is exploited</a:t>
            </a: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7" name="タイトル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kumimoji="1" lang="en-US" altLang="ja-JP" dirty="0" smtClean="0"/>
              <a:t>Further advantage of SR-MIMO</a:t>
            </a:r>
            <a:endParaRPr kumimoji="1" lang="ja-JP" altLang="en-US" dirty="0"/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3200400"/>
          </a:xfrm>
        </p:spPr>
        <p:txBody>
          <a:bodyPr/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We have clarified that 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channel capacity obtained by zero forcing (ZF) at the receiver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which does not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u="sng" dirty="0" smtClean="0">
                <a:latin typeface="Times New Roman" pitchFamily="18" charset="0"/>
                <a:cs typeface="Times New Roman" pitchFamily="18" charset="0"/>
              </a:rPr>
              <a:t>beam forming at the transmitter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ja-JP" sz="2400" u="sng" dirty="0" smtClean="0">
                <a:latin typeface="Times New Roman" pitchFamily="18" charset="0"/>
                <a:cs typeface="Times New Roman" pitchFamily="18" charset="0"/>
              </a:rPr>
              <a:t>channel state feedback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is almost the same as 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using </a:t>
            </a:r>
            <a:r>
              <a:rPr lang="en-US" altLang="ja-JP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eigenmode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transmission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when the element spacing is optimized.[1]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Hence transceiver’s transmission signal processing cost for MIMO detection will be reduced compared with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eigenmode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transmission.</a:t>
            </a:r>
          </a:p>
        </p:txBody>
      </p:sp>
    </p:spTree>
    <p:extLst>
      <p:ext uri="{BB962C8B-B14F-4D97-AF65-F5344CB8AC3E}">
        <p14:creationId xmlns:p14="http://schemas.microsoft.com/office/powerpoint/2010/main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dirty="0" smtClean="0"/>
              <a:t>Masashi Shimizu, NTT Corporation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SR-MIMO Channel Measurement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(with 25-GHz scale model)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18521" y="3117882"/>
            <a:ext cx="4540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Measured frequency response (</a:t>
            </a:r>
            <a:r>
              <a:rPr kumimoji="1" lang="en-US" altLang="ja-JP" sz="1600" i="1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=</a:t>
            </a:r>
            <a:r>
              <a:rPr kumimoji="1" lang="ja-JP" altLang="en-US" sz="1600" dirty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1.000 λ</a:t>
            </a:r>
            <a:r>
              <a:rPr kumimoji="1" lang="en-US" altLang="ja-JP" sz="1600" baseline="-250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214555"/>
              </p:ext>
            </p:extLst>
          </p:nvPr>
        </p:nvGraphicFramePr>
        <p:xfrm>
          <a:off x="1806048" y="3563014"/>
          <a:ext cx="2454552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794181"/>
              </p:ext>
            </p:extLst>
          </p:nvPr>
        </p:nvGraphicFramePr>
        <p:xfrm>
          <a:off x="4499992" y="3573016"/>
          <a:ext cx="2598652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左右矢印 15"/>
          <p:cNvSpPr/>
          <p:nvPr/>
        </p:nvSpPr>
        <p:spPr bwMode="auto">
          <a:xfrm>
            <a:off x="2409303" y="4388713"/>
            <a:ext cx="720080" cy="241563"/>
          </a:xfrm>
          <a:prstGeom prst="leftRightArrow">
            <a:avLst>
              <a:gd name="adj1" fmla="val 61727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Ch1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8" name="左右矢印 17"/>
          <p:cNvSpPr/>
          <p:nvPr/>
        </p:nvSpPr>
        <p:spPr bwMode="auto">
          <a:xfrm>
            <a:off x="3282924" y="4388713"/>
            <a:ext cx="720080" cy="241563"/>
          </a:xfrm>
          <a:prstGeom prst="leftRightArrow">
            <a:avLst>
              <a:gd name="adj1" fmla="val 61727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Ch2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142179" y="4389826"/>
            <a:ext cx="720080" cy="241563"/>
          </a:xfrm>
          <a:prstGeom prst="leftRightArrow">
            <a:avLst>
              <a:gd name="adj1" fmla="val 61727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Ch1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20" name="左右矢印 19"/>
          <p:cNvSpPr/>
          <p:nvPr/>
        </p:nvSpPr>
        <p:spPr bwMode="auto">
          <a:xfrm>
            <a:off x="6015800" y="4389826"/>
            <a:ext cx="720080" cy="241563"/>
          </a:xfrm>
          <a:prstGeom prst="leftRightArrow">
            <a:avLst>
              <a:gd name="adj1" fmla="val 61727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Ch2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40" y="1988840"/>
            <a:ext cx="6553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Frequency of scale model measurement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35" name="テキスト ボックス 17"/>
          <p:cNvSpPr txBox="1"/>
          <p:nvPr/>
        </p:nvSpPr>
        <p:spPr>
          <a:xfrm>
            <a:off x="1151385" y="5559255"/>
            <a:ext cx="2429774" cy="8219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Scale model</a:t>
            </a:r>
          </a:p>
          <a:p>
            <a:pPr algn="l"/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at 25-GHz band</a:t>
            </a:r>
            <a:endParaRPr kumimoji="1" lang="en-US" altLang="ja-JP" sz="2400" b="1" dirty="0">
              <a:solidFill>
                <a:srgbClr val="FF0000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40" name="テキスト ボックス 2"/>
          <p:cNvSpPr txBox="1"/>
          <p:nvPr/>
        </p:nvSpPr>
        <p:spPr>
          <a:xfrm>
            <a:off x="4765605" y="6021198"/>
            <a:ext cx="1298927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 b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25.0GHz</a:t>
            </a:r>
          </a:p>
        </p:txBody>
      </p:sp>
      <p:sp>
        <p:nvSpPr>
          <p:cNvPr id="41" name="テキスト ボックス 14"/>
          <p:cNvSpPr txBox="1"/>
          <p:nvPr/>
        </p:nvSpPr>
        <p:spPr>
          <a:xfrm>
            <a:off x="3586542" y="6021198"/>
            <a:ext cx="1307008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i="0" dirty="0">
                <a:solidFill>
                  <a:srgbClr val="FF0000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24.561</a:t>
            </a:r>
            <a:r>
              <a:rPr kumimoji="1" lang="en-US" altLang="ja-JP" sz="1800" b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GHz</a:t>
            </a:r>
          </a:p>
        </p:txBody>
      </p:sp>
      <p:sp>
        <p:nvSpPr>
          <p:cNvPr id="42" name="テキスト ボックス 15"/>
          <p:cNvSpPr txBox="1"/>
          <p:nvPr/>
        </p:nvSpPr>
        <p:spPr>
          <a:xfrm>
            <a:off x="5919425" y="6021198"/>
            <a:ext cx="1307008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i="0" dirty="0">
                <a:solidFill>
                  <a:srgbClr val="FF0000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25.439</a:t>
            </a:r>
            <a:r>
              <a:rPr kumimoji="1" lang="en-US" altLang="ja-JP" sz="1800" b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GHz</a:t>
            </a:r>
          </a:p>
        </p:txBody>
      </p:sp>
      <p:sp>
        <p:nvSpPr>
          <p:cNvPr id="43" name="下矢印 42"/>
          <p:cNvSpPr/>
          <p:nvPr/>
        </p:nvSpPr>
        <p:spPr bwMode="auto">
          <a:xfrm>
            <a:off x="4346113" y="4581038"/>
            <a:ext cx="157189" cy="144016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下矢印 43"/>
          <p:cNvSpPr/>
          <p:nvPr/>
        </p:nvSpPr>
        <p:spPr bwMode="auto">
          <a:xfrm>
            <a:off x="6084369" y="4581038"/>
            <a:ext cx="157189" cy="144016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下矢印 44"/>
          <p:cNvSpPr/>
          <p:nvPr/>
        </p:nvSpPr>
        <p:spPr bwMode="auto">
          <a:xfrm>
            <a:off x="5138587" y="4892811"/>
            <a:ext cx="157189" cy="1128387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角丸四角形 45"/>
          <p:cNvSpPr/>
          <p:nvPr/>
        </p:nvSpPr>
        <p:spPr bwMode="auto">
          <a:xfrm>
            <a:off x="3626123" y="2087166"/>
            <a:ext cx="3240360" cy="2880320"/>
          </a:xfrm>
          <a:prstGeom prst="roundRect">
            <a:avLst>
              <a:gd name="adj" fmla="val 4301"/>
            </a:avLst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948265" y="3215376"/>
            <a:ext cx="1728192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100" dirty="0">
                <a:solidFill>
                  <a:srgbClr val="FF99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</a:t>
            </a:r>
            <a:r>
              <a:rPr lang="en-US" altLang="ja-JP" sz="2100" dirty="0" smtClean="0">
                <a:solidFill>
                  <a:srgbClr val="FF99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-ch </a:t>
            </a:r>
            <a:r>
              <a:rPr lang="en-US" altLang="ja-JP" sz="2100" dirty="0">
                <a:solidFill>
                  <a:srgbClr val="FF99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bonding </a:t>
            </a:r>
            <a:endParaRPr lang="ja-JP" altLang="en-US" sz="2100" dirty="0">
              <a:solidFill>
                <a:srgbClr val="FF9900"/>
              </a:solidFill>
            </a:endParaRPr>
          </a:p>
        </p:txBody>
      </p:sp>
      <p:sp>
        <p:nvSpPr>
          <p:cNvPr id="48" name="テキスト ボックス 17"/>
          <p:cNvSpPr txBox="1"/>
          <p:nvPr/>
        </p:nvSpPr>
        <p:spPr>
          <a:xfrm>
            <a:off x="323529" y="3035218"/>
            <a:ext cx="1655712" cy="8978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2400" b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Actual 60-GHz band</a:t>
            </a:r>
            <a:endParaRPr kumimoji="1" lang="en-US" altLang="ja-JP" sz="2400" b="1" dirty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dirty="0" smtClean="0"/>
              <a:t>Masashi Shimizu, NTT Corporation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990600" y="609600"/>
            <a:ext cx="7470775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smtClean="0">
                <a:solidFill>
                  <a:schemeClr val="tx2"/>
                </a:solidFill>
              </a:rPr>
              <a:t>Real WLAN Speed Measurements</a:t>
            </a:r>
            <a:endParaRPr lang="en-US" altLang="ja-JP" kern="0" dirty="0" smtClean="0">
              <a:solidFill>
                <a:schemeClr val="tx2"/>
              </a:solidFill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4926013" y="1600200"/>
            <a:ext cx="4217987" cy="475297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9:00 AM at Tokyo Station</a:t>
            </a:r>
          </a:p>
          <a:p>
            <a:r>
              <a:rPr lang="en-US" altLang="ja-JP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LTE Tethering</a:t>
            </a:r>
            <a:r>
              <a:rPr lang="en-US" altLang="ja-JP" sz="1200" kern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802.11g</a:t>
            </a:r>
          </a:p>
          <a:p>
            <a:r>
              <a:rPr lang="en-US" altLang="ja-JP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Real Speed was estimated as 2.1Mbps</a:t>
            </a:r>
          </a:p>
          <a:p>
            <a:endParaRPr lang="ja-JP" altLang="en-US" sz="2000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28600" y="1444625"/>
          <a:ext cx="45593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Image" r:id="rId3" imgW="6857143" imgH="6946032" progId="">
                  <p:embed/>
                </p:oleObj>
              </mc:Choice>
              <mc:Fallback>
                <p:oleObj name="Image" r:id="rId3" imgW="6857143" imgH="6946032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4625"/>
                        <a:ext cx="45593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53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1709218" y="606475"/>
            <a:ext cx="5368375" cy="519013"/>
          </a:xfrm>
        </p:spPr>
        <p:txBody>
          <a:bodyPr wrap="none" lIns="87272" tIns="43637" rIns="87272" bIns="43637">
            <a:spAutoFit/>
          </a:bodyPr>
          <a:lstStyle/>
          <a:p>
            <a:r>
              <a:rPr lang="en-US" altLang="ja-JP" sz="2800" dirty="0" smtClean="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High Speed Data Download Service</a:t>
            </a:r>
          </a:p>
        </p:txBody>
      </p:sp>
      <p:sp>
        <p:nvSpPr>
          <p:cNvPr id="8" name="AutoShape 39"/>
          <p:cNvSpPr>
            <a:spLocks noChangeArrowheads="1"/>
          </p:cNvSpPr>
          <p:nvPr/>
        </p:nvSpPr>
        <p:spPr bwMode="auto">
          <a:xfrm>
            <a:off x="468313" y="1174750"/>
            <a:ext cx="8135937" cy="885825"/>
          </a:xfrm>
          <a:prstGeom prst="roundRect">
            <a:avLst>
              <a:gd name="adj" fmla="val 1188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44000" tIns="46800">
            <a:spAutoFit/>
          </a:bodyPr>
          <a:lstStyle/>
          <a:p>
            <a:pPr marL="266700" indent="-266700">
              <a:buFont typeface="Wingdings" pitchFamily="2" charset="2"/>
              <a:buChar char="n"/>
            </a:pPr>
            <a:r>
              <a:rPr lang="en-US" altLang="ja-JP" sz="2400" dirty="0">
                <a:solidFill>
                  <a:schemeClr val="tx2"/>
                </a:solidFill>
                <a:cs typeface="Times New Roman" pitchFamily="18" charset="0"/>
              </a:rPr>
              <a:t>NTT must provide carrier grade services.</a:t>
            </a:r>
          </a:p>
          <a:p>
            <a:pPr marL="266700" indent="-266700"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chemeClr val="tx2"/>
                </a:solidFill>
                <a:cs typeface="Times New Roman" pitchFamily="18" charset="0"/>
              </a:rPr>
              <a:t>P-to-P </a:t>
            </a:r>
            <a:r>
              <a:rPr lang="en-US" altLang="ja-JP" sz="2400" dirty="0">
                <a:solidFill>
                  <a:schemeClr val="tx2"/>
                </a:solidFill>
                <a:cs typeface="Times New Roman" pitchFamily="18" charset="0"/>
              </a:rPr>
              <a:t>is mandate to keep high </a:t>
            </a:r>
            <a:r>
              <a:rPr lang="en-US" altLang="ja-JP" sz="2400" dirty="0" smtClean="0">
                <a:solidFill>
                  <a:schemeClr val="tx2"/>
                </a:solidFill>
                <a:cs typeface="Times New Roman" pitchFamily="18" charset="0"/>
              </a:rPr>
              <a:t>transmission rate. </a:t>
            </a:r>
            <a:endParaRPr lang="en-US" altLang="ja-JP" sz="2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68313" y="2205038"/>
            <a:ext cx="7608886" cy="4106077"/>
            <a:chOff x="420139" y="2205038"/>
            <a:chExt cx="8539938" cy="4608512"/>
          </a:xfrm>
        </p:grpSpPr>
        <p:sp>
          <p:nvSpPr>
            <p:cNvPr id="10" name="円/楕円 10"/>
            <p:cNvSpPr>
              <a:spLocks noChangeArrowheads="1"/>
            </p:cNvSpPr>
            <p:nvPr/>
          </p:nvSpPr>
          <p:spPr bwMode="auto">
            <a:xfrm>
              <a:off x="5165725" y="4956175"/>
              <a:ext cx="1778000" cy="366713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11" name="円/楕円 10"/>
            <p:cNvSpPr>
              <a:spLocks noChangeArrowheads="1"/>
            </p:cNvSpPr>
            <p:nvPr/>
          </p:nvSpPr>
          <p:spPr bwMode="auto">
            <a:xfrm>
              <a:off x="1524000" y="5589588"/>
              <a:ext cx="3629025" cy="849312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12" name="円/楕円 73"/>
            <p:cNvSpPr>
              <a:spLocks noChangeArrowheads="1"/>
            </p:cNvSpPr>
            <p:nvPr/>
          </p:nvSpPr>
          <p:spPr bwMode="auto">
            <a:xfrm>
              <a:off x="3371850" y="2951163"/>
              <a:ext cx="2135188" cy="7556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endParaRPr lang="ja-JP" altLang="en-US" sz="1400" b="1">
                <a:cs typeface="Times New Roman" pitchFamily="18" charset="0"/>
              </a:endParaRPr>
            </a:p>
          </p:txBody>
        </p:sp>
        <p:pic>
          <p:nvPicPr>
            <p:cNvPr id="13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88" y="5697538"/>
              <a:ext cx="649287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5697538"/>
              <a:ext cx="650875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5697538"/>
              <a:ext cx="649288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988" y="5697538"/>
              <a:ext cx="647700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113" y="5697538"/>
              <a:ext cx="647700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3" y="5697538"/>
              <a:ext cx="646112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角丸四角形 16"/>
            <p:cNvSpPr>
              <a:spLocks noChangeArrowheads="1"/>
            </p:cNvSpPr>
            <p:nvPr/>
          </p:nvSpPr>
          <p:spPr bwMode="auto">
            <a:xfrm>
              <a:off x="862013" y="2205038"/>
              <a:ext cx="6823075" cy="4608512"/>
            </a:xfrm>
            <a:prstGeom prst="roundRect">
              <a:avLst>
                <a:gd name="adj" fmla="val 263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ct val="50000"/>
                </a:spcBef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20" name="正方形/長方形 21"/>
            <p:cNvSpPr>
              <a:spLocks noChangeArrowheads="1"/>
            </p:cNvSpPr>
            <p:nvPr/>
          </p:nvSpPr>
          <p:spPr bwMode="auto">
            <a:xfrm>
              <a:off x="3560162" y="2998788"/>
              <a:ext cx="5838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cs typeface="Times New Roman" pitchFamily="18" charset="0"/>
                </a:rPr>
                <a:t>Book</a:t>
              </a:r>
            </a:p>
          </p:txBody>
        </p:sp>
        <p:sp>
          <p:nvSpPr>
            <p:cNvPr id="21" name="正方形/長方形 87"/>
            <p:cNvSpPr>
              <a:spLocks noChangeArrowheads="1"/>
            </p:cNvSpPr>
            <p:nvPr/>
          </p:nvSpPr>
          <p:spPr bwMode="auto">
            <a:xfrm>
              <a:off x="2438127" y="2636838"/>
              <a:ext cx="10086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cs typeface="Times New Roman" pitchFamily="18" charset="0"/>
                </a:rPr>
                <a:t>4K Images</a:t>
              </a:r>
            </a:p>
          </p:txBody>
        </p:sp>
        <p:sp>
          <p:nvSpPr>
            <p:cNvPr id="22" name="正方形/長方形 88"/>
            <p:cNvSpPr>
              <a:spLocks noChangeArrowheads="1"/>
            </p:cNvSpPr>
            <p:nvPr/>
          </p:nvSpPr>
          <p:spPr bwMode="auto">
            <a:xfrm>
              <a:off x="2822892" y="3608388"/>
              <a:ext cx="13789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cs typeface="Times New Roman" pitchFamily="18" charset="0"/>
                </a:rPr>
                <a:t>Photo and Cam</a:t>
              </a:r>
            </a:p>
          </p:txBody>
        </p:sp>
        <p:sp>
          <p:nvSpPr>
            <p:cNvPr id="23" name="正方形/長方形 89"/>
            <p:cNvSpPr>
              <a:spLocks noChangeArrowheads="1"/>
            </p:cNvSpPr>
            <p:nvPr/>
          </p:nvSpPr>
          <p:spPr bwMode="auto">
            <a:xfrm>
              <a:off x="5566230" y="3465513"/>
              <a:ext cx="8579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cs typeface="Times New Roman" pitchFamily="18" charset="0"/>
                </a:rPr>
                <a:t>Big Data</a:t>
              </a:r>
            </a:p>
          </p:txBody>
        </p:sp>
        <p:sp>
          <p:nvSpPr>
            <p:cNvPr id="24" name="テキスト ボックス 23"/>
            <p:cNvSpPr txBox="1">
              <a:spLocks noChangeArrowheads="1"/>
            </p:cNvSpPr>
            <p:nvPr/>
          </p:nvSpPr>
          <p:spPr bwMode="auto">
            <a:xfrm>
              <a:off x="2513013" y="6402388"/>
              <a:ext cx="17478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400" b="1" dirty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Point-to-Multipoint</a:t>
              </a:r>
              <a:r>
                <a:rPr lang="ja-JP" altLang="en-US" sz="1400" b="1" dirty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5" name="テキスト ボックス 38"/>
            <p:cNvSpPr txBox="1">
              <a:spLocks noChangeArrowheads="1"/>
            </p:cNvSpPr>
            <p:nvPr/>
          </p:nvSpPr>
          <p:spPr bwMode="auto">
            <a:xfrm>
              <a:off x="5626887" y="5589588"/>
              <a:ext cx="11176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200" b="1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Point-to-Point</a:t>
              </a:r>
              <a:endParaRPr lang="ja-JP" altLang="en-US" sz="1200" b="1"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endParaRPr>
            </a:p>
          </p:txBody>
        </p:sp>
        <p:pic>
          <p:nvPicPr>
            <p:cNvPr id="26" name="Picture 2" descr="C:\Users\Toshinaga\Pictures\参考資料\13877506-hard-disk-and-database-icon-isolated-on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263" y="2654300"/>
              <a:ext cx="8874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 descr="C:\Users\Toshinaga\AppData\Local\Microsoft\Windows\Temporary Internet Files\Content.IE5\2Z7WZ79S\MC90043264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163" y="3171825"/>
              <a:ext cx="641350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Music"/>
            <p:cNvSpPr>
              <a:spLocks noChangeAspect="1" noEditPoints="1" noChangeArrowheads="1"/>
            </p:cNvSpPr>
            <p:nvPr/>
          </p:nvSpPr>
          <p:spPr bwMode="auto">
            <a:xfrm>
              <a:off x="4616450" y="3236913"/>
              <a:ext cx="544513" cy="3968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975 w 21600"/>
                <a:gd name="T16" fmla="*/ 923 h 21600"/>
                <a:gd name="T17" fmla="*/ 20935 w 21600"/>
                <a:gd name="T18" fmla="*/ 5354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cs typeface="Times New Roman" pitchFamily="18" charset="0"/>
              </a:endParaRPr>
            </a:p>
          </p:txBody>
        </p:sp>
        <p:pic>
          <p:nvPicPr>
            <p:cNvPr id="29" name="Picture 2" descr="C:\Users\Toshinaga\Pictures\参考資料\13877506-hard-disk-and-database-icon-isolated-on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25" y="2241550"/>
              <a:ext cx="1482725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 descr="C:\Users\Toshinaga\AppData\Local\Microsoft\Windows\Temporary Internet Files\Content.IE5\2Z7WZ79S\MC900433865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550" y="2819400"/>
              <a:ext cx="88900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 descr="C:\Users\Toshinaga\AppData\Local\Microsoft\Windows\Temporary Internet Files\Content.IE5\D1608UC2\MC900433873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550" y="3736975"/>
              <a:ext cx="763588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7" descr="C:\Users\Toshinaga\AppData\Local\Microsoft\Windows\Temporary Internet Files\Content.IE5\D1608UC2\MC90030005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038" y="3648075"/>
              <a:ext cx="973137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左矢印 106"/>
            <p:cNvSpPr>
              <a:spLocks/>
            </p:cNvSpPr>
            <p:nvPr/>
          </p:nvSpPr>
          <p:spPr bwMode="auto">
            <a:xfrm rot="20518523" flipH="1">
              <a:off x="5205413" y="2646363"/>
              <a:ext cx="938212" cy="503237"/>
            </a:xfrm>
            <a:prstGeom prst="leftArrow">
              <a:avLst>
                <a:gd name="adj1" fmla="val 50000"/>
                <a:gd name="adj2" fmla="val 67902"/>
              </a:avLst>
            </a:prstGeom>
            <a:solidFill>
              <a:srgbClr val="FFCCFF">
                <a:alpha val="50195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34" name="円柱 37"/>
            <p:cNvSpPr>
              <a:spLocks noChangeArrowheads="1"/>
            </p:cNvSpPr>
            <p:nvPr/>
          </p:nvSpPr>
          <p:spPr bwMode="auto">
            <a:xfrm>
              <a:off x="2660650" y="4225925"/>
              <a:ext cx="1235075" cy="828675"/>
            </a:xfrm>
            <a:prstGeom prst="can">
              <a:avLst>
                <a:gd name="adj" fmla="val 17241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35" name="円柱 110"/>
            <p:cNvSpPr>
              <a:spLocks noChangeArrowheads="1"/>
            </p:cNvSpPr>
            <p:nvPr/>
          </p:nvSpPr>
          <p:spPr bwMode="auto">
            <a:xfrm>
              <a:off x="2981325" y="4221163"/>
              <a:ext cx="592138" cy="828675"/>
            </a:xfrm>
            <a:prstGeom prst="can">
              <a:avLst>
                <a:gd name="adj" fmla="val 30911"/>
              </a:avLst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36" name="左右矢印 40"/>
            <p:cNvSpPr>
              <a:spLocks noChangeArrowheads="1"/>
            </p:cNvSpPr>
            <p:nvPr/>
          </p:nvSpPr>
          <p:spPr bwMode="auto">
            <a:xfrm>
              <a:off x="2682875" y="4437063"/>
              <a:ext cx="1203325" cy="484187"/>
            </a:xfrm>
            <a:prstGeom prst="leftRightArrow">
              <a:avLst>
                <a:gd name="adj1" fmla="val 54750"/>
                <a:gd name="adj2" fmla="val 29512"/>
              </a:avLst>
            </a:prstGeom>
            <a:solidFill>
              <a:srgbClr val="FFCCFF">
                <a:alpha val="50195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b="1">
                  <a:solidFill>
                    <a:srgbClr val="FF0000"/>
                  </a:solidFill>
                  <a:cs typeface="Times New Roman" pitchFamily="18" charset="0"/>
                </a:rPr>
                <a:t>High speed</a:t>
              </a:r>
            </a:p>
          </p:txBody>
        </p:sp>
        <p:sp>
          <p:nvSpPr>
            <p:cNvPr id="37" name="テキスト ボックス 41"/>
            <p:cNvSpPr txBox="1">
              <a:spLocks noChangeArrowheads="1"/>
            </p:cNvSpPr>
            <p:nvPr/>
          </p:nvSpPr>
          <p:spPr bwMode="auto">
            <a:xfrm>
              <a:off x="5041900" y="3068638"/>
              <a:ext cx="14843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000" b="1">
                  <a:solidFill>
                    <a:srgbClr val="FF0000"/>
                  </a:solidFill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Data size is growing up</a:t>
              </a:r>
              <a:r>
                <a:rPr lang="en-US" altLang="ja-JP" sz="1400" b="1">
                  <a:solidFill>
                    <a:srgbClr val="FF0000"/>
                  </a:solidFill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auto">
            <a:xfrm rot="2400000" flipH="1" flipV="1">
              <a:off x="2430463" y="5084763"/>
              <a:ext cx="149225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39" name="AutoShape 11"/>
            <p:cNvSpPr>
              <a:spLocks noChangeArrowheads="1"/>
            </p:cNvSpPr>
            <p:nvPr/>
          </p:nvSpPr>
          <p:spPr bwMode="auto">
            <a:xfrm rot="1800000" flipH="1" flipV="1">
              <a:off x="2638425" y="5084763"/>
              <a:ext cx="149225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40" name="AutoShape 11"/>
            <p:cNvSpPr>
              <a:spLocks noChangeArrowheads="1"/>
            </p:cNvSpPr>
            <p:nvPr/>
          </p:nvSpPr>
          <p:spPr bwMode="auto">
            <a:xfrm flipH="1" flipV="1">
              <a:off x="3205163" y="5084763"/>
              <a:ext cx="147637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auto">
            <a:xfrm rot="1320000" flipH="1" flipV="1">
              <a:off x="2847975" y="5084763"/>
              <a:ext cx="149225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 rot="19200000" flipV="1">
              <a:off x="3990975" y="5084763"/>
              <a:ext cx="147638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auto">
            <a:xfrm rot="19800000" flipV="1">
              <a:off x="3757613" y="5084763"/>
              <a:ext cx="147637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44" name="AutoShape 11"/>
            <p:cNvSpPr>
              <a:spLocks noChangeArrowheads="1"/>
            </p:cNvSpPr>
            <p:nvPr/>
          </p:nvSpPr>
          <p:spPr bwMode="auto">
            <a:xfrm rot="20280000" flipV="1">
              <a:off x="3482975" y="5084763"/>
              <a:ext cx="147638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pic>
          <p:nvPicPr>
            <p:cNvPr id="45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575" y="5230813"/>
              <a:ext cx="647700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テキスト ボックス 11"/>
            <p:cNvSpPr txBox="1">
              <a:spLocks noChangeArrowheads="1"/>
            </p:cNvSpPr>
            <p:nvPr/>
          </p:nvSpPr>
          <p:spPr bwMode="auto">
            <a:xfrm>
              <a:off x="1873285" y="6070600"/>
              <a:ext cx="233038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400" b="1" dirty="0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LTE/3G, </a:t>
              </a:r>
              <a:r>
                <a:rPr lang="en-US" altLang="ja-JP" sz="1400" b="1" dirty="0" err="1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WiFi</a:t>
              </a:r>
              <a:r>
                <a:rPr lang="en-US" altLang="ja-JP" sz="1400" b="1" dirty="0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, </a:t>
              </a:r>
              <a:r>
                <a:rPr lang="en-US" altLang="ja-JP" sz="1400" b="1" dirty="0" err="1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WiMAX</a:t>
              </a:r>
              <a:r>
                <a:rPr lang="en-US" altLang="ja-JP" sz="1400" b="1" dirty="0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, </a:t>
              </a:r>
              <a:r>
                <a:rPr lang="en-US" altLang="ja-JP" sz="1400" b="1" dirty="0" err="1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etc</a:t>
              </a:r>
              <a:endParaRPr lang="ja-JP" altLang="en-US" sz="1400" b="1" dirty="0"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endParaRPr>
            </a:p>
          </p:txBody>
        </p:sp>
        <p:sp>
          <p:nvSpPr>
            <p:cNvPr id="47" name="テキスト ボックス 170"/>
            <p:cNvSpPr txBox="1">
              <a:spLocks noChangeArrowheads="1"/>
            </p:cNvSpPr>
            <p:nvPr/>
          </p:nvSpPr>
          <p:spPr bwMode="auto">
            <a:xfrm>
              <a:off x="1597073" y="4473575"/>
              <a:ext cx="11063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400" b="1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Optical NW</a:t>
              </a:r>
            </a:p>
          </p:txBody>
        </p:sp>
        <p:sp>
          <p:nvSpPr>
            <p:cNvPr id="48" name="テキスト ボックス 17"/>
            <p:cNvSpPr txBox="1">
              <a:spLocks noChangeArrowheads="1"/>
            </p:cNvSpPr>
            <p:nvPr/>
          </p:nvSpPr>
          <p:spPr bwMode="auto">
            <a:xfrm>
              <a:off x="3584821" y="2260600"/>
              <a:ext cx="12361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400" b="1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Crowd server</a:t>
              </a:r>
            </a:p>
          </p:txBody>
        </p:sp>
        <p:sp>
          <p:nvSpPr>
            <p:cNvPr id="49" name="Cloud"/>
            <p:cNvSpPr>
              <a:spLocks noEditPoints="1" noChangeArrowheads="1"/>
            </p:cNvSpPr>
            <p:nvPr/>
          </p:nvSpPr>
          <p:spPr bwMode="auto">
            <a:xfrm>
              <a:off x="1439863" y="2528888"/>
              <a:ext cx="5999162" cy="17986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ja-JP" altLang="en-US" sz="1400" b="1">
                  <a:cs typeface="Times New Roman" pitchFamily="18" charset="0"/>
                </a:rPr>
                <a:t>　</a:t>
              </a:r>
            </a:p>
          </p:txBody>
        </p:sp>
        <p:sp>
          <p:nvSpPr>
            <p:cNvPr id="50" name="正方形/長方形 83"/>
            <p:cNvSpPr>
              <a:spLocks noChangeArrowheads="1"/>
            </p:cNvSpPr>
            <p:nvPr/>
          </p:nvSpPr>
          <p:spPr bwMode="auto">
            <a:xfrm>
              <a:off x="4219427" y="3132138"/>
              <a:ext cx="6543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cs typeface="Times New Roman" pitchFamily="18" charset="0"/>
                </a:rPr>
                <a:t>Music</a:t>
              </a:r>
            </a:p>
          </p:txBody>
        </p:sp>
        <p:sp>
          <p:nvSpPr>
            <p:cNvPr id="51" name="正方形/長方形 87"/>
            <p:cNvSpPr>
              <a:spLocks noChangeArrowheads="1"/>
            </p:cNvSpPr>
            <p:nvPr/>
          </p:nvSpPr>
          <p:spPr bwMode="auto">
            <a:xfrm>
              <a:off x="1988149" y="3429000"/>
              <a:ext cx="6639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 smtClean="0">
                  <a:cs typeface="Times New Roman" pitchFamily="18" charset="0"/>
                </a:rPr>
                <a:t>Movie</a:t>
              </a:r>
              <a:endParaRPr lang="en-US" altLang="ja-JP" sz="1400" b="1" dirty="0">
                <a:cs typeface="Times New Roman" pitchFamily="18" charset="0"/>
              </a:endParaRPr>
            </a:p>
          </p:txBody>
        </p:sp>
        <p:sp>
          <p:nvSpPr>
            <p:cNvPr id="52" name="正方形/長方形 88"/>
            <p:cNvSpPr>
              <a:spLocks noChangeArrowheads="1"/>
            </p:cNvSpPr>
            <p:nvPr/>
          </p:nvSpPr>
          <p:spPr bwMode="auto">
            <a:xfrm>
              <a:off x="4398075" y="3683000"/>
              <a:ext cx="6431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 smtClean="0">
                  <a:cs typeface="Times New Roman" pitchFamily="18" charset="0"/>
                </a:rPr>
                <a:t>Game</a:t>
              </a:r>
              <a:endParaRPr lang="ja-JP" altLang="en-US" sz="1400" b="1" dirty="0">
                <a:cs typeface="Times New Roman" pitchFamily="18" charset="0"/>
              </a:endParaRPr>
            </a:p>
          </p:txBody>
        </p:sp>
        <p:sp>
          <p:nvSpPr>
            <p:cNvPr id="53" name="円柱 37"/>
            <p:cNvSpPr>
              <a:spLocks noChangeArrowheads="1"/>
            </p:cNvSpPr>
            <p:nvPr/>
          </p:nvSpPr>
          <p:spPr bwMode="auto">
            <a:xfrm>
              <a:off x="5461000" y="4113213"/>
              <a:ext cx="1235075" cy="828675"/>
            </a:xfrm>
            <a:prstGeom prst="can">
              <a:avLst>
                <a:gd name="adj" fmla="val 17241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54" name="円柱 110"/>
            <p:cNvSpPr>
              <a:spLocks noChangeArrowheads="1"/>
            </p:cNvSpPr>
            <p:nvPr/>
          </p:nvSpPr>
          <p:spPr bwMode="auto">
            <a:xfrm>
              <a:off x="5781675" y="4108450"/>
              <a:ext cx="592138" cy="828675"/>
            </a:xfrm>
            <a:prstGeom prst="can">
              <a:avLst>
                <a:gd name="adj" fmla="val 30911"/>
              </a:avLst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55" name="左右矢印 40"/>
            <p:cNvSpPr>
              <a:spLocks noChangeArrowheads="1"/>
            </p:cNvSpPr>
            <p:nvPr/>
          </p:nvSpPr>
          <p:spPr bwMode="auto">
            <a:xfrm>
              <a:off x="5483225" y="4324350"/>
              <a:ext cx="1203325" cy="484188"/>
            </a:xfrm>
            <a:prstGeom prst="leftRightArrow">
              <a:avLst>
                <a:gd name="adj1" fmla="val 54750"/>
                <a:gd name="adj2" fmla="val 29512"/>
              </a:avLst>
            </a:prstGeom>
            <a:solidFill>
              <a:srgbClr val="FFCCFF">
                <a:alpha val="50195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b="1">
                  <a:solidFill>
                    <a:srgbClr val="FF0000"/>
                  </a:solidFill>
                  <a:cs typeface="Times New Roman" pitchFamily="18" charset="0"/>
                </a:rPr>
                <a:t>High Speed</a:t>
              </a:r>
            </a:p>
          </p:txBody>
        </p:sp>
        <p:pic>
          <p:nvPicPr>
            <p:cNvPr id="56" name="Picture 137" descr="電波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0" y="4941888"/>
              <a:ext cx="11366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1" descr="MC900431625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675" y="3670300"/>
              <a:ext cx="841375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AutoShape 139"/>
            <p:cNvSpPr>
              <a:spLocks noChangeArrowheads="1"/>
            </p:cNvSpPr>
            <p:nvPr/>
          </p:nvSpPr>
          <p:spPr bwMode="auto">
            <a:xfrm>
              <a:off x="5316410" y="5949949"/>
              <a:ext cx="3643667" cy="757239"/>
            </a:xfrm>
            <a:prstGeom prst="wedgeRoundRectCallout">
              <a:avLst>
                <a:gd name="adj1" fmla="val -19208"/>
                <a:gd name="adj2" fmla="val -24019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/>
              <a:r>
                <a:rPr lang="en-US" altLang="ja-JP" sz="2000" b="1" dirty="0">
                  <a:solidFill>
                    <a:schemeClr val="tx1"/>
                  </a:solidFill>
                  <a:cs typeface="Times New Roman" pitchFamily="18" charset="0"/>
                </a:rPr>
                <a:t>Reliable communication</a:t>
              </a:r>
            </a:p>
            <a:p>
              <a:pPr algn="ctr"/>
              <a:r>
                <a:rPr lang="en-US" altLang="ja-JP" sz="1400" b="1" dirty="0">
                  <a:solidFill>
                    <a:schemeClr val="tx1"/>
                  </a:solidFill>
                  <a:cs typeface="Times New Roman" pitchFamily="18" charset="0"/>
                </a:rPr>
                <a:t>(guaranteed quantity)</a:t>
              </a:r>
            </a:p>
            <a:p>
              <a:pPr algn="ctr"/>
              <a:endParaRPr lang="en-US" altLang="ja-JP" sz="20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pic>
          <p:nvPicPr>
            <p:cNvPr id="59" name="Picture 142" descr="110_F_44144626_AAZwUvmpGMsEAK1KxreR1fGwiUu96P6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88" y="3392488"/>
              <a:ext cx="61277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テキスト ボックス 17"/>
            <p:cNvSpPr txBox="1">
              <a:spLocks noChangeArrowheads="1"/>
            </p:cNvSpPr>
            <p:nvPr/>
          </p:nvSpPr>
          <p:spPr bwMode="auto">
            <a:xfrm>
              <a:off x="420139" y="4850924"/>
              <a:ext cx="1789662" cy="82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400" b="1" dirty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Data rate was defined by the number of users.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1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pic>
        <p:nvPicPr>
          <p:cNvPr id="7" name="Picture 44" descr="C:\Users\Toshinaga\AppData\Local\Microsoft\Windows\Temporary Internet Files\Content.IE5\3I97PRNW\MC9003871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149850"/>
            <a:ext cx="6318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 descr="C:\Users\Toshinaga\AppData\Local\Microsoft\Windows\Temporary Internet Files\Content.IE5\3I97PRNW\MC9003871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3744913"/>
            <a:ext cx="6318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68"/>
          <p:cNvSpPr>
            <a:spLocks noGrp="1"/>
          </p:cNvSpPr>
          <p:nvPr>
            <p:ph type="title" idx="4294967295"/>
          </p:nvPr>
        </p:nvSpPr>
        <p:spPr>
          <a:xfrm>
            <a:off x="2848850" y="534422"/>
            <a:ext cx="2946238" cy="580569"/>
          </a:xfrm>
        </p:spPr>
        <p:txBody>
          <a:bodyPr wrap="none" lIns="87272" tIns="43637" rIns="87272" bIns="43637">
            <a:spAutoFit/>
          </a:bodyPr>
          <a:lstStyle/>
          <a:p>
            <a:r>
              <a:rPr lang="en-US" altLang="ja-JP" sz="3200" dirty="0" smtClean="0">
                <a:solidFill>
                  <a:schemeClr val="tx2"/>
                </a:solidFill>
              </a:rPr>
              <a:t>Service </a:t>
            </a:r>
            <a:r>
              <a:rPr lang="en-US" altLang="ja-JP" sz="3200" dirty="0"/>
              <a:t>r</a:t>
            </a:r>
            <a:r>
              <a:rPr lang="en-US" altLang="ja-JP" sz="3200" dirty="0" smtClean="0">
                <a:solidFill>
                  <a:schemeClr val="tx2"/>
                </a:solidFill>
              </a:rPr>
              <a:t>oadmap</a:t>
            </a:r>
          </a:p>
        </p:txBody>
      </p:sp>
      <p:cxnSp>
        <p:nvCxnSpPr>
          <p:cNvPr id="10" name="直線コネクタ 20"/>
          <p:cNvCxnSpPr>
            <a:cxnSpLocks noChangeShapeType="1"/>
          </p:cNvCxnSpPr>
          <p:nvPr/>
        </p:nvCxnSpPr>
        <p:spPr bwMode="auto">
          <a:xfrm>
            <a:off x="4956175" y="3198813"/>
            <a:ext cx="9969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テキスト ボックス 27"/>
          <p:cNvSpPr txBox="1">
            <a:spLocks noChangeArrowheads="1"/>
          </p:cNvSpPr>
          <p:nvPr/>
        </p:nvSpPr>
        <p:spPr bwMode="auto">
          <a:xfrm>
            <a:off x="5646738" y="2886075"/>
            <a:ext cx="148431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1200" b="1">
              <a:solidFill>
                <a:schemeClr val="tx2"/>
              </a:solidFill>
              <a:latin typeface="Times New Roman" pitchFamily="18" charset="0"/>
              <a:ea typeface="HGP創英角ｺﾞｼｯｸUB" pitchFamily="50" charset="-128"/>
            </a:endParaRPr>
          </a:p>
        </p:txBody>
      </p:sp>
      <p:sp>
        <p:nvSpPr>
          <p:cNvPr id="12" name="雲 11"/>
          <p:cNvSpPr/>
          <p:nvPr/>
        </p:nvSpPr>
        <p:spPr>
          <a:xfrm>
            <a:off x="5435600" y="4025900"/>
            <a:ext cx="2116138" cy="1081088"/>
          </a:xfrm>
          <a:prstGeom prst="clou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ja-JP" sz="1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NW</a:t>
            </a:r>
          </a:p>
        </p:txBody>
      </p:sp>
      <p:pic>
        <p:nvPicPr>
          <p:cNvPr id="13" name="Picture 3" descr="C:\Users\Tsubaki\AppData\Local\Microsoft\Windows\Temporary Internet Files\Content.IE5\NRK5HOOR\MC90043484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513013"/>
            <a:ext cx="466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702300" y="2551113"/>
            <a:ext cx="1535113" cy="2571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</a:rPr>
              <a:t>Contents Provider</a:t>
            </a:r>
          </a:p>
        </p:txBody>
      </p:sp>
      <p:pic>
        <p:nvPicPr>
          <p:cNvPr id="15" name="Picture 216" descr="C:\Users\munenari\AppData\Local\Microsoft\Windows\Temporary Internet Files\Content.IE5\3F9QIPLX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562225"/>
            <a:ext cx="27781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Toshinaga\Pictures\参考資料\1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317875"/>
            <a:ext cx="13192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884863" y="3511550"/>
            <a:ext cx="1279525" cy="2571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</a:rPr>
              <a:t>Crowd Server</a:t>
            </a:r>
          </a:p>
        </p:txBody>
      </p:sp>
      <p:pic>
        <p:nvPicPr>
          <p:cNvPr id="18" name="Picture 3" descr="C:\Users\Toshinaga\AppData\Local\Microsoft\Windows\Temporary Internet Files\Content.IE5\M4TNN5JV\MC9002236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883025"/>
            <a:ext cx="4794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2953" r="5531" b="2362"/>
          <a:stretch>
            <a:fillRect/>
          </a:stretch>
        </p:blipFill>
        <p:spPr bwMode="auto">
          <a:xfrm>
            <a:off x="7499350" y="4152900"/>
            <a:ext cx="309563" cy="576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Toshinaga\AppData\Local\Microsoft\Windows\Temporary Internet Files\Content.IE5\M4TNN5JV\MC90022365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459288"/>
            <a:ext cx="5969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Users\Toshinaga\AppData\Local\Microsoft\Windows\Temporary Internet Files\Content.IE5\W8QWHEY4\MC900433849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502150"/>
            <a:ext cx="6032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グループ化 15"/>
          <p:cNvGrpSpPr>
            <a:grpSpLocks noChangeAspect="1"/>
          </p:cNvGrpSpPr>
          <p:nvPr/>
        </p:nvGrpSpPr>
        <p:grpSpPr bwMode="auto">
          <a:xfrm>
            <a:off x="5602288" y="4827588"/>
            <a:ext cx="898525" cy="381000"/>
            <a:chOff x="507740" y="4353514"/>
            <a:chExt cx="4865314" cy="1905000"/>
          </a:xfrm>
        </p:grpSpPr>
        <p:pic>
          <p:nvPicPr>
            <p:cNvPr id="23" name="Picture 7" descr="C:\Users\Toshinaga\Pictures\参考資料\koushuudenwa-2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40" y="4353514"/>
              <a:ext cx="1905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C:\Users\Toshinaga\Pictures\参考資料\koushuudenwa-2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620" y="4353514"/>
              <a:ext cx="1905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" descr="C:\Users\Toshinaga\Pictures\参考資料\koushuudenwa-2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054" y="4353514"/>
              <a:ext cx="1905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1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2953" r="5531" b="2362"/>
          <a:stretch>
            <a:fillRect/>
          </a:stretch>
        </p:blipFill>
        <p:spPr bwMode="auto">
          <a:xfrm>
            <a:off x="5832475" y="5216525"/>
            <a:ext cx="311150" cy="576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6656388" y="5149850"/>
            <a:ext cx="790575" cy="4222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</a:rPr>
              <a:t>Rental Video</a:t>
            </a:r>
          </a:p>
        </p:txBody>
      </p:sp>
      <p:pic>
        <p:nvPicPr>
          <p:cNvPr id="28" name="Picture 10" descr="C:\Users\Toshinaga\Pictures\参考資料\smartphone-m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4273550"/>
            <a:ext cx="320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円弧 28"/>
          <p:cNvSpPr>
            <a:spLocks/>
          </p:cNvSpPr>
          <p:nvPr/>
        </p:nvSpPr>
        <p:spPr bwMode="auto">
          <a:xfrm rot="4932123">
            <a:off x="4809331" y="2569369"/>
            <a:ext cx="3430588" cy="3848100"/>
          </a:xfrm>
          <a:prstGeom prst="arc">
            <a:avLst>
              <a:gd name="adj1" fmla="val 16200000"/>
              <a:gd name="adj2" fmla="val 2297123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ja-JP" altLang="en-US" b="1"/>
          </a:p>
        </p:txBody>
      </p:sp>
      <p:cxnSp>
        <p:nvCxnSpPr>
          <p:cNvPr id="30" name="直線コネクタ 24"/>
          <p:cNvCxnSpPr>
            <a:cxnSpLocks noChangeShapeType="1"/>
          </p:cNvCxnSpPr>
          <p:nvPr/>
        </p:nvCxnSpPr>
        <p:spPr bwMode="auto">
          <a:xfrm>
            <a:off x="5435600" y="2873375"/>
            <a:ext cx="0" cy="720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円/楕円 26"/>
          <p:cNvSpPr>
            <a:spLocks noChangeArrowheads="1"/>
          </p:cNvSpPr>
          <p:nvPr/>
        </p:nvSpPr>
        <p:spPr bwMode="auto">
          <a:xfrm>
            <a:off x="4783138" y="3343275"/>
            <a:ext cx="3440112" cy="2605088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endParaRPr lang="ja-JP" altLang="en-US" b="1">
              <a:solidFill>
                <a:schemeClr val="tx2"/>
              </a:solidFill>
            </a:endParaRPr>
          </a:p>
        </p:txBody>
      </p:sp>
      <p:sp>
        <p:nvSpPr>
          <p:cNvPr id="32" name="テキスト ボックス 62"/>
          <p:cNvSpPr txBox="1">
            <a:spLocks noChangeArrowheads="1"/>
          </p:cNvSpPr>
          <p:nvPr/>
        </p:nvSpPr>
        <p:spPr bwMode="auto">
          <a:xfrm>
            <a:off x="7097713" y="3179763"/>
            <a:ext cx="128428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400" b="1" dirty="0" smtClean="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</a:rPr>
              <a:t>Platform</a:t>
            </a:r>
            <a:endParaRPr lang="en-US" altLang="ja-JP" sz="1400" b="1" dirty="0">
              <a:solidFill>
                <a:schemeClr val="tx2"/>
              </a:solidFill>
              <a:latin typeface="Times New Roman" pitchFamily="18" charset="0"/>
              <a:ea typeface="HGP創英角ｺﾞｼｯｸUB" pitchFamily="50" charset="-128"/>
            </a:endParaRPr>
          </a:p>
        </p:txBody>
      </p:sp>
      <p:pic>
        <p:nvPicPr>
          <p:cNvPr id="33" name="Picture 1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2953" r="5531" b="2362"/>
          <a:stretch>
            <a:fillRect/>
          </a:stretch>
        </p:blipFill>
        <p:spPr bwMode="auto">
          <a:xfrm>
            <a:off x="7300913" y="4970463"/>
            <a:ext cx="309562" cy="576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Toshinaga\Pictures\参考資料\smartphone-m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6049963"/>
            <a:ext cx="3206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フリーフォーム 34"/>
          <p:cNvSpPr/>
          <p:nvPr/>
        </p:nvSpPr>
        <p:spPr>
          <a:xfrm>
            <a:off x="2916238" y="3997325"/>
            <a:ext cx="1362075" cy="165100"/>
          </a:xfrm>
          <a:custGeom>
            <a:avLst/>
            <a:gdLst>
              <a:gd name="connsiteX0" fmla="*/ 0 w 2639760"/>
              <a:gd name="connsiteY0" fmla="*/ 0 h 384528"/>
              <a:gd name="connsiteX1" fmla="*/ 2639760 w 2639760"/>
              <a:gd name="connsiteY1" fmla="*/ 0 h 384528"/>
              <a:gd name="connsiteX2" fmla="*/ 2639760 w 2639760"/>
              <a:gd name="connsiteY2" fmla="*/ 384528 h 384528"/>
              <a:gd name="connsiteX3" fmla="*/ 0 w 2639760"/>
              <a:gd name="connsiteY3" fmla="*/ 384528 h 384528"/>
              <a:gd name="connsiteX4" fmla="*/ 0 w 2639760"/>
              <a:gd name="connsiteY4" fmla="*/ 0 h 3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760" h="384528">
                <a:moveTo>
                  <a:pt x="0" y="0"/>
                </a:moveTo>
                <a:lnTo>
                  <a:pt x="2639760" y="0"/>
                </a:lnTo>
                <a:lnTo>
                  <a:pt x="2639760" y="384528"/>
                </a:lnTo>
                <a:lnTo>
                  <a:pt x="0" y="384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85608" tIns="0" rIns="0" bIns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Any Where!!</a:t>
            </a:r>
          </a:p>
        </p:txBody>
      </p:sp>
      <p:sp>
        <p:nvSpPr>
          <p:cNvPr id="36" name="テキスト ボックス 19"/>
          <p:cNvSpPr txBox="1">
            <a:spLocks noChangeArrowheads="1"/>
          </p:cNvSpPr>
          <p:nvPr/>
        </p:nvSpPr>
        <p:spPr bwMode="auto">
          <a:xfrm>
            <a:off x="119063" y="4545013"/>
            <a:ext cx="1827212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Step</a:t>
            </a:r>
            <a:r>
              <a:rPr lang="ja-JP" altLang="en-US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endParaRPr lang="en-US" altLang="ja-JP" sz="1200" b="1" u="sng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Contents Provider</a:t>
            </a:r>
          </a:p>
          <a:p>
            <a:pPr algn="ctr"/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(Rental Video) </a:t>
            </a:r>
          </a:p>
        </p:txBody>
      </p:sp>
      <p:sp>
        <p:nvSpPr>
          <p:cNvPr id="37" name="テキスト ボックス 21"/>
          <p:cNvSpPr txBox="1">
            <a:spLocks noChangeArrowheads="1"/>
          </p:cNvSpPr>
          <p:nvPr/>
        </p:nvSpPr>
        <p:spPr bwMode="auto">
          <a:xfrm>
            <a:off x="250825" y="3421063"/>
            <a:ext cx="2690813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Step </a:t>
            </a:r>
            <a:r>
              <a:rPr lang="ja-JP" altLang="en-US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endParaRPr lang="en-US" altLang="ja-JP" sz="1200" b="1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Convenience Store:48,000</a:t>
            </a:r>
            <a:r>
              <a:rPr lang="ja-JP" altLang="en-US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Station:9300</a:t>
            </a:r>
            <a:endParaRPr lang="ja-JP" altLang="en-US" sz="1200" b="1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Public Phone 210,000)</a:t>
            </a:r>
          </a:p>
        </p:txBody>
      </p:sp>
      <p:sp>
        <p:nvSpPr>
          <p:cNvPr id="38" name="フリーフォーム 37"/>
          <p:cNvSpPr/>
          <p:nvPr/>
        </p:nvSpPr>
        <p:spPr>
          <a:xfrm>
            <a:off x="1000125" y="5489575"/>
            <a:ext cx="779463" cy="330200"/>
          </a:xfrm>
          <a:custGeom>
            <a:avLst/>
            <a:gdLst>
              <a:gd name="connsiteX0" fmla="*/ 0 w 1563009"/>
              <a:gd name="connsiteY0" fmla="*/ 0 h 769060"/>
              <a:gd name="connsiteX1" fmla="*/ 1563009 w 1563009"/>
              <a:gd name="connsiteY1" fmla="*/ 0 h 769060"/>
              <a:gd name="connsiteX2" fmla="*/ 1563009 w 1563009"/>
              <a:gd name="connsiteY2" fmla="*/ 769060 h 769060"/>
              <a:gd name="connsiteX3" fmla="*/ 0 w 1563009"/>
              <a:gd name="connsiteY3" fmla="*/ 769060 h 769060"/>
              <a:gd name="connsiteX4" fmla="*/ 0 w 1563009"/>
              <a:gd name="connsiteY4" fmla="*/ 0 h 7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009" h="769060">
                <a:moveTo>
                  <a:pt x="0" y="0"/>
                </a:moveTo>
                <a:lnTo>
                  <a:pt x="1563009" y="0"/>
                </a:lnTo>
                <a:lnTo>
                  <a:pt x="1563009" y="769060"/>
                </a:lnTo>
                <a:lnTo>
                  <a:pt x="0" y="7690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4243" tIns="0" rIns="0" bIns="0" anchor="ctr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</a:rPr>
              <a:t>Contents Provider</a:t>
            </a:r>
            <a:endParaRPr lang="ja-JP" altLang="en-US" sz="1200" b="1">
              <a:solidFill>
                <a:schemeClr val="tx2"/>
              </a:solidFill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1879600" y="4484688"/>
            <a:ext cx="1431925" cy="812800"/>
          </a:xfrm>
          <a:custGeom>
            <a:avLst/>
            <a:gdLst>
              <a:gd name="connsiteX0" fmla="*/ 0 w 1612837"/>
              <a:gd name="connsiteY0" fmla="*/ 0 h 769068"/>
              <a:gd name="connsiteX1" fmla="*/ 1612837 w 1612837"/>
              <a:gd name="connsiteY1" fmla="*/ 0 h 769068"/>
              <a:gd name="connsiteX2" fmla="*/ 1612837 w 1612837"/>
              <a:gd name="connsiteY2" fmla="*/ 769068 h 769068"/>
              <a:gd name="connsiteX3" fmla="*/ 0 w 1612837"/>
              <a:gd name="connsiteY3" fmla="*/ 769068 h 769068"/>
              <a:gd name="connsiteX4" fmla="*/ 0 w 1612837"/>
              <a:gd name="connsiteY4" fmla="*/ 0 h 7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837" h="769068">
                <a:moveTo>
                  <a:pt x="0" y="0"/>
                </a:moveTo>
                <a:lnTo>
                  <a:pt x="1612837" y="0"/>
                </a:lnTo>
                <a:lnTo>
                  <a:pt x="1612837" y="769068"/>
                </a:lnTo>
                <a:lnTo>
                  <a:pt x="0" y="7690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4209" tIns="0" rIns="0" bIns="0" anchor="ctr">
            <a:spAutoFit/>
          </a:bodyPr>
          <a:lstStyle/>
          <a:p>
            <a:pPr defTabSz="711200">
              <a:lnSpc>
                <a:spcPct val="85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Stations</a:t>
            </a:r>
          </a:p>
          <a:p>
            <a:pPr defTabSz="711200">
              <a:lnSpc>
                <a:spcPct val="85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Public phone </a:t>
            </a:r>
          </a:p>
          <a:p>
            <a:pPr defTabSz="711200">
              <a:lnSpc>
                <a:spcPct val="85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Gas station</a:t>
            </a:r>
          </a:p>
          <a:p>
            <a:pPr defTabSz="711200">
              <a:lnSpc>
                <a:spcPct val="85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Convenience Store</a:t>
            </a:r>
          </a:p>
        </p:txBody>
      </p:sp>
      <p:sp>
        <p:nvSpPr>
          <p:cNvPr id="40" name="テキスト ボックス 21"/>
          <p:cNvSpPr txBox="1">
            <a:spLocks noChangeArrowheads="1"/>
          </p:cNvSpPr>
          <p:nvPr/>
        </p:nvSpPr>
        <p:spPr bwMode="auto">
          <a:xfrm>
            <a:off x="3021013" y="2913063"/>
            <a:ext cx="1155700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Step</a:t>
            </a:r>
            <a:r>
              <a:rPr lang="ja-JP" altLang="en-US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</a:p>
          <a:p>
            <a:pPr algn="ctr"/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57,000,000</a:t>
            </a:r>
          </a:p>
          <a:p>
            <a:pPr algn="ctr"/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Subscriber</a:t>
            </a:r>
          </a:p>
        </p:txBody>
      </p:sp>
      <p:sp>
        <p:nvSpPr>
          <p:cNvPr id="41" name="Rectangle 3"/>
          <p:cNvSpPr txBox="1">
            <a:spLocks/>
          </p:cNvSpPr>
          <p:nvPr/>
        </p:nvSpPr>
        <p:spPr bwMode="auto">
          <a:xfrm>
            <a:off x="250825" y="1111250"/>
            <a:ext cx="8709025" cy="97872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27000" indent="-127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ja-JP" altLang="en-US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・</a:t>
            </a:r>
            <a:r>
              <a:rPr lang="en-US" altLang="ja-JP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At first, Solution for contents provider will launch at 2015. </a:t>
            </a:r>
          </a:p>
          <a:p>
            <a:pPr eaLnBrk="0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ja-JP" altLang="en-US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・</a:t>
            </a:r>
            <a:r>
              <a:rPr lang="en-US" altLang="ja-JP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Services will expand to public space application.</a:t>
            </a:r>
          </a:p>
          <a:p>
            <a:pPr eaLnBrk="0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ja-JP" altLang="en-US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・</a:t>
            </a:r>
            <a:r>
              <a:rPr lang="en-US" altLang="ja-JP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Finally  we will these services contain anywhere.</a:t>
            </a:r>
            <a:r>
              <a:rPr lang="en-US" altLang="ja-JP" sz="1600"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 </a:t>
            </a:r>
          </a:p>
        </p:txBody>
      </p:sp>
      <p:sp>
        <p:nvSpPr>
          <p:cNvPr id="42" name="下矢印 122"/>
          <p:cNvSpPr>
            <a:spLocks noChangeArrowheads="1"/>
          </p:cNvSpPr>
          <p:nvPr/>
        </p:nvSpPr>
        <p:spPr bwMode="auto">
          <a:xfrm flipV="1">
            <a:off x="3167063" y="5508625"/>
            <a:ext cx="808037" cy="4333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lIns="90000" tIns="46800" rIns="90000" bIns="46800" anchor="ctr"/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endParaRPr lang="ja-JP" altLang="en-US" sz="1200" b="1">
              <a:solidFill>
                <a:schemeClr val="tx2"/>
              </a:solidFill>
            </a:endParaRP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4841875" y="4897438"/>
            <a:ext cx="815975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000" b="1">
                <a:solidFill>
                  <a:schemeClr val="tx2"/>
                </a:solidFill>
              </a:rPr>
              <a:t>Cash Files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6743700" y="3744913"/>
            <a:ext cx="815975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000" b="1">
                <a:solidFill>
                  <a:schemeClr val="tx2"/>
                </a:solidFill>
              </a:rPr>
              <a:t>Cash Files</a:t>
            </a: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6804025" y="5516563"/>
            <a:ext cx="815975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000" b="1">
                <a:solidFill>
                  <a:schemeClr val="tx2"/>
                </a:solidFill>
              </a:rPr>
              <a:t>Cash Files</a:t>
            </a:r>
          </a:p>
        </p:txBody>
      </p:sp>
      <p:sp>
        <p:nvSpPr>
          <p:cNvPr id="46" name="Text Box 51"/>
          <p:cNvSpPr txBox="1">
            <a:spLocks noChangeArrowheads="1"/>
          </p:cNvSpPr>
          <p:nvPr/>
        </p:nvSpPr>
        <p:spPr bwMode="auto">
          <a:xfrm>
            <a:off x="5151438" y="5207000"/>
            <a:ext cx="67468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200" b="1">
                <a:solidFill>
                  <a:schemeClr val="tx2"/>
                </a:solidFill>
              </a:rPr>
              <a:t>Public</a:t>
            </a:r>
          </a:p>
          <a:p>
            <a:pPr algn="ctr"/>
            <a:r>
              <a:rPr lang="en-US" altLang="ja-JP" sz="1200" b="1">
                <a:solidFill>
                  <a:schemeClr val="tx2"/>
                </a:solidFill>
              </a:rPr>
              <a:t> Space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5976938" y="4068763"/>
            <a:ext cx="16478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200" b="1">
                <a:solidFill>
                  <a:schemeClr val="tx2"/>
                </a:solidFill>
              </a:rPr>
              <a:t>Stations</a:t>
            </a:r>
          </a:p>
          <a:p>
            <a:pPr algn="ctr"/>
            <a:r>
              <a:rPr lang="en-US" altLang="ja-JP" sz="1200" b="1">
                <a:solidFill>
                  <a:schemeClr val="tx2"/>
                </a:solidFill>
              </a:rPr>
              <a:t>Convenience Stores</a:t>
            </a:r>
          </a:p>
        </p:txBody>
      </p:sp>
      <p:pic>
        <p:nvPicPr>
          <p:cNvPr id="48" name="Picture 10" descr="C:\Users\Toshinaga\Pictures\参考資料\smartphone-m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1650"/>
            <a:ext cx="320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19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908175" y="1295400"/>
            <a:ext cx="5038725" cy="5153025"/>
            <a:chOff x="1908175" y="1295400"/>
            <a:chExt cx="5038725" cy="5153025"/>
          </a:xfrm>
        </p:grpSpPr>
        <p:pic>
          <p:nvPicPr>
            <p:cNvPr id="8" name="Picture 3" descr="gn-20130721-0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1295400"/>
              <a:ext cx="5038725" cy="51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425952" y="6083808"/>
              <a:ext cx="533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Analog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114800" y="6083808"/>
              <a:ext cx="533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Digital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800600" y="6083808"/>
              <a:ext cx="17526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Digital (IC-card payment)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636295" y="1524000"/>
              <a:ext cx="162150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1400" kern="0" dirty="0">
                  <a:solidFill>
                    <a:schemeClr val="tx1"/>
                  </a:solidFill>
                  <a:latin typeface="Times New Roman"/>
                  <a:ea typeface="+mj-ea"/>
                  <a:cs typeface="+mj-cs"/>
                </a:rPr>
                <a:t>2000~2013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5400000">
              <a:off x="6314802" y="5622504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2012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5400000">
              <a:off x="2338000" y="5602409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1999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5400000">
              <a:off x="2606793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2000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5400000">
              <a:off x="2902548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2001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5400000">
              <a:off x="3213345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2002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5400000">
              <a:off x="3502066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2003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5400000">
              <a:off x="3841234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2004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5400000">
              <a:off x="4118234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2005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5400000">
              <a:off x="4443800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2006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5400000">
              <a:off x="4737381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2007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5400000">
              <a:off x="5053400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2008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5400000">
              <a:off x="5358200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2009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5400000">
              <a:off x="5684102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2010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5400000">
              <a:off x="6002634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2011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"/>
          <p:cNvSpPr>
            <a:spLocks noGrp="1"/>
          </p:cNvSpPr>
          <p:nvPr>
            <p:ph type="title"/>
          </p:nvPr>
        </p:nvSpPr>
        <p:spPr>
          <a:xfrm>
            <a:off x="1908175" y="761999"/>
            <a:ext cx="4548896" cy="855785"/>
          </a:xfrm>
          <a:solidFill>
            <a:schemeClr val="bg1"/>
          </a:solidFill>
        </p:spPr>
        <p:txBody>
          <a:bodyPr/>
          <a:lstStyle/>
          <a:p>
            <a:r>
              <a:rPr lang="en-US" altLang="ja-JP" sz="3200" b="1" dirty="0" smtClean="0">
                <a:solidFill>
                  <a:schemeClr val="tx2"/>
                </a:solidFill>
              </a:rPr>
              <a:t>Number of Public Phone</a:t>
            </a:r>
            <a:endParaRPr lang="en-US" altLang="ja-JP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9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5076825" y="2889250"/>
            <a:ext cx="3275013" cy="3457575"/>
          </a:xfrm>
          <a:prstGeom prst="roundRect">
            <a:avLst>
              <a:gd name="adj" fmla="val 393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ja-JP" altLang="en-US" b="1"/>
          </a:p>
        </p:txBody>
      </p:sp>
      <p:sp>
        <p:nvSpPr>
          <p:cNvPr id="8" name="AutoShape 54"/>
          <p:cNvSpPr>
            <a:spLocks noChangeArrowheads="1"/>
          </p:cNvSpPr>
          <p:nvPr/>
        </p:nvSpPr>
        <p:spPr bwMode="auto">
          <a:xfrm>
            <a:off x="358775" y="2889250"/>
            <a:ext cx="4573588" cy="3457575"/>
          </a:xfrm>
          <a:prstGeom prst="roundRect">
            <a:avLst>
              <a:gd name="adj" fmla="val 393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ja-JP" altLang="en-US" b="1"/>
          </a:p>
        </p:txBody>
      </p:sp>
      <p:sp>
        <p:nvSpPr>
          <p:cNvPr id="9" name="コンテンツ プレースホルダー 6"/>
          <p:cNvSpPr>
            <a:spLocks noGrp="1"/>
          </p:cNvSpPr>
          <p:nvPr>
            <p:ph idx="4294967295"/>
          </p:nvPr>
        </p:nvSpPr>
        <p:spPr>
          <a:xfrm>
            <a:off x="215900" y="1250124"/>
            <a:ext cx="8712200" cy="1223963"/>
          </a:xfrm>
          <a:ln/>
        </p:spPr>
        <p:txBody>
          <a:bodyPr/>
          <a:lstStyle/>
          <a:p>
            <a:pPr marL="327025" indent="-327025" defTabSz="873125">
              <a:lnSpc>
                <a:spcPct val="8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We focus on the usage of millimeter wave communications with ultra short range communication (non contact). </a:t>
            </a:r>
          </a:p>
          <a:p>
            <a:pPr marL="327025" indent="-327025" defTabSz="873125">
              <a:lnSpc>
                <a:spcPct val="8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Not only ultra high speed.  The Total Contact Time must be less than 1 Second.</a:t>
            </a:r>
            <a:r>
              <a:rPr lang="en-US" altLang="ja-JP" sz="1400" dirty="0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</a:t>
            </a:r>
            <a:endParaRPr lang="ja-JP" altLang="en-US" sz="1400" dirty="0" smtClean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0" name="Rectangle 77"/>
          <p:cNvSpPr txBox="1">
            <a:spLocks noChangeArrowheads="1"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73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3400" dirty="0">
                <a:solidFill>
                  <a:schemeClr val="tx2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Our Target Usage Models</a:t>
            </a:r>
          </a:p>
        </p:txBody>
      </p:sp>
      <p:grpSp>
        <p:nvGrpSpPr>
          <p:cNvPr id="11" name="グループ化 484"/>
          <p:cNvGrpSpPr>
            <a:grpSpLocks/>
          </p:cNvGrpSpPr>
          <p:nvPr/>
        </p:nvGrpSpPr>
        <p:grpSpPr bwMode="auto">
          <a:xfrm>
            <a:off x="1709738" y="4398963"/>
            <a:ext cx="719137" cy="288925"/>
            <a:chOff x="3138033" y="1839341"/>
            <a:chExt cx="703261" cy="161926"/>
          </a:xfrm>
        </p:grpSpPr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flipV="1">
              <a:off x="3138033" y="1839341"/>
              <a:ext cx="703261" cy="1619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ja-JP" altLang="en-US" sz="1200">
                <a:latin typeface="ＭＳ Ｐゴシック" pitchFamily="50" charset="-128"/>
              </a:endParaRPr>
            </a:p>
          </p:txBody>
        </p:sp>
        <p:cxnSp>
          <p:nvCxnSpPr>
            <p:cNvPr id="13" name="AutoShape 48"/>
            <p:cNvCxnSpPr>
              <a:cxnSpLocks noChangeShapeType="1"/>
              <a:stCxn id="12" idx="3"/>
              <a:endCxn id="12" idx="7"/>
            </p:cNvCxnSpPr>
            <p:nvPr/>
          </p:nvCxnSpPr>
          <p:spPr bwMode="auto">
            <a:xfrm>
              <a:off x="3241023" y="1863054"/>
              <a:ext cx="497281" cy="1144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49"/>
            <p:cNvCxnSpPr>
              <a:cxnSpLocks noChangeShapeType="1"/>
              <a:stCxn id="12" idx="1"/>
              <a:endCxn id="12" idx="5"/>
            </p:cNvCxnSpPr>
            <p:nvPr/>
          </p:nvCxnSpPr>
          <p:spPr bwMode="auto">
            <a:xfrm flipV="1">
              <a:off x="3241023" y="1863054"/>
              <a:ext cx="497281" cy="1144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358775" y="2492375"/>
            <a:ext cx="374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000" b="1" dirty="0">
                <a:solidFill>
                  <a:schemeClr val="tx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【 Rapid Download / Upload】</a:t>
            </a:r>
            <a:endParaRPr lang="ja-JP" altLang="en-US" sz="2000" b="1" dirty="0">
              <a:solidFill>
                <a:schemeClr val="tx2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" name="Rectangle 203"/>
          <p:cNvSpPr>
            <a:spLocks noChangeArrowheads="1"/>
          </p:cNvSpPr>
          <p:nvPr/>
        </p:nvSpPr>
        <p:spPr bwMode="auto">
          <a:xfrm>
            <a:off x="468313" y="3216275"/>
            <a:ext cx="1495425" cy="862013"/>
          </a:xfrm>
          <a:prstGeom prst="roundRect">
            <a:avLst>
              <a:gd name="adj" fmla="val 5273"/>
            </a:avLst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36000" tIns="0" rIns="36000" bIns="0"/>
          <a:lstStyle/>
          <a:p>
            <a:endParaRPr lang="ja-JP" altLang="en-US" sz="1200">
              <a:latin typeface="ＭＳ Ｐゴシック" pitchFamily="50" charset="-128"/>
            </a:endParaRPr>
          </a:p>
        </p:txBody>
      </p:sp>
      <p:pic>
        <p:nvPicPr>
          <p:cNvPr id="17" name="Picture 3" descr="C:\Users\Tsubaki\AppData\Local\Microsoft\Windows\Temporary Internet Files\Content.IE5\NRK5HOOR\MC90043484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284538"/>
            <a:ext cx="5048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8313" y="3790950"/>
            <a:ext cx="1495425" cy="2508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Content Holder</a:t>
            </a:r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9" name="Picture 216" descr="C:\Users\munenari\AppData\Local\Microsoft\Windows\Temporary Internet Files\Content.IE5\3F9QIPLX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503613"/>
            <a:ext cx="4016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グループ化 225"/>
          <p:cNvGrpSpPr>
            <a:grpSpLocks/>
          </p:cNvGrpSpPr>
          <p:nvPr/>
        </p:nvGrpSpPr>
        <p:grpSpPr bwMode="auto">
          <a:xfrm>
            <a:off x="3446463" y="5310188"/>
            <a:ext cx="381000" cy="604837"/>
            <a:chOff x="3642102" y="728419"/>
            <a:chExt cx="387458" cy="712923"/>
          </a:xfrm>
        </p:grpSpPr>
        <p:sp>
          <p:nvSpPr>
            <p:cNvPr id="21" name="角丸四角形 904"/>
            <p:cNvSpPr/>
            <p:nvPr/>
          </p:nvSpPr>
          <p:spPr>
            <a:xfrm>
              <a:off x="3642102" y="728419"/>
              <a:ext cx="387458" cy="712923"/>
            </a:xfrm>
            <a:prstGeom prst="roundRect">
              <a:avLst>
                <a:gd name="adj" fmla="val 6061"/>
              </a:avLst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srgbClr val="FFFFFF"/>
                </a:solidFill>
                <a:latin typeface="ＭＳ Ｐゴシック" pitchFamily="50" charset="-128"/>
              </a:endParaRPr>
            </a:p>
          </p:txBody>
        </p:sp>
        <p:grpSp>
          <p:nvGrpSpPr>
            <p:cNvPr id="22" name="グループ化 152"/>
            <p:cNvGrpSpPr>
              <a:grpSpLocks/>
            </p:cNvGrpSpPr>
            <p:nvPr/>
          </p:nvGrpSpPr>
          <p:grpSpPr bwMode="auto">
            <a:xfrm>
              <a:off x="3658466" y="750774"/>
              <a:ext cx="346980" cy="660466"/>
              <a:chOff x="3876308" y="997852"/>
              <a:chExt cx="216024" cy="549416"/>
            </a:xfrm>
          </p:grpSpPr>
          <p:pic>
            <p:nvPicPr>
              <p:cNvPr id="23" name="Picture 12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10" t="2953" r="5531" b="2362"/>
              <a:stretch>
                <a:fillRect/>
              </a:stretch>
            </p:blipFill>
            <p:spPr bwMode="auto">
              <a:xfrm>
                <a:off x="3889595" y="997852"/>
                <a:ext cx="196378" cy="549001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台形 907"/>
              <p:cNvSpPr/>
              <p:nvPr/>
            </p:nvSpPr>
            <p:spPr>
              <a:xfrm>
                <a:off x="3871145" y="1500706"/>
                <a:ext cx="221123" cy="46697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400"/>
              </a:p>
            </p:txBody>
          </p:sp>
        </p:grpSp>
      </p:grp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365500" y="5891213"/>
            <a:ext cx="747713" cy="2524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Kiosk</a:t>
            </a:r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6" name="Picture 5" descr="house_a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41913"/>
            <a:ext cx="7905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2" descr="名称未設定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478463"/>
            <a:ext cx="3746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825500" y="5946775"/>
            <a:ext cx="1016000" cy="2524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Home GW</a:t>
            </a:r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9" name="直線コネクタ 28"/>
          <p:cNvCxnSpPr>
            <a:cxnSpLocks noChangeShapeType="1"/>
            <a:stCxn id="19" idx="2"/>
            <a:endCxn id="12" idx="3"/>
          </p:cNvCxnSpPr>
          <p:nvPr/>
        </p:nvCxnSpPr>
        <p:spPr bwMode="auto">
          <a:xfrm>
            <a:off x="1158875" y="3794125"/>
            <a:ext cx="655638" cy="646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直線コネクタ 31"/>
          <p:cNvCxnSpPr>
            <a:cxnSpLocks noChangeShapeType="1"/>
            <a:stCxn id="12" idx="1"/>
            <a:endCxn id="27" idx="0"/>
          </p:cNvCxnSpPr>
          <p:nvPr/>
        </p:nvCxnSpPr>
        <p:spPr bwMode="auto">
          <a:xfrm flipH="1">
            <a:off x="1582738" y="4645025"/>
            <a:ext cx="231775" cy="833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1" name="直線コネクタ 34"/>
          <p:cNvCxnSpPr>
            <a:cxnSpLocks noChangeShapeType="1"/>
            <a:stCxn id="12" idx="7"/>
            <a:endCxn id="21" idx="1"/>
          </p:cNvCxnSpPr>
          <p:nvPr/>
        </p:nvCxnSpPr>
        <p:spPr bwMode="auto">
          <a:xfrm>
            <a:off x="2322513" y="4645025"/>
            <a:ext cx="1123950" cy="9683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直線コネクタ 37"/>
          <p:cNvCxnSpPr>
            <a:cxnSpLocks noChangeShapeType="1"/>
            <a:stCxn id="12" idx="4"/>
          </p:cNvCxnSpPr>
          <p:nvPr/>
        </p:nvCxnSpPr>
        <p:spPr bwMode="auto">
          <a:xfrm flipV="1">
            <a:off x="2068513" y="4117975"/>
            <a:ext cx="525462" cy="280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33" name="Picture 208" descr="overview_safari_201002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5432425"/>
            <a:ext cx="342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8" descr="overview_safari_201002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5410200"/>
            <a:ext cx="342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144"/>
          <p:cNvSpPr>
            <a:spLocks/>
          </p:cNvSpPr>
          <p:nvPr/>
        </p:nvSpPr>
        <p:spPr bwMode="auto">
          <a:xfrm rot="20954223" flipH="1">
            <a:off x="1563688" y="5451475"/>
            <a:ext cx="466725" cy="160338"/>
          </a:xfrm>
          <a:custGeom>
            <a:avLst/>
            <a:gdLst>
              <a:gd name="T0" fmla="*/ 0 w 1175"/>
              <a:gd name="T1" fmla="*/ 2147483647 h 389"/>
              <a:gd name="T2" fmla="*/ 2147483647 w 1175"/>
              <a:gd name="T3" fmla="*/ 0 h 389"/>
              <a:gd name="T4" fmla="*/ 2147483647 w 1175"/>
              <a:gd name="T5" fmla="*/ 2147483647 h 389"/>
              <a:gd name="T6" fmla="*/ 2147483647 w 1175"/>
              <a:gd name="T7" fmla="*/ 2147483647 h 389"/>
              <a:gd name="T8" fmla="*/ 2147483647 w 1175"/>
              <a:gd name="T9" fmla="*/ 2147483647 h 389"/>
              <a:gd name="T10" fmla="*/ 2147483647 w 1175"/>
              <a:gd name="T11" fmla="*/ 2147483647 h 389"/>
              <a:gd name="T12" fmla="*/ 0 w 1175"/>
              <a:gd name="T13" fmla="*/ 2147483647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5" h="389">
                <a:moveTo>
                  <a:pt x="0" y="389"/>
                </a:moveTo>
                <a:lnTo>
                  <a:pt x="721" y="0"/>
                </a:lnTo>
                <a:lnTo>
                  <a:pt x="676" y="182"/>
                </a:lnTo>
                <a:lnTo>
                  <a:pt x="1175" y="46"/>
                </a:lnTo>
                <a:lnTo>
                  <a:pt x="497" y="380"/>
                </a:lnTo>
                <a:lnTo>
                  <a:pt x="541" y="211"/>
                </a:lnTo>
                <a:lnTo>
                  <a:pt x="0" y="389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Freeform 144"/>
          <p:cNvSpPr>
            <a:spLocks/>
          </p:cNvSpPr>
          <p:nvPr/>
        </p:nvSpPr>
        <p:spPr bwMode="auto">
          <a:xfrm rot="20954223" flipH="1">
            <a:off x="3779838" y="5529263"/>
            <a:ext cx="466725" cy="160337"/>
          </a:xfrm>
          <a:custGeom>
            <a:avLst/>
            <a:gdLst>
              <a:gd name="T0" fmla="*/ 0 w 1175"/>
              <a:gd name="T1" fmla="*/ 2147483647 h 389"/>
              <a:gd name="T2" fmla="*/ 2147483647 w 1175"/>
              <a:gd name="T3" fmla="*/ 0 h 389"/>
              <a:gd name="T4" fmla="*/ 2147483647 w 1175"/>
              <a:gd name="T5" fmla="*/ 2147483647 h 389"/>
              <a:gd name="T6" fmla="*/ 2147483647 w 1175"/>
              <a:gd name="T7" fmla="*/ 2147483647 h 389"/>
              <a:gd name="T8" fmla="*/ 2147483647 w 1175"/>
              <a:gd name="T9" fmla="*/ 2147483647 h 389"/>
              <a:gd name="T10" fmla="*/ 2147483647 w 1175"/>
              <a:gd name="T11" fmla="*/ 2147483647 h 389"/>
              <a:gd name="T12" fmla="*/ 0 w 1175"/>
              <a:gd name="T13" fmla="*/ 2147483647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5" h="389">
                <a:moveTo>
                  <a:pt x="0" y="389"/>
                </a:moveTo>
                <a:lnTo>
                  <a:pt x="721" y="0"/>
                </a:lnTo>
                <a:lnTo>
                  <a:pt x="676" y="182"/>
                </a:lnTo>
                <a:lnTo>
                  <a:pt x="1175" y="46"/>
                </a:lnTo>
                <a:lnTo>
                  <a:pt x="497" y="380"/>
                </a:lnTo>
                <a:lnTo>
                  <a:pt x="541" y="211"/>
                </a:lnTo>
                <a:lnTo>
                  <a:pt x="0" y="389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7" name="Picture 41" descr="200508_img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4870450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45"/>
          <p:cNvSpPr txBox="1">
            <a:spLocks noChangeArrowheads="1"/>
          </p:cNvSpPr>
          <p:nvPr/>
        </p:nvSpPr>
        <p:spPr bwMode="auto">
          <a:xfrm>
            <a:off x="2617788" y="5310188"/>
            <a:ext cx="555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movie</a:t>
            </a:r>
            <a:endParaRPr lang="ja-JP" altLang="en-US" sz="12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9" name="Picture 208" descr="overview_safari_201002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19613"/>
            <a:ext cx="342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 descr="C:\Users\munenari\AppData\Local\Microsoft\Windows\Temporary Internet Files\Content.IE5\82ISWLNP\MC90036062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3835400"/>
            <a:ext cx="7413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MC900432637[2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322888"/>
            <a:ext cx="530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83"/>
          <p:cNvGrpSpPr>
            <a:grpSpLocks/>
          </p:cNvGrpSpPr>
          <p:nvPr/>
        </p:nvGrpSpPr>
        <p:grpSpPr bwMode="auto">
          <a:xfrm>
            <a:off x="5484813" y="4440238"/>
            <a:ext cx="704850" cy="585787"/>
            <a:chOff x="4489" y="1865"/>
            <a:chExt cx="1269" cy="1055"/>
          </a:xfrm>
        </p:grpSpPr>
        <p:pic>
          <p:nvPicPr>
            <p:cNvPr id="43" name="Picture 8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" y="1865"/>
              <a:ext cx="1269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8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2035"/>
              <a:ext cx="93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雲 898"/>
          <p:cNvSpPr>
            <a:spLocks/>
          </p:cNvSpPr>
          <p:nvPr/>
        </p:nvSpPr>
        <p:spPr bwMode="auto">
          <a:xfrm>
            <a:off x="2079625" y="3790950"/>
            <a:ext cx="1285875" cy="46513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ja-JP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Authentication</a:t>
            </a:r>
            <a:endParaRPr lang="ja-JP" altLang="en-US" sz="1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6" name="Freeform 144"/>
          <p:cNvSpPr>
            <a:spLocks/>
          </p:cNvSpPr>
          <p:nvPr/>
        </p:nvSpPr>
        <p:spPr bwMode="auto">
          <a:xfrm rot="1215860" flipH="1">
            <a:off x="6496050" y="4138613"/>
            <a:ext cx="466725" cy="160337"/>
          </a:xfrm>
          <a:custGeom>
            <a:avLst/>
            <a:gdLst>
              <a:gd name="T0" fmla="*/ 0 w 1175"/>
              <a:gd name="T1" fmla="*/ 2147483647 h 389"/>
              <a:gd name="T2" fmla="*/ 2147483647 w 1175"/>
              <a:gd name="T3" fmla="*/ 0 h 389"/>
              <a:gd name="T4" fmla="*/ 2147483647 w 1175"/>
              <a:gd name="T5" fmla="*/ 2147483647 h 389"/>
              <a:gd name="T6" fmla="*/ 2147483647 w 1175"/>
              <a:gd name="T7" fmla="*/ 2147483647 h 389"/>
              <a:gd name="T8" fmla="*/ 2147483647 w 1175"/>
              <a:gd name="T9" fmla="*/ 2147483647 h 389"/>
              <a:gd name="T10" fmla="*/ 2147483647 w 1175"/>
              <a:gd name="T11" fmla="*/ 2147483647 h 389"/>
              <a:gd name="T12" fmla="*/ 0 w 1175"/>
              <a:gd name="T13" fmla="*/ 2147483647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5" h="389">
                <a:moveTo>
                  <a:pt x="0" y="389"/>
                </a:moveTo>
                <a:lnTo>
                  <a:pt x="721" y="0"/>
                </a:lnTo>
                <a:lnTo>
                  <a:pt x="676" y="182"/>
                </a:lnTo>
                <a:lnTo>
                  <a:pt x="1175" y="46"/>
                </a:lnTo>
                <a:lnTo>
                  <a:pt x="497" y="380"/>
                </a:lnTo>
                <a:lnTo>
                  <a:pt x="541" y="211"/>
                </a:lnTo>
                <a:lnTo>
                  <a:pt x="0" y="389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" name="Freeform 144"/>
          <p:cNvSpPr>
            <a:spLocks/>
          </p:cNvSpPr>
          <p:nvPr/>
        </p:nvSpPr>
        <p:spPr bwMode="auto">
          <a:xfrm rot="20762658" flipH="1">
            <a:off x="6389688" y="4656138"/>
            <a:ext cx="466725" cy="160337"/>
          </a:xfrm>
          <a:custGeom>
            <a:avLst/>
            <a:gdLst>
              <a:gd name="T0" fmla="*/ 0 w 1175"/>
              <a:gd name="T1" fmla="*/ 2147483647 h 389"/>
              <a:gd name="T2" fmla="*/ 2147483647 w 1175"/>
              <a:gd name="T3" fmla="*/ 0 h 389"/>
              <a:gd name="T4" fmla="*/ 2147483647 w 1175"/>
              <a:gd name="T5" fmla="*/ 2147483647 h 389"/>
              <a:gd name="T6" fmla="*/ 2147483647 w 1175"/>
              <a:gd name="T7" fmla="*/ 2147483647 h 389"/>
              <a:gd name="T8" fmla="*/ 2147483647 w 1175"/>
              <a:gd name="T9" fmla="*/ 2147483647 h 389"/>
              <a:gd name="T10" fmla="*/ 2147483647 w 1175"/>
              <a:gd name="T11" fmla="*/ 2147483647 h 389"/>
              <a:gd name="T12" fmla="*/ 0 w 1175"/>
              <a:gd name="T13" fmla="*/ 2147483647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5" h="389">
                <a:moveTo>
                  <a:pt x="0" y="389"/>
                </a:moveTo>
                <a:lnTo>
                  <a:pt x="721" y="0"/>
                </a:lnTo>
                <a:lnTo>
                  <a:pt x="676" y="182"/>
                </a:lnTo>
                <a:lnTo>
                  <a:pt x="1175" y="46"/>
                </a:lnTo>
                <a:lnTo>
                  <a:pt x="497" y="380"/>
                </a:lnTo>
                <a:lnTo>
                  <a:pt x="541" y="211"/>
                </a:lnTo>
                <a:lnTo>
                  <a:pt x="0" y="389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Freeform 144"/>
          <p:cNvSpPr>
            <a:spLocks/>
          </p:cNvSpPr>
          <p:nvPr/>
        </p:nvSpPr>
        <p:spPr bwMode="auto">
          <a:xfrm rot="18821029" flipH="1">
            <a:off x="6636544" y="5131594"/>
            <a:ext cx="466725" cy="160337"/>
          </a:xfrm>
          <a:custGeom>
            <a:avLst/>
            <a:gdLst>
              <a:gd name="T0" fmla="*/ 0 w 1175"/>
              <a:gd name="T1" fmla="*/ 2147483647 h 389"/>
              <a:gd name="T2" fmla="*/ 2147483647 w 1175"/>
              <a:gd name="T3" fmla="*/ 0 h 389"/>
              <a:gd name="T4" fmla="*/ 2147483647 w 1175"/>
              <a:gd name="T5" fmla="*/ 2147483647 h 389"/>
              <a:gd name="T6" fmla="*/ 2147483647 w 1175"/>
              <a:gd name="T7" fmla="*/ 2147483647 h 389"/>
              <a:gd name="T8" fmla="*/ 2147483647 w 1175"/>
              <a:gd name="T9" fmla="*/ 2147483647 h 389"/>
              <a:gd name="T10" fmla="*/ 2147483647 w 1175"/>
              <a:gd name="T11" fmla="*/ 2147483647 h 389"/>
              <a:gd name="T12" fmla="*/ 0 w 1175"/>
              <a:gd name="T13" fmla="*/ 2147483647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5" h="389">
                <a:moveTo>
                  <a:pt x="0" y="389"/>
                </a:moveTo>
                <a:lnTo>
                  <a:pt x="721" y="0"/>
                </a:lnTo>
                <a:lnTo>
                  <a:pt x="676" y="182"/>
                </a:lnTo>
                <a:lnTo>
                  <a:pt x="1175" y="46"/>
                </a:lnTo>
                <a:lnTo>
                  <a:pt x="497" y="380"/>
                </a:lnTo>
                <a:lnTo>
                  <a:pt x="541" y="211"/>
                </a:lnTo>
                <a:lnTo>
                  <a:pt x="0" y="389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" name="テキスト ボックス 56"/>
          <p:cNvSpPr txBox="1">
            <a:spLocks noChangeArrowheads="1"/>
          </p:cNvSpPr>
          <p:nvPr/>
        </p:nvSpPr>
        <p:spPr bwMode="auto">
          <a:xfrm>
            <a:off x="5662613" y="3376613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Audio and Video equipment</a:t>
            </a:r>
          </a:p>
          <a:p>
            <a:pPr algn="ctr"/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ja-JP" altLang="en-US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⇔ </a:t>
            </a:r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mobile terminal</a:t>
            </a:r>
            <a:endParaRPr lang="ja-JP" altLang="en-US" sz="12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555625" y="2890838"/>
            <a:ext cx="13763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1600" b="1" u="sng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Public use</a:t>
            </a:r>
            <a:endParaRPr lang="ja-JP" altLang="en-US" sz="1600" b="1" u="sng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5148263" y="2889250"/>
            <a:ext cx="13779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1600" b="1" u="sng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Local use</a:t>
            </a:r>
            <a:endParaRPr lang="ja-JP" altLang="en-US" sz="1600" b="1" u="sng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2" name="テキスト ボックス 45"/>
          <p:cNvSpPr txBox="1">
            <a:spLocks noChangeArrowheads="1"/>
          </p:cNvSpPr>
          <p:nvPr/>
        </p:nvSpPr>
        <p:spPr bwMode="auto">
          <a:xfrm>
            <a:off x="7053263" y="4041775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Throughput :</a:t>
            </a:r>
          </a:p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&gt; 2Gbps</a:t>
            </a:r>
            <a:endParaRPr lang="ja-JP" altLang="en-US" sz="12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3" name="テキスト ボックス 45"/>
          <p:cNvSpPr txBox="1">
            <a:spLocks noChangeArrowheads="1"/>
          </p:cNvSpPr>
          <p:nvPr/>
        </p:nvSpPr>
        <p:spPr bwMode="auto">
          <a:xfrm>
            <a:off x="7024688" y="5392738"/>
            <a:ext cx="65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Range :</a:t>
            </a:r>
          </a:p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&lt; 5cm</a:t>
            </a:r>
            <a:endParaRPr lang="ja-JP" altLang="en-US" sz="12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4" name="テキスト ボックス 45"/>
          <p:cNvSpPr txBox="1">
            <a:spLocks noChangeArrowheads="1"/>
          </p:cNvSpPr>
          <p:nvPr/>
        </p:nvSpPr>
        <p:spPr bwMode="auto">
          <a:xfrm>
            <a:off x="3876675" y="4794250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Throughput :</a:t>
            </a:r>
          </a:p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&gt; 2Gbps</a:t>
            </a:r>
            <a:endParaRPr lang="ja-JP" altLang="en-US" sz="12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5" name="テキスト ボックス 45"/>
          <p:cNvSpPr txBox="1">
            <a:spLocks noChangeArrowheads="1"/>
          </p:cNvSpPr>
          <p:nvPr/>
        </p:nvSpPr>
        <p:spPr bwMode="auto">
          <a:xfrm>
            <a:off x="2014538" y="5865813"/>
            <a:ext cx="65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Range :</a:t>
            </a:r>
          </a:p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&lt; 5cm</a:t>
            </a:r>
            <a:endParaRPr lang="ja-JP" altLang="en-US" sz="12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19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53" name="Oval 5"/>
          <p:cNvSpPr>
            <a:spLocks noChangeAspect="1" noChangeArrowheads="1"/>
          </p:cNvSpPr>
          <p:nvPr/>
        </p:nvSpPr>
        <p:spPr bwMode="auto">
          <a:xfrm rot="-5002526">
            <a:off x="5164138" y="2109787"/>
            <a:ext cx="871537" cy="2932113"/>
          </a:xfrm>
          <a:prstGeom prst="ellipse">
            <a:avLst/>
          </a:prstGeom>
          <a:solidFill>
            <a:srgbClr val="CCECFF">
              <a:alpha val="70195"/>
            </a:srgbClr>
          </a:solidFill>
          <a:ln w="38100">
            <a:solidFill>
              <a:srgbClr val="6699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ja-JP" sz="1600">
              <a:solidFill>
                <a:srgbClr val="000000"/>
              </a:solidFill>
              <a:latin typeface="Times New Roman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4" name="Rectangle 77"/>
          <p:cNvSpPr txBox="1">
            <a:spLocks noChangeArrowheads="1"/>
          </p:cNvSpPr>
          <p:nvPr/>
        </p:nvSpPr>
        <p:spPr bwMode="auto">
          <a:xfrm>
            <a:off x="0" y="66198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defTabSz="873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73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2" indent="0" algn="ctr" eaLnBrk="1" hangingPunct="1">
              <a:buClrTx/>
              <a:buSzTx/>
              <a:buFontTx/>
              <a:buNone/>
            </a:pPr>
            <a:r>
              <a:rPr lang="en-US" altLang="ja-JP" sz="3600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Standard Comparison</a:t>
            </a:r>
          </a:p>
        </p:txBody>
      </p:sp>
      <p:sp>
        <p:nvSpPr>
          <p:cNvPr id="55" name="Line 4"/>
          <p:cNvSpPr>
            <a:spLocks noChangeAspect="1" noChangeShapeType="1"/>
          </p:cNvSpPr>
          <p:nvPr/>
        </p:nvSpPr>
        <p:spPr bwMode="auto">
          <a:xfrm flipV="1">
            <a:off x="2630488" y="5962650"/>
            <a:ext cx="4727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56" name="Text Box 7"/>
          <p:cNvSpPr txBox="1">
            <a:spLocks noChangeAspect="1" noChangeArrowheads="1"/>
          </p:cNvSpPr>
          <p:nvPr/>
        </p:nvSpPr>
        <p:spPr bwMode="auto">
          <a:xfrm>
            <a:off x="3581400" y="6256338"/>
            <a:ext cx="29606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54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ea typeface="宋体" charset="-122"/>
                <a:cs typeface="Arial" pitchFamily="34" charset="0"/>
              </a:rPr>
              <a:t>Communication Range</a:t>
            </a:r>
            <a:endParaRPr lang="ja-JP" altLang="en-US" sz="1200" dirty="0">
              <a:solidFill>
                <a:srgbClr val="000000"/>
              </a:solidFill>
              <a:ea typeface="宋体" charset="-122"/>
              <a:cs typeface="Arial" pitchFamily="34" charset="0"/>
            </a:endParaRPr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 flipH="1" flipV="1">
            <a:off x="2641600" y="2500312"/>
            <a:ext cx="0" cy="3462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58" name="Text Box 23"/>
          <p:cNvSpPr txBox="1">
            <a:spLocks noChangeAspect="1" noChangeArrowheads="1"/>
          </p:cNvSpPr>
          <p:nvPr/>
        </p:nvSpPr>
        <p:spPr bwMode="auto">
          <a:xfrm rot="10800000">
            <a:off x="1679575" y="2973387"/>
            <a:ext cx="3508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lnSpc>
                <a:spcPct val="60000"/>
              </a:lnSpc>
              <a:buClrTx/>
              <a:buSzTx/>
              <a:buFontTx/>
              <a:buNone/>
            </a:pPr>
            <a:r>
              <a:rPr lang="en-US" altLang="ja-JP" sz="1200">
                <a:solidFill>
                  <a:srgbClr val="000000"/>
                </a:solidFill>
                <a:ea typeface="Arial Unicode MS" pitchFamily="50" charset="-128"/>
                <a:cs typeface="Arial" pitchFamily="34" charset="0"/>
              </a:rPr>
              <a:t>Throughput (Bps)</a:t>
            </a:r>
            <a:endParaRPr lang="ja-JP" altLang="en-US" sz="1200">
              <a:solidFill>
                <a:srgbClr val="000000"/>
              </a:solidFill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59" name="Text Box 8"/>
          <p:cNvSpPr txBox="1">
            <a:spLocks noChangeAspect="1" noChangeArrowheads="1"/>
          </p:cNvSpPr>
          <p:nvPr/>
        </p:nvSpPr>
        <p:spPr bwMode="auto">
          <a:xfrm>
            <a:off x="5430838" y="6000750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宋体" charset="-122"/>
                <a:cs typeface="Arial" pitchFamily="34" charset="0"/>
              </a:rPr>
              <a:t>1m</a:t>
            </a:r>
          </a:p>
        </p:txBody>
      </p:sp>
      <p:sp>
        <p:nvSpPr>
          <p:cNvPr id="60" name="Line 19"/>
          <p:cNvSpPr>
            <a:spLocks noChangeAspect="1" noChangeShapeType="1"/>
          </p:cNvSpPr>
          <p:nvPr/>
        </p:nvSpPr>
        <p:spPr bwMode="auto">
          <a:xfrm flipH="1">
            <a:off x="5630863" y="5957887"/>
            <a:ext cx="0" cy="714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1" name="Text Box 6"/>
          <p:cNvSpPr txBox="1">
            <a:spLocks noChangeAspect="1" noChangeArrowheads="1"/>
          </p:cNvSpPr>
          <p:nvPr/>
        </p:nvSpPr>
        <p:spPr bwMode="auto">
          <a:xfrm>
            <a:off x="1984375" y="5046662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HGP創英角ｺﾞｼｯｸUB" pitchFamily="50" charset="-128"/>
                <a:cs typeface="Arial" pitchFamily="34" charset="0"/>
              </a:rPr>
              <a:t>100M</a:t>
            </a: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 flipH="1">
            <a:off x="2554288" y="470376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3" name="Line 26"/>
          <p:cNvSpPr>
            <a:spLocks noChangeShapeType="1"/>
          </p:cNvSpPr>
          <p:nvPr/>
        </p:nvSpPr>
        <p:spPr bwMode="auto">
          <a:xfrm flipH="1">
            <a:off x="2554288" y="417671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" name="Text Box 6"/>
          <p:cNvSpPr txBox="1">
            <a:spLocks noChangeAspect="1" noChangeArrowheads="1"/>
          </p:cNvSpPr>
          <p:nvPr/>
        </p:nvSpPr>
        <p:spPr bwMode="auto">
          <a:xfrm>
            <a:off x="2092325" y="3992562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HGP創英角ｺﾞｼｯｸUB" pitchFamily="50" charset="-128"/>
                <a:cs typeface="Arial" pitchFamily="34" charset="0"/>
              </a:rPr>
              <a:t>1G</a:t>
            </a:r>
          </a:p>
        </p:txBody>
      </p:sp>
      <p:sp>
        <p:nvSpPr>
          <p:cNvPr id="65" name="Line 26"/>
          <p:cNvSpPr>
            <a:spLocks noChangeShapeType="1"/>
          </p:cNvSpPr>
          <p:nvPr/>
        </p:nvSpPr>
        <p:spPr bwMode="auto">
          <a:xfrm flipH="1">
            <a:off x="2544763" y="364966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 flipH="1">
            <a:off x="2554288" y="307181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" name="Text Box 6"/>
          <p:cNvSpPr txBox="1">
            <a:spLocks noChangeAspect="1" noChangeArrowheads="1"/>
          </p:cNvSpPr>
          <p:nvPr/>
        </p:nvSpPr>
        <p:spPr bwMode="auto">
          <a:xfrm>
            <a:off x="2046288" y="2887662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HGP創英角ｺﾞｼｯｸUB" pitchFamily="50" charset="-128"/>
                <a:cs typeface="Arial" pitchFamily="34" charset="0"/>
              </a:rPr>
              <a:t>10G</a:t>
            </a:r>
          </a:p>
        </p:txBody>
      </p:sp>
      <p:sp>
        <p:nvSpPr>
          <p:cNvPr id="68" name="Line 59"/>
          <p:cNvSpPr>
            <a:spLocks noChangeShapeType="1"/>
          </p:cNvSpPr>
          <p:nvPr/>
        </p:nvSpPr>
        <p:spPr bwMode="auto">
          <a:xfrm>
            <a:off x="2743200" y="2500312"/>
            <a:ext cx="1588" cy="3475038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9" name="Oval 40"/>
          <p:cNvSpPr>
            <a:spLocks noChangeAspect="1" noChangeArrowheads="1"/>
          </p:cNvSpPr>
          <p:nvPr/>
        </p:nvSpPr>
        <p:spPr bwMode="auto">
          <a:xfrm>
            <a:off x="2894013" y="3013075"/>
            <a:ext cx="992187" cy="968375"/>
          </a:xfrm>
          <a:prstGeom prst="ellipse">
            <a:avLst/>
          </a:prstGeom>
          <a:solidFill>
            <a:srgbClr val="99FF33">
              <a:alpha val="89803"/>
            </a:srgbClr>
          </a:solidFill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ja-JP" sz="1600">
              <a:solidFill>
                <a:srgbClr val="000000"/>
              </a:solidFill>
              <a:latin typeface="Times New Roman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0" name="AutoShape 239"/>
          <p:cNvSpPr>
            <a:spLocks/>
          </p:cNvSpPr>
          <p:nvPr/>
        </p:nvSpPr>
        <p:spPr bwMode="auto">
          <a:xfrm rot="-5400000">
            <a:off x="3404394" y="1756569"/>
            <a:ext cx="73025" cy="1354137"/>
          </a:xfrm>
          <a:prstGeom prst="rightBracket">
            <a:avLst>
              <a:gd name="adj" fmla="val 131521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en-US" sz="1200" b="1">
              <a:solidFill>
                <a:srgbClr val="000000"/>
              </a:solidFill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sp>
        <p:nvSpPr>
          <p:cNvPr id="71" name="Text Box 50"/>
          <p:cNvSpPr txBox="1">
            <a:spLocks noChangeAspect="1" noChangeArrowheads="1"/>
          </p:cNvSpPr>
          <p:nvPr/>
        </p:nvSpPr>
        <p:spPr bwMode="auto">
          <a:xfrm>
            <a:off x="2266950" y="2138362"/>
            <a:ext cx="238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ea typeface="宋体" charset="-122"/>
                <a:cs typeface="Arial" pitchFamily="34" charset="0"/>
              </a:rPr>
              <a:t>Near field Communication</a:t>
            </a:r>
            <a:endParaRPr lang="ja-JP" altLang="en-US" sz="1400" b="1">
              <a:solidFill>
                <a:srgbClr val="000000"/>
              </a:solidFill>
              <a:ea typeface="宋体" charset="-122"/>
              <a:cs typeface="Arial" pitchFamily="34" charset="0"/>
            </a:endParaRPr>
          </a:p>
        </p:txBody>
      </p:sp>
      <p:sp>
        <p:nvSpPr>
          <p:cNvPr id="72" name="Text Box 8"/>
          <p:cNvSpPr txBox="1">
            <a:spLocks noChangeAspect="1" noChangeArrowheads="1"/>
          </p:cNvSpPr>
          <p:nvPr/>
        </p:nvSpPr>
        <p:spPr bwMode="auto">
          <a:xfrm>
            <a:off x="3879850" y="6002337"/>
            <a:ext cx="681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宋体" charset="-122"/>
                <a:cs typeface="Arial" pitchFamily="34" charset="0"/>
              </a:rPr>
              <a:t>10cm</a:t>
            </a:r>
          </a:p>
        </p:txBody>
      </p:sp>
      <p:sp>
        <p:nvSpPr>
          <p:cNvPr id="73" name="Line 19"/>
          <p:cNvSpPr>
            <a:spLocks noChangeAspect="1" noChangeShapeType="1"/>
          </p:cNvSpPr>
          <p:nvPr/>
        </p:nvSpPr>
        <p:spPr bwMode="auto">
          <a:xfrm flipH="1">
            <a:off x="4117975" y="5959475"/>
            <a:ext cx="0" cy="71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 flipH="1">
            <a:off x="2563813" y="578326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75" name="Line 26"/>
          <p:cNvSpPr>
            <a:spLocks noChangeShapeType="1"/>
          </p:cNvSpPr>
          <p:nvPr/>
        </p:nvSpPr>
        <p:spPr bwMode="auto">
          <a:xfrm flipH="1">
            <a:off x="2563813" y="523081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76" name="Line 51"/>
          <p:cNvSpPr>
            <a:spLocks noChangeAspect="1" noChangeShapeType="1"/>
          </p:cNvSpPr>
          <p:nvPr/>
        </p:nvSpPr>
        <p:spPr bwMode="auto">
          <a:xfrm flipH="1">
            <a:off x="2744788" y="5959475"/>
            <a:ext cx="0" cy="71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77" name="Oval 40"/>
          <p:cNvSpPr>
            <a:spLocks noChangeAspect="1" noChangeArrowheads="1"/>
          </p:cNvSpPr>
          <p:nvPr/>
        </p:nvSpPr>
        <p:spPr bwMode="auto">
          <a:xfrm>
            <a:off x="2857500" y="4378325"/>
            <a:ext cx="1008063" cy="557212"/>
          </a:xfrm>
          <a:prstGeom prst="ellipse">
            <a:avLst/>
          </a:prstGeom>
          <a:solidFill>
            <a:srgbClr val="FFFFFF">
              <a:lumMod val="95000"/>
              <a:alpha val="89803"/>
            </a:srgbClr>
          </a:solidFill>
          <a:ln w="38100">
            <a:solidFill>
              <a:srgbClr val="AAE2CA">
                <a:lumMod val="40000"/>
                <a:lumOff val="6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8" name="AutoShape 229"/>
          <p:cNvSpPr>
            <a:spLocks noChangeArrowheads="1"/>
          </p:cNvSpPr>
          <p:nvPr/>
        </p:nvSpPr>
        <p:spPr bwMode="auto">
          <a:xfrm>
            <a:off x="2749550" y="3030537"/>
            <a:ext cx="1333500" cy="950913"/>
          </a:xfrm>
          <a:prstGeom prst="roundRect">
            <a:avLst>
              <a:gd name="adj" fmla="val 1215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en-US" sz="1200" b="1">
              <a:solidFill>
                <a:srgbClr val="000000"/>
              </a:solidFill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sp>
        <p:nvSpPr>
          <p:cNvPr id="79" name="Rectangle 49"/>
          <p:cNvSpPr>
            <a:spLocks noChangeAspect="1" noChangeArrowheads="1"/>
          </p:cNvSpPr>
          <p:nvPr/>
        </p:nvSpPr>
        <p:spPr bwMode="auto">
          <a:xfrm>
            <a:off x="2870200" y="4392612"/>
            <a:ext cx="1054100" cy="5143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rIns="18000" anchor="ctr">
            <a:spAutoFit/>
          </a:bodyPr>
          <a:lstStyle/>
          <a:p>
            <a:pPr algn="ctr" defTabSz="762000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Arial" pitchFamily="34" charset="0"/>
              </a:rPr>
              <a:t>Transfer Jet</a:t>
            </a:r>
          </a:p>
        </p:txBody>
      </p:sp>
      <p:sp>
        <p:nvSpPr>
          <p:cNvPr id="80" name="Rectangle 49"/>
          <p:cNvSpPr>
            <a:spLocks noChangeAspect="1" noChangeArrowheads="1"/>
          </p:cNvSpPr>
          <p:nvPr/>
        </p:nvSpPr>
        <p:spPr bwMode="auto">
          <a:xfrm>
            <a:off x="4622800" y="3262312"/>
            <a:ext cx="1282700" cy="4746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rIns="18000" anchor="ctr"/>
          <a:lstStyle/>
          <a:p>
            <a:pPr algn="ctr" defTabSz="762000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Arial" pitchFamily="34" charset="0"/>
              </a:rPr>
              <a:t>802.11ad</a:t>
            </a:r>
            <a:endParaRPr lang="ja-JP" altLang="en-US" sz="1400" b="1">
              <a:solidFill>
                <a:srgbClr val="000000"/>
              </a:solidFill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sp>
        <p:nvSpPr>
          <p:cNvPr id="81" name="AutoShape 98"/>
          <p:cNvSpPr>
            <a:spLocks noChangeArrowheads="1"/>
          </p:cNvSpPr>
          <p:nvPr/>
        </p:nvSpPr>
        <p:spPr bwMode="auto">
          <a:xfrm>
            <a:off x="3008313" y="4019550"/>
            <a:ext cx="719137" cy="350837"/>
          </a:xfrm>
          <a:prstGeom prst="upArrow">
            <a:avLst>
              <a:gd name="adj1" fmla="val 52759"/>
              <a:gd name="adj2" fmla="val 38463"/>
            </a:avLst>
          </a:prstGeom>
          <a:solidFill>
            <a:srgbClr val="FF0000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>
            <a:prstShdw prst="shdw17" dist="17961" dir="2700000">
              <a:srgbClr val="001F00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en-US" sz="1200" b="1">
              <a:solidFill>
                <a:srgbClr val="000000"/>
              </a:solidFill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sp>
        <p:nvSpPr>
          <p:cNvPr id="82" name="AutoShape 99"/>
          <p:cNvSpPr>
            <a:spLocks noChangeArrowheads="1"/>
          </p:cNvSpPr>
          <p:nvPr/>
        </p:nvSpPr>
        <p:spPr bwMode="auto">
          <a:xfrm rot="-5400000">
            <a:off x="3979863" y="3297237"/>
            <a:ext cx="719138" cy="401637"/>
          </a:xfrm>
          <a:prstGeom prst="upArrow">
            <a:avLst>
              <a:gd name="adj1" fmla="val 49352"/>
              <a:gd name="adj2" fmla="val 48194"/>
            </a:avLst>
          </a:prstGeom>
          <a:solidFill>
            <a:srgbClr val="FF0000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>
            <a:prstShdw prst="shdw17" dist="17961" dir="2700000">
              <a:srgbClr val="001F00">
                <a:alpha val="50000"/>
              </a:srgbClr>
            </a:prstShdw>
          </a:effectLst>
        </p:spPr>
        <p:txBody>
          <a:bodyPr vert="eaVert"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en-US" sz="1200" b="1">
              <a:solidFill>
                <a:srgbClr val="000000"/>
              </a:solidFill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sp>
        <p:nvSpPr>
          <p:cNvPr id="83" name="Text Box 50"/>
          <p:cNvSpPr txBox="1">
            <a:spLocks noChangeAspect="1" noChangeArrowheads="1"/>
          </p:cNvSpPr>
          <p:nvPr/>
        </p:nvSpPr>
        <p:spPr bwMode="auto">
          <a:xfrm>
            <a:off x="2743200" y="2686050"/>
            <a:ext cx="1390650" cy="29686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lIns="18000" rIns="18000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ea typeface="宋体" charset="-122"/>
                <a:cs typeface="Arial" pitchFamily="34" charset="0"/>
              </a:rPr>
              <a:t>New standard</a:t>
            </a:r>
            <a:endParaRPr lang="ja-JP" altLang="en-US" sz="1400" b="1">
              <a:solidFill>
                <a:srgbClr val="000000"/>
              </a:solidFill>
              <a:ea typeface="宋体" charset="-122"/>
              <a:cs typeface="Arial" pitchFamily="34" charset="0"/>
            </a:endParaRPr>
          </a:p>
        </p:txBody>
      </p:sp>
      <p:sp>
        <p:nvSpPr>
          <p:cNvPr id="84" name="Line 19"/>
          <p:cNvSpPr>
            <a:spLocks noChangeAspect="1" noChangeShapeType="1"/>
          </p:cNvSpPr>
          <p:nvPr/>
        </p:nvSpPr>
        <p:spPr bwMode="auto">
          <a:xfrm flipH="1">
            <a:off x="7034213" y="5962650"/>
            <a:ext cx="0" cy="71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85" name="Text Box 8"/>
          <p:cNvSpPr txBox="1">
            <a:spLocks noChangeAspect="1" noChangeArrowheads="1"/>
          </p:cNvSpPr>
          <p:nvPr/>
        </p:nvSpPr>
        <p:spPr bwMode="auto">
          <a:xfrm>
            <a:off x="6797675" y="5997575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宋体" charset="-122"/>
                <a:cs typeface="Arial" pitchFamily="34" charset="0"/>
              </a:rPr>
              <a:t>10m</a:t>
            </a:r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>
            <a:off x="4117975" y="2482850"/>
            <a:ext cx="1588" cy="3475037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87" name="正方形/長方形 1"/>
          <p:cNvSpPr>
            <a:spLocks noChangeArrowheads="1"/>
          </p:cNvSpPr>
          <p:nvPr/>
        </p:nvSpPr>
        <p:spPr bwMode="auto">
          <a:xfrm>
            <a:off x="2320925" y="5457825"/>
            <a:ext cx="4938713" cy="1952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grpSp>
        <p:nvGrpSpPr>
          <p:cNvPr id="88" name="グループ化 4095"/>
          <p:cNvGrpSpPr>
            <a:grpSpLocks/>
          </p:cNvGrpSpPr>
          <p:nvPr/>
        </p:nvGrpSpPr>
        <p:grpSpPr bwMode="auto">
          <a:xfrm>
            <a:off x="2463800" y="5349875"/>
            <a:ext cx="393700" cy="407987"/>
            <a:chOff x="7057867" y="1160748"/>
            <a:chExt cx="394513" cy="407392"/>
          </a:xfrm>
        </p:grpSpPr>
        <p:sp>
          <p:nvSpPr>
            <p:cNvPr id="89" name="テキスト ボックス 2"/>
            <p:cNvSpPr txBox="1">
              <a:spLocks noChangeArrowheads="1"/>
            </p:cNvSpPr>
            <p:nvPr/>
          </p:nvSpPr>
          <p:spPr bwMode="auto">
            <a:xfrm>
              <a:off x="7062639" y="1160748"/>
              <a:ext cx="389741" cy="33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buClrTx/>
                <a:buSzTx/>
                <a:buFontTx/>
                <a:buNone/>
              </a:pPr>
              <a:r>
                <a:rPr lang="ja-JP" altLang="en-US" sz="1600" b="1">
                  <a:solidFill>
                    <a:srgbClr val="000000"/>
                  </a:solidFill>
                  <a:ea typeface="宋体" charset="-122"/>
                  <a:cs typeface="Arial" pitchFamily="34" charset="0"/>
                </a:rPr>
                <a:t>～</a:t>
              </a:r>
            </a:p>
          </p:txBody>
        </p:sp>
        <p:sp>
          <p:nvSpPr>
            <p:cNvPr id="90" name="テキスト ボックス 97"/>
            <p:cNvSpPr txBox="1">
              <a:spLocks noChangeArrowheads="1"/>
            </p:cNvSpPr>
            <p:nvPr/>
          </p:nvSpPr>
          <p:spPr bwMode="auto">
            <a:xfrm>
              <a:off x="7057867" y="1232081"/>
              <a:ext cx="389741" cy="33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buClrTx/>
                <a:buSzTx/>
                <a:buFontTx/>
                <a:buNone/>
              </a:pPr>
              <a:r>
                <a:rPr lang="ja-JP" altLang="en-US" sz="1600" b="1">
                  <a:solidFill>
                    <a:srgbClr val="000000"/>
                  </a:solidFill>
                  <a:ea typeface="宋体" charset="-122"/>
                  <a:cs typeface="Arial" pitchFamily="34" charset="0"/>
                </a:rPr>
                <a:t>～</a:t>
              </a:r>
            </a:p>
          </p:txBody>
        </p:sp>
      </p:grpSp>
      <p:grpSp>
        <p:nvGrpSpPr>
          <p:cNvPr id="91" name="グループ化 99"/>
          <p:cNvGrpSpPr>
            <a:grpSpLocks/>
          </p:cNvGrpSpPr>
          <p:nvPr/>
        </p:nvGrpSpPr>
        <p:grpSpPr bwMode="auto">
          <a:xfrm>
            <a:off x="3940175" y="5349875"/>
            <a:ext cx="393700" cy="407987"/>
            <a:chOff x="7057867" y="1160748"/>
            <a:chExt cx="394513" cy="407392"/>
          </a:xfrm>
        </p:grpSpPr>
        <p:sp>
          <p:nvSpPr>
            <p:cNvPr id="92" name="テキスト ボックス 100"/>
            <p:cNvSpPr txBox="1">
              <a:spLocks noChangeArrowheads="1"/>
            </p:cNvSpPr>
            <p:nvPr/>
          </p:nvSpPr>
          <p:spPr bwMode="auto">
            <a:xfrm>
              <a:off x="7062639" y="1160748"/>
              <a:ext cx="389741" cy="33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buClrTx/>
                <a:buSzTx/>
                <a:buFontTx/>
                <a:buNone/>
              </a:pPr>
              <a:r>
                <a:rPr lang="ja-JP" altLang="en-US" sz="1600" b="1">
                  <a:solidFill>
                    <a:srgbClr val="000000"/>
                  </a:solidFill>
                  <a:ea typeface="宋体" charset="-122"/>
                  <a:cs typeface="Arial" pitchFamily="34" charset="0"/>
                </a:rPr>
                <a:t>～</a:t>
              </a:r>
            </a:p>
          </p:txBody>
        </p:sp>
        <p:sp>
          <p:nvSpPr>
            <p:cNvPr id="93" name="テキスト ボックス 101"/>
            <p:cNvSpPr txBox="1">
              <a:spLocks noChangeArrowheads="1"/>
            </p:cNvSpPr>
            <p:nvPr/>
          </p:nvSpPr>
          <p:spPr bwMode="auto">
            <a:xfrm>
              <a:off x="7057867" y="1232081"/>
              <a:ext cx="389741" cy="33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buClrTx/>
                <a:buSzTx/>
                <a:buFontTx/>
                <a:buNone/>
              </a:pPr>
              <a:r>
                <a:rPr lang="ja-JP" altLang="en-US" sz="1600" b="1">
                  <a:solidFill>
                    <a:srgbClr val="000000"/>
                  </a:solidFill>
                  <a:ea typeface="宋体" charset="-122"/>
                  <a:cs typeface="Arial" pitchFamily="34" charset="0"/>
                </a:rPr>
                <a:t>～</a:t>
              </a:r>
            </a:p>
          </p:txBody>
        </p:sp>
      </p:grpSp>
      <p:sp>
        <p:nvSpPr>
          <p:cNvPr id="94" name="Rectangle 49"/>
          <p:cNvSpPr>
            <a:spLocks noChangeAspect="1" noChangeArrowheads="1"/>
          </p:cNvSpPr>
          <p:nvPr/>
        </p:nvSpPr>
        <p:spPr bwMode="auto">
          <a:xfrm>
            <a:off x="2898775" y="3314700"/>
            <a:ext cx="995363" cy="3222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rIns="18000" anchor="ctr">
            <a:spAutoFit/>
          </a:bodyPr>
          <a:lstStyle/>
          <a:p>
            <a:pPr algn="ctr" defTabSz="762000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Arial" pitchFamily="34" charset="0"/>
              </a:rPr>
              <a:t>Target</a:t>
            </a:r>
          </a:p>
        </p:txBody>
      </p:sp>
      <p:sp>
        <p:nvSpPr>
          <p:cNvPr id="95" name="コンテンツ プレースホルダー 6"/>
          <p:cNvSpPr txBox="1">
            <a:spLocks/>
          </p:cNvSpPr>
          <p:nvPr/>
        </p:nvSpPr>
        <p:spPr bwMode="auto">
          <a:xfrm>
            <a:off x="220663" y="1371600"/>
            <a:ext cx="87122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7025" indent="-327025" defTabSz="873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9613" indent="-273050" defTabSz="873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ja-JP" sz="2800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Our target system concept is similar to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TransferJet</a:t>
            </a:r>
            <a:r>
              <a:rPr lang="en-US" altLang="ja-JP" sz="2800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.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But data rate is less than 1 </a:t>
            </a:r>
            <a:r>
              <a:rPr lang="en-US" altLang="ja-JP" dirty="0" err="1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Gbps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.</a:t>
            </a:r>
          </a:p>
        </p:txBody>
      </p:sp>
      <p:sp>
        <p:nvSpPr>
          <p:cNvPr id="96" name="四角形吹き出し 4100"/>
          <p:cNvSpPr/>
          <p:nvPr/>
        </p:nvSpPr>
        <p:spPr bwMode="auto">
          <a:xfrm>
            <a:off x="4724400" y="4157662"/>
            <a:ext cx="1971675" cy="1773238"/>
          </a:xfrm>
          <a:prstGeom prst="wedgeRectCallout">
            <a:avLst>
              <a:gd name="adj1" fmla="val -89999"/>
              <a:gd name="adj2" fmla="val -21197"/>
            </a:avLst>
          </a:prstGeom>
          <a:solidFill>
            <a:srgbClr val="AAE2CA">
              <a:lumMod val="20000"/>
              <a:lumOff val="80000"/>
            </a:srgbClr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TrasferJet Consortium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Promoters (9 Companies)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Sony Corporation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Toshiba Corporation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Adopters(36 Companies)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NTT Docomo, INC.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KDDI Corporation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etc.</a:t>
            </a:r>
          </a:p>
        </p:txBody>
      </p:sp>
      <p:sp>
        <p:nvSpPr>
          <p:cNvPr id="97" name="Rectangle 47"/>
          <p:cNvSpPr>
            <a:spLocks noChangeArrowheads="1"/>
          </p:cNvSpPr>
          <p:nvPr/>
        </p:nvSpPr>
        <p:spPr bwMode="auto">
          <a:xfrm>
            <a:off x="2771775" y="5726112"/>
            <a:ext cx="1295400" cy="2159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ISO15693</a:t>
            </a:r>
          </a:p>
        </p:txBody>
      </p:sp>
      <p:sp>
        <p:nvSpPr>
          <p:cNvPr id="98" name="Rectangle 48"/>
          <p:cNvSpPr>
            <a:spLocks noChangeArrowheads="1"/>
          </p:cNvSpPr>
          <p:nvPr/>
        </p:nvSpPr>
        <p:spPr bwMode="auto">
          <a:xfrm>
            <a:off x="2771775" y="5510212"/>
            <a:ext cx="1295400" cy="2159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ISO14443</a:t>
            </a:r>
          </a:p>
        </p:txBody>
      </p:sp>
    </p:spTree>
    <p:extLst>
      <p:ext uri="{BB962C8B-B14F-4D97-AF65-F5344CB8AC3E}">
        <p14:creationId xmlns:p14="http://schemas.microsoft.com/office/powerpoint/2010/main" val="398419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9" name="Rectangle 77"/>
          <p:cNvSpPr txBox="1">
            <a:spLocks noChangeArrowheads="1"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en-US" altLang="ja-JP" sz="3800" kern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Standard Specifications</a:t>
            </a:r>
            <a:endParaRPr lang="ja-JP" altLang="en-US" sz="3800" kern="0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graphicFrame>
        <p:nvGraphicFramePr>
          <p:cNvPr id="10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004593"/>
              </p:ext>
            </p:extLst>
          </p:nvPr>
        </p:nvGraphicFramePr>
        <p:xfrm>
          <a:off x="152400" y="1676400"/>
          <a:ext cx="8839202" cy="4267506"/>
        </p:xfrm>
        <a:graphic>
          <a:graphicData uri="http://schemas.openxmlformats.org/drawingml/2006/table">
            <a:tbl>
              <a:tblPr/>
              <a:tblGrid>
                <a:gridCol w="978935"/>
                <a:gridCol w="829340"/>
                <a:gridCol w="934925"/>
                <a:gridCol w="1828800"/>
                <a:gridCol w="1247887"/>
                <a:gridCol w="685357"/>
                <a:gridCol w="1340478"/>
                <a:gridCol w="993480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Frequency band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Modulation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Range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Beamforming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IP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Topology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DRM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423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TransferJet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4.5 GHz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UWB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560Mbps (max)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&lt; 5cm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Not Required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Not support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P to P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Support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( CPRM etc.)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IEEE 802.11ad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60 GHz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1.115Gbps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SC, BPSK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Option: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6.756Gbps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OFDM, 64QAM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In room gaming,…5m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Rapid sync-n-go file transfer…8m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Projection to TV or projection in conf. room…8m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Mandatory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Support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AP-based BSS (Basic Service Set)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PBSS (Personal BSS)…P to P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Support over 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(DTCP-IP)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Target</a:t>
                      </a:r>
                      <a:endParaRPr kumimoji="0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60 GHz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&gt;2Gbps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OFDM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or SC+FDE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&lt; 5cm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Not Required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Support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P to P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Support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05759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EEE-P802_15 1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IEEE-P802_15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306</TotalTime>
  <Words>2220</Words>
  <Application>Microsoft Office PowerPoint</Application>
  <PresentationFormat>画面に合わせる (4:3)</PresentationFormat>
  <Paragraphs>712</Paragraphs>
  <Slides>28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0" baseType="lpstr">
      <vt:lpstr>802-11-Submission</vt:lpstr>
      <vt:lpstr>Image</vt:lpstr>
      <vt:lpstr>The New Public Phone Service -Non Contact Ultra High Speed Contents Download</vt:lpstr>
      <vt:lpstr>Abstract</vt:lpstr>
      <vt:lpstr>PowerPoint プレゼンテーション</vt:lpstr>
      <vt:lpstr>High Speed Data Download Service</vt:lpstr>
      <vt:lpstr>Service roadmap</vt:lpstr>
      <vt:lpstr>Number of Public Phone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Download Time Comparison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SR-MIMO Channel Measurement (with 25-GHz scale model)</vt:lpstr>
      <vt:lpstr>SR-MIMO Channel Measurement (with 25-GHz scale model)</vt:lpstr>
      <vt:lpstr>Summary of 100 G bit/s over 60-GHz band using short-range MIMO</vt:lpstr>
      <vt:lpstr>References</vt:lpstr>
      <vt:lpstr>Backup</vt:lpstr>
      <vt:lpstr>Regulation will be Changed</vt:lpstr>
      <vt:lpstr>PowerPoint プレゼンテーション</vt:lpstr>
      <vt:lpstr>PowerPoint プレゼンテーション</vt:lpstr>
      <vt:lpstr>Further advantage of SR-MIMO</vt:lpstr>
      <vt:lpstr>SR-MIMO Channel Measurement (with 25-GHz scale model)</vt:lpstr>
      <vt:lpstr>Frequency of scale model measurement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Public Phone Service -Non Contact Ultra High Speed Contents Download</dc:title>
  <dc:creator>Masashi Shimizu;NTT Corporation</dc:creator>
  <cp:lastModifiedBy>NTT</cp:lastModifiedBy>
  <cp:revision>31</cp:revision>
  <cp:lastPrinted>2014-01-17T07:09:38Z</cp:lastPrinted>
  <dcterms:created xsi:type="dcterms:W3CDTF">2014-01-16T07:30:06Z</dcterms:created>
  <dcterms:modified xsi:type="dcterms:W3CDTF">2014-01-21T04:58:04Z</dcterms:modified>
</cp:coreProperties>
</file>