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60" r:id="rId3"/>
    <p:sldId id="263" r:id="rId4"/>
    <p:sldId id="273" r:id="rId5"/>
    <p:sldId id="265" r:id="rId6"/>
    <p:sldId id="274" r:id="rId7"/>
    <p:sldId id="275" r:id="rId8"/>
    <p:sldId id="267" r:id="rId9"/>
    <p:sldId id="271" r:id="rId10"/>
  </p:sldIdLst>
  <p:sldSz cx="9144000" cy="6858000" type="screen4x3"/>
  <p:notesSz cx="6807200"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369" autoAdjust="0"/>
  </p:normalViewPr>
  <p:slideViewPr>
    <p:cSldViewPr>
      <p:cViewPr varScale="1">
        <p:scale>
          <a:sx n="94" d="100"/>
          <a:sy n="94" d="100"/>
        </p:scale>
        <p:origin x="-7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7CF724BF-A683-4562-9631-076421E7F226}" type="datetimeFigureOut">
              <a:rPr lang="zh-TW" altLang="en-US" smtClean="0"/>
              <a:t>2014/1/21</a:t>
            </a:fld>
            <a:endParaRPr lang="zh-TW" altLang="en-US"/>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D20CE84C-7972-4DB2-BA11-0EF6A9B5C3DE}" type="slidenum">
              <a:rPr lang="zh-TW" altLang="en-US" smtClean="0"/>
              <a:t>‹#›</a:t>
            </a:fld>
            <a:endParaRPr lang="zh-TW" altLang="en-US"/>
          </a:p>
        </p:txBody>
      </p:sp>
    </p:spTree>
    <p:extLst>
      <p:ext uri="{BB962C8B-B14F-4D97-AF65-F5344CB8AC3E}">
        <p14:creationId xmlns:p14="http://schemas.microsoft.com/office/powerpoint/2010/main" val="4007143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smtClean="0">
                <a:solidFill>
                  <a:schemeClr val="tx1"/>
                </a:solidFill>
                <a:latin typeface="微軟正黑體"/>
                <a:ea typeface="微軟正黑體"/>
                <a:cs typeface="微軟正黑體"/>
              </a:rPr>
              <a:t>GAS may be used to enable network selection for STAs when dot11InterworkingServiceActivated is true. GAS provides transport mechanisms for advertisement services while STAs are in the unassociated state as well as the associated state. This is accomplished via the use of Public Action management frames, which are Class-1 frames. GAS messages shall be transmitted using individually addressed Public Action frames.</a:t>
            </a:r>
            <a:endParaRPr lang="zh-TW" altLang="en-US" dirty="0">
              <a:latin typeface="微軟正黑體"/>
              <a:ea typeface="微軟正黑體"/>
              <a:cs typeface="微軟正黑體"/>
            </a:endParaRPr>
          </a:p>
        </p:txBody>
      </p:sp>
      <p:sp>
        <p:nvSpPr>
          <p:cNvPr id="4" name="投影片編號版面配置區 3"/>
          <p:cNvSpPr>
            <a:spLocks noGrp="1"/>
          </p:cNvSpPr>
          <p:nvPr>
            <p:ph type="sldNum" sz="quarter" idx="10"/>
          </p:nvPr>
        </p:nvSpPr>
        <p:spPr/>
        <p:txBody>
          <a:bodyPr/>
          <a:lstStyle/>
          <a:p>
            <a:fld id="{D20CE84C-7972-4DB2-BA11-0EF6A9B5C3DE}" type="slidenum">
              <a:rPr lang="zh-TW" altLang="en-US" smtClean="0"/>
              <a:t>5</a:t>
            </a:fld>
            <a:endParaRPr lang="zh-TW" altLang="en-US"/>
          </a:p>
        </p:txBody>
      </p:sp>
    </p:spTree>
    <p:extLst>
      <p:ext uri="{BB962C8B-B14F-4D97-AF65-F5344CB8AC3E}">
        <p14:creationId xmlns:p14="http://schemas.microsoft.com/office/powerpoint/2010/main" val="256291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zh-TW" altLang="en-US" smtClean="0"/>
              <a:t>按一下以編輯母片標題樣式</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en-GB"/>
          </a:p>
        </p:txBody>
      </p:sp>
      <p:sp>
        <p:nvSpPr>
          <p:cNvPr id="4" name="Date Placeholder 3"/>
          <p:cNvSpPr>
            <a:spLocks noGrp="1"/>
          </p:cNvSpPr>
          <p:nvPr>
            <p:ph type="dt"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r>
              <a:rPr lang="en-US" altLang="zh-TW" dirty="0" smtClean="0"/>
              <a:t>November 2013</a:t>
            </a:r>
            <a:endParaRPr lang="en-GB" altLang="zh-TW" dirty="0" smtClean="0"/>
          </a:p>
        </p:txBody>
      </p:sp>
      <p:sp>
        <p:nvSpPr>
          <p:cNvPr id="5" name="Footer Placeholder 4"/>
          <p:cNvSpPr>
            <a:spLocks noGrp="1"/>
          </p:cNvSpPr>
          <p:nvPr>
            <p:ph type="ftr" idx="11"/>
          </p:nvPr>
        </p:nvSpPr>
        <p:spPr/>
        <p:txBody>
          <a:bodyPr/>
          <a:lstStyle>
            <a:lvl1pPr>
              <a:defRPr/>
            </a:lvl1pPr>
          </a:lstStyle>
          <a:p>
            <a:r>
              <a:rPr lang="en-US" altLang="zh-TW" smtClean="0"/>
              <a:t>HTC</a:t>
            </a:r>
            <a:endParaRPr lang="zh-TW" altLang="en-US"/>
          </a:p>
        </p:txBody>
      </p:sp>
      <p:sp>
        <p:nvSpPr>
          <p:cNvPr id="6" name="Slide Number Placeholder 5"/>
          <p:cNvSpPr>
            <a:spLocks noGrp="1"/>
          </p:cNvSpPr>
          <p:nvPr>
            <p:ph type="sldNum" idx="12"/>
          </p:nvPr>
        </p:nvSpPr>
        <p:spPr/>
        <p:txBody>
          <a:bodyPr/>
          <a:lstStyle>
            <a:lvl1pPr>
              <a:defRPr/>
            </a:lvl1pPr>
          </a:lstStyle>
          <a:p>
            <a:fld id="{73DA0BB7-265A-403C-9275-D587AB510EDC}" type="slidenum">
              <a:rPr lang="zh-TW" altLang="en-US" smtClean="0"/>
              <a:t>‹#›</a:t>
            </a:fld>
            <a:endParaRPr lang="zh-TW" altLang="en-US"/>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GB"/>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GB"/>
          </a:p>
        </p:txBody>
      </p:sp>
      <p:sp>
        <p:nvSpPr>
          <p:cNvPr id="6" name="Slide Number Placeholder 5"/>
          <p:cNvSpPr>
            <a:spLocks noGrp="1"/>
          </p:cNvSpPr>
          <p:nvPr>
            <p:ph type="sldNum" idx="12"/>
          </p:nvPr>
        </p:nvSpPr>
        <p:spPr/>
        <p:txBody>
          <a:bodyPr/>
          <a:lstStyle>
            <a:lvl1pPr>
              <a:defRPr/>
            </a:lvl1pPr>
          </a:lstStyle>
          <a:p>
            <a:fld id="{73DA0BB7-265A-403C-9275-D587AB510EDC}" type="slidenum">
              <a:rPr lang="zh-TW" altLang="en-US" smtClean="0"/>
              <a:t>‹#›</a:t>
            </a:fld>
            <a:endParaRPr lang="zh-TW" altLang="en-US"/>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ltLang="zh-TW" smtClean="0"/>
              <a:t>HTC</a:t>
            </a:r>
            <a:endParaRPr lang="zh-TW" altLang="en-US"/>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TW" dirty="0" smtClean="0"/>
              <a:t>November 2013</a:t>
            </a:r>
            <a:endParaRPr lang="en-GB" altLang="zh-TW" dirty="0" smtClean="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Date Placeholder 3"/>
          <p:cNvSpPr>
            <a:spLocks noGrp="1"/>
          </p:cNvSpPr>
          <p:nvPr>
            <p:ph type="dt" idx="10"/>
          </p:nvPr>
        </p:nvSpPr>
        <p:spPr/>
        <p:txBody>
          <a:bodyPr/>
          <a:lstStyle>
            <a:lvl1pPr>
              <a:defRPr/>
            </a:lvl1pPr>
          </a:lstStyle>
          <a:p>
            <a:r>
              <a:rPr lang="en-US" altLang="zh-TW" dirty="0" smtClean="0"/>
              <a:t>November 2013</a:t>
            </a:r>
            <a:endParaRPr lang="en-GB" altLang="zh-TW" dirty="0" smtClean="0"/>
          </a:p>
        </p:txBody>
      </p:sp>
      <p:sp>
        <p:nvSpPr>
          <p:cNvPr id="5" name="Footer Placeholder 4"/>
          <p:cNvSpPr>
            <a:spLocks noGrp="1"/>
          </p:cNvSpPr>
          <p:nvPr>
            <p:ph type="ftr" idx="11"/>
          </p:nvPr>
        </p:nvSpPr>
        <p:spPr/>
        <p:txBody>
          <a:bodyPr/>
          <a:lstStyle>
            <a:lvl1pPr>
              <a:defRPr/>
            </a:lvl1pPr>
          </a:lstStyle>
          <a:p>
            <a:r>
              <a:rPr lang="en-US" altLang="zh-TW" smtClean="0"/>
              <a:t>HTC</a:t>
            </a:r>
            <a:endParaRPr lang="zh-TW" altLang="en-US"/>
          </a:p>
        </p:txBody>
      </p:sp>
      <p:sp>
        <p:nvSpPr>
          <p:cNvPr id="6" name="Slide Number Placeholder 5"/>
          <p:cNvSpPr>
            <a:spLocks noGrp="1"/>
          </p:cNvSpPr>
          <p:nvPr>
            <p:ph type="sldNum" idx="12"/>
          </p:nvPr>
        </p:nvSpPr>
        <p:spPr/>
        <p:txBody>
          <a:bodyPr/>
          <a:lstStyle>
            <a:lvl1pPr>
              <a:defRPr/>
            </a:lvl1pPr>
          </a:lstStyle>
          <a:p>
            <a:fld id="{73DA0BB7-265A-403C-9275-D587AB510EDC}" type="slidenum">
              <a:rPr lang="zh-TW" altLang="en-US" smtClean="0"/>
              <a:t>‹#›</a:t>
            </a:fld>
            <a:endParaRPr lang="zh-TW" alt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GB"/>
          </a:p>
        </p:txBody>
      </p:sp>
      <p:sp>
        <p:nvSpPr>
          <p:cNvPr id="5" name="Date Placeholder 4"/>
          <p:cNvSpPr>
            <a:spLocks noGrp="1"/>
          </p:cNvSpPr>
          <p:nvPr>
            <p:ph type="dt" idx="10"/>
          </p:nvPr>
        </p:nvSpPr>
        <p:spPr/>
        <p:txBody>
          <a:bodyPr/>
          <a:lstStyle>
            <a:lvl1pPr>
              <a:defRPr/>
            </a:lvl1pPr>
          </a:lstStyle>
          <a:p>
            <a:r>
              <a:rPr lang="en-US" altLang="zh-TW" dirty="0" smtClean="0"/>
              <a:t>November 2013</a:t>
            </a:r>
            <a:endParaRPr lang="en-GB" altLang="zh-TW" dirty="0" smtClean="0"/>
          </a:p>
        </p:txBody>
      </p:sp>
      <p:sp>
        <p:nvSpPr>
          <p:cNvPr id="6" name="Footer Placeholder 5"/>
          <p:cNvSpPr>
            <a:spLocks noGrp="1"/>
          </p:cNvSpPr>
          <p:nvPr>
            <p:ph type="ftr" idx="11"/>
          </p:nvPr>
        </p:nvSpPr>
        <p:spPr/>
        <p:txBody>
          <a:bodyPr/>
          <a:lstStyle>
            <a:lvl1pPr>
              <a:defRPr/>
            </a:lvl1pPr>
          </a:lstStyle>
          <a:p>
            <a:r>
              <a:rPr lang="en-US" altLang="zh-TW" smtClean="0"/>
              <a:t>HTC</a:t>
            </a:r>
            <a:endParaRPr lang="zh-TW" altLang="en-US"/>
          </a:p>
        </p:txBody>
      </p:sp>
      <p:sp>
        <p:nvSpPr>
          <p:cNvPr id="7" name="Slide Number Placeholder 6"/>
          <p:cNvSpPr>
            <a:spLocks noGrp="1"/>
          </p:cNvSpPr>
          <p:nvPr>
            <p:ph type="sldNum" idx="12"/>
          </p:nvPr>
        </p:nvSpPr>
        <p:spPr/>
        <p:txBody>
          <a:bodyPr/>
          <a:lstStyle>
            <a:lvl1pPr>
              <a:defRPr/>
            </a:lvl1pPr>
          </a:lstStyle>
          <a:p>
            <a:fld id="{73DA0BB7-265A-403C-9275-D587AB510EDC}" type="slidenum">
              <a:rPr lang="zh-TW" altLang="en-US" smtClean="0"/>
              <a:t>‹#›</a:t>
            </a:fld>
            <a:endParaRPr lang="zh-TW" alt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GB"/>
          </a:p>
        </p:txBody>
      </p:sp>
      <p:sp>
        <p:nvSpPr>
          <p:cNvPr id="7" name="Date Placeholder 6"/>
          <p:cNvSpPr>
            <a:spLocks noGrp="1"/>
          </p:cNvSpPr>
          <p:nvPr>
            <p:ph type="dt" idx="10"/>
          </p:nvPr>
        </p:nvSpPr>
        <p:spPr/>
        <p:txBody>
          <a:bodyPr/>
          <a:lstStyle>
            <a:lvl1pPr>
              <a:defRPr/>
            </a:lvl1pPr>
          </a:lstStyle>
          <a:p>
            <a:r>
              <a:rPr lang="en-US" altLang="zh-TW" dirty="0" smtClean="0"/>
              <a:t>November 2013</a:t>
            </a:r>
            <a:endParaRPr lang="en-GB" altLang="zh-TW" dirty="0" smtClean="0"/>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US" altLang="zh-TW" smtClean="0"/>
              <a:t>HTC</a:t>
            </a:r>
            <a:endParaRPr lang="zh-TW" altLang="en-US"/>
          </a:p>
        </p:txBody>
      </p:sp>
      <p:sp>
        <p:nvSpPr>
          <p:cNvPr id="9" name="Slide Number Placeholder 8"/>
          <p:cNvSpPr>
            <a:spLocks noGrp="1"/>
          </p:cNvSpPr>
          <p:nvPr>
            <p:ph type="sldNum" idx="12"/>
          </p:nvPr>
        </p:nvSpPr>
        <p:spPr/>
        <p:txBody>
          <a:bodyPr/>
          <a:lstStyle>
            <a:lvl1pPr>
              <a:defRPr/>
            </a:lvl1pPr>
          </a:lstStyle>
          <a:p>
            <a:fld id="{73DA0BB7-265A-403C-9275-D587AB510EDC}" type="slidenum">
              <a:rPr lang="zh-TW" altLang="en-US" smtClean="0"/>
              <a:t>‹#›</a:t>
            </a:fld>
            <a:endParaRPr lang="zh-TW" altLang="en-US"/>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GB"/>
          </a:p>
        </p:txBody>
      </p:sp>
      <p:sp>
        <p:nvSpPr>
          <p:cNvPr id="3" name="Date Placeholder 2"/>
          <p:cNvSpPr>
            <a:spLocks noGrp="1"/>
          </p:cNvSpPr>
          <p:nvPr>
            <p:ph type="dt" idx="10"/>
          </p:nvPr>
        </p:nvSpPr>
        <p:spPr/>
        <p:txBody>
          <a:bodyPr/>
          <a:lstStyle>
            <a:lvl1pPr>
              <a:defRPr/>
            </a:lvl1pPr>
          </a:lstStyle>
          <a:p>
            <a:r>
              <a:rPr lang="en-US" altLang="zh-TW" dirty="0" smtClean="0"/>
              <a:t>November 2013</a:t>
            </a:r>
            <a:endParaRPr lang="en-GB" altLang="zh-TW" dirty="0" smtClean="0"/>
          </a:p>
        </p:txBody>
      </p:sp>
      <p:sp>
        <p:nvSpPr>
          <p:cNvPr id="4" name="Footer Placeholder 3"/>
          <p:cNvSpPr>
            <a:spLocks noGrp="1"/>
          </p:cNvSpPr>
          <p:nvPr>
            <p:ph type="ftr" idx="11"/>
          </p:nvPr>
        </p:nvSpPr>
        <p:spPr/>
        <p:txBody>
          <a:bodyPr/>
          <a:lstStyle>
            <a:lvl1pPr>
              <a:defRPr/>
            </a:lvl1pPr>
          </a:lstStyle>
          <a:p>
            <a:r>
              <a:rPr lang="en-US" altLang="zh-TW" smtClean="0"/>
              <a:t>HTC</a:t>
            </a:r>
            <a:endParaRPr lang="zh-TW" altLang="en-US"/>
          </a:p>
        </p:txBody>
      </p:sp>
      <p:sp>
        <p:nvSpPr>
          <p:cNvPr id="5" name="Slide Number Placeholder 4"/>
          <p:cNvSpPr>
            <a:spLocks noGrp="1"/>
          </p:cNvSpPr>
          <p:nvPr>
            <p:ph type="sldNum" idx="12"/>
          </p:nvPr>
        </p:nvSpPr>
        <p:spPr/>
        <p:txBody>
          <a:bodyPr/>
          <a:lstStyle>
            <a:lvl1pPr>
              <a:defRPr/>
            </a:lvl1pPr>
          </a:lstStyle>
          <a:p>
            <a:fld id="{73DA0BB7-265A-403C-9275-D587AB510EDC}" type="slidenum">
              <a:rPr lang="zh-TW" altLang="en-US" smtClean="0"/>
              <a:t>‹#›</a:t>
            </a:fld>
            <a:endParaRPr lang="zh-TW" alt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zh-TW" dirty="0" smtClean="0"/>
              <a:t>November 2013</a:t>
            </a:r>
            <a:endParaRPr lang="en-GB" altLang="zh-TW" dirty="0" smtClean="0"/>
          </a:p>
        </p:txBody>
      </p:sp>
      <p:sp>
        <p:nvSpPr>
          <p:cNvPr id="3" name="Footer Placeholder 2"/>
          <p:cNvSpPr>
            <a:spLocks noGrp="1"/>
          </p:cNvSpPr>
          <p:nvPr>
            <p:ph type="ftr" idx="11"/>
          </p:nvPr>
        </p:nvSpPr>
        <p:spPr/>
        <p:txBody>
          <a:bodyPr/>
          <a:lstStyle>
            <a:lvl1pPr>
              <a:defRPr/>
            </a:lvl1pPr>
          </a:lstStyle>
          <a:p>
            <a:r>
              <a:rPr lang="en-US" altLang="zh-TW" smtClean="0"/>
              <a:t>HTC</a:t>
            </a:r>
            <a:endParaRPr lang="zh-TW" altLang="en-US"/>
          </a:p>
        </p:txBody>
      </p:sp>
      <p:sp>
        <p:nvSpPr>
          <p:cNvPr id="4" name="Slide Number Placeholder 3"/>
          <p:cNvSpPr>
            <a:spLocks noGrp="1"/>
          </p:cNvSpPr>
          <p:nvPr>
            <p:ph type="sldNum" idx="12"/>
          </p:nvPr>
        </p:nvSpPr>
        <p:spPr/>
        <p:txBody>
          <a:bodyPr/>
          <a:lstStyle>
            <a:lvl1pPr>
              <a:defRPr/>
            </a:lvl1pPr>
          </a:lstStyle>
          <a:p>
            <a:fld id="{73DA0BB7-265A-403C-9275-D587AB510EDC}" type="slidenum">
              <a:rPr lang="zh-TW" altLang="en-US" smtClean="0"/>
              <a:t>‹#›</a:t>
            </a:fld>
            <a:endParaRPr lang="zh-TW" alt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GB"/>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GB"/>
          </a:p>
        </p:txBody>
      </p:sp>
      <p:sp>
        <p:nvSpPr>
          <p:cNvPr id="4" name="Date Placeholder 3"/>
          <p:cNvSpPr>
            <a:spLocks noGrp="1"/>
          </p:cNvSpPr>
          <p:nvPr>
            <p:ph type="dt" idx="10"/>
          </p:nvPr>
        </p:nvSpPr>
        <p:spPr/>
        <p:txBody>
          <a:bodyPr/>
          <a:lstStyle>
            <a:lvl1pPr>
              <a:defRPr/>
            </a:lvl1pPr>
          </a:lstStyle>
          <a:p>
            <a:r>
              <a:rPr lang="en-US" altLang="zh-TW" dirty="0" smtClean="0"/>
              <a:t>November 2013</a:t>
            </a:r>
            <a:endParaRPr lang="en-GB" altLang="zh-TW" dirty="0" smtClean="0"/>
          </a:p>
        </p:txBody>
      </p:sp>
      <p:sp>
        <p:nvSpPr>
          <p:cNvPr id="5" name="Footer Placeholder 4"/>
          <p:cNvSpPr>
            <a:spLocks noGrp="1"/>
          </p:cNvSpPr>
          <p:nvPr>
            <p:ph type="ftr" idx="11"/>
          </p:nvPr>
        </p:nvSpPr>
        <p:spPr/>
        <p:txBody>
          <a:bodyPr/>
          <a:lstStyle>
            <a:lvl1pPr>
              <a:defRPr/>
            </a:lvl1pPr>
          </a:lstStyle>
          <a:p>
            <a:r>
              <a:rPr lang="en-US" altLang="zh-TW" smtClean="0"/>
              <a:t>HTC</a:t>
            </a:r>
            <a:endParaRPr lang="zh-TW" altLang="en-US"/>
          </a:p>
        </p:txBody>
      </p:sp>
      <p:sp>
        <p:nvSpPr>
          <p:cNvPr id="6" name="Slide Number Placeholder 5"/>
          <p:cNvSpPr>
            <a:spLocks noGrp="1"/>
          </p:cNvSpPr>
          <p:nvPr>
            <p:ph type="sldNum" idx="12"/>
          </p:nvPr>
        </p:nvSpPr>
        <p:spPr/>
        <p:txBody>
          <a:bodyPr/>
          <a:lstStyle>
            <a:lvl1pPr>
              <a:defRPr/>
            </a:lvl1pPr>
          </a:lstStyle>
          <a:p>
            <a:fld id="{73DA0BB7-265A-403C-9275-D587AB510EDC}" type="slidenum">
              <a:rPr lang="zh-TW" altLang="en-US" smtClean="0"/>
              <a:t>‹#›</a:t>
            </a:fld>
            <a:endParaRPr lang="zh-TW" altLang="en-US"/>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zh-TW" altLang="en-US" smtClean="0"/>
              <a:t>按一下以編輯母片標題樣式</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GB"/>
          </a:p>
        </p:txBody>
      </p:sp>
      <p:sp>
        <p:nvSpPr>
          <p:cNvPr id="4" name="Date Placeholder 3"/>
          <p:cNvSpPr>
            <a:spLocks noGrp="1"/>
          </p:cNvSpPr>
          <p:nvPr>
            <p:ph type="dt" idx="10"/>
          </p:nvPr>
        </p:nvSpPr>
        <p:spPr/>
        <p:txBody>
          <a:bodyPr/>
          <a:lstStyle>
            <a:lvl1pPr>
              <a:defRPr/>
            </a:lvl1pPr>
          </a:lstStyle>
          <a:p>
            <a:r>
              <a:rPr lang="en-US" altLang="zh-TW" dirty="0" smtClean="0"/>
              <a:t>November 2013</a:t>
            </a:r>
            <a:endParaRPr lang="en-GB" altLang="zh-TW" dirty="0" smtClean="0"/>
          </a:p>
        </p:txBody>
      </p:sp>
      <p:sp>
        <p:nvSpPr>
          <p:cNvPr id="5" name="Footer Placeholder 4"/>
          <p:cNvSpPr>
            <a:spLocks noGrp="1"/>
          </p:cNvSpPr>
          <p:nvPr>
            <p:ph type="ftr" idx="11"/>
          </p:nvPr>
        </p:nvSpPr>
        <p:spPr/>
        <p:txBody>
          <a:bodyPr/>
          <a:lstStyle>
            <a:lvl1pPr>
              <a:defRPr/>
            </a:lvl1pPr>
          </a:lstStyle>
          <a:p>
            <a:r>
              <a:rPr lang="en-US" altLang="zh-TW" smtClean="0"/>
              <a:t>HTC</a:t>
            </a:r>
            <a:endParaRPr lang="zh-TW" altLang="en-US"/>
          </a:p>
        </p:txBody>
      </p:sp>
      <p:sp>
        <p:nvSpPr>
          <p:cNvPr id="6" name="Slide Number Placeholder 5"/>
          <p:cNvSpPr>
            <a:spLocks noGrp="1"/>
          </p:cNvSpPr>
          <p:nvPr>
            <p:ph type="sldNum" idx="12"/>
          </p:nvPr>
        </p:nvSpPr>
        <p:spPr/>
        <p:txBody>
          <a:bodyPr/>
          <a:lstStyle>
            <a:lvl1pPr>
              <a:defRPr/>
            </a:lvl1pPr>
          </a:lstStyle>
          <a:p>
            <a:fld id="{73DA0BB7-265A-403C-9275-D587AB510EDC}" type="slidenum">
              <a:rPr lang="zh-TW" altLang="en-US" smtClean="0"/>
              <a:t>‹#›</a:t>
            </a:fld>
            <a:endParaRPr lang="zh-TW" altLang="en-US"/>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TW" dirty="0" smtClean="0"/>
              <a:t>November 2013</a:t>
            </a:r>
            <a:endParaRPr lang="zh-TW" altLang="en-US"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ltLang="zh-TW" smtClean="0"/>
              <a:t>HTC</a:t>
            </a:r>
            <a:endParaRPr lang="zh-TW" altLang="en-US"/>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fld id="{73DA0BB7-265A-403C-9275-D587AB510EDC}" type="slidenum">
              <a:rPr lang="zh-TW" altLang="en-US" smtClean="0"/>
              <a:t>‹#›</a:t>
            </a:fld>
            <a:endParaRPr lang="zh-TW" altLang="en-US"/>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11-14/0124r0</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xmlns:p14="http://schemas.microsoft.com/office/powerpoint/2010/mai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Microsoft_Word_97_-_2004___1.doc"/><Relationship Id="rId4"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836712"/>
            <a:ext cx="7772400" cy="1470025"/>
          </a:xfrm>
        </p:spPr>
        <p:txBody>
          <a:bodyPr/>
          <a:lstStyle/>
          <a:p>
            <a:r>
              <a:rPr lang="en-US" altLang="zh-TW" dirty="0" smtClean="0">
                <a:latin typeface="Times New Roman"/>
                <a:ea typeface="新細明體" charset="0"/>
                <a:cs typeface="Times New Roman"/>
              </a:rPr>
              <a:t>Service discovery for local services</a:t>
            </a:r>
            <a:endParaRPr lang="zh-TW" altLang="en-US" dirty="0">
              <a:latin typeface="Times New Roman"/>
              <a:cs typeface="Times New Roman"/>
            </a:endParaRPr>
          </a:p>
        </p:txBody>
      </p:sp>
      <p:sp>
        <p:nvSpPr>
          <p:cNvPr id="4" name="Rectangle 2"/>
          <p:cNvSpPr txBox="1">
            <a:spLocks noChangeArrowheads="1"/>
          </p:cNvSpPr>
          <p:nvPr/>
        </p:nvSpPr>
        <p:spPr bwMode="auto">
          <a:xfrm>
            <a:off x="699617" y="2302968"/>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0" indent="0" algn="ctr" defTabSz="449263" rtl="0" eaLnBrk="1" fontAlgn="base" hangingPunct="1">
              <a:spcBef>
                <a:spcPts val="600"/>
              </a:spcBef>
              <a:spcAft>
                <a:spcPct val="0"/>
              </a:spcAft>
              <a:buClr>
                <a:srgbClr val="000000"/>
              </a:buClr>
              <a:buSzPct val="100000"/>
              <a:buFont typeface="Times New Roman" pitchFamily="16" charset="0"/>
              <a:buNone/>
              <a:defRPr sz="2400" b="1">
                <a:solidFill>
                  <a:srgbClr val="000000"/>
                </a:solidFill>
                <a:latin typeface="+mn-lt"/>
                <a:ea typeface="+mn-ea"/>
                <a:cs typeface="+mn-cs"/>
              </a:defRPr>
            </a:lvl1pPr>
            <a:lvl2pPr marL="457200" indent="0" algn="ctr" defTabSz="449263" rtl="0" eaLnBrk="1" fontAlgn="base" hangingPunct="1">
              <a:spcBef>
                <a:spcPts val="500"/>
              </a:spcBef>
              <a:spcAft>
                <a:spcPct val="0"/>
              </a:spcAft>
              <a:buClr>
                <a:srgbClr val="000000"/>
              </a:buClr>
              <a:buSzPct val="100000"/>
              <a:buFont typeface="Times New Roman" pitchFamily="16" charset="0"/>
              <a:buNone/>
              <a:defRPr sz="2000">
                <a:solidFill>
                  <a:srgbClr val="000000"/>
                </a:solidFill>
                <a:latin typeface="+mn-lt"/>
                <a:ea typeface="+mn-ea"/>
              </a:defRPr>
            </a:lvl2pPr>
            <a:lvl3pPr marL="914400" indent="0" algn="ctr" defTabSz="449263" rtl="0" eaLnBrk="1" fontAlgn="base" hangingPunct="1">
              <a:spcBef>
                <a:spcPts val="450"/>
              </a:spcBef>
              <a:spcAft>
                <a:spcPct val="0"/>
              </a:spcAft>
              <a:buClr>
                <a:srgbClr val="000000"/>
              </a:buClr>
              <a:buSzPct val="100000"/>
              <a:buFont typeface="Times New Roman" pitchFamily="16" charset="0"/>
              <a:buNone/>
              <a:defRPr>
                <a:solidFill>
                  <a:srgbClr val="000000"/>
                </a:solidFill>
                <a:latin typeface="+mn-lt"/>
                <a:ea typeface="+mn-ea"/>
              </a:defRPr>
            </a:lvl3pPr>
            <a:lvl4pPr marL="13716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4pPr>
            <a:lvl5pPr marL="18288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5pPr>
            <a:lvl6pPr marL="22860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6pPr>
            <a:lvl7pPr marL="27432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7pPr>
            <a:lvl8pPr marL="32004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8pPr>
            <a:lvl9pPr marL="36576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9p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smtClean="0"/>
              <a:t>Date:</a:t>
            </a:r>
            <a:r>
              <a:rPr lang="en-GB" sz="2000" b="0" dirty="0" smtClean="0"/>
              <a:t> 2014-01-18</a:t>
            </a:r>
          </a:p>
        </p:txBody>
      </p:sp>
      <p:graphicFrame>
        <p:nvGraphicFramePr>
          <p:cNvPr id="5" name="Object 3"/>
          <p:cNvGraphicFramePr>
            <a:graphicFrameLocks noChangeAspect="1"/>
          </p:cNvGraphicFramePr>
          <p:nvPr>
            <p:extLst>
              <p:ext uri="{D42A27DB-BD31-4B8C-83A1-F6EECF244321}">
                <p14:modId xmlns:p14="http://schemas.microsoft.com/office/powerpoint/2010/main" val="4224749177"/>
              </p:ext>
            </p:extLst>
          </p:nvPr>
        </p:nvGraphicFramePr>
        <p:xfrm>
          <a:off x="549449" y="3471095"/>
          <a:ext cx="8077200" cy="2524125"/>
        </p:xfrm>
        <a:graphic>
          <a:graphicData uri="http://schemas.openxmlformats.org/presentationml/2006/ole">
            <mc:AlternateContent xmlns:mc="http://schemas.openxmlformats.org/markup-compatibility/2006">
              <mc:Choice xmlns:v="urn:schemas-microsoft-com:vml" Requires="v">
                <p:oleObj spid="_x0000_s1177" name="Document" r:id="rId3" imgW="8243994" imgH="2534004" progId="Word.Document.8">
                  <p:embed/>
                </p:oleObj>
              </mc:Choice>
              <mc:Fallback>
                <p:oleObj name="Document" r:id="rId3" imgW="8243994" imgH="2534004" progId="Word.Document.8">
                  <p:embed/>
                  <p:pic>
                    <p:nvPicPr>
                      <p:cNvPr id="0" name=""/>
                      <p:cNvPicPr>
                        <a:picLocks noChangeAspect="1" noChangeArrowheads="1"/>
                      </p:cNvPicPr>
                      <p:nvPr/>
                    </p:nvPicPr>
                    <p:blipFill>
                      <a:blip r:embed="rId4"/>
                      <a:srcRect/>
                      <a:stretch>
                        <a:fillRect/>
                      </a:stretch>
                    </p:blipFill>
                    <p:spPr bwMode="auto">
                      <a:xfrm>
                        <a:off x="549449" y="3471095"/>
                        <a:ext cx="8077200" cy="25241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6" name="Rectangle 4"/>
          <p:cNvSpPr>
            <a:spLocks noChangeArrowheads="1"/>
          </p:cNvSpPr>
          <p:nvPr/>
        </p:nvSpPr>
        <p:spPr bwMode="auto">
          <a:xfrm>
            <a:off x="565498" y="2835326"/>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
        <p:nvSpPr>
          <p:cNvPr id="7" name="Date Placeholder 3"/>
          <p:cNvSpPr>
            <a:spLocks noGrp="1"/>
          </p:cNvSpPr>
          <p:nvPr>
            <p:ph type="dt" idx="10"/>
          </p:nvPr>
        </p:nvSpPr>
        <p:spPr>
          <a:xfrm>
            <a:off x="696912" y="333375"/>
            <a:ext cx="1874823" cy="273050"/>
          </a:xfrm>
        </p:spPr>
        <p:txBody>
          <a:bodyPr/>
          <a:lstStyle>
            <a:lvl1pPr marL="0" marR="0" indent="0" algn="l"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r>
              <a:rPr lang="en-US" altLang="zh-TW" dirty="0" smtClean="0"/>
              <a:t>January 2014</a:t>
            </a:r>
            <a:endParaRPr lang="en-GB" altLang="zh-TW" dirty="0"/>
          </a:p>
        </p:txBody>
      </p:sp>
      <p:sp>
        <p:nvSpPr>
          <p:cNvPr id="8" name="頁尾版面配置區 7"/>
          <p:cNvSpPr>
            <a:spLocks noGrp="1"/>
          </p:cNvSpPr>
          <p:nvPr>
            <p:ph type="ftr" idx="11"/>
          </p:nvPr>
        </p:nvSpPr>
        <p:spPr/>
        <p:txBody>
          <a:bodyPr/>
          <a:lstStyle/>
          <a:p>
            <a:r>
              <a:rPr lang="en-US" altLang="zh-TW" dirty="0" smtClean="0"/>
              <a:t>HTC</a:t>
            </a:r>
            <a:endParaRPr lang="zh-TW" altLang="en-US" dirty="0"/>
          </a:p>
        </p:txBody>
      </p:sp>
      <p:sp>
        <p:nvSpPr>
          <p:cNvPr id="9" name="投影片編號版面配置區 8"/>
          <p:cNvSpPr>
            <a:spLocks noGrp="1"/>
          </p:cNvSpPr>
          <p:nvPr>
            <p:ph type="sldNum" idx="12"/>
          </p:nvPr>
        </p:nvSpPr>
        <p:spPr/>
        <p:txBody>
          <a:bodyPr/>
          <a:lstStyle/>
          <a:p>
            <a:fld id="{73DA0BB7-265A-403C-9275-D587AB510EDC}" type="slidenum">
              <a:rPr lang="zh-TW" altLang="en-US" smtClean="0"/>
              <a:t>1</a:t>
            </a:fld>
            <a:endParaRPr lang="zh-TW" altLang="en-US"/>
          </a:p>
        </p:txBody>
      </p:sp>
    </p:spTree>
    <p:extLst>
      <p:ext uri="{BB962C8B-B14F-4D97-AF65-F5344CB8AC3E}">
        <p14:creationId xmlns:p14="http://schemas.microsoft.com/office/powerpoint/2010/main" val="16045939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620688"/>
            <a:ext cx="7770813" cy="1065213"/>
          </a:xfrm>
        </p:spPr>
        <p:txBody>
          <a:bodyPr/>
          <a:lstStyle/>
          <a:p>
            <a:r>
              <a:rPr lang="en-US" altLang="zh-TW" dirty="0" smtClean="0"/>
              <a:t>Abstract</a:t>
            </a:r>
            <a:endParaRPr lang="zh-TW" altLang="en-US" dirty="0"/>
          </a:p>
        </p:txBody>
      </p:sp>
      <p:sp>
        <p:nvSpPr>
          <p:cNvPr id="3" name="內容版面配置區 2"/>
          <p:cNvSpPr>
            <a:spLocks noGrp="1"/>
          </p:cNvSpPr>
          <p:nvPr>
            <p:ph idx="1"/>
          </p:nvPr>
        </p:nvSpPr>
        <p:spPr>
          <a:xfrm>
            <a:off x="685800" y="1700808"/>
            <a:ext cx="7770813" cy="4113213"/>
          </a:xfrm>
        </p:spPr>
        <p:txBody>
          <a:bodyPr/>
          <a:lstStyle/>
          <a:p>
            <a:pPr>
              <a:buFont typeface="Arial" pitchFamily="34" charset="0"/>
              <a:buChar char="•"/>
            </a:pPr>
            <a:r>
              <a:rPr lang="en-US" altLang="zh-TW" dirty="0" smtClean="0"/>
              <a:t>Elaboration on non-tethering Soft AP and possible service network scenarios </a:t>
            </a:r>
          </a:p>
          <a:p>
            <a:pPr>
              <a:buFont typeface="Arial" pitchFamily="34" charset="0"/>
              <a:buChar char="•"/>
            </a:pPr>
            <a:r>
              <a:rPr lang="en-US" altLang="zh-TW" dirty="0" smtClean="0"/>
              <a:t>Recap use case that STA already in association but trying to discover services which may not be provided in current BSS</a:t>
            </a:r>
          </a:p>
          <a:p>
            <a:pPr>
              <a:buFont typeface="Arial" pitchFamily="34" charset="0"/>
              <a:buChar char="•"/>
            </a:pPr>
            <a:endParaRPr lang="en-US" altLang="zh-TW" dirty="0" smtClean="0"/>
          </a:p>
          <a:p>
            <a:pPr>
              <a:buFont typeface="Arial" pitchFamily="34" charset="0"/>
              <a:buChar char="•"/>
            </a:pPr>
            <a:endParaRPr lang="en-US" altLang="zh-TW" dirty="0"/>
          </a:p>
        </p:txBody>
      </p:sp>
      <p:sp>
        <p:nvSpPr>
          <p:cNvPr id="4" name="Date Placeholder 3"/>
          <p:cNvSpPr>
            <a:spLocks noGrp="1"/>
          </p:cNvSpPr>
          <p:nvPr>
            <p:ph type="dt" idx="4294967295"/>
          </p:nvPr>
        </p:nvSpPr>
        <p:spPr>
          <a:xfrm>
            <a:off x="683568" y="332656"/>
            <a:ext cx="1874823" cy="27305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r>
              <a:rPr lang="en-US" altLang="zh-TW" dirty="0"/>
              <a:t>January 2014</a:t>
            </a:r>
            <a:endParaRPr lang="en-GB" altLang="zh-TW" dirty="0"/>
          </a:p>
        </p:txBody>
      </p:sp>
      <p:sp>
        <p:nvSpPr>
          <p:cNvPr id="7" name="頁尾版面配置區 7"/>
          <p:cNvSpPr>
            <a:spLocks noGrp="1"/>
          </p:cNvSpPr>
          <p:nvPr>
            <p:ph type="ftr" idx="4294967295"/>
          </p:nvPr>
        </p:nvSpPr>
        <p:spPr>
          <a:xfrm>
            <a:off x="5357818" y="6475413"/>
            <a:ext cx="3184520" cy="180975"/>
          </a:xfrm>
          <a:prstGeom prst="rect">
            <a:avLst/>
          </a:prstGeom>
        </p:spPr>
        <p:txBody>
          <a:bodyPr anchor="ctr"/>
          <a:lstStyle/>
          <a:p>
            <a:pPr algn="r"/>
            <a:r>
              <a:rPr lang="en-US" altLang="zh-TW" sz="1200" dirty="0" smtClean="0"/>
              <a:t>HTC</a:t>
            </a:r>
            <a:endParaRPr lang="zh-TW" altLang="en-US" dirty="0"/>
          </a:p>
        </p:txBody>
      </p:sp>
      <p:sp>
        <p:nvSpPr>
          <p:cNvPr id="8" name="投影片編號版面配置區 8"/>
          <p:cNvSpPr>
            <a:spLocks noGrp="1"/>
          </p:cNvSpPr>
          <p:nvPr>
            <p:ph type="sldNum" idx="12"/>
          </p:nvPr>
        </p:nvSpPr>
        <p:spPr>
          <a:xfrm>
            <a:off x="4344988" y="6475413"/>
            <a:ext cx="528637" cy="363537"/>
          </a:xfrm>
        </p:spPr>
        <p:txBody>
          <a:bodyPr/>
          <a:lstStyle/>
          <a:p>
            <a:fld id="{73DA0BB7-265A-403C-9275-D587AB510EDC}" type="slidenum">
              <a:rPr lang="zh-TW" altLang="en-US" smtClean="0"/>
              <a:t>2</a:t>
            </a:fld>
            <a:endParaRPr lang="zh-TW" altLang="en-US"/>
          </a:p>
        </p:txBody>
      </p:sp>
    </p:spTree>
    <p:extLst>
      <p:ext uri="{BB962C8B-B14F-4D97-AF65-F5344CB8AC3E}">
        <p14:creationId xmlns:p14="http://schemas.microsoft.com/office/powerpoint/2010/main" val="30416201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a:xfrm>
            <a:off x="685800" y="620688"/>
            <a:ext cx="7770813" cy="1065213"/>
          </a:xfrm>
        </p:spPr>
        <p:txBody>
          <a:bodyPr/>
          <a:lstStyle/>
          <a:p>
            <a:pPr eaLnBrk="1" hangingPunct="1"/>
            <a:r>
              <a:rPr lang="en-US" altLang="zh-TW" dirty="0">
                <a:latin typeface="Times New Roman"/>
                <a:ea typeface="新細明體" charset="0"/>
                <a:cs typeface="Times New Roman"/>
              </a:rPr>
              <a:t>N</a:t>
            </a:r>
            <a:r>
              <a:rPr lang="en-US" altLang="zh-TW" dirty="0" smtClean="0">
                <a:latin typeface="Times New Roman"/>
                <a:ea typeface="新細明體" charset="0"/>
                <a:cs typeface="Times New Roman"/>
              </a:rPr>
              <a:t>on</a:t>
            </a:r>
            <a:r>
              <a:rPr lang="en-US" altLang="zh-TW" dirty="0">
                <a:latin typeface="Times New Roman"/>
                <a:ea typeface="新細明體" charset="0"/>
                <a:cs typeface="Times New Roman"/>
              </a:rPr>
              <a:t>-tethering </a:t>
            </a:r>
            <a:r>
              <a:rPr lang="en-US" altLang="zh-TW" dirty="0" smtClean="0">
                <a:latin typeface="Times New Roman"/>
                <a:ea typeface="新細明體" charset="0"/>
                <a:cs typeface="Times New Roman"/>
              </a:rPr>
              <a:t>Soft AP</a:t>
            </a:r>
            <a:endParaRPr lang="zh-TW" altLang="en-US" dirty="0">
              <a:latin typeface="Times New Roman"/>
              <a:ea typeface="新細明體" charset="0"/>
              <a:cs typeface="Times New Roman"/>
            </a:endParaRPr>
          </a:p>
        </p:txBody>
      </p:sp>
      <p:sp>
        <p:nvSpPr>
          <p:cNvPr id="3" name="內容版面配置區 2"/>
          <p:cNvSpPr>
            <a:spLocks noGrp="1"/>
          </p:cNvSpPr>
          <p:nvPr>
            <p:ph idx="1"/>
          </p:nvPr>
        </p:nvSpPr>
        <p:spPr>
          <a:xfrm>
            <a:off x="685800" y="1764059"/>
            <a:ext cx="7770813" cy="4113213"/>
          </a:xfrm>
        </p:spPr>
        <p:txBody>
          <a:bodyPr>
            <a:normAutofit/>
          </a:bodyPr>
          <a:lstStyle/>
          <a:p>
            <a:pPr eaLnBrk="1" hangingPunct="1">
              <a:lnSpc>
                <a:spcPct val="90000"/>
              </a:lnSpc>
              <a:buFont typeface="Arial"/>
              <a:buChar char="•"/>
            </a:pPr>
            <a:r>
              <a:rPr lang="en-US" altLang="zh-TW" sz="2000" b="0" dirty="0" smtClean="0">
                <a:latin typeface="Times New Roman"/>
                <a:ea typeface="新細明體" charset="0"/>
                <a:cs typeface="Times New Roman"/>
              </a:rPr>
              <a:t>Not access to Internet; provide service in near vicinity</a:t>
            </a:r>
          </a:p>
          <a:p>
            <a:pPr eaLnBrk="1" hangingPunct="1">
              <a:lnSpc>
                <a:spcPct val="90000"/>
              </a:lnSpc>
              <a:buFont typeface="Arial"/>
              <a:buChar char="•"/>
            </a:pPr>
            <a:r>
              <a:rPr lang="en-US" altLang="zh-TW" sz="2000" b="0" dirty="0" smtClean="0">
                <a:latin typeface="Times New Roman"/>
                <a:ea typeface="新細明體" charset="0"/>
                <a:cs typeface="Times New Roman"/>
              </a:rPr>
              <a:t>Usually </a:t>
            </a:r>
            <a:r>
              <a:rPr lang="en-US" altLang="zh-TW" sz="2000" b="0" dirty="0">
                <a:latin typeface="Times New Roman"/>
                <a:ea typeface="新細明體" charset="0"/>
                <a:cs typeface="Times New Roman"/>
              </a:rPr>
              <a:t>operate in on-demand and temporary </a:t>
            </a:r>
            <a:r>
              <a:rPr lang="en-US" altLang="zh-TW" sz="2000" b="0" dirty="0" smtClean="0">
                <a:latin typeface="Times New Roman"/>
                <a:ea typeface="新細明體" charset="0"/>
                <a:cs typeface="Times New Roman"/>
              </a:rPr>
              <a:t>fashion</a:t>
            </a:r>
            <a:endParaRPr lang="en-US" altLang="zh-TW" sz="1800" b="0" dirty="0">
              <a:latin typeface="Times New Roman"/>
              <a:ea typeface="新細明體" charset="0"/>
              <a:cs typeface="Times New Roman"/>
            </a:endParaRPr>
          </a:p>
          <a:p>
            <a:pPr eaLnBrk="1" hangingPunct="1">
              <a:lnSpc>
                <a:spcPct val="90000"/>
              </a:lnSpc>
              <a:buFont typeface="Arial"/>
              <a:buChar char="•"/>
            </a:pPr>
            <a:r>
              <a:rPr lang="en-US" altLang="zh-TW" sz="2000" b="0" dirty="0" smtClean="0">
                <a:solidFill>
                  <a:schemeClr val="tx1"/>
                </a:solidFill>
                <a:latin typeface="Times New Roman"/>
                <a:ea typeface="新細明體" charset="0"/>
                <a:cs typeface="Times New Roman"/>
              </a:rPr>
              <a:t>Usually </a:t>
            </a:r>
            <a:r>
              <a:rPr lang="en-US" altLang="zh-TW" sz="2000" b="0" dirty="0">
                <a:solidFill>
                  <a:schemeClr val="tx1"/>
                </a:solidFill>
                <a:latin typeface="Times New Roman"/>
                <a:ea typeface="新細明體" charset="0"/>
                <a:cs typeface="Times New Roman"/>
              </a:rPr>
              <a:t>serve as </a:t>
            </a:r>
            <a:r>
              <a:rPr lang="en-US" altLang="zh-TW" sz="2000" b="0" dirty="0" smtClean="0">
                <a:solidFill>
                  <a:schemeClr val="tx1"/>
                </a:solidFill>
                <a:latin typeface="Times New Roman"/>
                <a:ea typeface="新細明體" charset="0"/>
                <a:cs typeface="Times New Roman"/>
              </a:rPr>
              <a:t>AP </a:t>
            </a:r>
            <a:r>
              <a:rPr lang="en-US" altLang="zh-TW" sz="2000" b="0" dirty="0">
                <a:solidFill>
                  <a:schemeClr val="tx1"/>
                </a:solidFill>
                <a:latin typeface="Times New Roman"/>
                <a:ea typeface="新細明體" charset="0"/>
                <a:cs typeface="Times New Roman"/>
              </a:rPr>
              <a:t>by </a:t>
            </a:r>
            <a:r>
              <a:rPr lang="en-US" altLang="zh-TW" sz="2000" b="0" dirty="0" smtClean="0">
                <a:solidFill>
                  <a:schemeClr val="tx1"/>
                </a:solidFill>
                <a:latin typeface="Times New Roman"/>
                <a:ea typeface="新細明體" charset="0"/>
                <a:cs typeface="Times New Roman"/>
              </a:rPr>
              <a:t>default</a:t>
            </a:r>
          </a:p>
          <a:p>
            <a:pPr lvl="1">
              <a:lnSpc>
                <a:spcPct val="90000"/>
              </a:lnSpc>
              <a:buFont typeface="Arial"/>
              <a:buChar char="•"/>
            </a:pPr>
            <a:r>
              <a:rPr lang="en-US" altLang="zh-TW" b="0" dirty="0" smtClean="0">
                <a:solidFill>
                  <a:schemeClr val="tx1"/>
                </a:solidFill>
                <a:latin typeface="Times New Roman"/>
                <a:ea typeface="新細明體" charset="0"/>
                <a:cs typeface="Times New Roman"/>
              </a:rPr>
              <a:t> Not </a:t>
            </a:r>
            <a:r>
              <a:rPr lang="en-US" altLang="zh-TW" dirty="0" smtClean="0">
                <a:solidFill>
                  <a:schemeClr val="tx1"/>
                </a:solidFill>
                <a:latin typeface="Times New Roman"/>
                <a:ea typeface="新細明體" charset="0"/>
                <a:cs typeface="Times New Roman"/>
              </a:rPr>
              <a:t>convenient</a:t>
            </a:r>
            <a:r>
              <a:rPr lang="en-US" altLang="zh-TW" b="0" dirty="0" smtClean="0">
                <a:solidFill>
                  <a:schemeClr val="tx1"/>
                </a:solidFill>
                <a:latin typeface="Times New Roman"/>
                <a:ea typeface="新細明體" charset="0"/>
                <a:cs typeface="Times New Roman"/>
              </a:rPr>
              <a:t> to </a:t>
            </a:r>
            <a:r>
              <a:rPr lang="en-US" altLang="zh-TW" dirty="0" smtClean="0">
                <a:solidFill>
                  <a:schemeClr val="tx1"/>
                </a:solidFill>
                <a:latin typeface="Times New Roman"/>
                <a:ea typeface="新細明體" charset="0"/>
                <a:cs typeface="Times New Roman"/>
              </a:rPr>
              <a:t>change</a:t>
            </a:r>
            <a:r>
              <a:rPr lang="en-US" altLang="zh-TW" b="0" dirty="0" smtClean="0">
                <a:solidFill>
                  <a:schemeClr val="tx1"/>
                </a:solidFill>
                <a:latin typeface="Times New Roman"/>
                <a:ea typeface="新細明體" charset="0"/>
                <a:cs typeface="Times New Roman"/>
              </a:rPr>
              <a:t> configuration </a:t>
            </a:r>
            <a:endParaRPr lang="en-US" altLang="zh-TW" sz="1900" b="0" dirty="0">
              <a:solidFill>
                <a:schemeClr val="tx1"/>
              </a:solidFill>
              <a:latin typeface="Times New Roman"/>
              <a:ea typeface="新細明體" charset="0"/>
              <a:cs typeface="Times New Roman"/>
            </a:endParaRPr>
          </a:p>
          <a:p>
            <a:pPr marL="800100" lvl="1" indent="-342900" eaLnBrk="1" hangingPunct="1">
              <a:lnSpc>
                <a:spcPct val="90000"/>
              </a:lnSpc>
              <a:buFont typeface="Arial"/>
              <a:buChar char="•"/>
            </a:pPr>
            <a:r>
              <a:rPr lang="en-US" altLang="zh-TW" sz="2000" dirty="0" smtClean="0">
                <a:solidFill>
                  <a:schemeClr val="tx1"/>
                </a:solidFill>
                <a:latin typeface="Times New Roman"/>
                <a:ea typeface="新細明體" charset="0"/>
                <a:cs typeface="Times New Roman"/>
              </a:rPr>
              <a:t>Direct connection, no </a:t>
            </a:r>
            <a:r>
              <a:rPr lang="en-US" altLang="zh-TW" sz="2000" dirty="0">
                <a:solidFill>
                  <a:schemeClr val="tx1"/>
                </a:solidFill>
                <a:latin typeface="Times New Roman"/>
                <a:ea typeface="新細明體" charset="0"/>
                <a:cs typeface="Times New Roman"/>
              </a:rPr>
              <a:t>Advertisement Server</a:t>
            </a:r>
          </a:p>
          <a:p>
            <a:pPr marL="800100" lvl="1" indent="-342900" eaLnBrk="1" hangingPunct="1">
              <a:lnSpc>
                <a:spcPct val="90000"/>
              </a:lnSpc>
              <a:buFont typeface="Arial"/>
              <a:buChar char="•"/>
            </a:pPr>
            <a:r>
              <a:rPr lang="en-US" altLang="zh-TW" sz="2000" dirty="0">
                <a:solidFill>
                  <a:schemeClr val="tx1"/>
                </a:solidFill>
                <a:latin typeface="Times New Roman"/>
                <a:ea typeface="新細明體" charset="0"/>
                <a:cs typeface="Times New Roman"/>
              </a:rPr>
              <a:t>No Group Owner </a:t>
            </a:r>
            <a:r>
              <a:rPr lang="en-US" altLang="zh-TW" sz="2000" dirty="0" smtClean="0">
                <a:solidFill>
                  <a:schemeClr val="tx1"/>
                </a:solidFill>
                <a:latin typeface="Times New Roman"/>
                <a:ea typeface="新細明體" charset="0"/>
                <a:cs typeface="Times New Roman"/>
              </a:rPr>
              <a:t>negotiation</a:t>
            </a:r>
          </a:p>
          <a:p>
            <a:pPr marL="800100" lvl="1" indent="-342900">
              <a:lnSpc>
                <a:spcPct val="90000"/>
              </a:lnSpc>
              <a:buFont typeface="Arial"/>
              <a:buChar char="•"/>
            </a:pPr>
            <a:r>
              <a:rPr kumimoji="1" lang="en-US" altLang="zh-TW" dirty="0"/>
              <a:t>May suggest the seeker STA updating the upper layer App</a:t>
            </a:r>
          </a:p>
          <a:p>
            <a:pPr marL="800100" lvl="1" indent="-342900" eaLnBrk="1" hangingPunct="1">
              <a:lnSpc>
                <a:spcPct val="90000"/>
              </a:lnSpc>
              <a:buFont typeface="Arial"/>
              <a:buChar char="•"/>
            </a:pPr>
            <a:r>
              <a:rPr lang="en-US" altLang="zh-TW" sz="2000" dirty="0" smtClean="0">
                <a:solidFill>
                  <a:schemeClr val="tx1"/>
                </a:solidFill>
                <a:latin typeface="Times New Roman"/>
                <a:ea typeface="新細明體" charset="0"/>
                <a:cs typeface="Times New Roman"/>
              </a:rPr>
              <a:t>Example</a:t>
            </a:r>
            <a:endParaRPr lang="en-US" altLang="zh-TW" sz="2000" dirty="0">
              <a:solidFill>
                <a:schemeClr val="tx1"/>
              </a:solidFill>
              <a:latin typeface="Times New Roman"/>
              <a:ea typeface="新細明體" charset="0"/>
              <a:cs typeface="Times New Roman"/>
            </a:endParaRPr>
          </a:p>
        </p:txBody>
      </p:sp>
      <p:sp>
        <p:nvSpPr>
          <p:cNvPr id="410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charset="0"/>
                <a:ea typeface="新細明體" charset="0"/>
                <a:cs typeface="新細明體" charset="0"/>
              </a:defRPr>
            </a:lvl1pPr>
            <a:lvl2pPr marL="742950" indent="-285750" eaLnBrk="0" hangingPunct="0">
              <a:defRPr kumimoji="1">
                <a:solidFill>
                  <a:schemeClr val="tx1"/>
                </a:solidFill>
                <a:latin typeface="Calibri" charset="0"/>
                <a:ea typeface="新細明體" charset="0"/>
              </a:defRPr>
            </a:lvl2pPr>
            <a:lvl3pPr marL="1143000" indent="-228600" eaLnBrk="0" hangingPunct="0">
              <a:defRPr kumimoji="1">
                <a:solidFill>
                  <a:schemeClr val="tx1"/>
                </a:solidFill>
                <a:latin typeface="Calibri" charset="0"/>
                <a:ea typeface="新細明體" charset="0"/>
              </a:defRPr>
            </a:lvl3pPr>
            <a:lvl4pPr marL="1600200" indent="-228600" eaLnBrk="0" hangingPunct="0">
              <a:defRPr kumimoji="1">
                <a:solidFill>
                  <a:schemeClr val="tx1"/>
                </a:solidFill>
                <a:latin typeface="Calibri" charset="0"/>
                <a:ea typeface="新細明體" charset="0"/>
              </a:defRPr>
            </a:lvl4pPr>
            <a:lvl5pPr marL="2057400" indent="-228600" eaLnBrk="0" hangingPunct="0">
              <a:defRPr kumimoji="1">
                <a:solidFill>
                  <a:schemeClr val="tx1"/>
                </a:solidFill>
                <a:latin typeface="Calibri" charset="0"/>
                <a:ea typeface="新細明體" charset="0"/>
              </a:defRPr>
            </a:lvl5pPr>
            <a:lvl6pPr marL="2514600" indent="-228600" eaLnBrk="0" fontAlgn="base" hangingPunct="0">
              <a:spcBef>
                <a:spcPct val="0"/>
              </a:spcBef>
              <a:spcAft>
                <a:spcPct val="0"/>
              </a:spcAft>
              <a:defRPr kumimoji="1">
                <a:solidFill>
                  <a:schemeClr val="tx1"/>
                </a:solidFill>
                <a:latin typeface="Calibri" charset="0"/>
                <a:ea typeface="新細明體" charset="0"/>
              </a:defRPr>
            </a:lvl6pPr>
            <a:lvl7pPr marL="2971800" indent="-228600" eaLnBrk="0" fontAlgn="base" hangingPunct="0">
              <a:spcBef>
                <a:spcPct val="0"/>
              </a:spcBef>
              <a:spcAft>
                <a:spcPct val="0"/>
              </a:spcAft>
              <a:defRPr kumimoji="1">
                <a:solidFill>
                  <a:schemeClr val="tx1"/>
                </a:solidFill>
                <a:latin typeface="Calibri" charset="0"/>
                <a:ea typeface="新細明體" charset="0"/>
              </a:defRPr>
            </a:lvl7pPr>
            <a:lvl8pPr marL="3429000" indent="-228600" eaLnBrk="0" fontAlgn="base" hangingPunct="0">
              <a:spcBef>
                <a:spcPct val="0"/>
              </a:spcBef>
              <a:spcAft>
                <a:spcPct val="0"/>
              </a:spcAft>
              <a:defRPr kumimoji="1">
                <a:solidFill>
                  <a:schemeClr val="tx1"/>
                </a:solidFill>
                <a:latin typeface="Calibri" charset="0"/>
                <a:ea typeface="新細明體" charset="0"/>
              </a:defRPr>
            </a:lvl8pPr>
            <a:lvl9pPr marL="3886200" indent="-228600" eaLnBrk="0" fontAlgn="base" hangingPunct="0">
              <a:spcBef>
                <a:spcPct val="0"/>
              </a:spcBef>
              <a:spcAft>
                <a:spcPct val="0"/>
              </a:spcAft>
              <a:defRPr kumimoji="1">
                <a:solidFill>
                  <a:schemeClr val="tx1"/>
                </a:solidFill>
                <a:latin typeface="Calibri" charset="0"/>
                <a:ea typeface="新細明體" charset="0"/>
              </a:defRPr>
            </a:lvl9pPr>
          </a:lstStyle>
          <a:p>
            <a:pPr eaLnBrk="1" hangingPunct="1"/>
            <a:fld id="{F8C22968-861E-5641-A2C6-9AC155408C9C}" type="slidenum">
              <a:rPr lang="zh-TW" altLang="en-US">
                <a:solidFill>
                  <a:srgbClr val="898989"/>
                </a:solidFill>
                <a:latin typeface="Times New Roman"/>
                <a:cs typeface="Times New Roman"/>
              </a:rPr>
              <a:pPr eaLnBrk="1" hangingPunct="1"/>
              <a:t>3</a:t>
            </a:fld>
            <a:endParaRPr lang="zh-TW" altLang="en-US">
              <a:solidFill>
                <a:srgbClr val="898989"/>
              </a:solidFill>
              <a:latin typeface="Times New Roman"/>
              <a:cs typeface="Times New Roman"/>
            </a:endParaRPr>
          </a:p>
        </p:txBody>
      </p:sp>
      <p:sp>
        <p:nvSpPr>
          <p:cNvPr id="7" name="Date Placeholder 3"/>
          <p:cNvSpPr>
            <a:spLocks noGrp="1"/>
          </p:cNvSpPr>
          <p:nvPr>
            <p:ph type="dt" idx="4294967295"/>
          </p:nvPr>
        </p:nvSpPr>
        <p:spPr>
          <a:xfrm>
            <a:off x="680953" y="347638"/>
            <a:ext cx="1874823" cy="27305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r>
              <a:rPr lang="en-US" altLang="zh-TW" dirty="0"/>
              <a:t>January 2014</a:t>
            </a:r>
            <a:endParaRPr lang="en-GB" altLang="zh-TW" dirty="0"/>
          </a:p>
        </p:txBody>
      </p:sp>
      <p:sp>
        <p:nvSpPr>
          <p:cNvPr id="8" name="頁尾版面配置區 7"/>
          <p:cNvSpPr>
            <a:spLocks noGrp="1"/>
          </p:cNvSpPr>
          <p:nvPr>
            <p:ph type="ftr" idx="4294967295"/>
          </p:nvPr>
        </p:nvSpPr>
        <p:spPr>
          <a:xfrm>
            <a:off x="5347920" y="6488385"/>
            <a:ext cx="3184520" cy="180975"/>
          </a:xfrm>
          <a:prstGeom prst="rect">
            <a:avLst/>
          </a:prstGeom>
        </p:spPr>
        <p:txBody>
          <a:bodyPr anchor="ctr"/>
          <a:lstStyle/>
          <a:p>
            <a:pPr algn="r"/>
            <a:r>
              <a:rPr lang="en-US" altLang="zh-TW" sz="1200" dirty="0" smtClean="0"/>
              <a:t>HTC</a:t>
            </a:r>
            <a:endParaRPr lang="zh-TW" altLang="en-US" dirty="0"/>
          </a:p>
        </p:txBody>
      </p:sp>
      <p:sp>
        <p:nvSpPr>
          <p:cNvPr id="4" name="文字方塊 3"/>
          <p:cNvSpPr txBox="1"/>
          <p:nvPr/>
        </p:nvSpPr>
        <p:spPr>
          <a:xfrm>
            <a:off x="2843808" y="5157192"/>
            <a:ext cx="1838702" cy="369332"/>
          </a:xfrm>
          <a:prstGeom prst="rect">
            <a:avLst/>
          </a:prstGeom>
          <a:noFill/>
        </p:spPr>
        <p:txBody>
          <a:bodyPr wrap="none" rtlCol="0">
            <a:spAutoFit/>
          </a:bodyPr>
          <a:lstStyle/>
          <a:p>
            <a:r>
              <a:rPr kumimoji="1" lang="en-US" altLang="zh-TW" dirty="0" smtClean="0"/>
              <a:t>Camera (Soft AP)</a:t>
            </a:r>
            <a:endParaRPr kumimoji="1" lang="zh-TW" altLang="en-US" dirty="0"/>
          </a:p>
        </p:txBody>
      </p:sp>
      <p:sp>
        <p:nvSpPr>
          <p:cNvPr id="9" name="文字方塊 8"/>
          <p:cNvSpPr txBox="1"/>
          <p:nvPr/>
        </p:nvSpPr>
        <p:spPr>
          <a:xfrm>
            <a:off x="5364088" y="5949280"/>
            <a:ext cx="2158125" cy="369332"/>
          </a:xfrm>
          <a:prstGeom prst="rect">
            <a:avLst/>
          </a:prstGeom>
          <a:noFill/>
        </p:spPr>
        <p:txBody>
          <a:bodyPr wrap="none" rtlCol="0">
            <a:spAutoFit/>
          </a:bodyPr>
          <a:lstStyle/>
          <a:p>
            <a:r>
              <a:rPr kumimoji="1" lang="en-US" altLang="zh-TW" dirty="0" smtClean="0"/>
              <a:t>Phone (non-AP STA)</a:t>
            </a:r>
            <a:endParaRPr kumimoji="1" lang="zh-TW" altLang="en-US" dirty="0"/>
          </a:p>
        </p:txBody>
      </p:sp>
      <p:grpSp>
        <p:nvGrpSpPr>
          <p:cNvPr id="13" name="群組 12"/>
          <p:cNvGrpSpPr/>
          <p:nvPr/>
        </p:nvGrpSpPr>
        <p:grpSpPr>
          <a:xfrm>
            <a:off x="3203848" y="4581128"/>
            <a:ext cx="762000" cy="762000"/>
            <a:chOff x="1763688" y="4365104"/>
            <a:chExt cx="762000" cy="762000"/>
          </a:xfrm>
        </p:grpSpPr>
        <p:pic>
          <p:nvPicPr>
            <p:cNvPr id="2" name="圖片 1"/>
            <p:cNvPicPr>
              <a:picLocks noChangeAspect="1"/>
            </p:cNvPicPr>
            <p:nvPr/>
          </p:nvPicPr>
          <p:blipFill>
            <a:blip r:embed="rId2"/>
            <a:stretch>
              <a:fillRect/>
            </a:stretch>
          </p:blipFill>
          <p:spPr>
            <a:xfrm>
              <a:off x="1763688" y="4365104"/>
              <a:ext cx="762000" cy="762000"/>
            </a:xfrm>
            <a:prstGeom prst="rect">
              <a:avLst/>
            </a:prstGeom>
          </p:spPr>
        </p:pic>
        <p:sp>
          <p:nvSpPr>
            <p:cNvPr id="12" name="橢圓 11"/>
            <p:cNvSpPr/>
            <p:nvPr/>
          </p:nvSpPr>
          <p:spPr bwMode="auto">
            <a:xfrm>
              <a:off x="2123728" y="4581128"/>
              <a:ext cx="360040" cy="36004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TW" altLang="en-US" sz="2400" b="0" i="0" u="none" strike="noStrike" cap="none" normalizeH="0" baseline="0" smtClean="0">
                <a:ln>
                  <a:noFill/>
                </a:ln>
                <a:solidFill>
                  <a:schemeClr val="bg1"/>
                </a:solidFill>
                <a:effectLst/>
                <a:latin typeface="Times New Roman" pitchFamily="16" charset="0"/>
                <a:ea typeface="MS Gothic" charset="-128"/>
              </a:endParaRPr>
            </a:p>
          </p:txBody>
        </p:sp>
      </p:grpSp>
      <p:grpSp>
        <p:nvGrpSpPr>
          <p:cNvPr id="17" name="群組 16"/>
          <p:cNvGrpSpPr/>
          <p:nvPr/>
        </p:nvGrpSpPr>
        <p:grpSpPr>
          <a:xfrm>
            <a:off x="6012160" y="4725144"/>
            <a:ext cx="586167" cy="1268760"/>
            <a:chOff x="5076056" y="4365104"/>
            <a:chExt cx="586167" cy="1268760"/>
          </a:xfrm>
        </p:grpSpPr>
        <p:grpSp>
          <p:nvGrpSpPr>
            <p:cNvPr id="16" name="群組 15"/>
            <p:cNvGrpSpPr/>
            <p:nvPr/>
          </p:nvGrpSpPr>
          <p:grpSpPr>
            <a:xfrm>
              <a:off x="5076056" y="4365104"/>
              <a:ext cx="586167" cy="1268760"/>
              <a:chOff x="5076056" y="4365104"/>
              <a:chExt cx="586167" cy="1268760"/>
            </a:xfrm>
          </p:grpSpPr>
          <p:pic>
            <p:nvPicPr>
              <p:cNvPr id="6" name="圖片 5"/>
              <p:cNvPicPr>
                <a:picLocks noChangeAspect="1"/>
              </p:cNvPicPr>
              <p:nvPr/>
            </p:nvPicPr>
            <p:blipFill>
              <a:blip r:embed="rId3"/>
              <a:stretch>
                <a:fillRect/>
              </a:stretch>
            </p:blipFill>
            <p:spPr>
              <a:xfrm>
                <a:off x="5076056" y="4365104"/>
                <a:ext cx="586167" cy="1268760"/>
              </a:xfrm>
              <a:prstGeom prst="rect">
                <a:avLst/>
              </a:prstGeom>
            </p:spPr>
          </p:pic>
          <p:sp>
            <p:nvSpPr>
              <p:cNvPr id="14" name="圓角矩形 13"/>
              <p:cNvSpPr/>
              <p:nvPr/>
            </p:nvSpPr>
            <p:spPr bwMode="auto">
              <a:xfrm>
                <a:off x="5148064" y="4725144"/>
                <a:ext cx="504056" cy="792088"/>
              </a:xfrm>
              <a:prstGeom prst="roundRect">
                <a:avLst>
                  <a:gd name="adj" fmla="val 0"/>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TW" altLang="en-US" sz="2400" b="0" i="0" u="none" strike="noStrike" cap="none" normalizeH="0" baseline="0" smtClean="0">
                  <a:ln>
                    <a:noFill/>
                  </a:ln>
                  <a:solidFill>
                    <a:schemeClr val="bg1"/>
                  </a:solidFill>
                  <a:effectLst/>
                  <a:latin typeface="Times New Roman" pitchFamily="16" charset="0"/>
                  <a:ea typeface="MS Gothic" charset="-128"/>
                </a:endParaRPr>
              </a:p>
            </p:txBody>
          </p:sp>
        </p:grpSp>
        <p:grpSp>
          <p:nvGrpSpPr>
            <p:cNvPr id="19" name="群組 18"/>
            <p:cNvGrpSpPr/>
            <p:nvPr/>
          </p:nvGrpSpPr>
          <p:grpSpPr>
            <a:xfrm>
              <a:off x="5220072" y="4941168"/>
              <a:ext cx="360000" cy="360000"/>
              <a:chOff x="1763688" y="4365104"/>
              <a:chExt cx="762000" cy="762000"/>
            </a:xfrm>
          </p:grpSpPr>
          <p:pic>
            <p:nvPicPr>
              <p:cNvPr id="20" name="圖片 19"/>
              <p:cNvPicPr>
                <a:picLocks noChangeAspect="1"/>
              </p:cNvPicPr>
              <p:nvPr/>
            </p:nvPicPr>
            <p:blipFill>
              <a:blip r:embed="rId2"/>
              <a:stretch>
                <a:fillRect/>
              </a:stretch>
            </p:blipFill>
            <p:spPr>
              <a:xfrm>
                <a:off x="1763688" y="4365104"/>
                <a:ext cx="762000" cy="762000"/>
              </a:xfrm>
              <a:prstGeom prst="rect">
                <a:avLst/>
              </a:prstGeom>
            </p:spPr>
          </p:pic>
          <p:sp>
            <p:nvSpPr>
              <p:cNvPr id="21" name="橢圓 20"/>
              <p:cNvSpPr/>
              <p:nvPr/>
            </p:nvSpPr>
            <p:spPr bwMode="auto">
              <a:xfrm>
                <a:off x="2123728" y="4581128"/>
                <a:ext cx="360040" cy="36004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TW" altLang="en-US" sz="2400" b="0" i="0" u="none" strike="noStrike" cap="none" normalizeH="0" baseline="0" smtClean="0">
                  <a:ln>
                    <a:noFill/>
                  </a:ln>
                  <a:solidFill>
                    <a:schemeClr val="bg1"/>
                  </a:solidFill>
                  <a:effectLst/>
                  <a:latin typeface="Times New Roman" pitchFamily="16" charset="0"/>
                  <a:ea typeface="MS Gothic" charset="-128"/>
                </a:endParaRPr>
              </a:p>
            </p:txBody>
          </p:sp>
        </p:grpSp>
      </p:grpSp>
    </p:spTree>
    <p:extLst>
      <p:ext uri="{BB962C8B-B14F-4D97-AF65-F5344CB8AC3E}">
        <p14:creationId xmlns:p14="http://schemas.microsoft.com/office/powerpoint/2010/main" val="20588154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620688"/>
            <a:ext cx="7770813" cy="1065213"/>
          </a:xfrm>
        </p:spPr>
        <p:txBody>
          <a:bodyPr/>
          <a:lstStyle/>
          <a:p>
            <a:r>
              <a:rPr kumimoji="1" lang="en-US" altLang="zh-TW" dirty="0" smtClean="0"/>
              <a:t>Categories of use scenarios</a:t>
            </a:r>
            <a:endParaRPr kumimoji="1" lang="zh-TW" altLang="en-US" dirty="0"/>
          </a:p>
        </p:txBody>
      </p:sp>
      <p:sp>
        <p:nvSpPr>
          <p:cNvPr id="3" name="內容版面配置區 2"/>
          <p:cNvSpPr>
            <a:spLocks noGrp="1"/>
          </p:cNvSpPr>
          <p:nvPr>
            <p:ph idx="1"/>
          </p:nvPr>
        </p:nvSpPr>
        <p:spPr>
          <a:xfrm>
            <a:off x="683568" y="1700808"/>
            <a:ext cx="7770813" cy="4113213"/>
          </a:xfrm>
        </p:spPr>
        <p:txBody>
          <a:bodyPr/>
          <a:lstStyle/>
          <a:p>
            <a:pPr>
              <a:buFont typeface="Arial"/>
              <a:buChar char="•"/>
            </a:pPr>
            <a:r>
              <a:rPr kumimoji="1" lang="en-US" altLang="zh-TW" dirty="0" smtClean="0"/>
              <a:t>Pure Internet (AP and Internet-tethering Soft AP)</a:t>
            </a:r>
          </a:p>
          <a:p>
            <a:pPr lvl="1">
              <a:buFont typeface="Arial"/>
              <a:buChar char="•"/>
            </a:pPr>
            <a:r>
              <a:rPr kumimoji="1" lang="en-US" altLang="zh-TW" dirty="0" smtClean="0"/>
              <a:t>Default for general users; no PAD is fine.</a:t>
            </a:r>
          </a:p>
          <a:p>
            <a:pPr lvl="1">
              <a:buFont typeface="Arial"/>
              <a:buChar char="•"/>
            </a:pPr>
            <a:r>
              <a:rPr kumimoji="1" lang="en-US" altLang="zh-TW" dirty="0" smtClean="0"/>
              <a:t>External network service: </a:t>
            </a:r>
            <a:r>
              <a:rPr kumimoji="1" lang="en-US" altLang="zh-TW" dirty="0" smtClean="0"/>
              <a:t>*Post</a:t>
            </a:r>
            <a:r>
              <a:rPr kumimoji="1" lang="en-US" altLang="zh-TW" dirty="0"/>
              <a:t>-AD is fine; PAD is </a:t>
            </a:r>
            <a:r>
              <a:rPr kumimoji="1" lang="en-US" altLang="zh-TW" dirty="0" smtClean="0"/>
              <a:t>helpful</a:t>
            </a:r>
          </a:p>
          <a:p>
            <a:pPr>
              <a:buFont typeface="Arial"/>
              <a:buChar char="•"/>
            </a:pPr>
            <a:r>
              <a:rPr kumimoji="1" lang="en-US" altLang="zh-TW" dirty="0" smtClean="0"/>
              <a:t>Internet + Service in near vicinity</a:t>
            </a:r>
          </a:p>
          <a:p>
            <a:pPr lvl="1">
              <a:buFont typeface="Arial"/>
              <a:buChar char="•"/>
            </a:pPr>
            <a:r>
              <a:rPr kumimoji="1" lang="en-US" altLang="zh-TW" dirty="0" smtClean="0"/>
              <a:t>Post-AD is fine; PAD is helpful</a:t>
            </a:r>
            <a:endParaRPr kumimoji="1" lang="en-US" altLang="zh-TW" dirty="0" smtClean="0">
              <a:solidFill>
                <a:srgbClr val="FF0000"/>
              </a:solidFill>
            </a:endParaRPr>
          </a:p>
          <a:p>
            <a:pPr lvl="1">
              <a:buFont typeface="Arial"/>
              <a:buChar char="•"/>
            </a:pPr>
            <a:r>
              <a:rPr kumimoji="1" lang="en-US" altLang="zh-TW" dirty="0" smtClean="0"/>
              <a:t>Mostly </a:t>
            </a:r>
            <a:r>
              <a:rPr kumimoji="1" lang="en-US" altLang="zh-TW" dirty="0"/>
              <a:t>e</a:t>
            </a:r>
            <a:r>
              <a:rPr kumimoji="1" lang="en-US" altLang="zh-TW" dirty="0" smtClean="0"/>
              <a:t>nterprise scenario (or home) </a:t>
            </a:r>
          </a:p>
          <a:p>
            <a:pPr>
              <a:buFont typeface="Arial"/>
              <a:buChar char="•"/>
            </a:pPr>
            <a:r>
              <a:rPr kumimoji="1" lang="en-US" altLang="zh-TW" dirty="0" smtClean="0"/>
              <a:t>No-tethering Soft AP (Specific service in near vicinity)</a:t>
            </a:r>
          </a:p>
          <a:p>
            <a:pPr lvl="1">
              <a:buFont typeface="Arial"/>
              <a:buChar char="•"/>
            </a:pPr>
            <a:r>
              <a:rPr kumimoji="1" lang="en-US" altLang="zh-TW" dirty="0" smtClean="0"/>
              <a:t>Better have PAD as its service is specific</a:t>
            </a:r>
          </a:p>
          <a:p>
            <a:pPr lvl="1">
              <a:buFont typeface="Arial"/>
              <a:buChar char="•"/>
            </a:pPr>
            <a:r>
              <a:rPr kumimoji="1" lang="en-US" altLang="zh-TW" dirty="0" smtClean="0"/>
              <a:t>The info should be compact to reduce overhead</a:t>
            </a:r>
          </a:p>
          <a:p>
            <a:pPr lvl="1">
              <a:buFont typeface="Arial"/>
              <a:buChar char="•"/>
            </a:pPr>
            <a:r>
              <a:rPr kumimoji="1" lang="en-US" altLang="zh-TW" dirty="0" smtClean="0"/>
              <a:t>May not expose existence if the service does not match</a:t>
            </a:r>
          </a:p>
          <a:p>
            <a:pPr lvl="1">
              <a:buFont typeface="Arial"/>
              <a:buChar char="•"/>
            </a:pPr>
            <a:r>
              <a:rPr kumimoji="1" lang="en-US" altLang="zh-TW" dirty="0"/>
              <a:t>P</a:t>
            </a:r>
            <a:r>
              <a:rPr kumimoji="1" lang="en-US" altLang="zh-TW" dirty="0" smtClean="0"/>
              <a:t>ower saving is essential</a:t>
            </a:r>
          </a:p>
          <a:p>
            <a:pPr marL="457200" lvl="1" indent="0"/>
            <a:endParaRPr kumimoji="1" lang="en-US" altLang="zh-TW" dirty="0" smtClean="0"/>
          </a:p>
        </p:txBody>
      </p:sp>
      <p:sp>
        <p:nvSpPr>
          <p:cNvPr id="4" name="投影片編號版面配置區 3"/>
          <p:cNvSpPr>
            <a:spLocks noGrp="1"/>
          </p:cNvSpPr>
          <p:nvPr>
            <p:ph type="sldNum" idx="12"/>
          </p:nvPr>
        </p:nvSpPr>
        <p:spPr/>
        <p:txBody>
          <a:bodyPr/>
          <a:lstStyle/>
          <a:p>
            <a:fld id="{73DA0BB7-265A-403C-9275-D587AB510EDC}" type="slidenum">
              <a:rPr lang="zh-TW" altLang="en-US" smtClean="0"/>
              <a:t>4</a:t>
            </a:fld>
            <a:endParaRPr lang="zh-TW" altLang="en-US"/>
          </a:p>
        </p:txBody>
      </p:sp>
      <p:sp>
        <p:nvSpPr>
          <p:cNvPr id="5" name="頁尾版面配置區 4"/>
          <p:cNvSpPr>
            <a:spLocks noGrp="1"/>
          </p:cNvSpPr>
          <p:nvPr>
            <p:ph type="ftr" idx="14"/>
          </p:nvPr>
        </p:nvSpPr>
        <p:spPr/>
        <p:txBody>
          <a:bodyPr/>
          <a:lstStyle/>
          <a:p>
            <a:r>
              <a:rPr lang="en-US" altLang="zh-TW" smtClean="0"/>
              <a:t>HTC</a:t>
            </a:r>
            <a:endParaRPr lang="zh-TW" altLang="en-US"/>
          </a:p>
        </p:txBody>
      </p:sp>
      <p:sp>
        <p:nvSpPr>
          <p:cNvPr id="6" name="日期版面配置區 5"/>
          <p:cNvSpPr>
            <a:spLocks noGrp="1"/>
          </p:cNvSpPr>
          <p:nvPr>
            <p:ph type="dt" idx="15"/>
          </p:nvPr>
        </p:nvSpPr>
        <p:spPr/>
        <p:txBody>
          <a:bodyPr/>
          <a:lstStyle/>
          <a:p>
            <a:r>
              <a:rPr lang="en-US" altLang="zh-TW" dirty="0"/>
              <a:t>January 2014</a:t>
            </a:r>
            <a:endParaRPr lang="en-GB" altLang="zh-TW" dirty="0"/>
          </a:p>
        </p:txBody>
      </p:sp>
      <p:sp>
        <p:nvSpPr>
          <p:cNvPr id="7" name="文字方塊 6"/>
          <p:cNvSpPr txBox="1"/>
          <p:nvPr/>
        </p:nvSpPr>
        <p:spPr>
          <a:xfrm>
            <a:off x="5652120" y="5949280"/>
            <a:ext cx="3024336" cy="523220"/>
          </a:xfrm>
          <a:prstGeom prst="rect">
            <a:avLst/>
          </a:prstGeom>
          <a:noFill/>
        </p:spPr>
        <p:txBody>
          <a:bodyPr wrap="square" rtlCol="0">
            <a:spAutoFit/>
          </a:bodyPr>
          <a:lstStyle/>
          <a:p>
            <a:r>
              <a:rPr kumimoji="1" lang="en-US" altLang="zh-TW" sz="1400" dirty="0" smtClean="0"/>
              <a:t>*PAD: Pre-Association Discovery</a:t>
            </a:r>
          </a:p>
          <a:p>
            <a:r>
              <a:rPr kumimoji="1" lang="en-US" altLang="zh-TW" sz="1400" dirty="0" smtClean="0"/>
              <a:t>*Post-AD: Post-Association Discovery</a:t>
            </a:r>
            <a:endParaRPr kumimoji="1" lang="zh-TW" altLang="en-US" sz="1400" dirty="0"/>
          </a:p>
        </p:txBody>
      </p:sp>
    </p:spTree>
    <p:extLst>
      <p:ext uri="{BB962C8B-B14F-4D97-AF65-F5344CB8AC3E}">
        <p14:creationId xmlns:p14="http://schemas.microsoft.com/office/powerpoint/2010/main" val="2868793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2800" dirty="0" smtClean="0">
                <a:ea typeface="新細明體" charset="0"/>
                <a:cs typeface="Times New Roman"/>
              </a:rPr>
              <a:t>STA connection state when performing PAD</a:t>
            </a:r>
            <a:endParaRPr kumimoji="1" lang="zh-TW" altLang="en-US" sz="2800" dirty="0"/>
          </a:p>
        </p:txBody>
      </p:sp>
      <p:sp>
        <p:nvSpPr>
          <p:cNvPr id="3" name="內容版面配置區 2"/>
          <p:cNvSpPr>
            <a:spLocks noGrp="1"/>
          </p:cNvSpPr>
          <p:nvPr>
            <p:ph idx="1"/>
          </p:nvPr>
        </p:nvSpPr>
        <p:spPr>
          <a:xfrm>
            <a:off x="685800" y="1700808"/>
            <a:ext cx="7770813" cy="4113213"/>
          </a:xfrm>
        </p:spPr>
        <p:txBody>
          <a:bodyPr/>
          <a:lstStyle/>
          <a:p>
            <a:pPr>
              <a:buFont typeface="Arial"/>
              <a:buChar char="•"/>
            </a:pPr>
            <a:r>
              <a:rPr kumimoji="1" lang="en-US" altLang="zh-TW" b="0" dirty="0"/>
              <a:t>STA performs service discovery when requested by user</a:t>
            </a:r>
          </a:p>
          <a:p>
            <a:pPr lvl="1">
              <a:buFont typeface="Arial"/>
              <a:buChar char="•"/>
            </a:pPr>
            <a:r>
              <a:rPr kumimoji="1" lang="en-US" altLang="zh-TW" dirty="0"/>
              <a:t>May in unassociated state or in associated </a:t>
            </a:r>
            <a:r>
              <a:rPr kumimoji="1" lang="en-US" altLang="zh-TW" dirty="0" smtClean="0"/>
              <a:t>state</a:t>
            </a:r>
            <a:endParaRPr lang="en-US" altLang="zh-TW" b="0" dirty="0" smtClean="0">
              <a:ea typeface="新細明體" charset="0"/>
              <a:cs typeface="Times New Roman"/>
            </a:endParaRPr>
          </a:p>
          <a:p>
            <a:pPr marL="400050">
              <a:lnSpc>
                <a:spcPct val="80000"/>
              </a:lnSpc>
              <a:buFont typeface="Arial"/>
              <a:buChar char="•"/>
            </a:pPr>
            <a:r>
              <a:rPr lang="en-US" altLang="zh-TW" b="0" dirty="0" smtClean="0">
                <a:ea typeface="新細明體" charset="0"/>
                <a:cs typeface="Times New Roman"/>
              </a:rPr>
              <a:t>A </a:t>
            </a:r>
            <a:r>
              <a:rPr lang="en-US" altLang="zh-TW" b="0" dirty="0">
                <a:ea typeface="新細明體" charset="0"/>
                <a:cs typeface="Times New Roman"/>
              </a:rPr>
              <a:t>STA </a:t>
            </a:r>
            <a:r>
              <a:rPr lang="en-US" altLang="zh-TW" b="0" dirty="0" smtClean="0">
                <a:ea typeface="新細明體" charset="0"/>
                <a:cs typeface="Times New Roman"/>
              </a:rPr>
              <a:t>may </a:t>
            </a:r>
            <a:r>
              <a:rPr lang="en-US" altLang="zh-TW" b="0" dirty="0">
                <a:ea typeface="新細明體" charset="0"/>
                <a:cs typeface="Times New Roman"/>
              </a:rPr>
              <a:t>associate with an Internet</a:t>
            </a:r>
            <a:r>
              <a:rPr lang="en-US" altLang="zh-TW" b="0" dirty="0" smtClean="0">
                <a:ea typeface="新細明體" charset="0"/>
                <a:cs typeface="Times New Roman"/>
              </a:rPr>
              <a:t>-accessing </a:t>
            </a:r>
            <a:r>
              <a:rPr lang="en-US" altLang="zh-TW" b="0" dirty="0">
                <a:ea typeface="新細明體" charset="0"/>
                <a:cs typeface="Times New Roman"/>
              </a:rPr>
              <a:t>AP but need some </a:t>
            </a:r>
            <a:r>
              <a:rPr lang="en-US" altLang="zh-TW" b="0" dirty="0" smtClean="0">
                <a:ea typeface="新細明體" charset="0"/>
                <a:cs typeface="Times New Roman"/>
              </a:rPr>
              <a:t>services in vicinity not </a:t>
            </a:r>
            <a:r>
              <a:rPr lang="en-US" altLang="zh-TW" b="0" dirty="0">
                <a:ea typeface="新細明體" charset="0"/>
                <a:cs typeface="Times New Roman"/>
              </a:rPr>
              <a:t>provided by the </a:t>
            </a:r>
            <a:r>
              <a:rPr lang="en-US" altLang="zh-TW" b="0" dirty="0" smtClean="0">
                <a:ea typeface="新細明體" charset="0"/>
                <a:cs typeface="Times New Roman"/>
              </a:rPr>
              <a:t>BSS </a:t>
            </a:r>
            <a:endParaRPr lang="en-US" altLang="zh-TW" b="0" dirty="0">
              <a:ea typeface="新細明體" charset="0"/>
              <a:cs typeface="Times New Roman"/>
            </a:endParaRPr>
          </a:p>
          <a:p>
            <a:pPr marL="800100" lvl="1">
              <a:lnSpc>
                <a:spcPct val="80000"/>
              </a:lnSpc>
              <a:buFont typeface="Arial"/>
              <a:buChar char="•"/>
            </a:pPr>
            <a:r>
              <a:rPr lang="en-US" altLang="zh-TW" dirty="0">
                <a:ea typeface="新細明體" charset="0"/>
                <a:cs typeface="Times New Roman"/>
              </a:rPr>
              <a:t>Different from roaming (because of signal quality and subscription) between </a:t>
            </a:r>
            <a:r>
              <a:rPr lang="en-US" altLang="zh-TW" dirty="0" smtClean="0">
                <a:ea typeface="新細明體" charset="0"/>
                <a:cs typeface="Times New Roman"/>
              </a:rPr>
              <a:t>APs</a:t>
            </a:r>
          </a:p>
          <a:p>
            <a:pPr marL="800100" lvl="1">
              <a:lnSpc>
                <a:spcPct val="80000"/>
              </a:lnSpc>
              <a:buFont typeface="Arial"/>
              <a:buChar char="•"/>
            </a:pPr>
            <a:r>
              <a:rPr lang="en-US" altLang="zh-TW" dirty="0" smtClean="0">
                <a:ea typeface="新細明體" charset="0"/>
                <a:cs typeface="Times New Roman"/>
              </a:rPr>
              <a:t>M</a:t>
            </a:r>
            <a:r>
              <a:rPr lang="en-US" altLang="zh-TW" b="0" dirty="0" smtClean="0">
                <a:ea typeface="新細明體" charset="0"/>
                <a:cs typeface="Times New Roman"/>
              </a:rPr>
              <a:t>ay </a:t>
            </a:r>
            <a:r>
              <a:rPr lang="en-US" altLang="zh-TW" b="0" dirty="0">
                <a:ea typeface="新細明體" charset="0"/>
                <a:cs typeface="Times New Roman"/>
              </a:rPr>
              <a:t>need </a:t>
            </a:r>
            <a:r>
              <a:rPr lang="en-US" altLang="zh-TW" b="0" dirty="0" smtClean="0">
                <a:ea typeface="新細明體" charset="0"/>
                <a:cs typeface="Times New Roman"/>
              </a:rPr>
              <a:t>Post-AD </a:t>
            </a:r>
            <a:r>
              <a:rPr lang="en-US" altLang="zh-TW" b="0" dirty="0">
                <a:ea typeface="新細明體" charset="0"/>
                <a:cs typeface="Times New Roman"/>
              </a:rPr>
              <a:t>to verify the presence of certain </a:t>
            </a:r>
            <a:r>
              <a:rPr lang="en-US" altLang="zh-TW" b="0" dirty="0" smtClean="0">
                <a:ea typeface="新細明體" charset="0"/>
                <a:cs typeface="Times New Roman"/>
              </a:rPr>
              <a:t>service if the info is unknown</a:t>
            </a:r>
            <a:endParaRPr lang="en-US" altLang="zh-TW" b="0" dirty="0">
              <a:ea typeface="新細明體" charset="0"/>
              <a:cs typeface="Times New Roman"/>
            </a:endParaRPr>
          </a:p>
          <a:p>
            <a:pPr marL="800100" lvl="1">
              <a:lnSpc>
                <a:spcPct val="80000"/>
              </a:lnSpc>
              <a:buFont typeface="Arial"/>
              <a:buChar char="•"/>
            </a:pPr>
            <a:r>
              <a:rPr lang="en-US" altLang="zh-TW" dirty="0" smtClean="0">
                <a:ea typeface="新細明體" charset="0"/>
                <a:cs typeface="Times New Roman"/>
              </a:rPr>
              <a:t>PAD </a:t>
            </a:r>
            <a:r>
              <a:rPr lang="en-US" altLang="zh-TW" dirty="0">
                <a:ea typeface="新細明體" charset="0"/>
                <a:cs typeface="Times New Roman"/>
              </a:rPr>
              <a:t>for </a:t>
            </a:r>
            <a:r>
              <a:rPr lang="en-US" altLang="zh-TW" dirty="0" smtClean="0">
                <a:ea typeface="新細明體" charset="0"/>
                <a:cs typeface="Times New Roman"/>
              </a:rPr>
              <a:t>other APs</a:t>
            </a:r>
            <a:endParaRPr lang="en-US" altLang="zh-TW" b="0" dirty="0" smtClean="0">
              <a:ea typeface="新細明體" charset="0"/>
              <a:cs typeface="Times New Roman"/>
            </a:endParaRPr>
          </a:p>
          <a:p>
            <a:pPr marL="800100" lvl="1">
              <a:lnSpc>
                <a:spcPct val="80000"/>
              </a:lnSpc>
              <a:buFont typeface="Arial"/>
              <a:buChar char="•"/>
            </a:pPr>
            <a:r>
              <a:rPr lang="en-US" altLang="zh-TW" dirty="0">
                <a:ea typeface="新細明體" charset="0"/>
                <a:cs typeface="Times New Roman"/>
              </a:rPr>
              <a:t>Help STA make necessary switch between different BSSs regarding required </a:t>
            </a:r>
            <a:r>
              <a:rPr lang="en-US" altLang="zh-TW" dirty="0" smtClean="0">
                <a:ea typeface="新細明體" charset="0"/>
                <a:cs typeface="Times New Roman"/>
              </a:rPr>
              <a:t>services</a:t>
            </a:r>
            <a:endParaRPr lang="en-US" altLang="zh-TW" b="0" dirty="0" smtClean="0">
              <a:ea typeface="新細明體" charset="0"/>
              <a:cs typeface="Times New Roman"/>
            </a:endParaRPr>
          </a:p>
          <a:p>
            <a:pPr marL="400050">
              <a:lnSpc>
                <a:spcPct val="80000"/>
              </a:lnSpc>
              <a:buFont typeface="Arial"/>
              <a:buChar char="•"/>
            </a:pPr>
            <a:r>
              <a:rPr lang="en-US" altLang="zh-TW" b="0" dirty="0" smtClean="0">
                <a:ea typeface="新細明體" charset="0"/>
                <a:cs typeface="Times New Roman"/>
              </a:rPr>
              <a:t>Post-AD and PAD</a:t>
            </a:r>
          </a:p>
          <a:p>
            <a:pPr marL="800100" lvl="2" indent="-342900">
              <a:lnSpc>
                <a:spcPct val="80000"/>
              </a:lnSpc>
              <a:spcBef>
                <a:spcPts val="600"/>
              </a:spcBef>
              <a:buFont typeface="Arial"/>
              <a:buChar char="•"/>
            </a:pPr>
            <a:r>
              <a:rPr kumimoji="1" lang="en-US" altLang="zh-TW" dirty="0" smtClean="0"/>
              <a:t>Different in frame filtering (address 3) and types of frames (Data </a:t>
            </a:r>
            <a:r>
              <a:rPr kumimoji="1" lang="en-US" altLang="zh-TW" dirty="0" err="1" smtClean="0"/>
              <a:t>vs</a:t>
            </a:r>
            <a:r>
              <a:rPr kumimoji="1" lang="en-US" altLang="zh-TW" dirty="0" smtClean="0"/>
              <a:t> Public Action) allowed to be used</a:t>
            </a:r>
            <a:endParaRPr kumimoji="1" lang="zh-TW" altLang="en-US" dirty="0" smtClean="0"/>
          </a:p>
          <a:p>
            <a:pPr marL="400050">
              <a:lnSpc>
                <a:spcPct val="80000"/>
              </a:lnSpc>
              <a:buFont typeface="Arial"/>
              <a:buChar char="•"/>
            </a:pPr>
            <a:endParaRPr lang="en-US" altLang="zh-TW" b="0" dirty="0" smtClean="0">
              <a:ea typeface="新細明體" charset="0"/>
              <a:cs typeface="Times New Roman"/>
            </a:endParaRPr>
          </a:p>
          <a:p>
            <a:pPr marL="400050">
              <a:lnSpc>
                <a:spcPct val="80000"/>
              </a:lnSpc>
              <a:buFont typeface="Arial"/>
              <a:buChar char="•"/>
            </a:pPr>
            <a:endParaRPr lang="zh-TW" altLang="en-US" b="0" dirty="0">
              <a:ea typeface="新細明體" charset="0"/>
              <a:cs typeface="Times New Roman"/>
            </a:endParaRPr>
          </a:p>
          <a:p>
            <a:endParaRPr kumimoji="1" lang="zh-TW" altLang="en-US" dirty="0"/>
          </a:p>
        </p:txBody>
      </p:sp>
      <p:sp>
        <p:nvSpPr>
          <p:cNvPr id="4" name="投影片編號版面配置區 3"/>
          <p:cNvSpPr>
            <a:spLocks noGrp="1"/>
          </p:cNvSpPr>
          <p:nvPr>
            <p:ph type="sldNum" idx="12"/>
          </p:nvPr>
        </p:nvSpPr>
        <p:spPr/>
        <p:txBody>
          <a:bodyPr/>
          <a:lstStyle/>
          <a:p>
            <a:fld id="{73DA0BB7-265A-403C-9275-D587AB510EDC}" type="slidenum">
              <a:rPr lang="zh-TW" altLang="en-US" smtClean="0"/>
              <a:t>5</a:t>
            </a:fld>
            <a:endParaRPr lang="zh-TW" altLang="en-US"/>
          </a:p>
        </p:txBody>
      </p:sp>
      <p:sp>
        <p:nvSpPr>
          <p:cNvPr id="5" name="頁尾版面配置區 4"/>
          <p:cNvSpPr>
            <a:spLocks noGrp="1"/>
          </p:cNvSpPr>
          <p:nvPr>
            <p:ph type="ftr" idx="14"/>
          </p:nvPr>
        </p:nvSpPr>
        <p:spPr/>
        <p:txBody>
          <a:bodyPr/>
          <a:lstStyle/>
          <a:p>
            <a:r>
              <a:rPr lang="en-US" altLang="zh-TW" smtClean="0"/>
              <a:t>HTC</a:t>
            </a:r>
            <a:endParaRPr lang="zh-TW" altLang="en-US"/>
          </a:p>
        </p:txBody>
      </p:sp>
      <p:sp>
        <p:nvSpPr>
          <p:cNvPr id="6" name="日期版面配置區 5"/>
          <p:cNvSpPr>
            <a:spLocks noGrp="1"/>
          </p:cNvSpPr>
          <p:nvPr>
            <p:ph type="dt" idx="15"/>
          </p:nvPr>
        </p:nvSpPr>
        <p:spPr/>
        <p:txBody>
          <a:bodyPr/>
          <a:lstStyle/>
          <a:p>
            <a:r>
              <a:rPr lang="en-US" altLang="zh-TW" dirty="0"/>
              <a:t>January 2014</a:t>
            </a:r>
            <a:endParaRPr lang="en-GB" altLang="zh-TW" dirty="0"/>
          </a:p>
        </p:txBody>
      </p:sp>
    </p:spTree>
    <p:extLst>
      <p:ext uri="{BB962C8B-B14F-4D97-AF65-F5344CB8AC3E}">
        <p14:creationId xmlns:p14="http://schemas.microsoft.com/office/powerpoint/2010/main" val="29433237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PAD for STA in association</a:t>
            </a:r>
          </a:p>
        </p:txBody>
      </p:sp>
      <p:sp>
        <p:nvSpPr>
          <p:cNvPr id="3" name="內容版面配置區 2"/>
          <p:cNvSpPr>
            <a:spLocks noGrp="1"/>
          </p:cNvSpPr>
          <p:nvPr>
            <p:ph idx="1"/>
          </p:nvPr>
        </p:nvSpPr>
        <p:spPr>
          <a:xfrm>
            <a:off x="683568" y="1700808"/>
            <a:ext cx="7770813" cy="4113213"/>
          </a:xfrm>
        </p:spPr>
        <p:txBody>
          <a:bodyPr/>
          <a:lstStyle/>
          <a:p>
            <a:pPr>
              <a:buFont typeface="Arial"/>
              <a:buChar char="•"/>
            </a:pPr>
            <a:r>
              <a:rPr kumimoji="1" lang="en-US" altLang="zh-TW" b="0" dirty="0">
                <a:solidFill>
                  <a:schemeClr val="tx1"/>
                </a:solidFill>
              </a:rPr>
              <a:t>Neighbor report or reduced neighbor report only shows existence and capability information and may not reflect </a:t>
            </a:r>
            <a:r>
              <a:rPr kumimoji="1" lang="en-US" altLang="zh-TW" b="0" dirty="0" smtClean="0">
                <a:solidFill>
                  <a:schemeClr val="tx1"/>
                </a:solidFill>
              </a:rPr>
              <a:t>the </a:t>
            </a:r>
            <a:r>
              <a:rPr kumimoji="1" lang="en-US" altLang="zh-TW" b="0" dirty="0">
                <a:solidFill>
                  <a:schemeClr val="tx1"/>
                </a:solidFill>
              </a:rPr>
              <a:t>network </a:t>
            </a:r>
            <a:r>
              <a:rPr kumimoji="1" lang="en-US" altLang="zh-TW" b="0" dirty="0" smtClean="0">
                <a:solidFill>
                  <a:schemeClr val="tx1"/>
                </a:solidFill>
              </a:rPr>
              <a:t>situation timely</a:t>
            </a:r>
          </a:p>
          <a:p>
            <a:pPr>
              <a:buFont typeface="Arial"/>
              <a:buChar char="•"/>
            </a:pPr>
            <a:r>
              <a:rPr kumimoji="1" lang="en-US" altLang="zh-TW" b="0" dirty="0" smtClean="0">
                <a:solidFill>
                  <a:schemeClr val="tx1"/>
                </a:solidFill>
              </a:rPr>
              <a:t>May use Wildcard PAM</a:t>
            </a:r>
            <a:endParaRPr kumimoji="1" lang="en-US" altLang="zh-TW" b="0" dirty="0">
              <a:solidFill>
                <a:schemeClr val="tx1"/>
              </a:solidFill>
            </a:endParaRPr>
          </a:p>
          <a:p>
            <a:pPr lvl="1">
              <a:buFont typeface="Arial"/>
              <a:buChar char="•"/>
            </a:pPr>
            <a:r>
              <a:rPr kumimoji="1" lang="en-US" altLang="zh-TW" dirty="0">
                <a:solidFill>
                  <a:schemeClr val="tx1"/>
                </a:solidFill>
              </a:rPr>
              <a:t>Not every STA needs to do </a:t>
            </a:r>
            <a:r>
              <a:rPr kumimoji="1" lang="en-US" altLang="zh-TW" dirty="0" smtClean="0">
                <a:solidFill>
                  <a:schemeClr val="tx1"/>
                </a:solidFill>
              </a:rPr>
              <a:t>PAD, </a:t>
            </a:r>
            <a:r>
              <a:rPr kumimoji="1" lang="en-US" altLang="zh-TW" dirty="0">
                <a:solidFill>
                  <a:schemeClr val="tx1"/>
                </a:solidFill>
              </a:rPr>
              <a:t>but may need it </a:t>
            </a:r>
            <a:r>
              <a:rPr kumimoji="1" lang="en-US" altLang="zh-TW" dirty="0" smtClean="0">
                <a:solidFill>
                  <a:schemeClr val="tx1"/>
                </a:solidFill>
              </a:rPr>
              <a:t>later</a:t>
            </a:r>
          </a:p>
          <a:p>
            <a:pPr lvl="1">
              <a:buFont typeface="Arial"/>
              <a:buChar char="•"/>
            </a:pPr>
            <a:r>
              <a:rPr kumimoji="1" lang="en-US" altLang="zh-TW" dirty="0" smtClean="0">
                <a:solidFill>
                  <a:schemeClr val="tx1"/>
                </a:solidFill>
              </a:rPr>
              <a:t>Post-AD </a:t>
            </a:r>
            <a:r>
              <a:rPr kumimoji="1" lang="en-US" altLang="zh-TW" dirty="0">
                <a:solidFill>
                  <a:schemeClr val="tx1"/>
                </a:solidFill>
              </a:rPr>
              <a:t>and P</a:t>
            </a:r>
            <a:r>
              <a:rPr kumimoji="1" lang="en-US" altLang="zh-TW" dirty="0" smtClean="0">
                <a:solidFill>
                  <a:schemeClr val="tx1"/>
                </a:solidFill>
              </a:rPr>
              <a:t>AD </a:t>
            </a:r>
            <a:r>
              <a:rPr kumimoji="1" lang="en-US" altLang="zh-TW" dirty="0">
                <a:solidFill>
                  <a:schemeClr val="tx1"/>
                </a:solidFill>
              </a:rPr>
              <a:t>at the same </a:t>
            </a:r>
            <a:r>
              <a:rPr kumimoji="1" lang="en-US" altLang="zh-TW" dirty="0" smtClean="0">
                <a:solidFill>
                  <a:schemeClr val="tx1"/>
                </a:solidFill>
              </a:rPr>
              <a:t>time</a:t>
            </a:r>
          </a:p>
          <a:p>
            <a:pPr lvl="1">
              <a:buFont typeface="Arial"/>
              <a:buChar char="•"/>
            </a:pPr>
            <a:r>
              <a:rPr kumimoji="1" lang="en-US" altLang="zh-TW" dirty="0" smtClean="0">
                <a:solidFill>
                  <a:schemeClr val="tx1"/>
                </a:solidFill>
              </a:rPr>
              <a:t>Different from wildcard probe request which every AP needs to respond  </a:t>
            </a:r>
            <a:endParaRPr kumimoji="1" lang="en-US" altLang="zh-TW" dirty="0">
              <a:solidFill>
                <a:schemeClr val="tx1"/>
              </a:solidFill>
            </a:endParaRPr>
          </a:p>
          <a:p>
            <a:pPr>
              <a:buFont typeface="Arial"/>
              <a:buChar char="•"/>
            </a:pPr>
            <a:r>
              <a:rPr kumimoji="1" lang="en-US" altLang="zh-TW" b="0" dirty="0" smtClean="0">
                <a:solidFill>
                  <a:schemeClr val="tx1"/>
                </a:solidFill>
              </a:rPr>
              <a:t>May still need to perform PAD in other channels</a:t>
            </a:r>
            <a:endParaRPr kumimoji="1" lang="en-US" altLang="zh-TW" b="0" dirty="0">
              <a:solidFill>
                <a:schemeClr val="tx1"/>
              </a:solidFill>
            </a:endParaRPr>
          </a:p>
          <a:p>
            <a:endParaRPr kumimoji="1" lang="zh-TW" altLang="en-US" b="0" dirty="0"/>
          </a:p>
        </p:txBody>
      </p:sp>
      <p:sp>
        <p:nvSpPr>
          <p:cNvPr id="4" name="投影片編號版面配置區 3"/>
          <p:cNvSpPr>
            <a:spLocks noGrp="1"/>
          </p:cNvSpPr>
          <p:nvPr>
            <p:ph type="sldNum" idx="12"/>
          </p:nvPr>
        </p:nvSpPr>
        <p:spPr/>
        <p:txBody>
          <a:bodyPr/>
          <a:lstStyle/>
          <a:p>
            <a:fld id="{73DA0BB7-265A-403C-9275-D587AB510EDC}" type="slidenum">
              <a:rPr lang="zh-TW" altLang="en-US" smtClean="0"/>
              <a:t>6</a:t>
            </a:fld>
            <a:endParaRPr lang="zh-TW" altLang="en-US"/>
          </a:p>
        </p:txBody>
      </p:sp>
      <p:sp>
        <p:nvSpPr>
          <p:cNvPr id="5" name="頁尾版面配置區 4"/>
          <p:cNvSpPr>
            <a:spLocks noGrp="1"/>
          </p:cNvSpPr>
          <p:nvPr>
            <p:ph type="ftr" idx="14"/>
          </p:nvPr>
        </p:nvSpPr>
        <p:spPr/>
        <p:txBody>
          <a:bodyPr/>
          <a:lstStyle/>
          <a:p>
            <a:r>
              <a:rPr lang="en-US" altLang="zh-TW" smtClean="0"/>
              <a:t>HTC</a:t>
            </a:r>
            <a:endParaRPr lang="zh-TW" altLang="en-US"/>
          </a:p>
        </p:txBody>
      </p:sp>
      <p:sp>
        <p:nvSpPr>
          <p:cNvPr id="6" name="日期版面配置區 5"/>
          <p:cNvSpPr>
            <a:spLocks noGrp="1"/>
          </p:cNvSpPr>
          <p:nvPr>
            <p:ph type="dt" idx="15"/>
          </p:nvPr>
        </p:nvSpPr>
        <p:spPr/>
        <p:txBody>
          <a:bodyPr/>
          <a:lstStyle/>
          <a:p>
            <a:r>
              <a:rPr lang="en-US" altLang="zh-TW" dirty="0"/>
              <a:t>January 2014</a:t>
            </a:r>
            <a:endParaRPr lang="en-GB" altLang="zh-TW" dirty="0"/>
          </a:p>
        </p:txBody>
      </p:sp>
    </p:spTree>
    <p:extLst>
      <p:ext uri="{BB962C8B-B14F-4D97-AF65-F5344CB8AC3E}">
        <p14:creationId xmlns:p14="http://schemas.microsoft.com/office/powerpoint/2010/main" val="74451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smtClean="0"/>
              <a:t>Summary</a:t>
            </a:r>
            <a:endParaRPr kumimoji="1" lang="zh-TW" altLang="en-US" dirty="0"/>
          </a:p>
        </p:txBody>
      </p:sp>
      <p:sp>
        <p:nvSpPr>
          <p:cNvPr id="3" name="內容版面配置區 2"/>
          <p:cNvSpPr>
            <a:spLocks noGrp="1"/>
          </p:cNvSpPr>
          <p:nvPr>
            <p:ph idx="1"/>
          </p:nvPr>
        </p:nvSpPr>
        <p:spPr/>
        <p:txBody>
          <a:bodyPr/>
          <a:lstStyle/>
          <a:p>
            <a:pPr>
              <a:buFont typeface="Arial"/>
              <a:buChar char="•"/>
            </a:pPr>
            <a:r>
              <a:rPr lang="en-US" altLang="zh-TW" dirty="0" smtClean="0"/>
              <a:t>An </a:t>
            </a:r>
            <a:r>
              <a:rPr lang="en-US" altLang="zh-TW" dirty="0"/>
              <a:t>informative discussion </a:t>
            </a:r>
            <a:r>
              <a:rPr lang="en-US" altLang="zh-TW" dirty="0" smtClean="0"/>
              <a:t>about </a:t>
            </a:r>
            <a:r>
              <a:rPr lang="en-US" altLang="zh-TW" dirty="0"/>
              <a:t>Soft AP and </a:t>
            </a:r>
            <a:r>
              <a:rPr lang="en-US" altLang="zh-TW" dirty="0" smtClean="0"/>
              <a:t>in-association </a:t>
            </a:r>
            <a:r>
              <a:rPr lang="en-US" altLang="zh-TW" dirty="0" smtClean="0"/>
              <a:t>service </a:t>
            </a:r>
            <a:r>
              <a:rPr lang="en-US" altLang="zh-TW" dirty="0" smtClean="0"/>
              <a:t>discovery for local services</a:t>
            </a:r>
            <a:endParaRPr kumimoji="1" lang="en-US" altLang="zh-TW" dirty="0"/>
          </a:p>
          <a:p>
            <a:endParaRPr kumimoji="1" lang="en-US" altLang="zh-TW" dirty="0" smtClean="0"/>
          </a:p>
          <a:p>
            <a:pPr>
              <a:buFont typeface="Arial"/>
              <a:buChar char="•"/>
            </a:pPr>
            <a:r>
              <a:rPr kumimoji="1" lang="en-US" altLang="zh-TW" dirty="0" smtClean="0"/>
              <a:t>With efficient PAD, network selection should be as easy as, say, TV channel/source selection to attain good user experience</a:t>
            </a:r>
          </a:p>
          <a:p>
            <a:pPr>
              <a:buFont typeface="Arial"/>
              <a:buChar char="•"/>
            </a:pPr>
            <a:endParaRPr kumimoji="1" lang="zh-TW" altLang="en-US" dirty="0"/>
          </a:p>
        </p:txBody>
      </p:sp>
      <p:sp>
        <p:nvSpPr>
          <p:cNvPr id="4" name="投影片編號版面配置區 3"/>
          <p:cNvSpPr>
            <a:spLocks noGrp="1"/>
          </p:cNvSpPr>
          <p:nvPr>
            <p:ph type="sldNum" idx="12"/>
          </p:nvPr>
        </p:nvSpPr>
        <p:spPr/>
        <p:txBody>
          <a:bodyPr/>
          <a:lstStyle/>
          <a:p>
            <a:fld id="{73DA0BB7-265A-403C-9275-D587AB510EDC}" type="slidenum">
              <a:rPr lang="zh-TW" altLang="en-US" smtClean="0"/>
              <a:t>7</a:t>
            </a:fld>
            <a:endParaRPr lang="zh-TW" altLang="en-US"/>
          </a:p>
        </p:txBody>
      </p:sp>
      <p:sp>
        <p:nvSpPr>
          <p:cNvPr id="5" name="頁尾版面配置區 4"/>
          <p:cNvSpPr>
            <a:spLocks noGrp="1"/>
          </p:cNvSpPr>
          <p:nvPr>
            <p:ph type="ftr" idx="14"/>
          </p:nvPr>
        </p:nvSpPr>
        <p:spPr/>
        <p:txBody>
          <a:bodyPr/>
          <a:lstStyle/>
          <a:p>
            <a:r>
              <a:rPr lang="en-US" altLang="zh-TW" smtClean="0"/>
              <a:t>HTC</a:t>
            </a:r>
            <a:endParaRPr lang="zh-TW" altLang="en-US"/>
          </a:p>
        </p:txBody>
      </p:sp>
      <p:sp>
        <p:nvSpPr>
          <p:cNvPr id="6" name="日期版面配置區 5"/>
          <p:cNvSpPr>
            <a:spLocks noGrp="1"/>
          </p:cNvSpPr>
          <p:nvPr>
            <p:ph type="dt" idx="15"/>
          </p:nvPr>
        </p:nvSpPr>
        <p:spPr/>
        <p:txBody>
          <a:bodyPr/>
          <a:lstStyle/>
          <a:p>
            <a:r>
              <a:rPr lang="en-US" altLang="zh-TW" dirty="0"/>
              <a:t>January 2014</a:t>
            </a:r>
            <a:endParaRPr lang="en-GB" altLang="zh-TW" dirty="0"/>
          </a:p>
        </p:txBody>
      </p:sp>
    </p:spTree>
    <p:extLst>
      <p:ext uri="{BB962C8B-B14F-4D97-AF65-F5344CB8AC3E}">
        <p14:creationId xmlns:p14="http://schemas.microsoft.com/office/powerpoint/2010/main" val="1830878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1844824"/>
            <a:ext cx="7770813" cy="1065213"/>
          </a:xfrm>
        </p:spPr>
        <p:txBody>
          <a:bodyPr/>
          <a:lstStyle/>
          <a:p>
            <a:r>
              <a:rPr kumimoji="1" lang="en-US" altLang="zh-TW" dirty="0" smtClean="0"/>
              <a:t>Appendix</a:t>
            </a:r>
            <a:endParaRPr kumimoji="1" lang="zh-TW" altLang="en-US" dirty="0"/>
          </a:p>
        </p:txBody>
      </p:sp>
      <p:sp>
        <p:nvSpPr>
          <p:cNvPr id="4" name="投影片編號版面配置區 3"/>
          <p:cNvSpPr>
            <a:spLocks noGrp="1"/>
          </p:cNvSpPr>
          <p:nvPr>
            <p:ph type="sldNum" idx="12"/>
          </p:nvPr>
        </p:nvSpPr>
        <p:spPr/>
        <p:txBody>
          <a:bodyPr/>
          <a:lstStyle/>
          <a:p>
            <a:fld id="{73DA0BB7-265A-403C-9275-D587AB510EDC}" type="slidenum">
              <a:rPr lang="zh-TW" altLang="en-US" smtClean="0"/>
              <a:t>8</a:t>
            </a:fld>
            <a:endParaRPr lang="zh-TW" altLang="en-US"/>
          </a:p>
        </p:txBody>
      </p:sp>
      <p:sp>
        <p:nvSpPr>
          <p:cNvPr id="5" name="頁尾版面配置區 4"/>
          <p:cNvSpPr>
            <a:spLocks noGrp="1"/>
          </p:cNvSpPr>
          <p:nvPr>
            <p:ph type="ftr" idx="14"/>
          </p:nvPr>
        </p:nvSpPr>
        <p:spPr/>
        <p:txBody>
          <a:bodyPr/>
          <a:lstStyle/>
          <a:p>
            <a:r>
              <a:rPr lang="en-US" altLang="zh-TW" smtClean="0"/>
              <a:t>HTC</a:t>
            </a:r>
            <a:endParaRPr lang="zh-TW" altLang="en-US"/>
          </a:p>
        </p:txBody>
      </p:sp>
      <p:sp>
        <p:nvSpPr>
          <p:cNvPr id="6" name="日期版面配置區 5"/>
          <p:cNvSpPr>
            <a:spLocks noGrp="1"/>
          </p:cNvSpPr>
          <p:nvPr>
            <p:ph type="dt" idx="15"/>
          </p:nvPr>
        </p:nvSpPr>
        <p:spPr/>
        <p:txBody>
          <a:bodyPr/>
          <a:lstStyle/>
          <a:p>
            <a:r>
              <a:rPr lang="en-US" altLang="zh-TW" dirty="0" smtClean="0"/>
              <a:t>January 2014</a:t>
            </a:r>
            <a:endParaRPr lang="zh-TW" altLang="en-US" dirty="0"/>
          </a:p>
        </p:txBody>
      </p:sp>
    </p:spTree>
    <p:extLst>
      <p:ext uri="{BB962C8B-B14F-4D97-AF65-F5344CB8AC3E}">
        <p14:creationId xmlns:p14="http://schemas.microsoft.com/office/powerpoint/2010/main" val="26527051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idx="12"/>
          </p:nvPr>
        </p:nvSpPr>
        <p:spPr/>
        <p:txBody>
          <a:bodyPr/>
          <a:lstStyle/>
          <a:p>
            <a:fld id="{73DA0BB7-265A-403C-9275-D587AB510EDC}" type="slidenum">
              <a:rPr lang="zh-TW" altLang="en-US" smtClean="0"/>
              <a:t>9</a:t>
            </a:fld>
            <a:endParaRPr lang="zh-TW" altLang="en-US" dirty="0"/>
          </a:p>
        </p:txBody>
      </p:sp>
      <p:sp>
        <p:nvSpPr>
          <p:cNvPr id="5" name="頁尾版面配置區 4"/>
          <p:cNvSpPr>
            <a:spLocks noGrp="1"/>
          </p:cNvSpPr>
          <p:nvPr>
            <p:ph type="ftr" idx="14"/>
          </p:nvPr>
        </p:nvSpPr>
        <p:spPr/>
        <p:txBody>
          <a:bodyPr/>
          <a:lstStyle/>
          <a:p>
            <a:r>
              <a:rPr lang="en-US" altLang="zh-TW" dirty="0" smtClean="0"/>
              <a:t>HTC</a:t>
            </a:r>
            <a:endParaRPr lang="zh-TW" altLang="en-US" dirty="0"/>
          </a:p>
        </p:txBody>
      </p:sp>
      <p:sp>
        <p:nvSpPr>
          <p:cNvPr id="6" name="日期版面配置區 5"/>
          <p:cNvSpPr>
            <a:spLocks noGrp="1"/>
          </p:cNvSpPr>
          <p:nvPr>
            <p:ph type="dt" idx="15"/>
          </p:nvPr>
        </p:nvSpPr>
        <p:spPr/>
        <p:txBody>
          <a:bodyPr/>
          <a:lstStyle/>
          <a:p>
            <a:r>
              <a:rPr lang="en-US" altLang="zh-TW" dirty="0" smtClean="0"/>
              <a:t>January 2014</a:t>
            </a:r>
            <a:endParaRPr lang="zh-TW"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769415"/>
            <a:ext cx="1836204" cy="326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橢圓 6"/>
          <p:cNvSpPr/>
          <p:nvPr/>
        </p:nvSpPr>
        <p:spPr bwMode="auto">
          <a:xfrm>
            <a:off x="6840252" y="2082244"/>
            <a:ext cx="576064" cy="504056"/>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TW"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9" name="橢圓 8"/>
          <p:cNvSpPr/>
          <p:nvPr/>
        </p:nvSpPr>
        <p:spPr bwMode="auto">
          <a:xfrm>
            <a:off x="7200292" y="704800"/>
            <a:ext cx="432048" cy="432048"/>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TW"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8" name="文字方塊 7"/>
          <p:cNvSpPr txBox="1"/>
          <p:nvPr/>
        </p:nvSpPr>
        <p:spPr>
          <a:xfrm>
            <a:off x="6624228" y="1866220"/>
            <a:ext cx="288032" cy="369332"/>
          </a:xfrm>
          <a:prstGeom prst="rect">
            <a:avLst/>
          </a:prstGeom>
          <a:noFill/>
        </p:spPr>
        <p:txBody>
          <a:bodyPr wrap="square" rtlCol="0">
            <a:spAutoFit/>
          </a:bodyPr>
          <a:lstStyle/>
          <a:p>
            <a:r>
              <a:rPr lang="en-US" altLang="zh-TW" dirty="0" smtClean="0">
                <a:solidFill>
                  <a:srgbClr val="FFFF00"/>
                </a:solidFill>
                <a:latin typeface="Calibri" pitchFamily="34" charset="0"/>
                <a:cs typeface="Calibri" pitchFamily="34" charset="0"/>
              </a:rPr>
              <a:t>1</a:t>
            </a:r>
            <a:endParaRPr lang="zh-TW" altLang="en-US" dirty="0">
              <a:solidFill>
                <a:srgbClr val="FFFF00"/>
              </a:solidFill>
              <a:latin typeface="Calibri" pitchFamily="34" charset="0"/>
              <a:cs typeface="Calibri" pitchFamily="34" charset="0"/>
            </a:endParaRPr>
          </a:p>
        </p:txBody>
      </p:sp>
      <p:sp>
        <p:nvSpPr>
          <p:cNvPr id="11" name="文字方塊 10"/>
          <p:cNvSpPr txBox="1"/>
          <p:nvPr/>
        </p:nvSpPr>
        <p:spPr>
          <a:xfrm>
            <a:off x="6912260" y="704800"/>
            <a:ext cx="288032" cy="369332"/>
          </a:xfrm>
          <a:prstGeom prst="rect">
            <a:avLst/>
          </a:prstGeom>
          <a:noFill/>
        </p:spPr>
        <p:txBody>
          <a:bodyPr wrap="square" rtlCol="0">
            <a:spAutoFit/>
          </a:bodyPr>
          <a:lstStyle/>
          <a:p>
            <a:r>
              <a:rPr lang="en-US" altLang="zh-TW" dirty="0" smtClean="0">
                <a:solidFill>
                  <a:srgbClr val="FFFF00"/>
                </a:solidFill>
                <a:latin typeface="Calibri" pitchFamily="34" charset="0"/>
                <a:cs typeface="Calibri" pitchFamily="34" charset="0"/>
              </a:rPr>
              <a:t>2</a:t>
            </a:r>
            <a:endParaRPr lang="zh-TW" altLang="en-US" dirty="0">
              <a:solidFill>
                <a:srgbClr val="FFFF00"/>
              </a:solidFill>
              <a:latin typeface="Calibri" pitchFamily="34" charset="0"/>
              <a:cs typeface="Calibri" pitchFamily="34" charset="0"/>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69415"/>
            <a:ext cx="1836204" cy="326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橢圓 18"/>
          <p:cNvSpPr/>
          <p:nvPr/>
        </p:nvSpPr>
        <p:spPr bwMode="auto">
          <a:xfrm>
            <a:off x="1151620" y="2082244"/>
            <a:ext cx="576064" cy="504056"/>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TW"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0" name="橢圓 19"/>
          <p:cNvSpPr/>
          <p:nvPr/>
        </p:nvSpPr>
        <p:spPr bwMode="auto">
          <a:xfrm>
            <a:off x="1568533" y="673442"/>
            <a:ext cx="432048" cy="432048"/>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TW" altLang="en-US" sz="2400" b="0" i="0" u="none" strike="noStrike" cap="none" normalizeH="0" baseline="0" smtClean="0">
              <a:ln>
                <a:noFill/>
              </a:ln>
              <a:solidFill>
                <a:srgbClr val="92D050"/>
              </a:solidFill>
              <a:effectLst/>
              <a:latin typeface="Times New Roman" pitchFamily="16" charset="0"/>
              <a:ea typeface="MS Gothic" charset="-128"/>
            </a:endParaRPr>
          </a:p>
        </p:txBody>
      </p:sp>
      <p:sp>
        <p:nvSpPr>
          <p:cNvPr id="21" name="文字方塊 20"/>
          <p:cNvSpPr txBox="1"/>
          <p:nvPr/>
        </p:nvSpPr>
        <p:spPr>
          <a:xfrm>
            <a:off x="935596" y="1866220"/>
            <a:ext cx="288032" cy="369332"/>
          </a:xfrm>
          <a:prstGeom prst="rect">
            <a:avLst/>
          </a:prstGeom>
          <a:noFill/>
        </p:spPr>
        <p:txBody>
          <a:bodyPr wrap="square" rtlCol="0">
            <a:spAutoFit/>
          </a:bodyPr>
          <a:lstStyle/>
          <a:p>
            <a:r>
              <a:rPr lang="en-US" altLang="zh-TW" dirty="0" smtClean="0">
                <a:solidFill>
                  <a:srgbClr val="FFFF00"/>
                </a:solidFill>
                <a:latin typeface="Calibri" pitchFamily="34" charset="0"/>
                <a:cs typeface="Calibri" pitchFamily="34" charset="0"/>
              </a:rPr>
              <a:t>2</a:t>
            </a:r>
            <a:endParaRPr lang="zh-TW" altLang="en-US" dirty="0">
              <a:solidFill>
                <a:srgbClr val="FFFF00"/>
              </a:solidFill>
              <a:latin typeface="Calibri" pitchFamily="34" charset="0"/>
              <a:cs typeface="Calibri" pitchFamily="34" charset="0"/>
            </a:endParaRPr>
          </a:p>
        </p:txBody>
      </p:sp>
      <p:sp>
        <p:nvSpPr>
          <p:cNvPr id="22" name="文字方塊 21"/>
          <p:cNvSpPr txBox="1"/>
          <p:nvPr/>
        </p:nvSpPr>
        <p:spPr>
          <a:xfrm>
            <a:off x="1223628" y="704800"/>
            <a:ext cx="288032" cy="369332"/>
          </a:xfrm>
          <a:prstGeom prst="rect">
            <a:avLst/>
          </a:prstGeom>
          <a:noFill/>
        </p:spPr>
        <p:txBody>
          <a:bodyPr wrap="square" rtlCol="0">
            <a:spAutoFit/>
          </a:bodyPr>
          <a:lstStyle/>
          <a:p>
            <a:r>
              <a:rPr lang="en-US" altLang="zh-TW" dirty="0" smtClean="0">
                <a:solidFill>
                  <a:srgbClr val="FFFF00"/>
                </a:solidFill>
                <a:latin typeface="Calibri" pitchFamily="34" charset="0"/>
                <a:cs typeface="Calibri" pitchFamily="34" charset="0"/>
              </a:rPr>
              <a:t>1</a:t>
            </a:r>
            <a:endParaRPr lang="zh-TW" altLang="en-US" dirty="0">
              <a:solidFill>
                <a:srgbClr val="FFFF00"/>
              </a:solidFill>
              <a:latin typeface="Calibri" pitchFamily="34" charset="0"/>
              <a:cs typeface="Calibri" pitchFamily="34" charset="0"/>
            </a:endParaRPr>
          </a:p>
        </p:txBody>
      </p:sp>
      <p:sp>
        <p:nvSpPr>
          <p:cNvPr id="10" name="文字方塊 9"/>
          <p:cNvSpPr txBox="1"/>
          <p:nvPr/>
        </p:nvSpPr>
        <p:spPr>
          <a:xfrm>
            <a:off x="6444208" y="4314492"/>
            <a:ext cx="2052228" cy="1477328"/>
          </a:xfrm>
          <a:prstGeom prst="rect">
            <a:avLst/>
          </a:prstGeom>
          <a:noFill/>
        </p:spPr>
        <p:txBody>
          <a:bodyPr wrap="square" rtlCol="0">
            <a:spAutoFit/>
          </a:bodyPr>
          <a:lstStyle/>
          <a:p>
            <a:r>
              <a:rPr lang="en-US" altLang="zh-TW" dirty="0" smtClean="0">
                <a:solidFill>
                  <a:srgbClr val="FF0000"/>
                </a:solidFill>
              </a:rPr>
              <a:t>User behavior</a:t>
            </a:r>
          </a:p>
          <a:p>
            <a:endParaRPr lang="en-US" altLang="zh-TW" dirty="0"/>
          </a:p>
          <a:p>
            <a:r>
              <a:rPr lang="en-US" altLang="zh-TW" dirty="0" smtClean="0"/>
              <a:t>May lead to operation failure and user frustration</a:t>
            </a:r>
            <a:endParaRPr lang="zh-TW" altLang="en-US" dirty="0"/>
          </a:p>
        </p:txBody>
      </p:sp>
      <p:sp>
        <p:nvSpPr>
          <p:cNvPr id="24" name="文字方塊 23"/>
          <p:cNvSpPr txBox="1"/>
          <p:nvPr/>
        </p:nvSpPr>
        <p:spPr>
          <a:xfrm>
            <a:off x="701570" y="4282226"/>
            <a:ext cx="2052228" cy="1754326"/>
          </a:xfrm>
          <a:prstGeom prst="rect">
            <a:avLst/>
          </a:prstGeom>
          <a:noFill/>
        </p:spPr>
        <p:txBody>
          <a:bodyPr wrap="square" rtlCol="0">
            <a:spAutoFit/>
          </a:bodyPr>
          <a:lstStyle/>
          <a:p>
            <a:r>
              <a:rPr lang="en-US" altLang="zh-TW" dirty="0" smtClean="0"/>
              <a:t>Current vendor designed working flow (without service discovery and automatic network selection)</a:t>
            </a:r>
            <a:endParaRPr lang="zh-TW" altLang="en-US" dirty="0"/>
          </a:p>
        </p:txBody>
      </p:sp>
      <p:sp>
        <p:nvSpPr>
          <p:cNvPr id="12" name="文字方塊 11"/>
          <p:cNvSpPr txBox="1"/>
          <p:nvPr/>
        </p:nvSpPr>
        <p:spPr>
          <a:xfrm>
            <a:off x="3707904" y="2565462"/>
            <a:ext cx="1656184" cy="369332"/>
          </a:xfrm>
          <a:prstGeom prst="rect">
            <a:avLst/>
          </a:prstGeom>
          <a:noFill/>
        </p:spPr>
        <p:txBody>
          <a:bodyPr wrap="square" rtlCol="0">
            <a:spAutoFit/>
          </a:bodyPr>
          <a:lstStyle/>
          <a:p>
            <a:pPr algn="ctr"/>
            <a:r>
              <a:rPr lang="en-US" altLang="zh-TW" dirty="0" smtClean="0"/>
              <a:t>however …</a:t>
            </a:r>
            <a:endParaRPr lang="zh-TW" altLang="en-US" dirty="0"/>
          </a:p>
        </p:txBody>
      </p:sp>
      <p:sp>
        <p:nvSpPr>
          <p:cNvPr id="23" name="文字方塊 22"/>
          <p:cNvSpPr txBox="1"/>
          <p:nvPr/>
        </p:nvSpPr>
        <p:spPr>
          <a:xfrm>
            <a:off x="2591780" y="678995"/>
            <a:ext cx="2700300" cy="923330"/>
          </a:xfrm>
          <a:prstGeom prst="rect">
            <a:avLst/>
          </a:prstGeom>
          <a:noFill/>
        </p:spPr>
        <p:txBody>
          <a:bodyPr wrap="square" rtlCol="0">
            <a:spAutoFit/>
          </a:bodyPr>
          <a:lstStyle/>
          <a:p>
            <a:r>
              <a:rPr lang="en-US" altLang="zh-TW" dirty="0" smtClean="0">
                <a:solidFill>
                  <a:srgbClr val="FF0000"/>
                </a:solidFill>
              </a:rPr>
              <a:t>Expect user to manually choose the right network first   </a:t>
            </a:r>
            <a:endParaRPr lang="zh-TW" altLang="en-US" dirty="0">
              <a:solidFill>
                <a:srgbClr val="FF0000"/>
              </a:solidFill>
            </a:endParaRPr>
          </a:p>
        </p:txBody>
      </p:sp>
      <p:sp>
        <p:nvSpPr>
          <p:cNvPr id="25" name="向右箭號 24"/>
          <p:cNvSpPr/>
          <p:nvPr/>
        </p:nvSpPr>
        <p:spPr bwMode="auto">
          <a:xfrm>
            <a:off x="3851920" y="2996952"/>
            <a:ext cx="1224136" cy="504056"/>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TW"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6" name="文字方塊 25"/>
          <p:cNvSpPr txBox="1"/>
          <p:nvPr/>
        </p:nvSpPr>
        <p:spPr>
          <a:xfrm>
            <a:off x="3262827" y="3760494"/>
            <a:ext cx="2592288" cy="2585323"/>
          </a:xfrm>
          <a:prstGeom prst="rect">
            <a:avLst/>
          </a:prstGeom>
          <a:noFill/>
        </p:spPr>
        <p:txBody>
          <a:bodyPr wrap="square" rtlCol="0">
            <a:spAutoFit/>
          </a:bodyPr>
          <a:lstStyle/>
          <a:p>
            <a:pPr algn="ctr"/>
            <a:r>
              <a:rPr lang="en-US" altLang="zh-TW" dirty="0" smtClean="0">
                <a:solidFill>
                  <a:srgbClr val="00B050"/>
                </a:solidFill>
              </a:rPr>
              <a:t>When user is using social network app, he/she does not actually care how the content is downloaded from</a:t>
            </a:r>
          </a:p>
          <a:p>
            <a:pPr algn="ctr"/>
            <a:r>
              <a:rPr lang="en-US" altLang="zh-TW" dirty="0" smtClean="0">
                <a:solidFill>
                  <a:srgbClr val="00B050"/>
                </a:solidFill>
              </a:rPr>
              <a:t>H/3G/E or WLAN (switching because of signal quality, not because of service discovery)</a:t>
            </a:r>
            <a:endParaRPr lang="zh-TW" altLang="en-US" dirty="0">
              <a:solidFill>
                <a:srgbClr val="00B050"/>
              </a:solidFill>
            </a:endParaRPr>
          </a:p>
        </p:txBody>
      </p:sp>
      <p:pic>
        <p:nvPicPr>
          <p:cNvPr id="29"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1412776"/>
            <a:ext cx="1193837" cy="11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94227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佈景主題">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佈景主題">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54261</TotalTime>
  <Words>647</Words>
  <Application>Microsoft Macintosh PowerPoint</Application>
  <PresentationFormat>如螢幕大小 (4:3)</PresentationFormat>
  <Paragraphs>95</Paragraphs>
  <Slides>9</Slides>
  <Notes>1</Notes>
  <HiddenSlides>0</HiddenSlides>
  <MMClips>0</MMClips>
  <ScaleCrop>false</ScaleCrop>
  <HeadingPairs>
    <vt:vector size="6" baseType="variant">
      <vt:variant>
        <vt:lpstr>佈景主題</vt:lpstr>
      </vt:variant>
      <vt:variant>
        <vt:i4>1</vt:i4>
      </vt:variant>
      <vt:variant>
        <vt:lpstr>內嵌 OLE 伺服器</vt:lpstr>
      </vt:variant>
      <vt:variant>
        <vt:i4>1</vt:i4>
      </vt:variant>
      <vt:variant>
        <vt:lpstr>投影片標題</vt:lpstr>
      </vt:variant>
      <vt:variant>
        <vt:i4>9</vt:i4>
      </vt:variant>
    </vt:vector>
  </HeadingPairs>
  <TitlesOfParts>
    <vt:vector size="11" baseType="lpstr">
      <vt:lpstr>Office 佈景主題</vt:lpstr>
      <vt:lpstr>Document</vt:lpstr>
      <vt:lpstr>Service discovery for local services</vt:lpstr>
      <vt:lpstr>Abstract</vt:lpstr>
      <vt:lpstr>Non-tethering Soft AP</vt:lpstr>
      <vt:lpstr>Categories of use scenarios</vt:lpstr>
      <vt:lpstr>STA connection state when performing PAD</vt:lpstr>
      <vt:lpstr>PAD for STA in association</vt:lpstr>
      <vt:lpstr>Summary</vt:lpstr>
      <vt:lpstr>Appendix</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options for service discovery of sleeping devices</dc:title>
  <dc:creator>Jing Hsieh(謝景融)</dc:creator>
  <cp:lastModifiedBy>jing</cp:lastModifiedBy>
  <cp:revision>284</cp:revision>
  <cp:lastPrinted>2013-08-26T10:07:42Z</cp:lastPrinted>
  <dcterms:created xsi:type="dcterms:W3CDTF">2013-08-19T02:16:41Z</dcterms:created>
  <dcterms:modified xsi:type="dcterms:W3CDTF">2014-01-21T19:41:10Z</dcterms:modified>
</cp:coreProperties>
</file>