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4" r:id="rId2"/>
    <p:sldId id="363" r:id="rId3"/>
    <p:sldId id="365" r:id="rId4"/>
    <p:sldId id="364" r:id="rId5"/>
    <p:sldId id="368" r:id="rId6"/>
    <p:sldId id="367" r:id="rId7"/>
    <p:sldId id="370" r:id="rId8"/>
    <p:sldId id="366" r:id="rId9"/>
    <p:sldId id="372" r:id="rId10"/>
    <p:sldId id="369" r:id="rId11"/>
    <p:sldId id="348" r:id="rId12"/>
    <p:sldId id="375" r:id="rId13"/>
  </p:sldIdLst>
  <p:sldSz cx="9144000" cy="6858000" type="screen4x3"/>
  <p:notesSz cx="6797675" cy="99282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BC7FD"/>
    <a:srgbClr val="1D02E4"/>
    <a:srgbClr val="FECAF4"/>
    <a:srgbClr val="F808C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911" autoAdjust="0"/>
    <p:restoredTop sz="95109" autoAdjust="0"/>
  </p:normalViewPr>
  <p:slideViewPr>
    <p:cSldViewPr>
      <p:cViewPr>
        <p:scale>
          <a:sx n="71" d="100"/>
          <a:sy n="71" d="100"/>
        </p:scale>
        <p:origin x="-153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MCS 0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0.45391900000000002</c:v>
                </c:pt>
                <c:pt idx="1">
                  <c:v>0.56458799999999976</c:v>
                </c:pt>
                <c:pt idx="2">
                  <c:v>0.64407000000000025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MCS 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1.3053000000000004E-2</c:v>
                </c:pt>
                <c:pt idx="1">
                  <c:v>1.8001000000000007E-2</c:v>
                </c:pt>
                <c:pt idx="2">
                  <c:v>1.5967000000000005E-2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MCS 2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1.3592999999999999E-2</c:v>
                </c:pt>
                <c:pt idx="1">
                  <c:v>1.8489999999999999E-2</c:v>
                </c:pt>
                <c:pt idx="2">
                  <c:v>1.6260000000000007E-2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MCS 3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2.3626999999999999E-2</c:v>
                </c:pt>
                <c:pt idx="1">
                  <c:v>3.7658000000000018E-2</c:v>
                </c:pt>
                <c:pt idx="2">
                  <c:v>3.8382000000000006E-2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MCS 4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2.4578000000000006E-2</c:v>
                </c:pt>
                <c:pt idx="1">
                  <c:v>4.1160000000000002E-2</c:v>
                </c:pt>
                <c:pt idx="2">
                  <c:v>4.3479000000000004E-2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MCS 5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1.1829000000000003E-2</c:v>
                </c:pt>
                <c:pt idx="1">
                  <c:v>2.1417000000000005E-2</c:v>
                </c:pt>
                <c:pt idx="2">
                  <c:v>2.0026000000000002E-2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MCS 6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1.0045000000000004E-2</c:v>
                </c:pt>
                <c:pt idx="1">
                  <c:v>1.8829000000000005E-2</c:v>
                </c:pt>
                <c:pt idx="2">
                  <c:v>1.6639000000000001E-2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MCS 7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Sheet1!$I$2:$I$4</c:f>
              <c:numCache>
                <c:formatCode>General</c:formatCode>
                <c:ptCount val="3"/>
                <c:pt idx="0">
                  <c:v>3.3650000000000006E-2</c:v>
                </c:pt>
                <c:pt idx="1">
                  <c:v>6.5773000000000026E-2</c:v>
                </c:pt>
                <c:pt idx="2">
                  <c:v>5.7104000000000016E-2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MCS 8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Sheet1!$J$2:$J$4</c:f>
              <c:numCache>
                <c:formatCode>General</c:formatCode>
                <c:ptCount val="3"/>
                <c:pt idx="0">
                  <c:v>0.41570600000000002</c:v>
                </c:pt>
                <c:pt idx="1">
                  <c:v>0.21408400000000005</c:v>
                </c:pt>
                <c:pt idx="2">
                  <c:v>0.14807200000000001</c:v>
                </c:pt>
              </c:numCache>
            </c:numRef>
          </c:val>
        </c:ser>
        <c:axId val="120169984"/>
        <c:axId val="120171520"/>
      </c:barChart>
      <c:catAx>
        <c:axId val="120169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aseline="0"/>
            </a:pPr>
            <a:endParaRPr lang="ko-KR"/>
          </a:p>
        </c:txPr>
        <c:crossAx val="120171520"/>
        <c:crosses val="autoZero"/>
        <c:auto val="1"/>
        <c:lblAlgn val="ctr"/>
        <c:lblOffset val="100"/>
      </c:catAx>
      <c:valAx>
        <c:axId val="120171520"/>
        <c:scaling>
          <c:orientation val="minMax"/>
        </c:scaling>
        <c:axPos val="l"/>
        <c:majorGridlines/>
        <c:numFmt formatCode="General" sourceLinked="1"/>
        <c:tickLblPos val="nextTo"/>
        <c:crossAx val="1201699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ko-KR"/>
        </a:p>
      </c:txPr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MCS 0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0.52848599999999979</c:v>
                </c:pt>
                <c:pt idx="1">
                  <c:v>0.5726920000000002</c:v>
                </c:pt>
                <c:pt idx="2">
                  <c:v>0.59567400000000004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MCS 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2.0143000000000001E-2</c:v>
                </c:pt>
                <c:pt idx="1">
                  <c:v>2.3278E-2</c:v>
                </c:pt>
                <c:pt idx="2">
                  <c:v>2.5225000000000001E-2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MCS 2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2.1527000000000001E-2</c:v>
                </c:pt>
                <c:pt idx="1">
                  <c:v>2.4295000000000008E-2</c:v>
                </c:pt>
                <c:pt idx="2">
                  <c:v>2.6036000000000007E-2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MCS 3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4.7475999999999997E-2</c:v>
                </c:pt>
                <c:pt idx="1">
                  <c:v>5.1055999999999997E-2</c:v>
                </c:pt>
                <c:pt idx="2">
                  <c:v>5.2825000000000004E-2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MCS 4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6.3881999999999994E-2</c:v>
                </c:pt>
                <c:pt idx="1">
                  <c:v>6.1645999999999979E-2</c:v>
                </c:pt>
                <c:pt idx="2">
                  <c:v>6.2099000000000015E-2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MCS 5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3.3636000000000006E-2</c:v>
                </c:pt>
                <c:pt idx="1">
                  <c:v>3.0689000000000011E-2</c:v>
                </c:pt>
                <c:pt idx="2">
                  <c:v>3.1024000000000006E-2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MCS 6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2.5132000000000002E-2</c:v>
                </c:pt>
                <c:pt idx="1">
                  <c:v>2.3753999999999997E-2</c:v>
                </c:pt>
                <c:pt idx="2">
                  <c:v>2.2660000000000007E-2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MCS 7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Sheet1!$I$2:$I$4</c:f>
              <c:numCache>
                <c:formatCode>General</c:formatCode>
                <c:ptCount val="3"/>
                <c:pt idx="0">
                  <c:v>9.9126000000000047E-2</c:v>
                </c:pt>
                <c:pt idx="1">
                  <c:v>8.5721000000000047E-2</c:v>
                </c:pt>
                <c:pt idx="2">
                  <c:v>7.6538999999999996E-2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MCS 8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Sheet1!$J$2:$J$4</c:f>
              <c:numCache>
                <c:formatCode>General</c:formatCode>
                <c:ptCount val="3"/>
                <c:pt idx="0">
                  <c:v>0.16059200000000001</c:v>
                </c:pt>
                <c:pt idx="1">
                  <c:v>0.12686800000000001</c:v>
                </c:pt>
                <c:pt idx="2">
                  <c:v>0.107917</c:v>
                </c:pt>
              </c:numCache>
            </c:numRef>
          </c:val>
        </c:ser>
        <c:axId val="128500096"/>
        <c:axId val="128501632"/>
      </c:barChart>
      <c:catAx>
        <c:axId val="128500096"/>
        <c:scaling>
          <c:orientation val="minMax"/>
        </c:scaling>
        <c:axPos val="b"/>
        <c:tickLblPos val="nextTo"/>
        <c:crossAx val="128501632"/>
        <c:crosses val="autoZero"/>
        <c:auto val="1"/>
        <c:lblAlgn val="ctr"/>
        <c:lblOffset val="100"/>
      </c:catAx>
      <c:valAx>
        <c:axId val="128501632"/>
        <c:scaling>
          <c:orientation val="minMax"/>
        </c:scaling>
        <c:axPos val="l"/>
        <c:majorGridlines/>
        <c:numFmt formatCode="General" sourceLinked="1"/>
        <c:tickLblPos val="nextTo"/>
        <c:crossAx val="1285000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aseline="0"/>
          </a:pPr>
          <a:endParaRPr lang="ko-KR"/>
        </a:p>
      </c:txPr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MCS 0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0.13425200000000001</c:v>
                </c:pt>
                <c:pt idx="1">
                  <c:v>0.173122</c:v>
                </c:pt>
                <c:pt idx="2">
                  <c:v>0.23575599999999999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MCS 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3.9670000000000018E-3</c:v>
                </c:pt>
                <c:pt idx="1">
                  <c:v>7.7140000000000021E-3</c:v>
                </c:pt>
                <c:pt idx="2">
                  <c:v>1.0919E-2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MCS 2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4.1770000000000002E-3</c:v>
                </c:pt>
                <c:pt idx="1">
                  <c:v>7.8589999999999997E-3</c:v>
                </c:pt>
                <c:pt idx="2">
                  <c:v>1.2730999999999998E-2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MCS 3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6.6689999999999996E-3</c:v>
                </c:pt>
                <c:pt idx="1">
                  <c:v>1.7454999999999998E-2</c:v>
                </c:pt>
                <c:pt idx="2">
                  <c:v>3.3936000000000001E-2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MCS 4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8.0940000000000005E-3</c:v>
                </c:pt>
                <c:pt idx="1">
                  <c:v>2.2367000000000001E-2</c:v>
                </c:pt>
                <c:pt idx="2">
                  <c:v>3.3593999999999999E-2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MCS 5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3.8800000000000011E-3</c:v>
                </c:pt>
                <c:pt idx="1">
                  <c:v>1.0992999999999999E-2</c:v>
                </c:pt>
                <c:pt idx="2">
                  <c:v>1.5514E-2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MCS 6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4.1340000000000014E-3</c:v>
                </c:pt>
                <c:pt idx="1">
                  <c:v>1.0258999999999997E-2</c:v>
                </c:pt>
                <c:pt idx="2">
                  <c:v>1.4047E-2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MCS 7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Sheet1!$I$2:$I$4</c:f>
              <c:numCache>
                <c:formatCode>General</c:formatCode>
                <c:ptCount val="3"/>
                <c:pt idx="0">
                  <c:v>1.4161999999999999E-2</c:v>
                </c:pt>
                <c:pt idx="1">
                  <c:v>3.7062999999999999E-2</c:v>
                </c:pt>
                <c:pt idx="2">
                  <c:v>4.6030000000000001E-2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MCS 8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Sheet1!$J$2:$J$4</c:f>
              <c:numCache>
                <c:formatCode>General</c:formatCode>
                <c:ptCount val="3"/>
                <c:pt idx="0">
                  <c:v>0.82066499999999998</c:v>
                </c:pt>
                <c:pt idx="1">
                  <c:v>0.71316800000000002</c:v>
                </c:pt>
                <c:pt idx="2">
                  <c:v>0.59747499999999976</c:v>
                </c:pt>
              </c:numCache>
            </c:numRef>
          </c:val>
        </c:ser>
        <c:axId val="129820544"/>
        <c:axId val="151315200"/>
      </c:barChart>
      <c:catAx>
        <c:axId val="129820544"/>
        <c:scaling>
          <c:orientation val="minMax"/>
        </c:scaling>
        <c:axPos val="b"/>
        <c:tickLblPos val="nextTo"/>
        <c:crossAx val="151315200"/>
        <c:crosses val="autoZero"/>
        <c:auto val="1"/>
        <c:lblAlgn val="ctr"/>
        <c:lblOffset val="100"/>
      </c:catAx>
      <c:valAx>
        <c:axId val="151315200"/>
        <c:scaling>
          <c:orientation val="minMax"/>
        </c:scaling>
        <c:axPos val="l"/>
        <c:majorGridlines/>
        <c:numFmt formatCode="General" sourceLinked="1"/>
        <c:tickLblPos val="nextTo"/>
        <c:crossAx val="1298205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aseline="0"/>
          </a:pPr>
          <a:endParaRPr lang="ko-KR"/>
        </a:p>
      </c:txPr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MCS 0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0.28053400000000001</c:v>
                </c:pt>
                <c:pt idx="1">
                  <c:v>0.28272700000000001</c:v>
                </c:pt>
                <c:pt idx="2">
                  <c:v>0.20727999999999999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MCS 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8.6590000000000035E-3</c:v>
                </c:pt>
                <c:pt idx="1">
                  <c:v>1.3696000000000003E-2</c:v>
                </c:pt>
                <c:pt idx="2">
                  <c:v>9.6840000000000068E-3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MCS 2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1.0932000000000001E-2</c:v>
                </c:pt>
                <c:pt idx="1">
                  <c:v>1.6268999999999999E-2</c:v>
                </c:pt>
                <c:pt idx="2">
                  <c:v>1.1025999999999999E-2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MCS 3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3.1944E-2</c:v>
                </c:pt>
                <c:pt idx="1">
                  <c:v>3.6020999999999997E-2</c:v>
                </c:pt>
                <c:pt idx="2">
                  <c:v>3.1912999999999997E-2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MCS 4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3.474300000000001E-2</c:v>
                </c:pt>
                <c:pt idx="1">
                  <c:v>3.5294000000000006E-2</c:v>
                </c:pt>
                <c:pt idx="2">
                  <c:v>3.0877000000000012E-2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MCS 5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1.6022000000000008E-2</c:v>
                </c:pt>
                <c:pt idx="1">
                  <c:v>1.6433000000000003E-2</c:v>
                </c:pt>
                <c:pt idx="2">
                  <c:v>1.5498E-2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MCS 6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1.3535999999999998E-2</c:v>
                </c:pt>
                <c:pt idx="1">
                  <c:v>1.5604000000000003E-2</c:v>
                </c:pt>
                <c:pt idx="2">
                  <c:v>1.3606999999999999E-2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MCS 7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Sheet1!$I$2:$I$4</c:f>
              <c:numCache>
                <c:formatCode>General</c:formatCode>
                <c:ptCount val="3"/>
                <c:pt idx="0">
                  <c:v>4.3101E-2</c:v>
                </c:pt>
                <c:pt idx="1">
                  <c:v>5.4834000000000022E-2</c:v>
                </c:pt>
                <c:pt idx="2">
                  <c:v>4.3729999999999998E-2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MCS 8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Sheet1!$A$2:$A$4</c:f>
              <c:strCache>
                <c:ptCount val="3"/>
                <c:pt idx="0">
                  <c:v>Case-1</c:v>
                </c:pt>
                <c:pt idx="1">
                  <c:v>Case-2</c:v>
                </c:pt>
                <c:pt idx="2">
                  <c:v>Case-3</c:v>
                </c:pt>
              </c:strCache>
            </c:strRef>
          </c:cat>
          <c:val>
            <c:numRef>
              <c:f>Sheet1!$J$2:$J$4</c:f>
              <c:numCache>
                <c:formatCode>General</c:formatCode>
                <c:ptCount val="3"/>
                <c:pt idx="0">
                  <c:v>0.56052900000000005</c:v>
                </c:pt>
                <c:pt idx="1">
                  <c:v>0.52912400000000004</c:v>
                </c:pt>
                <c:pt idx="2">
                  <c:v>0.63638499999999998</c:v>
                </c:pt>
              </c:numCache>
            </c:numRef>
          </c:val>
        </c:ser>
        <c:axId val="101046144"/>
        <c:axId val="101047680"/>
      </c:barChart>
      <c:catAx>
        <c:axId val="101046144"/>
        <c:scaling>
          <c:orientation val="minMax"/>
        </c:scaling>
        <c:axPos val="b"/>
        <c:tickLblPos val="nextTo"/>
        <c:crossAx val="101047680"/>
        <c:crosses val="autoZero"/>
        <c:auto val="1"/>
        <c:lblAlgn val="ctr"/>
        <c:lblOffset val="100"/>
      </c:catAx>
      <c:valAx>
        <c:axId val="101047680"/>
        <c:scaling>
          <c:orientation val="minMax"/>
        </c:scaling>
        <c:axPos val="l"/>
        <c:majorGridlines/>
        <c:numFmt formatCode="General" sourceLinked="1"/>
        <c:tickLblPos val="nextTo"/>
        <c:crossAx val="1010461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aseline="0"/>
          </a:pPr>
          <a:endParaRPr lang="ko-KR"/>
        </a:p>
      </c:txPr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9888" y="187325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388" y="187325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83125" y="9609138"/>
            <a:ext cx="1628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70225" y="9609138"/>
            <a:ext cx="515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AFCA065-44EF-46FD-BDFC-3A22F2B84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60388" y="414338"/>
            <a:ext cx="567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60388" y="9609138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560388" y="9596438"/>
            <a:ext cx="5708650" cy="14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64196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0038" y="101600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01600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67175" y="9612313"/>
            <a:ext cx="20907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 smtClean="0">
                <a:latin typeface="+mn-lt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838" y="9612313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4D69A1C-9394-4810-8D41-BBE3153D9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2313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38138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005290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67175" y="9612313"/>
            <a:ext cx="1651093" cy="184666"/>
          </a:xfr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50199" y="9612313"/>
            <a:ext cx="412164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4DD1F1-223B-49B0-B136-B90E8547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E26D66-5D62-423A-B517-06710FD95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6BEF6C-DA54-47BA-B32F-37D6680F0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EB4FBF-AD78-4EAA-9E6F-D51994C8A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53EBA-48CB-4AF6-9B87-3C25743B4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B025A3-68C3-44A1-B524-7DE935688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D53265-94E8-478E-8F52-09650332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F1A84-E73C-4A8C-A08C-2F1E50A40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BDA6EE-1354-4046-B3CD-BEFE2E44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4310ED-C3E0-4C8E-8068-D80E7826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C068FC-CB14-4691-91C4-FAC55CD79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3675" y="6475413"/>
            <a:ext cx="873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dirty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9E8E53FC-A46E-4069-9270-D134E82E7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n-lt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j-lt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j-lt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6857201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58" y="685800"/>
            <a:ext cx="8429684" cy="1066800"/>
          </a:xfrm>
          <a:ln/>
        </p:spPr>
        <p:txBody>
          <a:bodyPr/>
          <a:lstStyle/>
          <a:p>
            <a:pPr latinLnBrk="0">
              <a:defRPr/>
            </a:pPr>
            <a:r>
              <a:rPr lang="en-US" sz="3000" dirty="0" smtClean="0">
                <a:latin typeface="+mj-lt"/>
              </a:rPr>
              <a:t>Consideration on System Level Simulation</a:t>
            </a:r>
            <a:endParaRPr lang="en-US" sz="3000" dirty="0">
              <a:latin typeface="+mj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5102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+mj-lt"/>
              </a:rPr>
              <a:t>Date:</a:t>
            </a:r>
            <a:r>
              <a:rPr lang="en-GB" sz="2000" b="0" dirty="0">
                <a:latin typeface="+mj-lt"/>
              </a:rPr>
              <a:t> </a:t>
            </a:r>
            <a:r>
              <a:rPr lang="en-GB" sz="2000" b="0" dirty="0" smtClean="0">
                <a:latin typeface="+mj-lt"/>
              </a:rPr>
              <a:t>2014-01-20</a:t>
            </a:r>
            <a:endParaRPr lang="en-GB" sz="2000" b="0" dirty="0">
              <a:latin typeface="+mj-lt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231900" y="2679700"/>
          <a:ext cx="7124700" cy="2616200"/>
        </p:xfrm>
        <a:graphic>
          <a:graphicData uri="http://schemas.openxmlformats.org/presentationml/2006/ole">
            <p:oleObj spid="_x0000_s1026" name="Document" r:id="rId4" imgW="9211386" imgH="332990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77914" y="22733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Consideration points from our system simulation results on scenario-4</a:t>
            </a:r>
          </a:p>
          <a:p>
            <a:pPr lvl="1">
              <a:buFontTx/>
              <a:buChar char="-"/>
            </a:pPr>
            <a:r>
              <a:rPr lang="en-US" altLang="ko-KR" dirty="0" smtClean="0"/>
              <a:t>Point-1: MCS distribution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 Higher MCSs are used, more increased system throughput is expected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 In multi-BSS environment, using channel protection like RTS/CTS can make those condition more guaranteed (currently we have ‘RTS/CTS threshold [TBD]’ in [1])</a:t>
            </a:r>
          </a:p>
          <a:p>
            <a:pPr lvl="1">
              <a:buFontTx/>
              <a:buChar char="-"/>
            </a:pPr>
            <a:r>
              <a:rPr lang="en-US" altLang="ko-KR" dirty="0" smtClean="0"/>
              <a:t>Point-2: AP power alleviation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 High AP power in a BSS can turn-off other BSS’s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opportunity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 From the system performance point of view, some AP power calibration may be considerable (e.g. from 30dBm to 23dBm or less) </a:t>
            </a:r>
          </a:p>
          <a:p>
            <a:pPr lvl="2">
              <a:buFont typeface="Wingdings" pitchFamily="2" charset="2"/>
              <a:buChar char="Ø"/>
            </a:pPr>
            <a:endParaRPr lang="en-US" altLang="ko-KR" dirty="0" smtClean="0"/>
          </a:p>
          <a:p>
            <a:r>
              <a:rPr lang="en-US" altLang="ko-KR" dirty="0" smtClean="0"/>
              <a:t> Next steps</a:t>
            </a:r>
          </a:p>
          <a:p>
            <a:pPr lvl="1">
              <a:buFontTx/>
              <a:buChar char="-"/>
            </a:pPr>
            <a:r>
              <a:rPr lang="en-US" altLang="ko-KR" dirty="0" smtClean="0"/>
              <a:t>Checking on some modification in the simulation scenario document, if needed</a:t>
            </a:r>
          </a:p>
          <a:p>
            <a:pPr lvl="1">
              <a:buFontTx/>
              <a:buChar char="-"/>
            </a:pPr>
            <a:r>
              <a:rPr lang="en-US" altLang="ko-KR" dirty="0" smtClean="0"/>
              <a:t>More verifying the results and finding out calibration points of other simulation scenarios</a:t>
            </a:r>
          </a:p>
          <a:p>
            <a:pPr lvl="1">
              <a:buNone/>
            </a:pPr>
            <a:endParaRPr lang="en-US" altLang="ko-KR" dirty="0" smtClean="0"/>
          </a:p>
          <a:p>
            <a:pPr lvl="1">
              <a:buFontTx/>
              <a:buChar char="-"/>
            </a:pPr>
            <a:endParaRPr lang="en-US" altLang="ko-KR" dirty="0" smtClean="0"/>
          </a:p>
          <a:p>
            <a:pPr lvl="1">
              <a:buFontTx/>
              <a:buChar char="-"/>
            </a:pPr>
            <a:endParaRPr lang="en-US" altLang="ko-KR" dirty="0" smtClean="0"/>
          </a:p>
          <a:p>
            <a:pPr lvl="1"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[1] 13/1001r5, “Simulation Scenarios Document Template</a:t>
            </a:r>
            <a:r>
              <a:rPr lang="en-US" altLang="ko-KR" sz="2000" dirty="0" smtClean="0">
                <a:ea typeface="굴림" charset="-127"/>
              </a:rPr>
              <a:t>”, </a:t>
            </a:r>
            <a:r>
              <a:rPr lang="en-US" sz="2000" dirty="0" smtClean="0"/>
              <a:t>Simone Merlin (Qualcomm)</a:t>
            </a:r>
          </a:p>
          <a:p>
            <a:r>
              <a:rPr lang="en-US" sz="2000" dirty="0" smtClean="0"/>
              <a:t>[2] 13/1383, “System Level Simulation Parameters”, Wookbong Lee (LG Electronics) </a:t>
            </a:r>
          </a:p>
          <a:p>
            <a:r>
              <a:rPr lang="en-US" sz="2000" dirty="0" smtClean="0"/>
              <a:t>[3] </a:t>
            </a:r>
            <a:r>
              <a:rPr lang="en-US" altLang="ko-KR" sz="2000" dirty="0" smtClean="0"/>
              <a:t>13/1051r1, “</a:t>
            </a:r>
            <a:r>
              <a:rPr lang="en-GB" altLang="ko-KR" sz="2000" dirty="0" smtClean="0"/>
              <a:t>Evaluation Methodology </a:t>
            </a:r>
            <a:r>
              <a:rPr lang="en-US" altLang="ko-KR" sz="2000" dirty="0" smtClean="0"/>
              <a:t>”, Ron </a:t>
            </a:r>
            <a:r>
              <a:rPr lang="en-US" altLang="ko-KR" sz="2000" dirty="0" err="1" smtClean="0"/>
              <a:t>Porat</a:t>
            </a:r>
            <a:r>
              <a:rPr lang="en-US" altLang="ko-KR" sz="2000" dirty="0" smtClean="0"/>
              <a:t> (Broadcom)</a:t>
            </a:r>
            <a:endParaRPr lang="en-US" sz="2000" dirty="0" smtClean="0"/>
          </a:p>
          <a:p>
            <a:r>
              <a:rPr lang="en-US" sz="2000" dirty="0" smtClean="0"/>
              <a:t>[4] 13/1059, “PHY Abstraction for HEW Evaluation Methodology, </a:t>
            </a:r>
            <a:r>
              <a:rPr lang="en-US" sz="2000" dirty="0" err="1" smtClean="0"/>
              <a:t>Dongguk</a:t>
            </a:r>
            <a:r>
              <a:rPr lang="en-US" sz="2000" dirty="0" smtClean="0"/>
              <a:t> Lim (LG Electronics)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User throughput distribution</a:t>
            </a:r>
            <a:endParaRPr lang="ko-KR" altLang="en-US" dirty="0"/>
          </a:p>
        </p:txBody>
      </p:sp>
      <p:pic>
        <p:nvPicPr>
          <p:cNvPr id="6" name="내용 개체 틀 5" descr="Downlink_woRTS_CT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7" y="1500174"/>
            <a:ext cx="3286148" cy="2585403"/>
          </a:xfrm>
        </p:spPr>
      </p:pic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500834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4284663" y="6189661"/>
            <a:ext cx="515937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그림 6" descr="Uplink_woRTS_CT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1464036"/>
            <a:ext cx="3426988" cy="2571768"/>
          </a:xfrm>
          <a:prstGeom prst="rect">
            <a:avLst/>
          </a:prstGeom>
        </p:spPr>
      </p:pic>
      <p:pic>
        <p:nvPicPr>
          <p:cNvPr id="8" name="내용 개체 틀 5" descr="Downlink_RTS_CT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28596" y="4040845"/>
            <a:ext cx="3236599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 descr="Uplink_RTS_CT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6420" y="3969407"/>
            <a:ext cx="3331794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In simulation scenarios document [1], we defined five simulation scenarios to enable verification of the proposed HEW technologies performance in different environment</a:t>
            </a:r>
          </a:p>
          <a:p>
            <a:pPr>
              <a:buFontTx/>
              <a:buChar char="-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In outdoor large BSS hotspot scenario, followings are expected</a:t>
            </a:r>
          </a:p>
          <a:p>
            <a:pPr lvl="1">
              <a:buFontTx/>
              <a:buChar char="-"/>
            </a:pPr>
            <a:r>
              <a:rPr lang="en-US" altLang="ko-KR" dirty="0" smtClean="0"/>
              <a:t>Channel variation and longer inter-cite distance (ICD) than other scenarios 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Possibility of degraded system throughput from selecting low MCSs</a:t>
            </a:r>
          </a:p>
          <a:p>
            <a:pPr lvl="1">
              <a:buFontTx/>
              <a:buChar char="-"/>
            </a:pPr>
            <a:r>
              <a:rPr lang="en-US" altLang="ko-KR" dirty="0" smtClean="0"/>
              <a:t>Relatively higher AP transmit power than other scenarios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Possibility of turning off multi-BSSs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opportunity</a:t>
            </a:r>
          </a:p>
          <a:p>
            <a:pPr lvl="1">
              <a:buFontTx/>
              <a:buChar char="-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In this contribution, we provide preliminary evaluation results based on [1] and some consideration points to evaluate this scenario</a:t>
            </a:r>
          </a:p>
          <a:p>
            <a:pPr lvl="1">
              <a:buFontTx/>
              <a:buChar char="-"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01659" y="6475413"/>
            <a:ext cx="1685141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Parameters on simulation scenario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500834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14282" y="1730431"/>
          <a:ext cx="8715435" cy="4724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70915"/>
                <a:gridCol w="6044520"/>
              </a:tblGrid>
              <a:tr h="4779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Simulation scenario (Channel model)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Scenario-4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ko-KR" sz="1400" b="0" baseline="0" dirty="0" err="1" smtClean="0">
                          <a:solidFill>
                            <a:schemeClr val="tx1"/>
                          </a:solidFill>
                        </a:rPr>
                        <a:t>UMi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), Indoor user portion: 0%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83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Environment description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19 hexagonal grid with ICD = 130m 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(Wrap around off)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83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STAs type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2.4GHz,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STAs in a BSS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83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BW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20MHz (64 FFT)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715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1ms TXOP less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fixed overhead</a:t>
                      </a:r>
                    </a:p>
                    <a:p>
                      <a:pPr latinLnBrk="1">
                        <a:buFontTx/>
                        <a:buChar char="-"/>
                      </a:pP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Overhead (RTS/CTS off): SIFS + ACK + 2*PLCP header</a:t>
                      </a:r>
                    </a:p>
                    <a:p>
                      <a:pPr latinLnBrk="1">
                        <a:buFontTx/>
                        <a:buChar char="-"/>
                      </a:pP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Overhead (RTS/CTS on): 3*SIFS + RTS + CTS + ACK + 4*PLCP header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83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GI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Long (0.8 us)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79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APs location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Place APs on the center of each BSS with 0 standard deviation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(fixed)</a:t>
                      </a: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AP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height: 10m, STA height: 1.5m [2]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79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AP &amp; STA TX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power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(AP, STA) = Case-1(30dBm, 15dBm), Case-2(23dBm, 15dBm), Case-3(15dBm, 15dBm)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83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Noise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figure 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7dB for both DL and UL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83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Antennas for AP &amp; STA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2 by 2 with STBC for both links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1-stream)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83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Max # of retries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883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DL &amp; UL traffic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Full buffer (DL &amp; UL ratio: based on PHY system simulation in [3])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87702" y="1454728"/>
            <a:ext cx="2313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Other default parameters: [1]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Evaluation methodology: </a:t>
            </a:r>
            <a:br>
              <a:rPr lang="en-US" altLang="ko-KR" dirty="0" smtClean="0"/>
            </a:br>
            <a:r>
              <a:rPr lang="en-US" altLang="ko-KR" dirty="0" smtClean="0"/>
              <a:t>PHY system simulation [3]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Simulation assumptions</a:t>
            </a:r>
          </a:p>
          <a:p>
            <a:pPr lvl="1"/>
            <a:r>
              <a:rPr lang="en-US" altLang="ko-KR" dirty="0" smtClean="0"/>
              <a:t>Time aligned TXOPs among BSSs</a:t>
            </a:r>
          </a:p>
          <a:p>
            <a:pPr lvl="1"/>
            <a:r>
              <a:rPr lang="en-US" altLang="ko-KR" dirty="0" smtClean="0"/>
              <a:t>Link adaptation</a:t>
            </a:r>
          </a:p>
          <a:p>
            <a:pPr lvl="2"/>
            <a:r>
              <a:rPr lang="en-US" altLang="ko-KR" dirty="0" smtClean="0"/>
              <a:t>MCS selection based on estimated SNR of the last frame, and modified by ACK statistics [1]</a:t>
            </a:r>
          </a:p>
          <a:p>
            <a:pPr lvl="2"/>
            <a:r>
              <a:rPr lang="en-US" altLang="ko-KR" dirty="0" smtClean="0"/>
              <a:t>No transmission mode selection</a:t>
            </a:r>
          </a:p>
          <a:p>
            <a:pPr lvl="1"/>
            <a:r>
              <a:rPr lang="en-US" altLang="ko-KR" dirty="0" smtClean="0"/>
              <a:t>A subset of MAC features</a:t>
            </a:r>
          </a:p>
          <a:p>
            <a:pPr lvl="2"/>
            <a:r>
              <a:rPr lang="en-US" altLang="ko-KR" dirty="0" smtClean="0"/>
              <a:t>CCA level</a:t>
            </a:r>
          </a:p>
          <a:p>
            <a:pPr lvl="3"/>
            <a:r>
              <a:rPr lang="en-US" altLang="ko-KR" dirty="0" smtClean="0"/>
              <a:t>Preamble detection: -82dBm (both AP and STA)</a:t>
            </a:r>
          </a:p>
          <a:p>
            <a:pPr lvl="3"/>
            <a:r>
              <a:rPr lang="en-US" altLang="ko-KR" dirty="0" smtClean="0"/>
              <a:t>Energy detection: -62dBm (both AP and STA)</a:t>
            </a:r>
          </a:p>
          <a:p>
            <a:pPr lvl="2"/>
            <a:r>
              <a:rPr lang="en-US" altLang="ko-KR" dirty="0" smtClean="0"/>
              <a:t>RTS/CTS on/off (Used for CCA comparison. No actual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Fixed amount of overhead (assuming MCS0 simply)</a:t>
            </a:r>
          </a:p>
          <a:p>
            <a:pPr lvl="3"/>
            <a:r>
              <a:rPr lang="en-US" altLang="ko-KR" dirty="0" smtClean="0"/>
              <a:t>Without </a:t>
            </a:r>
            <a:r>
              <a:rPr lang="en-US" altLang="ko-KR" dirty="0" smtClean="0"/>
              <a:t>RTS/CTS: 29 symbols</a:t>
            </a:r>
          </a:p>
          <a:p>
            <a:pPr lvl="3"/>
            <a:r>
              <a:rPr lang="en-US" altLang="ko-KR" dirty="0" smtClean="0"/>
              <a:t>With </a:t>
            </a:r>
            <a:r>
              <a:rPr lang="en-US" altLang="ko-KR" dirty="0" smtClean="0"/>
              <a:t>RTS/CTS: 69 symbols</a:t>
            </a:r>
          </a:p>
          <a:p>
            <a:pPr lvl="1"/>
            <a:r>
              <a:rPr lang="en-US" altLang="ko-KR" dirty="0" smtClean="0"/>
              <a:t>PHY abstraction: MMIB [4] with extension to 256QAM ¾ (MCS8)</a:t>
            </a:r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Multi-BSSs idle/busy decision to TX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Idle/busy state based on CCA</a:t>
            </a:r>
          </a:p>
          <a:p>
            <a:pPr lvl="1"/>
            <a:r>
              <a:rPr lang="en-US" altLang="ko-KR" dirty="0" smtClean="0"/>
              <a:t>Check interfering signal power from all BSSs to exceed CCA threshold value</a:t>
            </a:r>
          </a:p>
          <a:p>
            <a:pPr lvl="1"/>
            <a:r>
              <a:rPr lang="en-US" altLang="ko-KR" dirty="0" smtClean="0"/>
              <a:t>Any BSS which exceeds the threshold is set to busy state to TX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Procedure with RTS/CTS</a:t>
            </a:r>
          </a:p>
          <a:p>
            <a:pPr lvl="1"/>
            <a:r>
              <a:rPr lang="en-US" altLang="ko-KR" dirty="0" smtClean="0"/>
              <a:t>Simulation assumption: Each TXOP contains one data packet (RTS/CTS + Data + ACK)</a:t>
            </a:r>
          </a:p>
          <a:p>
            <a:pPr lvl="1"/>
            <a:r>
              <a:rPr lang="en-US" altLang="ko-KR" dirty="0" smtClean="0"/>
              <a:t>In a TXOP, any BSS which hears interfering signal from neighbor BSSs to exceed CCA threshold value in either DL or UL link is set to busy state to TX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results – RTS/CTS off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393428"/>
              </p:ext>
            </p:extLst>
          </p:nvPr>
        </p:nvGraphicFramePr>
        <p:xfrm>
          <a:off x="251522" y="1759813"/>
          <a:ext cx="8535322" cy="19549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8433"/>
                <a:gridCol w="721450"/>
                <a:gridCol w="787036"/>
                <a:gridCol w="918209"/>
                <a:gridCol w="721450"/>
                <a:gridCol w="787036"/>
                <a:gridCol w="924186"/>
                <a:gridCol w="714380"/>
                <a:gridCol w="612354"/>
                <a:gridCol w="765394"/>
                <a:gridCol w="765394"/>
              </a:tblGrid>
              <a:tr h="86626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Tx</a:t>
                      </a: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power (</a:t>
                      </a:r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(AP, STA)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 </a:t>
                      </a:r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endParaRPr lang="en-US" altLang="ko-KR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(Mbps)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 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packet loss (%)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MCS portion (%)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(MCS0,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MCS8)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UL </a:t>
                      </a:r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endParaRPr lang="en-US" altLang="ko-KR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(Mbps)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UL packet loss (%)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MCS portion (%)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(MCS0,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MCS8)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DL:UL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Tx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ratio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endParaRPr lang="en-US" altLang="ko-KR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(Mbps)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 packet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loss </a:t>
                      </a: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BSS idle portion (%) *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28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Case-1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(45, 41)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5.72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3.52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(53, 16)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3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20:80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3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10.22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3.02</a:t>
                      </a:r>
                      <a:endParaRPr lang="ko-KR" altLang="en-US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5.62</a:t>
                      </a:r>
                    </a:p>
                  </a:txBody>
                  <a:tcPr anchor="ctr"/>
                </a:tc>
              </a:tr>
              <a:tr h="3628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Case-2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3.92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2.29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(56, 21)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5.94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1.8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(57, 13)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32:68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9.86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1.97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0.74</a:t>
                      </a:r>
                      <a:endParaRPr lang="ko-KR" altLang="en-US" sz="13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28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Case-3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2.57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3.0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(64, 14)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6.53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0.975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(59, 10)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32:68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9.1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43570" y="3741034"/>
            <a:ext cx="3357586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*: Average portion that all devices in a BSS is idle</a:t>
            </a:r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85720" y="4214818"/>
            <a:ext cx="8501122" cy="2214578"/>
          </a:xfrm>
          <a:prstGeom prst="round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Higher</a:t>
            </a:r>
            <a:r>
              <a:rPr kumimoji="0" lang="en-US" altLang="ko-K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UL </a:t>
            </a:r>
            <a:r>
              <a:rPr kumimoji="0" lang="en-US" altLang="ko-KR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r>
              <a:rPr kumimoji="0" lang="en-US" altLang="ko-K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portion makes higher UL </a:t>
            </a:r>
            <a:r>
              <a:rPr kumimoji="0" lang="en-US" altLang="ko-KR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Tput</a:t>
            </a:r>
            <a:r>
              <a:rPr kumimoji="0" lang="en-US" altLang="ko-K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than DL 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ko-KR" sz="1800" dirty="0" smtClean="0"/>
              <a:t> BSS idle portion is very low </a:t>
            </a:r>
          </a:p>
          <a:p>
            <a:pPr lvl="1" eaLnBrk="0" latinLnBrk="0" hangingPunct="0">
              <a:buFontTx/>
              <a:buChar char="-"/>
            </a:pPr>
            <a:r>
              <a:rPr kumimoji="0" lang="en-US" altLang="ko-KR" sz="1800" dirty="0" smtClean="0"/>
              <a:t> System gets high </a:t>
            </a:r>
            <a:r>
              <a:rPr kumimoji="0" lang="en-US" altLang="ko-KR" sz="1800" dirty="0" err="1" smtClean="0"/>
              <a:t>Tx</a:t>
            </a:r>
            <a:r>
              <a:rPr kumimoji="0" lang="en-US" altLang="ko-KR" sz="1800" dirty="0" smtClean="0"/>
              <a:t> opportunity not critically depending on AP power variation</a:t>
            </a:r>
          </a:p>
          <a:p>
            <a:pPr lvl="1" eaLnBrk="0" latinLnBrk="0" hangingPunct="0">
              <a:buFontTx/>
              <a:buChar char="-"/>
            </a:pPr>
            <a:r>
              <a:rPr kumimoji="0" lang="en-US" altLang="ko-K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But, low MCSs (especially MCS0) are used as more than a half of portion </a:t>
            </a:r>
            <a:r>
              <a:rPr kumimoji="0" lang="en-US" altLang="ko-KR" sz="1800" dirty="0" smtClean="0"/>
              <a:t>(difficult of getting high throughput)</a:t>
            </a:r>
            <a:endParaRPr kumimoji="0" lang="en-US" altLang="ko-KR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lvl="1" eaLnBrk="0" latinLnBrk="0" hangingPunct="0"/>
            <a:r>
              <a:rPr kumimoji="0" lang="en-US" altLang="ko-KR" sz="18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=&gt; </a:t>
            </a:r>
            <a:r>
              <a:rPr kumimoji="0" lang="en-US" altLang="ko-KR" sz="1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Total system throughput can be limited by the used MCS distribution</a:t>
            </a:r>
          </a:p>
          <a:p>
            <a:pPr lvl="1" eaLnBrk="0" latinLnBrk="0" hangingPunct="0"/>
            <a:r>
              <a:rPr kumimoji="0" lang="en-US" altLang="ko-KR" sz="1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: Necessity of some clear channel protection</a:t>
            </a:r>
            <a:endParaRPr kumimoji="0" lang="en-US" altLang="ko-KR" sz="1800" b="0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85720" y="4000504"/>
            <a:ext cx="1428760" cy="285752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Observation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MCS distribution – RTS/CTS off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3976686" cy="2743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내용 개체 틀 5"/>
          <p:cNvGraphicFramePr>
            <a:graphicFrameLocks/>
          </p:cNvGraphicFramePr>
          <p:nvPr/>
        </p:nvGraphicFramePr>
        <p:xfrm>
          <a:off x="4572000" y="1857364"/>
          <a:ext cx="4000528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2976" y="4572008"/>
            <a:ext cx="1497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&lt;Used MCSs in DL&gt;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72132" y="4572008"/>
            <a:ext cx="1497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&lt;Used MCSs in UL&gt;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3357554" y="1928802"/>
            <a:ext cx="785818" cy="35719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857224" y="2676520"/>
            <a:ext cx="142876" cy="135732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1663680" y="2362193"/>
            <a:ext cx="122238" cy="168117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447910" y="2124066"/>
            <a:ext cx="123826" cy="190977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7715272" y="1957377"/>
            <a:ext cx="785818" cy="35719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5214942" y="2486018"/>
            <a:ext cx="142876" cy="158592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010285" y="2357430"/>
            <a:ext cx="133351" cy="171451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6819916" y="2285992"/>
            <a:ext cx="109538" cy="178595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모서리가 둥근 직사각형 19"/>
          <p:cNvSpPr/>
          <p:nvPr/>
        </p:nvSpPr>
        <p:spPr bwMode="auto">
          <a:xfrm>
            <a:off x="285720" y="5000636"/>
            <a:ext cx="8572560" cy="1428760"/>
          </a:xfrm>
          <a:prstGeom prst="round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MCS</a:t>
            </a:r>
            <a:r>
              <a:rPr kumimoji="0" lang="en-US" altLang="ko-KR" sz="1800" baseline="0" dirty="0" smtClean="0"/>
              <a:t>0</a:t>
            </a:r>
            <a:r>
              <a:rPr kumimoji="0" lang="en-US" altLang="ko-KR" sz="1800" dirty="0" smtClean="0"/>
              <a:t> is a dominant MCS to be used in the simulation</a:t>
            </a:r>
          </a:p>
          <a:p>
            <a:pPr lvl="1" eaLnBrk="0" latinLnBrk="0" hangingPunct="0">
              <a:buFontTx/>
              <a:buChar char="-"/>
            </a:pPr>
            <a:r>
              <a:rPr kumimoji="0" lang="en-US" altLang="ko-KR" sz="1800" dirty="0" smtClean="0"/>
              <a:t> Including very low estimated SINR condition (assuming no minimum MCS requirement)</a:t>
            </a:r>
          </a:p>
          <a:p>
            <a:pPr eaLnBrk="0" latinLnBrk="0" hangingPunct="0"/>
            <a:endParaRPr kumimoji="0" lang="en-US" altLang="ko-KR" sz="18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ko-KR" sz="1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results – RTS/CTS 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393428"/>
              </p:ext>
            </p:extLst>
          </p:nvPr>
        </p:nvGraphicFramePr>
        <p:xfrm>
          <a:off x="251522" y="1759644"/>
          <a:ext cx="8535322" cy="20263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454"/>
                <a:gridCol w="648429"/>
                <a:gridCol w="787036"/>
                <a:gridCol w="918209"/>
                <a:gridCol w="721450"/>
                <a:gridCol w="787036"/>
                <a:gridCol w="924186"/>
                <a:gridCol w="714380"/>
                <a:gridCol w="612354"/>
                <a:gridCol w="765394"/>
                <a:gridCol w="765394"/>
              </a:tblGrid>
              <a:tr h="9730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Tx</a:t>
                      </a: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power (</a:t>
                      </a:r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(AP, STA)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 </a:t>
                      </a:r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endParaRPr lang="en-US" altLang="ko-KR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(Mbps)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 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packet loss (%)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MCS portion (%)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(MCS0,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MCS8)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UL </a:t>
                      </a:r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endParaRPr lang="en-US" altLang="ko-KR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(Mbps)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UL packet loss (%)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MCS portion (%)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(MCS0,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MCS8)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DL:UL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Tx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ratio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r>
                        <a:rPr lang="en-US" altLang="ko-KR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Tput</a:t>
                      </a:r>
                      <a:endParaRPr lang="en-US" altLang="ko-KR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(Mbps)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Total packet</a:t>
                      </a:r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loss </a:t>
                      </a:r>
                      <a:r>
                        <a:rPr lang="en-US" altLang="ko-KR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BSS idle portion (%)</a:t>
                      </a:r>
                      <a:endParaRPr lang="ko-KR" alt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Case-1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(13, 82)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(28, 56)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3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50:50</a:t>
                      </a:r>
                      <a:endParaRPr lang="ko-KR" altLang="en-US" sz="13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3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12.31</a:t>
                      </a:r>
                      <a:endParaRPr lang="ko-KR" altLang="en-US" sz="13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BC7F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1.17</a:t>
                      </a:r>
                      <a:endParaRPr lang="ko-KR" altLang="en-US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68.23</a:t>
                      </a:r>
                    </a:p>
                  </a:txBody>
                  <a:tcPr anchor="ctr"/>
                </a:tc>
              </a:tr>
              <a:tr h="3511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Case-2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11.2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1.19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(17, 71)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7.94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2.08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(28, 52)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50:50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19.14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BC7F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1.61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42.02</a:t>
                      </a:r>
                      <a:endParaRPr lang="ko-KR" altLang="en-US" sz="13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11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Case-3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9.46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1.67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(23, 59)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1.61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(20, 63)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50:50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19.56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BC7F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1.64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41.76</a:t>
                      </a:r>
                      <a:endParaRPr lang="ko-KR" alt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모서리가 둥근 직사각형 9"/>
          <p:cNvSpPr/>
          <p:nvPr/>
        </p:nvSpPr>
        <p:spPr bwMode="auto">
          <a:xfrm>
            <a:off x="285720" y="4214818"/>
            <a:ext cx="8643998" cy="2214578"/>
          </a:xfrm>
          <a:prstGeom prst="round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H</a:t>
            </a:r>
            <a:r>
              <a:rPr kumimoji="0" lang="en-US" altLang="ko-K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igher MCS portion </a:t>
            </a:r>
            <a:r>
              <a:rPr kumimoji="0" lang="en-US" altLang="ko-KR" sz="1800" dirty="0" smtClean="0"/>
              <a:t>becomes larger than that without RTS/CTS</a:t>
            </a:r>
          </a:p>
          <a:p>
            <a:pPr lvl="1" eaLnBrk="0" latinLnBrk="0" hangingPunct="0"/>
            <a:r>
              <a:rPr kumimoji="0" lang="en-US" altLang="ko-KR" sz="1800" dirty="0" smtClean="0"/>
              <a:t> - Total system </a:t>
            </a:r>
            <a:r>
              <a:rPr kumimoji="0" lang="en-US" altLang="ko-KR" sz="1800" dirty="0" err="1" smtClean="0"/>
              <a:t>Tput</a:t>
            </a:r>
            <a:r>
              <a:rPr kumimoji="0" lang="en-US" altLang="ko-KR" sz="1800" dirty="0" smtClean="0"/>
              <a:t> is enhanced (about 20 ~ 95%), even in significant BSS idle condition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ko-KR" sz="1800" dirty="0" smtClean="0"/>
              <a:t> 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 AP </a:t>
            </a:r>
            <a:r>
              <a:rPr kumimoji="0" lang="en-US" altLang="ko-K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power is getting down,</a:t>
            </a:r>
          </a:p>
          <a:p>
            <a:pPr lvl="1" eaLnBrk="0" latinLnBrk="0" hangingPunct="0">
              <a:buFontTx/>
              <a:buChar char="-"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Both DL and UL </a:t>
            </a:r>
            <a:r>
              <a:rPr kumimoji="0" lang="en-US" altLang="ko-K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Tput</a:t>
            </a: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increase (some cross point exists in DL case)</a:t>
            </a:r>
          </a:p>
          <a:p>
            <a:pPr lvl="1" eaLnBrk="0" latinLnBrk="0" hangingPunct="0">
              <a:buFontTx/>
              <a:buChar char="-"/>
            </a:pPr>
            <a:r>
              <a:rPr kumimoji="0" lang="en-US" altLang="ko-KR" sz="1800" dirty="0" smtClean="0"/>
              <a:t> High BSS idle situation is getting relaxed</a:t>
            </a:r>
          </a:p>
          <a:p>
            <a:pPr lvl="1" eaLnBrk="0" latinLnBrk="0" hangingPunct="0">
              <a:buFont typeface="Symbol"/>
              <a:buChar char="Þ"/>
            </a:pPr>
            <a:r>
              <a:rPr kumimoji="0" lang="en-US" altLang="ko-KR" sz="1800" b="1" dirty="0" smtClean="0"/>
              <a:t>Strong AP power could turn off </a:t>
            </a:r>
            <a:r>
              <a:rPr kumimoji="0" lang="en-US" altLang="ko-KR" sz="1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BSS </a:t>
            </a:r>
            <a:r>
              <a:rPr kumimoji="0" lang="en-US" altLang="ko-KR" sz="1800" b="1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r>
              <a:rPr kumimoji="0" lang="en-US" altLang="ko-KR" sz="1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opportunity</a:t>
            </a:r>
          </a:p>
          <a:p>
            <a:pPr lvl="1" eaLnBrk="0" latinLnBrk="0" hangingPunct="0"/>
            <a:r>
              <a:rPr kumimoji="0" lang="en-US" altLang="ko-KR" sz="1800" b="1" dirty="0" smtClean="0"/>
              <a:t>: Necessity of AP power alleviation </a:t>
            </a:r>
            <a:r>
              <a:rPr kumimoji="0" lang="en-US" altLang="ko-KR" sz="18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en-US" altLang="ko-KR" sz="1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85720" y="4000504"/>
            <a:ext cx="1428760" cy="285752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Observation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MCS distribution – RTS/CTS on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214282" y="1971676"/>
          <a:ext cx="4048124" cy="252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7036925" y="6475413"/>
            <a:ext cx="1649875" cy="184666"/>
          </a:xfrm>
        </p:spPr>
        <p:txBody>
          <a:bodyPr/>
          <a:lstStyle/>
          <a:p>
            <a:pPr>
              <a:defRPr/>
            </a:pPr>
            <a:r>
              <a:rPr lang="en-GB" altLang="ko-KR" dirty="0" smtClean="0"/>
              <a:t>Jinsoo Choi, </a:t>
            </a: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내용 개체 틀 5"/>
          <p:cNvGraphicFramePr>
            <a:graphicFrameLocks/>
          </p:cNvGraphicFramePr>
          <p:nvPr/>
        </p:nvGraphicFramePr>
        <p:xfrm>
          <a:off x="4643438" y="1971676"/>
          <a:ext cx="3976686" cy="252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직사각형 7"/>
          <p:cNvSpPr/>
          <p:nvPr/>
        </p:nvSpPr>
        <p:spPr bwMode="auto">
          <a:xfrm>
            <a:off x="3500430" y="4069660"/>
            <a:ext cx="785818" cy="25947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7858148" y="4077245"/>
            <a:ext cx="785818" cy="25947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1511455" y="2460452"/>
            <a:ext cx="131587" cy="144005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357422" y="2621497"/>
            <a:ext cx="142876" cy="127900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214678" y="2824699"/>
            <a:ext cx="142876" cy="107580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5918032" y="2644075"/>
            <a:ext cx="154165" cy="125642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6745126" y="2712339"/>
            <a:ext cx="124179" cy="118816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7591093" y="2471742"/>
            <a:ext cx="124179" cy="142876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2976" y="4572008"/>
            <a:ext cx="1497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&lt;Used MCSs in DL&gt;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572132" y="4572008"/>
            <a:ext cx="1497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&lt;Used MCSs in UL&gt;</a:t>
            </a:r>
            <a:endParaRPr lang="ko-KR" altLang="en-US" dirty="0"/>
          </a:p>
        </p:txBody>
      </p:sp>
      <p:sp>
        <p:nvSpPr>
          <p:cNvPr id="19" name="모서리가 둥근 직사각형 18"/>
          <p:cNvSpPr/>
          <p:nvPr/>
        </p:nvSpPr>
        <p:spPr bwMode="auto">
          <a:xfrm>
            <a:off x="285720" y="5000636"/>
            <a:ext cx="8572560" cy="1428760"/>
          </a:xfrm>
          <a:prstGeom prst="round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MCS8</a:t>
            </a:r>
            <a:r>
              <a:rPr kumimoji="0" lang="en-US" altLang="ko-KR" sz="1800" dirty="0" smtClean="0"/>
              <a:t> is a dominant MCS to be used in the simulation</a:t>
            </a:r>
          </a:p>
          <a:p>
            <a:pPr lvl="1" eaLnBrk="0" latinLnBrk="0" hangingPunct="0">
              <a:buFontTx/>
              <a:buChar char="-"/>
            </a:pPr>
            <a:r>
              <a:rPr kumimoji="0" lang="en-US" altLang="ko-KR" sz="1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Because</a:t>
            </a:r>
            <a:r>
              <a:rPr kumimoji="0" lang="en-US" altLang="ko-KR" sz="18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of reliable </a:t>
            </a:r>
            <a:r>
              <a:rPr kumimoji="0" lang="en-US" altLang="ko-KR" sz="1800" b="0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  <a:r>
              <a:rPr kumimoji="0" lang="en-US" altLang="ko-KR" sz="18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condition by RTS/CTS protection</a:t>
            </a:r>
          </a:p>
          <a:p>
            <a:pPr lvl="1" eaLnBrk="0" latinLnBrk="0" hangingPunct="0">
              <a:buFontTx/>
              <a:buChar char="-"/>
            </a:pPr>
            <a:r>
              <a:rPr kumimoji="0" lang="en-US" altLang="ko-KR" sz="1800" dirty="0" smtClean="0"/>
              <a:t> Possibility of using more increased MCS (FFS)</a:t>
            </a:r>
            <a:endParaRPr kumimoji="0" lang="en-US" altLang="ko-KR" sz="1800" b="0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151313</TotalTime>
  <Words>1298</Words>
  <Application>Microsoft Office PowerPoint</Application>
  <PresentationFormat>화면 슬라이드 쇼(4:3)</PresentationFormat>
  <Paragraphs>256</Paragraphs>
  <Slides>12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Extend Submission Template</vt:lpstr>
      <vt:lpstr>Document</vt:lpstr>
      <vt:lpstr>Consideration on System Level Simulation</vt:lpstr>
      <vt:lpstr>Introduction</vt:lpstr>
      <vt:lpstr>Parameters on simulation scenario</vt:lpstr>
      <vt:lpstr>Evaluation methodology:  PHY system simulation [3]</vt:lpstr>
      <vt:lpstr>Multi-BSSs idle/busy decision to TX</vt:lpstr>
      <vt:lpstr>Performance results – RTS/CTS off</vt:lpstr>
      <vt:lpstr>MCS distribution – RTS/CTS off</vt:lpstr>
      <vt:lpstr>Performance results – RTS/CTS on</vt:lpstr>
      <vt:lpstr>MCS distribution – RTS/CTS on</vt:lpstr>
      <vt:lpstr>Summary</vt:lpstr>
      <vt:lpstr>Reference</vt:lpstr>
      <vt:lpstr>Appendix: User throughput distribution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js.choi</cp:lastModifiedBy>
  <cp:revision>3687</cp:revision>
  <cp:lastPrinted>1998-02-10T13:28:06Z</cp:lastPrinted>
  <dcterms:created xsi:type="dcterms:W3CDTF">2011-03-29T03:39:16Z</dcterms:created>
  <dcterms:modified xsi:type="dcterms:W3CDTF">2014-01-21T22:55:49Z</dcterms:modified>
</cp:coreProperties>
</file>