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63" r:id="rId5"/>
    <p:sldId id="259" r:id="rId6"/>
    <p:sldId id="260" r:id="rId7"/>
    <p:sldId id="261" r:id="rId8"/>
    <p:sldId id="262" r:id="rId9"/>
    <p:sldId id="265" r:id="rId10"/>
    <p:sldId id="267" r:id="rId11"/>
    <p:sldId id="268" r:id="rId12"/>
    <p:sldId id="269" r:id="rId13"/>
    <p:sldId id="264" r:id="rId14"/>
    <p:sldId id="270" r:id="rId15"/>
    <p:sldId id="271" r:id="rId16"/>
    <p:sldId id="266" r:id="rId17"/>
    <p:sldId id="272" r:id="rId18"/>
    <p:sldId id="276" r:id="rId19"/>
    <p:sldId id="273" r:id="rId20"/>
    <p:sldId id="275"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94676" autoAdjust="0"/>
  </p:normalViewPr>
  <p:slideViewPr>
    <p:cSldViewPr>
      <p:cViewPr>
        <p:scale>
          <a:sx n="90" d="100"/>
          <a:sy n="90" d="100"/>
        </p:scale>
        <p:origin x="-318" y="72"/>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1/20/2014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20148428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4256589681"/>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2014</a:t>
            </a:r>
            <a:endParaRPr lang="en-GB"/>
          </a:p>
        </p:txBody>
      </p:sp>
      <p:sp>
        <p:nvSpPr>
          <p:cNvPr id="5" name="Footer Placeholder 4"/>
          <p:cNvSpPr>
            <a:spLocks noGrp="1"/>
          </p:cNvSpPr>
          <p:nvPr>
            <p:ph type="ftr" idx="11"/>
          </p:nvPr>
        </p:nvSpPr>
        <p:spPr/>
        <p:txBody>
          <a:bodyPr/>
          <a:lstStyle>
            <a:lvl1pPr>
              <a:defRPr/>
            </a:lvl1pPr>
          </a:lstStyle>
          <a:p>
            <a:r>
              <a:rPr lang="en-GB" smtClean="0"/>
              <a:t>Taori et.al.,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Taori et.al., Samsung</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2014</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2014</a:t>
            </a:r>
            <a:endParaRPr lang="en-GB"/>
          </a:p>
        </p:txBody>
      </p:sp>
      <p:sp>
        <p:nvSpPr>
          <p:cNvPr id="5" name="Footer Placeholder 4"/>
          <p:cNvSpPr>
            <a:spLocks noGrp="1"/>
          </p:cNvSpPr>
          <p:nvPr>
            <p:ph type="ftr" idx="11"/>
          </p:nvPr>
        </p:nvSpPr>
        <p:spPr/>
        <p:txBody>
          <a:bodyPr/>
          <a:lstStyle>
            <a:lvl1pPr>
              <a:defRPr/>
            </a:lvl1pPr>
          </a:lstStyle>
          <a:p>
            <a:r>
              <a:rPr lang="en-GB" smtClean="0"/>
              <a:t>Taori et.al.,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2014</a:t>
            </a:r>
            <a:endParaRPr lang="en-GB"/>
          </a:p>
        </p:txBody>
      </p:sp>
      <p:sp>
        <p:nvSpPr>
          <p:cNvPr id="6" name="Footer Placeholder 5"/>
          <p:cNvSpPr>
            <a:spLocks noGrp="1"/>
          </p:cNvSpPr>
          <p:nvPr>
            <p:ph type="ftr" idx="11"/>
          </p:nvPr>
        </p:nvSpPr>
        <p:spPr/>
        <p:txBody>
          <a:bodyPr/>
          <a:lstStyle>
            <a:lvl1pPr>
              <a:defRPr/>
            </a:lvl1pPr>
          </a:lstStyle>
          <a:p>
            <a:r>
              <a:rPr lang="en-GB" smtClean="0"/>
              <a:t>Taori et.al., Samsung</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Taori et.al.,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2014</a:t>
            </a:r>
            <a:endParaRPr lang="en-GB"/>
          </a:p>
        </p:txBody>
      </p:sp>
      <p:sp>
        <p:nvSpPr>
          <p:cNvPr id="4" name="Footer Placeholder 3"/>
          <p:cNvSpPr>
            <a:spLocks noGrp="1"/>
          </p:cNvSpPr>
          <p:nvPr>
            <p:ph type="ftr" idx="11"/>
          </p:nvPr>
        </p:nvSpPr>
        <p:spPr/>
        <p:txBody>
          <a:bodyPr/>
          <a:lstStyle>
            <a:lvl1pPr>
              <a:defRPr/>
            </a:lvl1pPr>
          </a:lstStyle>
          <a:p>
            <a:r>
              <a:rPr lang="en-GB" smtClean="0"/>
              <a:t>Taori et.al., Samsung</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2014</a:t>
            </a:r>
            <a:endParaRPr lang="en-GB"/>
          </a:p>
        </p:txBody>
      </p:sp>
      <p:sp>
        <p:nvSpPr>
          <p:cNvPr id="3" name="Footer Placeholder 2"/>
          <p:cNvSpPr>
            <a:spLocks noGrp="1"/>
          </p:cNvSpPr>
          <p:nvPr>
            <p:ph type="ftr" idx="11"/>
          </p:nvPr>
        </p:nvSpPr>
        <p:spPr/>
        <p:txBody>
          <a:bodyPr/>
          <a:lstStyle>
            <a:lvl1pPr>
              <a:defRPr/>
            </a:lvl1pPr>
          </a:lstStyle>
          <a:p>
            <a:r>
              <a:rPr lang="en-GB" smtClean="0"/>
              <a:t>Taori et.al., Samsung</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2014</a:t>
            </a:r>
            <a:endParaRPr lang="en-GB"/>
          </a:p>
        </p:txBody>
      </p:sp>
      <p:sp>
        <p:nvSpPr>
          <p:cNvPr id="5" name="Footer Placeholder 4"/>
          <p:cNvSpPr>
            <a:spLocks noGrp="1"/>
          </p:cNvSpPr>
          <p:nvPr>
            <p:ph type="ftr" idx="11"/>
          </p:nvPr>
        </p:nvSpPr>
        <p:spPr/>
        <p:txBody>
          <a:bodyPr/>
          <a:lstStyle>
            <a:lvl1pPr>
              <a:defRPr/>
            </a:lvl1pPr>
          </a:lstStyle>
          <a:p>
            <a:r>
              <a:rPr lang="en-GB" smtClean="0"/>
              <a:t>Taori et.al.,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2014</a:t>
            </a:r>
            <a:endParaRPr lang="en-GB"/>
          </a:p>
        </p:txBody>
      </p:sp>
      <p:sp>
        <p:nvSpPr>
          <p:cNvPr id="5" name="Footer Placeholder 4"/>
          <p:cNvSpPr>
            <a:spLocks noGrp="1"/>
          </p:cNvSpPr>
          <p:nvPr>
            <p:ph type="ftr" idx="11"/>
          </p:nvPr>
        </p:nvSpPr>
        <p:spPr/>
        <p:txBody>
          <a:bodyPr/>
          <a:lstStyle>
            <a:lvl1pPr>
              <a:defRPr/>
            </a:lvl1pPr>
          </a:lstStyle>
          <a:p>
            <a:r>
              <a:rPr lang="en-GB" smtClean="0"/>
              <a:t>Taori et.al.,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Taori et.al., Samsung</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802.11-14/0101r0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Taori et.al.,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64534"/>
            <a:ext cx="7772400" cy="990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Comments on 802.11 HEW Draft </a:t>
            </a:r>
            <a:br>
              <a:rPr lang="en-GB" dirty="0" smtClean="0"/>
            </a:br>
            <a:r>
              <a:rPr lang="en-GB" dirty="0" smtClean="0"/>
              <a:t>PAR &amp; 5C Document</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2014-01-20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54828170"/>
              </p:ext>
            </p:extLst>
          </p:nvPr>
        </p:nvGraphicFramePr>
        <p:xfrm>
          <a:off x="457200" y="2306638"/>
          <a:ext cx="8474075" cy="3711575"/>
        </p:xfrm>
        <a:graphic>
          <a:graphicData uri="http://schemas.openxmlformats.org/presentationml/2006/ole">
            <mc:AlternateContent xmlns:mc="http://schemas.openxmlformats.org/markup-compatibility/2006">
              <mc:Choice xmlns:v="urn:schemas-microsoft-com:vml" Requires="v">
                <p:oleObj spid="_x0000_s3133" name="Document" r:id="rId5" imgW="8723676" imgH="3827306" progId="Word.Document.8">
                  <p:embed/>
                </p:oleObj>
              </mc:Choice>
              <mc:Fallback>
                <p:oleObj name="Document" r:id="rId5" imgW="8723676" imgH="3827306" progId="Word.Document.8">
                  <p:embed/>
                  <p:pic>
                    <p:nvPicPr>
                      <p:cNvPr id="0" name="Picture 52"/>
                      <p:cNvPicPr>
                        <a:picLocks noChangeAspect="1" noChangeArrowheads="1"/>
                      </p:cNvPicPr>
                      <p:nvPr/>
                    </p:nvPicPr>
                    <p:blipFill>
                      <a:blip r:embed="rId6"/>
                      <a:srcRect/>
                      <a:stretch>
                        <a:fillRect/>
                      </a:stretch>
                    </p:blipFill>
                    <p:spPr bwMode="auto">
                      <a:xfrm>
                        <a:off x="457200" y="2306638"/>
                        <a:ext cx="8474075" cy="3711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Comment on Power Efficiency</a:t>
            </a:r>
            <a:endParaRPr lang="en-US" dirty="0"/>
          </a:p>
        </p:txBody>
      </p:sp>
      <p:sp>
        <p:nvSpPr>
          <p:cNvPr id="8" name="Content Placeholder 7"/>
          <p:cNvSpPr>
            <a:spLocks noGrp="1"/>
          </p:cNvSpPr>
          <p:nvPr>
            <p:ph idx="1"/>
          </p:nvPr>
        </p:nvSpPr>
        <p:spPr>
          <a:xfrm>
            <a:off x="733553" y="1524000"/>
            <a:ext cx="7770813" cy="4800600"/>
          </a:xfrm>
        </p:spPr>
        <p:txBody>
          <a:bodyPr/>
          <a:lstStyle/>
          <a:p>
            <a:r>
              <a:rPr lang="en-US" dirty="0" smtClean="0"/>
              <a:t>Current text for Proposed Scope in 13/1410r3 does not address power efficiency at all</a:t>
            </a:r>
          </a:p>
          <a:p>
            <a:endParaRPr lang="en-US" dirty="0" smtClean="0"/>
          </a:p>
          <a:p>
            <a:endParaRPr lang="en-US" dirty="0" smtClean="0"/>
          </a:p>
          <a:p>
            <a:endParaRPr lang="en-US" dirty="0"/>
          </a:p>
          <a:p>
            <a:endParaRPr lang="en-US" dirty="0" smtClean="0"/>
          </a:p>
          <a:p>
            <a:endParaRPr lang="en-US" dirty="0"/>
          </a:p>
          <a:p>
            <a:endParaRPr lang="en-US" sz="2000" dirty="0" smtClean="0"/>
          </a:p>
          <a:p>
            <a:r>
              <a:rPr lang="en-US" sz="2000" dirty="0" smtClean="0"/>
              <a:t>Power efficiency is becoming an increasingly important metric in the design and specification of wireless systems. </a:t>
            </a:r>
          </a:p>
          <a:p>
            <a:r>
              <a:rPr lang="en-US" sz="2000" dirty="0" smtClean="0"/>
              <a:t>Propose to include language in the PAR scope to capture power efficiency.</a:t>
            </a:r>
            <a:endParaRPr lang="en-US" sz="2000" dirty="0"/>
          </a:p>
          <a:p>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10</a:t>
            </a:fld>
            <a:endParaRPr lang="en-GB"/>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4" name="Date Placeholder 3"/>
          <p:cNvSpPr>
            <a:spLocks noGrp="1"/>
          </p:cNvSpPr>
          <p:nvPr>
            <p:ph type="dt" idx="15"/>
          </p:nvPr>
        </p:nvSpPr>
        <p:spPr/>
        <p:txBody>
          <a:bodyPr/>
          <a:lstStyle/>
          <a:p>
            <a:r>
              <a:rPr lang="en-US" smtClean="0"/>
              <a:t>Jan 2014</a:t>
            </a:r>
            <a:endParaRPr lang="en-GB"/>
          </a:p>
        </p:txBody>
      </p:sp>
      <p:pic>
        <p:nvPicPr>
          <p:cNvPr id="409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600" y="2438400"/>
            <a:ext cx="5105400" cy="22701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663634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Suggestions for Language for Power Efficiency (Scope Section)</a:t>
            </a:r>
            <a:endParaRPr lang="en-US" dirty="0"/>
          </a:p>
        </p:txBody>
      </p:sp>
      <p:sp>
        <p:nvSpPr>
          <p:cNvPr id="3" name="Content Placeholder 2"/>
          <p:cNvSpPr>
            <a:spLocks noGrp="1"/>
          </p:cNvSpPr>
          <p:nvPr>
            <p:ph idx="1"/>
          </p:nvPr>
        </p:nvSpPr>
        <p:spPr/>
        <p:txBody>
          <a:bodyPr/>
          <a:lstStyle/>
          <a:p>
            <a:r>
              <a:rPr lang="en-US" dirty="0" smtClean="0"/>
              <a:t>The following text is proposed for inclusion in the Scope Section (as an increment to the text in 13/1410r3)</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sp>
        <p:nvSpPr>
          <p:cNvPr id="8" name="Rectangle 7"/>
          <p:cNvSpPr/>
          <p:nvPr/>
        </p:nvSpPr>
        <p:spPr>
          <a:xfrm>
            <a:off x="609600" y="3200400"/>
            <a:ext cx="8001000" cy="1938992"/>
          </a:xfrm>
          <a:prstGeom prst="rect">
            <a:avLst/>
          </a:prstGeom>
        </p:spPr>
        <p:txBody>
          <a:bodyPr wrap="square">
            <a:spAutoFit/>
          </a:bodyPr>
          <a:lstStyle/>
          <a:p>
            <a:r>
              <a:rPr lang="en-US" dirty="0" smtClean="0">
                <a:solidFill>
                  <a:schemeClr val="tx1"/>
                </a:solidFill>
              </a:rPr>
              <a:t>… </a:t>
            </a:r>
            <a:r>
              <a:rPr lang="en-GB" dirty="0" smtClean="0">
                <a:solidFill>
                  <a:schemeClr val="tx1"/>
                </a:solidFill>
              </a:rPr>
              <a:t>enable </a:t>
            </a:r>
            <a:r>
              <a:rPr lang="en-GB" dirty="0">
                <a:solidFill>
                  <a:schemeClr val="tx1"/>
                </a:solidFill>
              </a:rPr>
              <a:t>modes of operation capable of supporting at least two (2) times improvement in the average throughput per station (measured at the MAC data service access point) in dense indoor, and pedestrian-speed outdoor  deployment scenarios, </a:t>
            </a:r>
            <a:r>
              <a:rPr lang="en-GB" u="sng" dirty="0">
                <a:solidFill>
                  <a:schemeClr val="tx1"/>
                </a:solidFill>
              </a:rPr>
              <a:t>while improving throughput </a:t>
            </a:r>
            <a:r>
              <a:rPr lang="en-GB" u="sng" dirty="0" smtClean="0">
                <a:solidFill>
                  <a:schemeClr val="tx1"/>
                </a:solidFill>
              </a:rPr>
              <a:t>fairness</a:t>
            </a:r>
            <a:r>
              <a:rPr lang="en-GB" u="sng" dirty="0" smtClean="0">
                <a:solidFill>
                  <a:srgbClr val="FF0000"/>
                </a:solidFill>
              </a:rPr>
              <a:t> and power efficiency.</a:t>
            </a:r>
            <a:endParaRPr lang="en-GB" u="sng" dirty="0">
              <a:solidFill>
                <a:srgbClr val="FF0000"/>
              </a:solidFill>
            </a:endParaRPr>
          </a:p>
        </p:txBody>
      </p:sp>
    </p:spTree>
    <p:extLst>
      <p:ext uri="{BB962C8B-B14F-4D97-AF65-F5344CB8AC3E}">
        <p14:creationId xmlns:p14="http://schemas.microsoft.com/office/powerpoint/2010/main" val="11662229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Suggestions for Language for Power Efficiency (Explanatory Notes Section)</a:t>
            </a:r>
            <a:endParaRPr lang="en-US" dirty="0"/>
          </a:p>
        </p:txBody>
      </p:sp>
      <p:sp>
        <p:nvSpPr>
          <p:cNvPr id="3" name="Content Placeholder 2"/>
          <p:cNvSpPr>
            <a:spLocks noGrp="1"/>
          </p:cNvSpPr>
          <p:nvPr>
            <p:ph idx="1"/>
          </p:nvPr>
        </p:nvSpPr>
        <p:spPr>
          <a:xfrm>
            <a:off x="724693" y="1828800"/>
            <a:ext cx="7770813" cy="4495800"/>
          </a:xfrm>
        </p:spPr>
        <p:txBody>
          <a:bodyPr/>
          <a:lstStyle/>
          <a:p>
            <a:r>
              <a:rPr lang="en-US" dirty="0" smtClean="0"/>
              <a:t>The following text is proposed for inclusion in the Explanatory Notes Section (increment to 13/1410r3) to emphasize looking beyond PHY transmission alone</a:t>
            </a:r>
          </a:p>
          <a:p>
            <a:endParaRPr lang="en-US" dirty="0"/>
          </a:p>
          <a:p>
            <a:endParaRPr lang="en-US" dirty="0" smtClean="0"/>
          </a:p>
          <a:p>
            <a:endParaRPr lang="en-US" dirty="0"/>
          </a:p>
          <a:p>
            <a:endParaRPr lang="en-US" dirty="0" smtClean="0"/>
          </a:p>
          <a:p>
            <a:r>
              <a:rPr lang="en-US" dirty="0" smtClean="0"/>
              <a:t>To emphasize </a:t>
            </a:r>
            <a:r>
              <a:rPr lang="en-US" i="1" dirty="0" smtClean="0"/>
              <a:t>client</a:t>
            </a:r>
            <a:r>
              <a:rPr lang="en-US" dirty="0" smtClean="0"/>
              <a:t> efficiency, we propose adding:</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pic>
        <p:nvPicPr>
          <p:cNvPr id="717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5181600"/>
            <a:ext cx="8362315"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276600"/>
            <a:ext cx="7968651"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036765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Backward compatibility</a:t>
            </a:r>
            <a:endParaRPr lang="en-US" dirty="0"/>
          </a:p>
        </p:txBody>
      </p:sp>
      <p:sp>
        <p:nvSpPr>
          <p:cNvPr id="8" name="Text Placeholder 7"/>
          <p:cNvSpPr>
            <a:spLocks noGrp="1"/>
          </p:cNvSpPr>
          <p:nvPr>
            <p:ph type="body" idx="1"/>
          </p:nvPr>
        </p:nvSpPr>
        <p:spPr/>
        <p:txBody>
          <a:bodyPr/>
          <a:lstStyle/>
          <a:p>
            <a:endParaRPr lang="en-US"/>
          </a:p>
        </p:txBody>
      </p:sp>
      <p:sp>
        <p:nvSpPr>
          <p:cNvPr id="6" name="Date Placeholder 5"/>
          <p:cNvSpPr>
            <a:spLocks noGrp="1"/>
          </p:cNvSpPr>
          <p:nvPr>
            <p:ph type="dt" idx="10"/>
          </p:nvPr>
        </p:nvSpPr>
        <p:spPr/>
        <p:txBody>
          <a:bodyPr/>
          <a:lstStyle/>
          <a:p>
            <a:r>
              <a:rPr lang="en-US" smtClean="0"/>
              <a:t>Jan 2014</a:t>
            </a:r>
            <a:endParaRPr lang="en-GB" dirty="0"/>
          </a:p>
        </p:txBody>
      </p:sp>
      <p:sp>
        <p:nvSpPr>
          <p:cNvPr id="5" name="Footer Placeholder 4"/>
          <p:cNvSpPr>
            <a:spLocks noGrp="1"/>
          </p:cNvSpPr>
          <p:nvPr>
            <p:ph type="ftr" idx="11"/>
          </p:nvPr>
        </p:nvSpPr>
        <p:spPr/>
        <p:txBody>
          <a:bodyPr/>
          <a:lstStyle/>
          <a:p>
            <a:r>
              <a:rPr lang="en-GB" smtClean="0"/>
              <a:t>Taori et.al., Samsung</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697559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Comment on Backward Compatibility</a:t>
            </a:r>
            <a:endParaRPr lang="en-US" dirty="0"/>
          </a:p>
        </p:txBody>
      </p:sp>
      <p:sp>
        <p:nvSpPr>
          <p:cNvPr id="8" name="Content Placeholder 7"/>
          <p:cNvSpPr>
            <a:spLocks noGrp="1"/>
          </p:cNvSpPr>
          <p:nvPr>
            <p:ph idx="1"/>
          </p:nvPr>
        </p:nvSpPr>
        <p:spPr/>
        <p:txBody>
          <a:bodyPr/>
          <a:lstStyle/>
          <a:p>
            <a:r>
              <a:rPr lang="en-US" dirty="0" smtClean="0"/>
              <a:t>The current suggestion in 13/1410r3 on BC reads:</a:t>
            </a:r>
          </a:p>
          <a:p>
            <a:endParaRPr lang="en-US" dirty="0" smtClean="0"/>
          </a:p>
          <a:p>
            <a:endParaRPr lang="en-US" dirty="0"/>
          </a:p>
          <a:p>
            <a:endParaRPr lang="en-US" dirty="0" smtClean="0"/>
          </a:p>
          <a:p>
            <a:endParaRPr lang="en-US" dirty="0"/>
          </a:p>
          <a:p>
            <a:endParaRPr lang="en-US" dirty="0" smtClean="0"/>
          </a:p>
          <a:p>
            <a:r>
              <a:rPr lang="en-US" dirty="0" smtClean="0"/>
              <a:t>Comment: Above text discourages solutions that are able to provide backward compatibility in more than one mode. Further, it limits the operation to 2.4 and 5 GHz only.</a:t>
            </a:r>
          </a:p>
          <a:p>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14</a:t>
            </a:fld>
            <a:endParaRPr lang="en-GB"/>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4" name="Date Placeholder 3"/>
          <p:cNvSpPr>
            <a:spLocks noGrp="1"/>
          </p:cNvSpPr>
          <p:nvPr>
            <p:ph type="dt" idx="15"/>
          </p:nvPr>
        </p:nvSpPr>
        <p:spPr/>
        <p:txBody>
          <a:bodyPr/>
          <a:lstStyle/>
          <a:p>
            <a:r>
              <a:rPr lang="en-US" smtClean="0"/>
              <a:t>Jan 2014</a:t>
            </a:r>
            <a:endParaRPr lang="en-GB"/>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9721" y="2667000"/>
            <a:ext cx="7529804" cy="137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67247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Text for Backward Compatibility</a:t>
            </a:r>
            <a:endParaRPr lang="en-US" dirty="0"/>
          </a:p>
        </p:txBody>
      </p:sp>
      <p:sp>
        <p:nvSpPr>
          <p:cNvPr id="3" name="Content Placeholder 2"/>
          <p:cNvSpPr>
            <a:spLocks noGrp="1"/>
          </p:cNvSpPr>
          <p:nvPr>
            <p:ph idx="1"/>
          </p:nvPr>
        </p:nvSpPr>
        <p:spPr/>
        <p:txBody>
          <a:bodyPr/>
          <a:lstStyle/>
          <a:p>
            <a:r>
              <a:rPr lang="en-US" dirty="0" smtClean="0">
                <a:solidFill>
                  <a:schemeClr val="tx1"/>
                </a:solidFill>
              </a:rPr>
              <a:t>We propose to amend the text in 13/1410r3 as follows:</a:t>
            </a:r>
          </a:p>
          <a:p>
            <a:endParaRPr lang="en-US" dirty="0" smtClean="0">
              <a:solidFill>
                <a:srgbClr val="FF0000"/>
              </a:solidFill>
            </a:endParaRPr>
          </a:p>
          <a:p>
            <a:r>
              <a:rPr lang="en-GB" dirty="0"/>
              <a:t>The new standard operates </a:t>
            </a:r>
            <a:r>
              <a:rPr lang="en-GB" strike="sngStrike" dirty="0">
                <a:solidFill>
                  <a:srgbClr val="FF0000"/>
                </a:solidFill>
              </a:rPr>
              <a:t>in the 2.5 GHz and 5 GHz </a:t>
            </a:r>
            <a:r>
              <a:rPr lang="en-GB" u="sng" dirty="0" smtClean="0">
                <a:solidFill>
                  <a:srgbClr val="0070C0"/>
                </a:solidFill>
              </a:rPr>
              <a:t>below 6 GHz carrier frequency </a:t>
            </a:r>
            <a:r>
              <a:rPr lang="en-GB" strike="sngStrike" dirty="0">
                <a:solidFill>
                  <a:srgbClr val="FF0000"/>
                </a:solidFill>
              </a:rPr>
              <a:t>bands</a:t>
            </a:r>
            <a:r>
              <a:rPr lang="en-GB" dirty="0"/>
              <a:t>. The new amendment shall </a:t>
            </a:r>
            <a:r>
              <a:rPr lang="en-GB" strike="sngStrike" dirty="0">
                <a:solidFill>
                  <a:srgbClr val="FF0000"/>
                </a:solidFill>
              </a:rPr>
              <a:t>include a mode of operation ensuring </a:t>
            </a:r>
            <a:r>
              <a:rPr lang="en-GB" u="sng" dirty="0" smtClean="0">
                <a:solidFill>
                  <a:srgbClr val="0070C0"/>
                </a:solidFill>
              </a:rPr>
              <a:t>address</a:t>
            </a:r>
            <a:r>
              <a:rPr lang="en-GB" dirty="0" smtClean="0"/>
              <a:t> backward </a:t>
            </a:r>
            <a:r>
              <a:rPr lang="en-GB" dirty="0"/>
              <a:t>compatibility and coexistence with legacy IEEE802.11 </a:t>
            </a:r>
            <a:r>
              <a:rPr lang="en-GB" dirty="0" smtClean="0"/>
              <a:t>devices </a:t>
            </a:r>
            <a:r>
              <a:rPr lang="en-GB" strike="sngStrike" dirty="0" smtClean="0">
                <a:solidFill>
                  <a:srgbClr val="FF0000"/>
                </a:solidFill>
              </a:rPr>
              <a:t>operating </a:t>
            </a:r>
            <a:r>
              <a:rPr lang="en-GB" strike="sngStrike" dirty="0">
                <a:solidFill>
                  <a:srgbClr val="FF0000"/>
                </a:solidFill>
              </a:rPr>
              <a:t>in the same bands</a:t>
            </a:r>
            <a:r>
              <a:rPr lang="en-GB" dirty="0"/>
              <a:t>.</a:t>
            </a:r>
            <a:endParaRPr lang="en-US"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spTree>
    <p:extLst>
      <p:ext uri="{BB962C8B-B14F-4D97-AF65-F5344CB8AC3E}">
        <p14:creationId xmlns:p14="http://schemas.microsoft.com/office/powerpoint/2010/main" val="6191445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Experience</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Jan 2014</a:t>
            </a:r>
            <a:endParaRPr lang="en-GB"/>
          </a:p>
        </p:txBody>
      </p:sp>
      <p:sp>
        <p:nvSpPr>
          <p:cNvPr id="5" name="Footer Placeholder 4"/>
          <p:cNvSpPr>
            <a:spLocks noGrp="1"/>
          </p:cNvSpPr>
          <p:nvPr>
            <p:ph type="ftr" idx="11"/>
          </p:nvPr>
        </p:nvSpPr>
        <p:spPr/>
        <p:txBody>
          <a:bodyPr/>
          <a:lstStyle/>
          <a:p>
            <a:r>
              <a:rPr lang="en-GB" smtClean="0"/>
              <a:t>Taori et.al., Samsung</a:t>
            </a:r>
            <a:endParaRPr lang="en-GB"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16</a:t>
            </a:fld>
            <a:endParaRPr lang="en-GB"/>
          </a:p>
        </p:txBody>
      </p:sp>
    </p:spTree>
    <p:extLst>
      <p:ext uri="{BB962C8B-B14F-4D97-AF65-F5344CB8AC3E}">
        <p14:creationId xmlns:p14="http://schemas.microsoft.com/office/powerpoint/2010/main" val="32212240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Comment on the use of the term </a:t>
            </a:r>
            <a:br>
              <a:rPr lang="en-US" dirty="0" smtClean="0"/>
            </a:br>
            <a:r>
              <a:rPr lang="en-US" dirty="0" smtClean="0"/>
              <a:t>“User Experience” (1 of 2)</a:t>
            </a:r>
            <a:endParaRPr lang="en-US" dirty="0"/>
          </a:p>
        </p:txBody>
      </p:sp>
      <p:sp>
        <p:nvSpPr>
          <p:cNvPr id="10" name="Content Placeholder 9"/>
          <p:cNvSpPr>
            <a:spLocks noGrp="1"/>
          </p:cNvSpPr>
          <p:nvPr>
            <p:ph idx="1"/>
          </p:nvPr>
        </p:nvSpPr>
        <p:spPr>
          <a:xfrm>
            <a:off x="665221" y="1715293"/>
            <a:ext cx="7770813" cy="4609307"/>
          </a:xfrm>
        </p:spPr>
        <p:txBody>
          <a:bodyPr/>
          <a:lstStyle/>
          <a:p>
            <a:r>
              <a:rPr lang="en-US" dirty="0" smtClean="0"/>
              <a:t>There are two occurrences of the term “User Experience” in the PAR section of the </a:t>
            </a:r>
            <a:r>
              <a:rPr lang="en-US" dirty="0"/>
              <a:t>current draft </a:t>
            </a:r>
            <a:r>
              <a:rPr lang="en-US" dirty="0" smtClean="0"/>
              <a:t>(13/1410r3) . </a:t>
            </a:r>
          </a:p>
          <a:p>
            <a:endParaRPr lang="en-US" dirty="0" smtClean="0"/>
          </a:p>
          <a:p>
            <a:r>
              <a:rPr lang="en-US" dirty="0" smtClean="0"/>
              <a:t>In the Explanatory Notes (Section 8.1), the current text reads:</a:t>
            </a:r>
          </a:p>
          <a:p>
            <a:endParaRPr lang="en-US" dirty="0" smtClean="0"/>
          </a:p>
          <a:p>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17</a:t>
            </a:fld>
            <a:endParaRPr lang="en-GB"/>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4" name="Date Placeholder 3"/>
          <p:cNvSpPr>
            <a:spLocks noGrp="1"/>
          </p:cNvSpPr>
          <p:nvPr>
            <p:ph type="dt" idx="15"/>
          </p:nvPr>
        </p:nvSpPr>
        <p:spPr/>
        <p:txBody>
          <a:bodyPr/>
          <a:lstStyle/>
          <a:p>
            <a:r>
              <a:rPr lang="en-US" smtClean="0"/>
              <a:t>Jan 2014</a:t>
            </a:r>
            <a:endParaRPr lang="en-GB"/>
          </a:p>
        </p:txBody>
      </p:sp>
      <p:pic>
        <p:nvPicPr>
          <p:cNvPr id="512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6060" y="3886200"/>
            <a:ext cx="8254181"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508011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on the use of the term </a:t>
            </a:r>
            <a:br>
              <a:rPr lang="en-US" dirty="0"/>
            </a:br>
            <a:r>
              <a:rPr lang="en-US" dirty="0"/>
              <a:t>“User Experience</a:t>
            </a:r>
            <a:r>
              <a:rPr lang="en-US" dirty="0" smtClean="0"/>
              <a:t>” (2 of 2)</a:t>
            </a:r>
            <a:endParaRPr lang="en-US" dirty="0"/>
          </a:p>
        </p:txBody>
      </p:sp>
      <p:sp>
        <p:nvSpPr>
          <p:cNvPr id="3" name="Content Placeholder 2"/>
          <p:cNvSpPr>
            <a:spLocks noGrp="1"/>
          </p:cNvSpPr>
          <p:nvPr>
            <p:ph idx="1"/>
          </p:nvPr>
        </p:nvSpPr>
        <p:spPr/>
        <p:txBody>
          <a:bodyPr/>
          <a:lstStyle/>
          <a:p>
            <a:r>
              <a:rPr lang="en-US" dirty="0" smtClean="0"/>
              <a:t>The text in the “Need for the Project” (Section 5.5) reads:</a:t>
            </a:r>
          </a:p>
          <a:p>
            <a:endParaRPr lang="en-US" dirty="0" smtClean="0"/>
          </a:p>
          <a:p>
            <a:endParaRPr lang="en-US" dirty="0"/>
          </a:p>
          <a:p>
            <a:endParaRPr lang="en-US" dirty="0" smtClean="0"/>
          </a:p>
          <a:p>
            <a:endParaRPr lang="en-US" dirty="0"/>
          </a:p>
          <a:p>
            <a:r>
              <a:rPr lang="en-US" sz="2000" dirty="0" smtClean="0"/>
              <a:t>Comment</a:t>
            </a:r>
            <a:r>
              <a:rPr lang="en-US" sz="2000" dirty="0"/>
              <a:t>: </a:t>
            </a:r>
            <a:r>
              <a:rPr lang="en-US" sz="2000" dirty="0" smtClean="0"/>
              <a:t>The use of the term in both instance, appears to be an attempt to define the term “User Experience”. However, on both instances it can be said that the explanation is </a:t>
            </a:r>
            <a:r>
              <a:rPr lang="en-US" sz="2000" i="1" dirty="0" smtClean="0"/>
              <a:t>different</a:t>
            </a:r>
            <a:r>
              <a:rPr lang="en-US" sz="2000" dirty="0" smtClean="0"/>
              <a:t>, if not contradictory. </a:t>
            </a:r>
            <a:endParaRPr 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743200"/>
            <a:ext cx="8420100" cy="13175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52821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Proposal</a:t>
            </a:r>
            <a:endParaRPr lang="en-US" dirty="0"/>
          </a:p>
        </p:txBody>
      </p:sp>
      <p:sp>
        <p:nvSpPr>
          <p:cNvPr id="3" name="Content Placeholder 2"/>
          <p:cNvSpPr>
            <a:spLocks noGrp="1"/>
          </p:cNvSpPr>
          <p:nvPr>
            <p:ph idx="1"/>
          </p:nvPr>
        </p:nvSpPr>
        <p:spPr>
          <a:xfrm>
            <a:off x="381000" y="1600200"/>
            <a:ext cx="8534400" cy="4724400"/>
          </a:xfrm>
        </p:spPr>
        <p:txBody>
          <a:bodyPr/>
          <a:lstStyle/>
          <a:p>
            <a:r>
              <a:rPr lang="en-US" dirty="0" smtClean="0"/>
              <a:t>Well understood, clearly defined and explicitly measurable metrics like packet delay, 5%ile throughput etc. are already used in the Scope, Purpose and explanatory notes sections. By adding language containing “user experience”, what additional aspects/dimensions are we trying to capture?</a:t>
            </a:r>
          </a:p>
          <a:p>
            <a:endParaRPr lang="en-US" dirty="0"/>
          </a:p>
          <a:p>
            <a:r>
              <a:rPr lang="en-US" dirty="0" smtClean="0"/>
              <a:t>Avoid including terms in the PAR for which we have no clear definition. Recommend proceeding as follows:</a:t>
            </a:r>
          </a:p>
          <a:p>
            <a:pPr>
              <a:buFontTx/>
              <a:buChar char="-"/>
            </a:pPr>
            <a:r>
              <a:rPr lang="en-US" sz="2000" dirty="0" smtClean="0"/>
              <a:t>Option 1: Make an attempt to define the term unambiguously in the explanatory notes</a:t>
            </a:r>
            <a:r>
              <a:rPr lang="en-US" sz="2000" dirty="0"/>
              <a:t>.</a:t>
            </a:r>
            <a:endParaRPr lang="en-US" sz="2000" dirty="0" smtClean="0"/>
          </a:p>
          <a:p>
            <a:pPr>
              <a:buFontTx/>
              <a:buChar char="-"/>
            </a:pPr>
            <a:r>
              <a:rPr lang="en-US" sz="2000" dirty="0" smtClean="0"/>
              <a:t>Option 2: Consider removing these terms form the PAR section of the document (use of these term in the </a:t>
            </a:r>
            <a:r>
              <a:rPr lang="en-US" sz="2000" i="1" dirty="0" smtClean="0"/>
              <a:t>5 Criteria </a:t>
            </a:r>
            <a:r>
              <a:rPr lang="en-US" sz="2000" dirty="0" smtClean="0"/>
              <a:t>section seems to be OK)</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spTree>
    <p:extLst>
      <p:ext uri="{BB962C8B-B14F-4D97-AF65-F5344CB8AC3E}">
        <p14:creationId xmlns:p14="http://schemas.microsoft.com/office/powerpoint/2010/main" val="1146672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Jan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Taori et.al., Samsung</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document provides some comments on the 802.11 HEW Draft PAR &amp; 5C Document based on 13/1410r3.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Jan 2014</a:t>
            </a:r>
            <a:endParaRPr lang="en-GB"/>
          </a:p>
        </p:txBody>
      </p:sp>
      <p:sp>
        <p:nvSpPr>
          <p:cNvPr id="5" name="Footer Placeholder 4"/>
          <p:cNvSpPr>
            <a:spLocks noGrp="1"/>
          </p:cNvSpPr>
          <p:nvPr>
            <p:ph type="ftr" idx="11"/>
          </p:nvPr>
        </p:nvSpPr>
        <p:spPr/>
        <p:txBody>
          <a:bodyPr/>
          <a:lstStyle/>
          <a:p>
            <a:r>
              <a:rPr lang="en-GB" smtClean="0"/>
              <a:t>Taori et.al., Samsung</a:t>
            </a:r>
            <a:endParaRPr lang="en-GB"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20</a:t>
            </a:fld>
            <a:endParaRPr lang="en-GB"/>
          </a:p>
        </p:txBody>
      </p:sp>
    </p:spTree>
    <p:extLst>
      <p:ext uri="{BB962C8B-B14F-4D97-AF65-F5344CB8AC3E}">
        <p14:creationId xmlns:p14="http://schemas.microsoft.com/office/powerpoint/2010/main" val="3520677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Commented Topics</a:t>
            </a:r>
            <a:endParaRPr lang="en-US" dirty="0"/>
          </a:p>
        </p:txBody>
      </p:sp>
      <p:sp>
        <p:nvSpPr>
          <p:cNvPr id="3" name="Content Placeholder 2"/>
          <p:cNvSpPr>
            <a:spLocks noGrp="1"/>
          </p:cNvSpPr>
          <p:nvPr>
            <p:ph idx="1"/>
          </p:nvPr>
        </p:nvSpPr>
        <p:spPr/>
        <p:txBody>
          <a:bodyPr/>
          <a:lstStyle/>
          <a:p>
            <a:pPr>
              <a:buFont typeface="Courier New" panose="02070309020205020404" pitchFamily="49" charset="0"/>
              <a:buChar char="o"/>
            </a:pPr>
            <a:r>
              <a:rPr lang="en-US" dirty="0" smtClean="0">
                <a:latin typeface="+mj-lt"/>
              </a:rPr>
              <a:t>Quantified throughput improvement</a:t>
            </a:r>
          </a:p>
          <a:p>
            <a:pPr>
              <a:buFont typeface="Courier New" panose="02070309020205020404" pitchFamily="49" charset="0"/>
              <a:buChar char="o"/>
            </a:pPr>
            <a:endParaRPr lang="en-US" dirty="0">
              <a:latin typeface="+mj-lt"/>
            </a:endParaRPr>
          </a:p>
          <a:p>
            <a:pPr>
              <a:buFont typeface="Courier New" panose="02070309020205020404" pitchFamily="49" charset="0"/>
              <a:buChar char="o"/>
            </a:pPr>
            <a:r>
              <a:rPr lang="en-US" dirty="0">
                <a:latin typeface="+mj-lt"/>
              </a:rPr>
              <a:t>Power </a:t>
            </a:r>
            <a:r>
              <a:rPr lang="en-US" dirty="0" smtClean="0">
                <a:latin typeface="+mj-lt"/>
              </a:rPr>
              <a:t>Efficiency</a:t>
            </a:r>
            <a:endParaRPr lang="en-US" dirty="0">
              <a:latin typeface="+mj-lt"/>
            </a:endParaRPr>
          </a:p>
          <a:p>
            <a:pPr>
              <a:buFont typeface="Courier New" panose="02070309020205020404" pitchFamily="49" charset="0"/>
              <a:buChar char="o"/>
            </a:pPr>
            <a:endParaRPr lang="en-US" dirty="0" smtClean="0">
              <a:latin typeface="+mj-lt"/>
            </a:endParaRPr>
          </a:p>
          <a:p>
            <a:pPr>
              <a:buFont typeface="Courier New" panose="02070309020205020404" pitchFamily="49" charset="0"/>
              <a:buChar char="o"/>
            </a:pPr>
            <a:r>
              <a:rPr lang="en-US" dirty="0" smtClean="0">
                <a:latin typeface="+mj-lt"/>
              </a:rPr>
              <a:t>Mode for Backward Compatibility</a:t>
            </a:r>
          </a:p>
          <a:p>
            <a:pPr>
              <a:buFont typeface="Courier New" panose="02070309020205020404" pitchFamily="49" charset="0"/>
              <a:buChar char="o"/>
            </a:pPr>
            <a:endParaRPr lang="en-US" dirty="0" smtClean="0">
              <a:latin typeface="+mj-lt"/>
            </a:endParaRPr>
          </a:p>
          <a:p>
            <a:pPr>
              <a:buFont typeface="Courier New" panose="02070309020205020404" pitchFamily="49" charset="0"/>
              <a:buChar char="o"/>
            </a:pPr>
            <a:r>
              <a:rPr lang="en-US" dirty="0" smtClean="0">
                <a:latin typeface="+mj-lt"/>
              </a:rPr>
              <a:t>Use of the term "User Experience”</a:t>
            </a:r>
          </a:p>
          <a:p>
            <a:pPr>
              <a:buFont typeface="Courier New" panose="02070309020205020404" pitchFamily="49" charset="0"/>
              <a:buChar char="o"/>
            </a:pPr>
            <a:endParaRPr lang="en-US" b="0" dirty="0" smtClean="0">
              <a:latin typeface="Arial Rounded MT Bold" panose="020F07040305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spTree>
    <p:extLst>
      <p:ext uri="{BB962C8B-B14F-4D97-AF65-F5344CB8AC3E}">
        <p14:creationId xmlns:p14="http://schemas.microsoft.com/office/powerpoint/2010/main" val="1915878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Quantified throughput improvement</a:t>
            </a:r>
            <a:endParaRPr lang="en-US" dirty="0"/>
          </a:p>
        </p:txBody>
      </p:sp>
      <p:sp>
        <p:nvSpPr>
          <p:cNvPr id="8" name="Text Placeholder 7"/>
          <p:cNvSpPr>
            <a:spLocks noGrp="1"/>
          </p:cNvSpPr>
          <p:nvPr>
            <p:ph type="body" idx="1"/>
          </p:nvPr>
        </p:nvSpPr>
        <p:spPr/>
        <p:txBody>
          <a:bodyPr/>
          <a:lstStyle/>
          <a:p>
            <a:endParaRPr lang="en-US"/>
          </a:p>
        </p:txBody>
      </p:sp>
      <p:sp>
        <p:nvSpPr>
          <p:cNvPr id="6" name="Date Placeholder 5"/>
          <p:cNvSpPr>
            <a:spLocks noGrp="1"/>
          </p:cNvSpPr>
          <p:nvPr>
            <p:ph type="dt" idx="10"/>
          </p:nvPr>
        </p:nvSpPr>
        <p:spPr/>
        <p:txBody>
          <a:bodyPr/>
          <a:lstStyle/>
          <a:p>
            <a:r>
              <a:rPr lang="en-US" smtClean="0"/>
              <a:t>Jan 2014</a:t>
            </a:r>
            <a:endParaRPr lang="en-GB" dirty="0"/>
          </a:p>
        </p:txBody>
      </p:sp>
      <p:sp>
        <p:nvSpPr>
          <p:cNvPr id="5" name="Footer Placeholder 4"/>
          <p:cNvSpPr>
            <a:spLocks noGrp="1"/>
          </p:cNvSpPr>
          <p:nvPr>
            <p:ph type="ftr" idx="11"/>
          </p:nvPr>
        </p:nvSpPr>
        <p:spPr/>
        <p:txBody>
          <a:bodyPr/>
          <a:lstStyle/>
          <a:p>
            <a:r>
              <a:rPr lang="en-GB" smtClean="0"/>
              <a:t>Taori et.al., Samsung</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778077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on Throughput Improvement</a:t>
            </a:r>
            <a:endParaRPr lang="en-US" dirty="0"/>
          </a:p>
        </p:txBody>
      </p:sp>
      <p:sp>
        <p:nvSpPr>
          <p:cNvPr id="3" name="Content Placeholder 2"/>
          <p:cNvSpPr>
            <a:spLocks noGrp="1"/>
          </p:cNvSpPr>
          <p:nvPr>
            <p:ph idx="1"/>
          </p:nvPr>
        </p:nvSpPr>
        <p:spPr/>
        <p:txBody>
          <a:bodyPr/>
          <a:lstStyle/>
          <a:p>
            <a:r>
              <a:rPr lang="en-US" dirty="0" smtClean="0"/>
              <a:t>Current text in 13/1410r3 reads </a:t>
            </a:r>
          </a:p>
          <a:p>
            <a:endParaRPr lang="en-US" dirty="0" smtClean="0"/>
          </a:p>
          <a:p>
            <a:endParaRPr lang="en-US" dirty="0"/>
          </a:p>
          <a:p>
            <a:endParaRPr lang="en-US" dirty="0" smtClean="0"/>
          </a:p>
          <a:p>
            <a:endParaRPr lang="en-US" dirty="0"/>
          </a:p>
          <a:p>
            <a:endParaRPr lang="en-US" dirty="0" smtClean="0"/>
          </a:p>
          <a:p>
            <a:endParaRPr lang="en-US" dirty="0"/>
          </a:p>
          <a:p>
            <a:r>
              <a:rPr lang="en-US" dirty="0" smtClean="0"/>
              <a:t>Next, let us consider what one possible solution to 2x improvement in throughput might look like?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2743200"/>
            <a:ext cx="7857000"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99567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would 2x Improvement in Average Throughput per STA mean?</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05333" y="1828800"/>
            <a:ext cx="5333334" cy="4000000"/>
          </a:xfrm>
          <a:prstGeom prst="rect">
            <a:avLst/>
          </a:prstGeom>
        </p:spPr>
      </p:pic>
      <p:sp>
        <p:nvSpPr>
          <p:cNvPr id="5" name="Right Arrow 4"/>
          <p:cNvSpPr/>
          <p:nvPr/>
        </p:nvSpPr>
        <p:spPr>
          <a:xfrm>
            <a:off x="3276600" y="3600200"/>
            <a:ext cx="457200" cy="372498"/>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5"/>
          <p:cNvSpPr/>
          <p:nvPr/>
        </p:nvSpPr>
        <p:spPr>
          <a:xfrm>
            <a:off x="4114800" y="3840987"/>
            <a:ext cx="1447800" cy="457200"/>
          </a:xfrm>
          <a:prstGeom prst="wedgeRectCallout">
            <a:avLst>
              <a:gd name="adj1" fmla="val -78771"/>
              <a:gd name="adj2" fmla="val -58161"/>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2x Improvement</a:t>
            </a:r>
            <a:endParaRPr lang="en-US" sz="1400" dirty="0"/>
          </a:p>
        </p:txBody>
      </p:sp>
      <p:sp>
        <p:nvSpPr>
          <p:cNvPr id="7" name="Oval 6"/>
          <p:cNvSpPr/>
          <p:nvPr/>
        </p:nvSpPr>
        <p:spPr>
          <a:xfrm>
            <a:off x="2362200" y="4990155"/>
            <a:ext cx="609600" cy="3810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ular Callout 7"/>
          <p:cNvSpPr/>
          <p:nvPr/>
        </p:nvSpPr>
        <p:spPr>
          <a:xfrm>
            <a:off x="304800" y="4495800"/>
            <a:ext cx="1371600" cy="875355"/>
          </a:xfrm>
          <a:prstGeom prst="wedgeRectCallout">
            <a:avLst>
              <a:gd name="adj1" fmla="val 98726"/>
              <a:gd name="adj2" fmla="val 24514"/>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5 %</a:t>
            </a:r>
            <a:r>
              <a:rPr lang="en-US" sz="1400" dirty="0" err="1" smtClean="0"/>
              <a:t>ile</a:t>
            </a:r>
            <a:r>
              <a:rPr lang="en-US" sz="1400" dirty="0" smtClean="0"/>
              <a:t> throughput still close to zero</a:t>
            </a:r>
            <a:endParaRPr lang="en-US" sz="1400" dirty="0"/>
          </a:p>
        </p:txBody>
      </p:sp>
      <p:sp>
        <p:nvSpPr>
          <p:cNvPr id="9" name="Right Arrow 8"/>
          <p:cNvSpPr/>
          <p:nvPr/>
        </p:nvSpPr>
        <p:spPr>
          <a:xfrm>
            <a:off x="4419600" y="2254512"/>
            <a:ext cx="1066800" cy="228600"/>
          </a:xfrm>
          <a:prstGeom prst="rightArrow">
            <a:avLst/>
          </a:prstGeom>
          <a:solidFill>
            <a:schemeClr val="accent2">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ular Callout 9"/>
          <p:cNvSpPr/>
          <p:nvPr/>
        </p:nvSpPr>
        <p:spPr>
          <a:xfrm>
            <a:off x="6477000" y="2509562"/>
            <a:ext cx="1676400" cy="869688"/>
          </a:xfrm>
          <a:prstGeom prst="wedgeRectCallout">
            <a:avLst>
              <a:gd name="adj1" fmla="val -107384"/>
              <a:gd name="adj2" fmla="val -63496"/>
            </a:avLst>
          </a:prstGeom>
          <a:solidFill>
            <a:schemeClr val="accent2">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Large improvements for users in with large throughputs</a:t>
            </a:r>
            <a:endParaRPr lang="en-US" sz="1200" dirty="0"/>
          </a:p>
        </p:txBody>
      </p:sp>
      <p:sp>
        <p:nvSpPr>
          <p:cNvPr id="11" name="TextBox 10"/>
          <p:cNvSpPr txBox="1"/>
          <p:nvPr/>
        </p:nvSpPr>
        <p:spPr>
          <a:xfrm>
            <a:off x="228600" y="5791200"/>
            <a:ext cx="8763000" cy="769441"/>
          </a:xfrm>
          <a:prstGeom prst="rect">
            <a:avLst/>
          </a:prstGeom>
          <a:noFill/>
        </p:spPr>
        <p:txBody>
          <a:bodyPr wrap="square" rtlCol="0">
            <a:spAutoFit/>
          </a:bodyPr>
          <a:lstStyle/>
          <a:p>
            <a:pPr algn="ctr"/>
            <a:r>
              <a:rPr lang="en-US" sz="2000" dirty="0" smtClean="0">
                <a:solidFill>
                  <a:schemeClr val="tx1"/>
                </a:solidFill>
              </a:rPr>
              <a:t>Might still not fully address the consensus of providing an improved user experience to all STAs</a:t>
            </a:r>
            <a:r>
              <a:rPr lang="en-US" dirty="0" smtClean="0">
                <a:solidFill>
                  <a:schemeClr val="tx1"/>
                </a:solidFill>
              </a:rPr>
              <a:t>. </a:t>
            </a:r>
            <a:endParaRPr lang="en-US" dirty="0">
              <a:solidFill>
                <a:schemeClr val="tx1"/>
              </a:solidFill>
            </a:endParaRPr>
          </a:p>
        </p:txBody>
      </p:sp>
      <p:sp>
        <p:nvSpPr>
          <p:cNvPr id="3" name="TextBox 2"/>
          <p:cNvSpPr txBox="1"/>
          <p:nvPr/>
        </p:nvSpPr>
        <p:spPr>
          <a:xfrm>
            <a:off x="6858000" y="4298187"/>
            <a:ext cx="2133600" cy="600164"/>
          </a:xfrm>
          <a:prstGeom prst="rect">
            <a:avLst/>
          </a:prstGeom>
          <a:noFill/>
        </p:spPr>
        <p:txBody>
          <a:bodyPr wrap="square" rtlCol="0">
            <a:spAutoFit/>
          </a:bodyPr>
          <a:lstStyle/>
          <a:p>
            <a:r>
              <a:rPr lang="en-US" sz="1100" dirty="0" smtClean="0">
                <a:solidFill>
                  <a:schemeClr val="tx1"/>
                </a:solidFill>
              </a:rPr>
              <a:t>Also see Josiam et.al, 13/1401</a:t>
            </a:r>
          </a:p>
          <a:p>
            <a:r>
              <a:rPr lang="en-US" sz="1100" dirty="0" smtClean="0">
                <a:solidFill>
                  <a:schemeClr val="tx1"/>
                </a:solidFill>
              </a:rPr>
              <a:t>“Outdoor System Level Assessment for HEW SG”</a:t>
            </a:r>
            <a:endParaRPr lang="en-US" sz="1100" dirty="0">
              <a:solidFill>
                <a:schemeClr val="tx1"/>
              </a:solidFill>
            </a:endParaRPr>
          </a:p>
        </p:txBody>
      </p:sp>
      <p:sp>
        <p:nvSpPr>
          <p:cNvPr id="12" name="Date Placeholder 11"/>
          <p:cNvSpPr>
            <a:spLocks noGrp="1"/>
          </p:cNvSpPr>
          <p:nvPr>
            <p:ph type="dt" idx="15"/>
          </p:nvPr>
        </p:nvSpPr>
        <p:spPr/>
        <p:txBody>
          <a:bodyPr/>
          <a:lstStyle/>
          <a:p>
            <a:r>
              <a:rPr lang="en-US" smtClean="0"/>
              <a:t>Jan 2014</a:t>
            </a:r>
            <a:endParaRPr lang="en-GB" dirty="0"/>
          </a:p>
        </p:txBody>
      </p:sp>
      <p:sp>
        <p:nvSpPr>
          <p:cNvPr id="13" name="Footer Placeholder 12"/>
          <p:cNvSpPr>
            <a:spLocks noGrp="1"/>
          </p:cNvSpPr>
          <p:nvPr>
            <p:ph type="ftr" idx="14"/>
          </p:nvPr>
        </p:nvSpPr>
        <p:spPr/>
        <p:txBody>
          <a:bodyPr/>
          <a:lstStyle/>
          <a:p>
            <a:r>
              <a:rPr lang="en-GB" smtClean="0"/>
              <a:t>Taori et.al., Samsung</a:t>
            </a:r>
            <a:endParaRPr lang="en-GB" dirty="0"/>
          </a:p>
        </p:txBody>
      </p:sp>
      <p:sp>
        <p:nvSpPr>
          <p:cNvPr id="14" name="Slide Number Placeholder 1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3846345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30" y="685800"/>
            <a:ext cx="8959592" cy="1065213"/>
          </a:xfrm>
        </p:spPr>
        <p:txBody>
          <a:bodyPr>
            <a:normAutofit fontScale="90000"/>
          </a:bodyPr>
          <a:lstStyle/>
          <a:p>
            <a:r>
              <a:rPr lang="en-US" dirty="0" smtClean="0"/>
              <a:t>How to capture the improvement of overall throughput </a:t>
            </a:r>
            <a:br>
              <a:rPr lang="en-US" dirty="0" smtClean="0"/>
            </a:br>
            <a:r>
              <a:rPr lang="en-US" dirty="0" smtClean="0"/>
              <a:t>- </a:t>
            </a:r>
            <a:r>
              <a:rPr lang="en-US" sz="3100" dirty="0" smtClean="0"/>
              <a:t>especially the 5percentile figure</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7800" y="1752600"/>
            <a:ext cx="5333334" cy="4000000"/>
          </a:xfrm>
          <a:prstGeom prst="rect">
            <a:avLst/>
          </a:prstGeom>
        </p:spPr>
      </p:pic>
      <p:sp>
        <p:nvSpPr>
          <p:cNvPr id="9" name="Freeform 8"/>
          <p:cNvSpPr/>
          <p:nvPr/>
        </p:nvSpPr>
        <p:spPr>
          <a:xfrm>
            <a:off x="3156416" y="2057400"/>
            <a:ext cx="2177584" cy="3267562"/>
          </a:xfrm>
          <a:custGeom>
            <a:avLst/>
            <a:gdLst>
              <a:gd name="connsiteX0" fmla="*/ 0 w 2177584"/>
              <a:gd name="connsiteY0" fmla="*/ 3243279 h 3260208"/>
              <a:gd name="connsiteX1" fmla="*/ 317395 w 2177584"/>
              <a:gd name="connsiteY1" fmla="*/ 3213051 h 3260208"/>
              <a:gd name="connsiteX2" fmla="*/ 695246 w 2177584"/>
              <a:gd name="connsiteY2" fmla="*/ 2842757 h 3260208"/>
              <a:gd name="connsiteX3" fmla="*/ 1103325 w 2177584"/>
              <a:gd name="connsiteY3" fmla="*/ 1414479 h 3260208"/>
              <a:gd name="connsiteX4" fmla="*/ 1639874 w 2177584"/>
              <a:gd name="connsiteY4" fmla="*/ 318710 h 3260208"/>
              <a:gd name="connsiteX5" fmla="*/ 2093295 w 2177584"/>
              <a:gd name="connsiteY5" fmla="*/ 39100 h 3260208"/>
              <a:gd name="connsiteX6" fmla="*/ 2176423 w 2177584"/>
              <a:gd name="connsiteY6" fmla="*/ 8872 h 326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7584" h="3260208">
                <a:moveTo>
                  <a:pt x="0" y="3243279"/>
                </a:moveTo>
                <a:cubicBezTo>
                  <a:pt x="100760" y="3261542"/>
                  <a:pt x="201521" y="3279805"/>
                  <a:pt x="317395" y="3213051"/>
                </a:cubicBezTo>
                <a:cubicBezTo>
                  <a:pt x="433269" y="3146297"/>
                  <a:pt x="564258" y="3142519"/>
                  <a:pt x="695246" y="2842757"/>
                </a:cubicBezTo>
                <a:cubicBezTo>
                  <a:pt x="826234" y="2542995"/>
                  <a:pt x="945887" y="1835153"/>
                  <a:pt x="1103325" y="1414479"/>
                </a:cubicBezTo>
                <a:cubicBezTo>
                  <a:pt x="1260763" y="993805"/>
                  <a:pt x="1474879" y="547940"/>
                  <a:pt x="1639874" y="318710"/>
                </a:cubicBezTo>
                <a:cubicBezTo>
                  <a:pt x="1804869" y="89480"/>
                  <a:pt x="2003870" y="90740"/>
                  <a:pt x="2093295" y="39100"/>
                </a:cubicBezTo>
                <a:cubicBezTo>
                  <a:pt x="2182720" y="-12540"/>
                  <a:pt x="2179571" y="-1834"/>
                  <a:pt x="2176423" y="8872"/>
                </a:cubicBezTo>
              </a:path>
            </a:pathLst>
          </a:custGeom>
          <a:no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ular Callout 9"/>
          <p:cNvSpPr/>
          <p:nvPr/>
        </p:nvSpPr>
        <p:spPr>
          <a:xfrm>
            <a:off x="6629400" y="3505200"/>
            <a:ext cx="2296522" cy="1619723"/>
          </a:xfrm>
          <a:prstGeom prst="wedgeRectCallout">
            <a:avLst>
              <a:gd name="adj1" fmla="val -149101"/>
              <a:gd name="adj2" fmla="val -64731"/>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D</a:t>
            </a:r>
            <a:r>
              <a:rPr lang="en-US" sz="1600" b="1" dirty="0" smtClean="0">
                <a:solidFill>
                  <a:schemeClr val="tx1"/>
                </a:solidFill>
              </a:rPr>
              <a:t>esirable</a:t>
            </a:r>
            <a:r>
              <a:rPr lang="en-US" sz="1600" dirty="0" smtClean="0">
                <a:solidFill>
                  <a:schemeClr val="tx1"/>
                </a:solidFill>
              </a:rPr>
              <a:t> shape for STA Throughput CDF, i.e. smaller </a:t>
            </a:r>
            <a:r>
              <a:rPr lang="en-US" sz="1600" dirty="0">
                <a:solidFill>
                  <a:schemeClr val="tx1"/>
                </a:solidFill>
              </a:rPr>
              <a:t>variance in the throughput </a:t>
            </a:r>
            <a:r>
              <a:rPr lang="en-US" sz="1600" dirty="0" smtClean="0">
                <a:solidFill>
                  <a:schemeClr val="tx1"/>
                </a:solidFill>
              </a:rPr>
              <a:t>figures. </a:t>
            </a:r>
          </a:p>
          <a:p>
            <a:pPr algn="ctr"/>
            <a:r>
              <a:rPr lang="en-US" sz="1600" dirty="0" smtClean="0">
                <a:solidFill>
                  <a:schemeClr val="tx1"/>
                </a:solidFill>
              </a:rPr>
              <a:t>(</a:t>
            </a:r>
            <a:r>
              <a:rPr lang="en-US" sz="1600" dirty="0" smtClean="0">
                <a:solidFill>
                  <a:srgbClr val="FF0000"/>
                </a:solidFill>
              </a:rPr>
              <a:t>Curve is for illustration purposes only</a:t>
            </a:r>
            <a:r>
              <a:rPr lang="en-US" sz="1600" dirty="0" smtClean="0">
                <a:solidFill>
                  <a:schemeClr val="tx1"/>
                </a:solidFill>
              </a:rPr>
              <a:t>)</a:t>
            </a:r>
            <a:endParaRPr lang="en-US" sz="1600" dirty="0" smtClean="0">
              <a:solidFill>
                <a:srgbClr val="FF0000"/>
              </a:solidFill>
            </a:endParaRPr>
          </a:p>
          <a:p>
            <a:pPr algn="ctr"/>
            <a:endParaRPr lang="en-US" sz="1400" dirty="0">
              <a:solidFill>
                <a:schemeClr val="accent3">
                  <a:lumMod val="50000"/>
                </a:schemeClr>
              </a:solidFill>
            </a:endParaRPr>
          </a:p>
        </p:txBody>
      </p:sp>
      <p:sp>
        <p:nvSpPr>
          <p:cNvPr id="13" name="Rectangular Callout 12"/>
          <p:cNvSpPr/>
          <p:nvPr/>
        </p:nvSpPr>
        <p:spPr>
          <a:xfrm>
            <a:off x="4876800" y="5748514"/>
            <a:ext cx="3200400" cy="628763"/>
          </a:xfrm>
          <a:prstGeom prst="wedgeRectCallout">
            <a:avLst>
              <a:gd name="adj1" fmla="val -89879"/>
              <a:gd name="adj2" fmla="val -138423"/>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Improvement in 5 %</a:t>
            </a:r>
            <a:r>
              <a:rPr lang="en-US" sz="1400" dirty="0" err="1" smtClean="0">
                <a:solidFill>
                  <a:schemeClr val="tx1"/>
                </a:solidFill>
              </a:rPr>
              <a:t>ile</a:t>
            </a:r>
            <a:r>
              <a:rPr lang="en-US" sz="1400" dirty="0" smtClean="0">
                <a:solidFill>
                  <a:schemeClr val="tx1"/>
                </a:solidFill>
              </a:rPr>
              <a:t>  throughput (at the expense of 95%ile throughput)</a:t>
            </a:r>
            <a:endParaRPr lang="en-US" sz="1400" dirty="0">
              <a:solidFill>
                <a:schemeClr val="tx1"/>
              </a:solidFill>
            </a:endParaRPr>
          </a:p>
        </p:txBody>
      </p:sp>
      <p:sp>
        <p:nvSpPr>
          <p:cNvPr id="3" name="Date Placeholder 2"/>
          <p:cNvSpPr>
            <a:spLocks noGrp="1"/>
          </p:cNvSpPr>
          <p:nvPr>
            <p:ph type="dt" idx="15"/>
          </p:nvPr>
        </p:nvSpPr>
        <p:spPr/>
        <p:txBody>
          <a:bodyPr/>
          <a:lstStyle/>
          <a:p>
            <a:r>
              <a:rPr lang="en-US" smtClean="0"/>
              <a:t>Jan 2014</a:t>
            </a:r>
            <a:endParaRPr lang="en-GB" dirty="0"/>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5971686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PAR Language to capture throughput improvement</a:t>
            </a:r>
            <a:endParaRPr lang="en-US" dirty="0"/>
          </a:p>
        </p:txBody>
      </p:sp>
      <p:sp>
        <p:nvSpPr>
          <p:cNvPr id="3" name="Content Placeholder 2"/>
          <p:cNvSpPr>
            <a:spLocks noGrp="1"/>
          </p:cNvSpPr>
          <p:nvPr>
            <p:ph idx="1"/>
          </p:nvPr>
        </p:nvSpPr>
        <p:spPr/>
        <p:txBody>
          <a:bodyPr/>
          <a:lstStyle/>
          <a:p>
            <a:r>
              <a:rPr lang="en-US" sz="2000" dirty="0" smtClean="0"/>
              <a:t>Propose to modify text in the Project scope to capture “fairness”</a:t>
            </a:r>
          </a:p>
          <a:p>
            <a:r>
              <a:rPr lang="en-US" sz="2000" dirty="0" smtClean="0"/>
              <a:t>Proposed text for Project Scope:</a:t>
            </a:r>
          </a:p>
          <a:p>
            <a:r>
              <a:rPr lang="en-GB" sz="2000" dirty="0" smtClean="0"/>
              <a:t>… enable </a:t>
            </a:r>
            <a:r>
              <a:rPr lang="en-GB" sz="2000" dirty="0"/>
              <a:t>modes of operation capable of supporting at least two (2) times improvement in the average throughput per station (measured at the MAC data service access point) in dense indoor, and pedestrian-speed outdoor  deployment </a:t>
            </a:r>
            <a:r>
              <a:rPr lang="en-GB" sz="2000" dirty="0" smtClean="0"/>
              <a:t>scenarios, </a:t>
            </a:r>
            <a:r>
              <a:rPr lang="en-GB" sz="2000" u="sng" dirty="0" smtClean="0">
                <a:solidFill>
                  <a:srgbClr val="FF0000"/>
                </a:solidFill>
              </a:rPr>
              <a:t>while improving throughput fairness</a:t>
            </a:r>
          </a:p>
          <a:p>
            <a:r>
              <a:rPr lang="en-GB" sz="2000" dirty="0" smtClean="0"/>
              <a:t>Proposed text for Explanatory notes.</a:t>
            </a:r>
          </a:p>
          <a:p>
            <a:r>
              <a:rPr lang="en-GB" sz="2000" dirty="0" smtClean="0"/>
              <a:t>One way to quantify fairness objectively could be to add the following text:</a:t>
            </a:r>
          </a:p>
          <a:p>
            <a:r>
              <a:rPr lang="en-US" sz="2000" dirty="0"/>
              <a:t>“the 5 percentile user throughput to be no smaller than y</a:t>
            </a:r>
            <a:r>
              <a:rPr lang="en-US" sz="2000" dirty="0" smtClean="0"/>
              <a:t>% </a:t>
            </a:r>
            <a:r>
              <a:rPr lang="en-US" sz="2000" dirty="0"/>
              <a:t>of the average throughput in the network”</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Taori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spTree>
    <p:extLst>
      <p:ext uri="{BB962C8B-B14F-4D97-AF65-F5344CB8AC3E}">
        <p14:creationId xmlns:p14="http://schemas.microsoft.com/office/powerpoint/2010/main" val="5798280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Efficiency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Jan 2014</a:t>
            </a:r>
            <a:endParaRPr lang="en-GB"/>
          </a:p>
        </p:txBody>
      </p:sp>
      <p:sp>
        <p:nvSpPr>
          <p:cNvPr id="5" name="Footer Placeholder 4"/>
          <p:cNvSpPr>
            <a:spLocks noGrp="1"/>
          </p:cNvSpPr>
          <p:nvPr>
            <p:ph type="ftr" idx="11"/>
          </p:nvPr>
        </p:nvSpPr>
        <p:spPr/>
        <p:txBody>
          <a:bodyPr/>
          <a:lstStyle/>
          <a:p>
            <a:r>
              <a:rPr lang="en-GB" smtClean="0"/>
              <a:t>Taori et.al., Samsung</a:t>
            </a:r>
            <a:endParaRPr lang="en-GB"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9</a:t>
            </a:fld>
            <a:endParaRPr lang="en-GB"/>
          </a:p>
        </p:txBody>
      </p:sp>
    </p:spTree>
    <p:extLst>
      <p:ext uri="{BB962C8B-B14F-4D97-AF65-F5344CB8AC3E}">
        <p14:creationId xmlns:p14="http://schemas.microsoft.com/office/powerpoint/2010/main" val="1100406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993</Words>
  <Application>Microsoft Office PowerPoint</Application>
  <PresentationFormat>On-screen Show (4:3)</PresentationFormat>
  <Paragraphs>162</Paragraphs>
  <Slides>20</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Document</vt:lpstr>
      <vt:lpstr>Comments on 802.11 HEW Draft  PAR &amp; 5C Document</vt:lpstr>
      <vt:lpstr>Abstract</vt:lpstr>
      <vt:lpstr>Commented Topics</vt:lpstr>
      <vt:lpstr>Quantified throughput improvement</vt:lpstr>
      <vt:lpstr>Comment on Throughput Improvement</vt:lpstr>
      <vt:lpstr>What would 2x Improvement in Average Throughput per STA mean?</vt:lpstr>
      <vt:lpstr>How to capture the improvement of overall throughput  - especially the 5percentile figure</vt:lpstr>
      <vt:lpstr>Possible PAR Language to capture throughput improvement</vt:lpstr>
      <vt:lpstr>Power Efficiency</vt:lpstr>
      <vt:lpstr>Comment on Power Efficiency</vt:lpstr>
      <vt:lpstr>Suggestions for Language for Power Efficiency (Scope Section)</vt:lpstr>
      <vt:lpstr>Suggestions for Language for Power Efficiency (Explanatory Notes Section)</vt:lpstr>
      <vt:lpstr>Backward compatibility</vt:lpstr>
      <vt:lpstr>Comment on Backward Compatibility</vt:lpstr>
      <vt:lpstr>Suggested Text for Backward Compatibility</vt:lpstr>
      <vt:lpstr>User Experience</vt:lpstr>
      <vt:lpstr>Comment on the use of the term  “User Experience” (1 of 2)</vt:lpstr>
      <vt:lpstr>Comment on the use of the term  “User Experience” (2 of 2)</vt:lpstr>
      <vt:lpstr>Comment Resolution Proposal</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2014-01-20T18:06:33Z</dcterms:created>
  <dcterms:modified xsi:type="dcterms:W3CDTF">2014-01-20T18:07:08Z</dcterms:modified>
</cp:coreProperties>
</file>