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2" r:id="rId2"/>
    <p:sldId id="312" r:id="rId3"/>
    <p:sldId id="302" r:id="rId4"/>
    <p:sldId id="303" r:id="rId5"/>
    <p:sldId id="314" r:id="rId6"/>
    <p:sldId id="304" r:id="rId7"/>
    <p:sldId id="305" r:id="rId8"/>
    <p:sldId id="306" r:id="rId9"/>
    <p:sldId id="308" r:id="rId10"/>
    <p:sldId id="309" r:id="rId11"/>
    <p:sldId id="310" r:id="rId12"/>
    <p:sldId id="311" r:id="rId13"/>
    <p:sldId id="301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FF3300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38" autoAdjust="0"/>
    <p:restoredTop sz="97707" autoAdjust="0"/>
  </p:normalViewPr>
  <p:slideViewPr>
    <p:cSldViewPr snapToGrid="0">
      <p:cViewPr>
        <p:scale>
          <a:sx n="100" d="100"/>
          <a:sy n="100" d="100"/>
        </p:scale>
        <p:origin x="318" y="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-2442" y="-114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7.wmf"/><Relationship Id="rId7" Type="http://schemas.openxmlformats.org/officeDocument/2006/relationships/image" Target="../media/image19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13.wmf"/><Relationship Id="rId5" Type="http://schemas.openxmlformats.org/officeDocument/2006/relationships/image" Target="../media/image11.wmf"/><Relationship Id="rId10" Type="http://schemas.openxmlformats.org/officeDocument/2006/relationships/image" Target="../media/image22.wmf"/><Relationship Id="rId4" Type="http://schemas.openxmlformats.org/officeDocument/2006/relationships/image" Target="../media/image18.wmf"/><Relationship Id="rId9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01-14/0095r0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016AED07-FF37-4250-89F6-392BD97510CA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73315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01-14/0095r0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Shingo Yoshizawa, Kitami Institute of Technology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90477B7-8EC5-42BE-9F2A-1425A4F0E01C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532340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01-14/0095r0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January 2014</a:t>
            </a:r>
            <a:endParaRPr lang="en-US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Shingo Yoshizawa, Kitami Institute of Technology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49CF0BE-4598-47FB-B398-6EBCFE92558C}" type="slidenum">
              <a:rPr lang="en-US"/>
              <a:pPr/>
              <a:t>1</a:t>
            </a:fld>
            <a:endParaRPr 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01-14/0095r0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Shingo Yoshizawa, Kitami Institute of Technology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01-14/0095r0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Shingo Yoshizawa, Kitami Institute of Technology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C6FB7D1-7B30-4F7B-A545-2B51296063E3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FAEA8B-650E-4EB8-85BF-A8EDF4E2D824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07D3E44-80F0-49C2-AD2C-BACE7E68E426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8930" y="6475413"/>
            <a:ext cx="138499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35DC8B7-CFF5-42E1-9709-AA4A3B894A01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CF0E089-21A5-4A78-BD3B-22D0EF85DFCE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9F0F2A9-9F90-4D6D-8E44-EC893FE00EAA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1F17FA8-ED1C-405D-8AF5-68C710EC697F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75E2FED-D37A-4DF4-A94D-6D200CDA67ED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B0C6843-7F7E-4E18-8EE6-71DA7E24731B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January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214753E-E368-49EC-8C7C-6D7885D54058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January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3B99DF7-4358-4675-8558-135BFA3F60C5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F40E059-6D6E-4127-99AD-B7B45154CFFC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24857C5-5FDC-4FFE-8E0E-7E78E7EE5746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3449" y="6475413"/>
            <a:ext cx="19704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6936E1E0-1D05-4A58-A7BF-CEFA697FF150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6446" y="332601"/>
            <a:ext cx="28790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</a:t>
            </a:r>
            <a:r>
              <a:rPr lang="en-US" sz="1800" b="1" baseline="0" dirty="0" smtClean="0"/>
              <a:t> </a:t>
            </a:r>
            <a:r>
              <a:rPr lang="en-US" sz="1800" b="1" dirty="0" smtClean="0"/>
              <a:t>11-14/0095r0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  <p:sldLayoutId id="2147483946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onardo@dsp.cse.kyutech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5.bin"/><Relationship Id="rId18" Type="http://schemas.openxmlformats.org/officeDocument/2006/relationships/oleObject" Target="../embeddings/oleObject3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2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7.bin"/><Relationship Id="rId10" Type="http://schemas.openxmlformats.org/officeDocument/2006/relationships/oleObject" Target="../embeddings/oleObject22.bin"/><Relationship Id="rId19" Type="http://schemas.openxmlformats.org/officeDocument/2006/relationships/oleObject" Target="../embeddings/oleObject31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Relationship Id="rId14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altLang="ja-JP" dirty="0" smtClean="0"/>
              <a:t>January 2014</a:t>
            </a:r>
            <a:endParaRPr lang="en-US" dirty="0" smtClean="0"/>
          </a:p>
        </p:txBody>
      </p:sp>
      <p:sp>
        <p:nvSpPr>
          <p:cNvPr id="409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7038" y="6475413"/>
            <a:ext cx="1766887" cy="184150"/>
          </a:xfrm>
          <a:noFill/>
        </p:spPr>
        <p:txBody>
          <a:bodyPr/>
          <a:lstStyle/>
          <a:p>
            <a:r>
              <a:rPr lang="en-US" smtClean="0"/>
              <a:t>Shingo Yoshizawa, Kitami Institute of Technology</a:t>
            </a:r>
            <a:endParaRPr lang="en-US" dirty="0" smtClean="0"/>
          </a:p>
        </p:txBody>
      </p:sp>
      <p:sp>
        <p:nvSpPr>
          <p:cNvPr id="410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61856AF-EB21-4A8D-B48D-A48BAB2F81F4}" type="slidenum">
              <a:rPr lang="en-US"/>
              <a:pPr/>
              <a:t>1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382000" cy="1066800"/>
          </a:xfrm>
          <a:noFill/>
        </p:spPr>
        <p:txBody>
          <a:bodyPr/>
          <a:lstStyle/>
          <a:p>
            <a:r>
              <a:rPr lang="en-US" altLang="ja-JP" dirty="0" smtClean="0"/>
              <a:t>OFDM-IDMA Uplink Communication</a:t>
            </a:r>
            <a:endParaRPr lang="en-US" dirty="0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743200" y="1447800"/>
            <a:ext cx="3810000" cy="5334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 smtClean="0"/>
              <a:t>Date:</a:t>
            </a:r>
            <a:r>
              <a:rPr lang="en-US" sz="1800" b="0" dirty="0" smtClean="0"/>
              <a:t> 2014-01-20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78827229"/>
              </p:ext>
            </p:extLst>
          </p:nvPr>
        </p:nvGraphicFramePr>
        <p:xfrm>
          <a:off x="838200" y="2209800"/>
          <a:ext cx="7672754" cy="2337289"/>
        </p:xfrm>
        <a:graphic>
          <a:graphicData uri="http://schemas.openxmlformats.org/drawingml/2006/table">
            <a:tbl>
              <a:tblPr/>
              <a:tblGrid>
                <a:gridCol w="1524000"/>
                <a:gridCol w="914400"/>
                <a:gridCol w="1905000"/>
                <a:gridCol w="1438001"/>
                <a:gridCol w="1891353"/>
              </a:tblGrid>
              <a:tr h="3568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alibri"/>
                          <a:ea typeface="SimSun"/>
                          <a:cs typeface="Times New Roman"/>
                        </a:rPr>
                        <a:t>Name</a:t>
                      </a:r>
                      <a:endParaRPr lang="en-US" sz="1100" b="1" kern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Affiliations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Address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Phone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email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1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Shingo</a:t>
                      </a:r>
                      <a:r>
                        <a:rPr lang="en-US" sz="1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Yoshizawa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latin typeface="+mn-lt"/>
                          <a:ea typeface="Times New Roman"/>
                          <a:cs typeface="Times New Roman"/>
                        </a:rPr>
                        <a:t>Kitami Institute of Technology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n-lt"/>
                          <a:ea typeface="Times New Roman"/>
                          <a:cs typeface="Times New Roman"/>
                        </a:rPr>
                        <a:t>Koen-</a:t>
                      </a:r>
                      <a:r>
                        <a:rPr lang="en-US" sz="1000" dirty="0" err="1" smtClean="0">
                          <a:latin typeface="+mn-lt"/>
                          <a:ea typeface="Times New Roman"/>
                          <a:cs typeface="Times New Roman"/>
                        </a:rPr>
                        <a:t>cho</a:t>
                      </a:r>
                      <a:r>
                        <a:rPr lang="en-US" sz="1000" dirty="0" smtClean="0">
                          <a:latin typeface="+mn-lt"/>
                          <a:ea typeface="Times New Roman"/>
                          <a:cs typeface="Times New Roman"/>
                        </a:rPr>
                        <a:t> 165, Kitami, Hokkaido, 090-8507 Japan 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00" dirty="0" smtClean="0"/>
                        <a:t>+81-157-26-9284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n-lt"/>
                          <a:ea typeface="Times New Roman"/>
                          <a:cs typeface="Times New Roman"/>
                        </a:rPr>
                        <a:t>yosizawa@mail.kitami-it.ac.jp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1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Leonardo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Lanante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sz="1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+81-948-29-7692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leonardo@dsp.cse.kyutech.ac.jp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1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Hiroshi Ochi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altLang="ja-JP" sz="10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altLang="ja-JP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+81-948-29-7692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ochi@cse.kyutech.ac.jp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Parameters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07791741"/>
              </p:ext>
            </p:extLst>
          </p:nvPr>
        </p:nvGraphicFramePr>
        <p:xfrm>
          <a:off x="1321782" y="1713540"/>
          <a:ext cx="6459416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4923"/>
                <a:gridCol w="316449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Bandwidth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40 MHz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Number of OFDM</a:t>
                      </a:r>
                      <a:r>
                        <a:rPr kumimoji="1" lang="en-US" altLang="ja-JP" b="0" baseline="0" dirty="0" smtClean="0">
                          <a:solidFill>
                            <a:schemeClr val="tx1"/>
                          </a:solidFill>
                        </a:rPr>
                        <a:t> Subcarriers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128 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Number of Data</a:t>
                      </a:r>
                      <a:r>
                        <a:rPr kumimoji="1" lang="en-US" altLang="ja-JP" b="0" baseline="0" dirty="0" smtClean="0">
                          <a:solidFill>
                            <a:schemeClr val="tx1"/>
                          </a:solidFill>
                        </a:rPr>
                        <a:t> Subcarriers</a:t>
                      </a:r>
                      <a:endParaRPr kumimoji="1" lang="ja-JP" alt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108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OFDM</a:t>
                      </a:r>
                      <a:r>
                        <a:rPr kumimoji="1" lang="en-US" altLang="ja-JP" b="0" baseline="0" dirty="0" smtClean="0">
                          <a:solidFill>
                            <a:schemeClr val="tx1"/>
                          </a:solidFill>
                        </a:rPr>
                        <a:t> Symbol Length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en-US" altLang="ja-JP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l-GR" altLang="ja-JP" b="0" dirty="0" smtClean="0">
                          <a:solidFill>
                            <a:schemeClr val="tx1"/>
                          </a:solidFill>
                        </a:rPr>
                        <a:t>μ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s (Cyclic Prefix:0.8</a:t>
                      </a:r>
                      <a:r>
                        <a:rPr kumimoji="1" lang="en-US" altLang="ja-JP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l-GR" altLang="ja-JP" b="0" baseline="0" dirty="0" smtClean="0">
                          <a:solidFill>
                            <a:schemeClr val="tx1"/>
                          </a:solidFill>
                        </a:rPr>
                        <a:t>μ</a:t>
                      </a:r>
                      <a:r>
                        <a:rPr kumimoji="1" lang="en-US" altLang="ja-JP" b="0" baseline="0" dirty="0" smtClean="0">
                          <a:solidFill>
                            <a:schemeClr val="tx1"/>
                          </a:solidFill>
                        </a:rPr>
                        <a:t>s)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Modulation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BPSK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Packet Size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512 bits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Repetition Code Length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Number</a:t>
                      </a:r>
                      <a:r>
                        <a:rPr kumimoji="1" lang="en-US" altLang="ja-JP" b="0" baseline="0" dirty="0" smtClean="0">
                          <a:solidFill>
                            <a:schemeClr val="tx1"/>
                          </a:solidFill>
                        </a:rPr>
                        <a:t> of Users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Number</a:t>
                      </a:r>
                      <a:r>
                        <a:rPr kumimoji="1" lang="en-US" altLang="ja-JP" b="0" baseline="0" dirty="0" smtClean="0">
                          <a:solidFill>
                            <a:schemeClr val="tx1"/>
                          </a:solidFill>
                        </a:rPr>
                        <a:t> of Iterations in MUD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Number of AP Antennas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1, 2, 3, 4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Channel Model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One</a:t>
                      </a:r>
                      <a:r>
                        <a:rPr kumimoji="1" lang="en-US" altLang="ja-JP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Path Fading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Total Data Rate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27 Mbps (1.68 Mbps per User)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410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kumimoji="1" lang="en-US" altLang="ja-JP" dirty="0" smtClean="0"/>
              <a:t>BER Performance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3400" y="1371600"/>
            <a:ext cx="7772400" cy="914400"/>
          </a:xfrm>
        </p:spPr>
        <p:txBody>
          <a:bodyPr/>
          <a:lstStyle/>
          <a:p>
            <a:r>
              <a:rPr kumimoji="1" lang="en-US" altLang="ja-JP" dirty="0" smtClean="0"/>
              <a:t>16-User OFDM-IDMA over </a:t>
            </a:r>
            <a:r>
              <a:rPr kumimoji="1" lang="en-US" altLang="ja-JP" dirty="0"/>
              <a:t>F</a:t>
            </a:r>
            <a:r>
              <a:rPr kumimoji="1" lang="en-US" altLang="ja-JP" dirty="0" smtClean="0"/>
              <a:t>ading Channels for 1, 2, 3, and 4 AP Antennas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77" y="1981200"/>
            <a:ext cx="6975323" cy="4569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0282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75696"/>
            <a:ext cx="7772400" cy="4114800"/>
          </a:xfrm>
        </p:spPr>
        <p:txBody>
          <a:bodyPr/>
          <a:lstStyle/>
          <a:p>
            <a:r>
              <a:rPr kumimoji="1" lang="en-US" altLang="ja-JP" dirty="0" smtClean="0"/>
              <a:t>OFDM-IDMA uplink scenario and frame format have been presented.</a:t>
            </a:r>
          </a:p>
          <a:p>
            <a:pPr lvl="1"/>
            <a:r>
              <a:rPr kumimoji="1" lang="en-US" altLang="ja-JP" dirty="0" smtClean="0"/>
              <a:t>Incorporated with the IEEE802.11a/g/n/ac Standard</a:t>
            </a:r>
          </a:p>
          <a:p>
            <a:r>
              <a:rPr kumimoji="1" lang="en-US" altLang="ja-JP" dirty="0" smtClean="0"/>
              <a:t>Effect of antenna diversity in OFDM-IDMA has been reported.</a:t>
            </a:r>
          </a:p>
          <a:p>
            <a:pPr lvl="1"/>
            <a:r>
              <a:rPr kumimoji="1" lang="en-US" altLang="ja-JP" dirty="0" smtClean="0"/>
              <a:t>Realization of Simple and Effective Post-FFT MRC</a:t>
            </a:r>
          </a:p>
          <a:p>
            <a:pPr lvl="1"/>
            <a:r>
              <a:rPr kumimoji="1" lang="en-US" altLang="ja-JP" dirty="0" err="1" smtClean="0"/>
              <a:t>Eb</a:t>
            </a:r>
            <a:r>
              <a:rPr kumimoji="1" lang="en-US" altLang="ja-JP" dirty="0" smtClean="0"/>
              <a:t>/N0 7-8 dB Gain for 4 Antennas</a:t>
            </a:r>
          </a:p>
          <a:p>
            <a:r>
              <a:rPr kumimoji="1" lang="en-US" altLang="ja-JP" dirty="0" smtClean="0"/>
              <a:t>Future work</a:t>
            </a:r>
          </a:p>
          <a:p>
            <a:pPr lvl="1"/>
            <a:r>
              <a:rPr kumimoji="1" lang="en-US" altLang="ja-JP" dirty="0" smtClean="0"/>
              <a:t>Provide a more detailed implementation feasibility study </a:t>
            </a:r>
          </a:p>
          <a:p>
            <a:pPr lvl="1"/>
            <a:r>
              <a:rPr kumimoji="1" lang="en-US" altLang="ja-JP" dirty="0" smtClean="0"/>
              <a:t>Simulation results in realistic channel conditions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392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52600"/>
            <a:ext cx="7772400" cy="3610708"/>
          </a:xfrm>
        </p:spPr>
        <p:txBody>
          <a:bodyPr vert="horz"/>
          <a:lstStyle/>
          <a:p>
            <a:pPr>
              <a:buNone/>
            </a:pPr>
            <a:r>
              <a:rPr lang="es-ES" sz="2000" b="0" dirty="0" smtClean="0"/>
              <a:t>[</a:t>
            </a:r>
            <a:r>
              <a:rPr lang="es-ES" sz="2000" b="0" dirty="0"/>
              <a:t>1</a:t>
            </a:r>
            <a:r>
              <a:rPr lang="es-ES" sz="2000" b="0" dirty="0" smtClean="0"/>
              <a:t>] </a:t>
            </a:r>
            <a:r>
              <a:rPr lang="en-US" sz="2000" b="0" dirty="0"/>
              <a:t>Peng Wang, Jun Xiao, Li Ping, </a:t>
            </a:r>
            <a:r>
              <a:rPr lang="en-US" sz="2000" b="0" dirty="0" smtClean="0"/>
              <a:t>“Comparison </a:t>
            </a:r>
            <a:r>
              <a:rPr lang="en-US" sz="2000" b="0" dirty="0"/>
              <a:t>of orthogonal and non-orthogonal approaches to future wireless cellular systems,'' </a:t>
            </a:r>
            <a:r>
              <a:rPr lang="en-US" sz="2000" b="0" dirty="0" smtClean="0"/>
              <a:t>IEEE </a:t>
            </a:r>
            <a:r>
              <a:rPr lang="en-US" sz="2000" b="0" dirty="0"/>
              <a:t>Vehicular Technology Magazine, pp. 4-11, Vol. 1, Issue 3, pp. 4-11, Sept. 2006</a:t>
            </a:r>
            <a:r>
              <a:rPr lang="en-US" sz="2000" b="0" dirty="0" smtClean="0"/>
              <a:t>.</a:t>
            </a:r>
          </a:p>
          <a:p>
            <a:pPr>
              <a:buNone/>
            </a:pPr>
            <a:r>
              <a:rPr lang="en-US" sz="2000" b="0" dirty="0" smtClean="0"/>
              <a:t>[2] </a:t>
            </a:r>
            <a:r>
              <a:rPr lang="en-US" sz="2000" b="0" dirty="0"/>
              <a:t>Li Ping, </a:t>
            </a:r>
            <a:r>
              <a:rPr lang="en-US" sz="2000" b="0" dirty="0" err="1"/>
              <a:t>Qinghua</a:t>
            </a:r>
            <a:r>
              <a:rPr lang="en-US" sz="2000" b="0" dirty="0"/>
              <a:t> </a:t>
            </a:r>
            <a:r>
              <a:rPr lang="en-US" sz="2000" b="0" dirty="0" err="1"/>
              <a:t>Guo</a:t>
            </a:r>
            <a:r>
              <a:rPr lang="en-US" sz="2000" b="0" dirty="0"/>
              <a:t>, Jun Tong, </a:t>
            </a:r>
            <a:r>
              <a:rPr lang="en-US" sz="2000" b="0" dirty="0" smtClean="0"/>
              <a:t>“The </a:t>
            </a:r>
            <a:r>
              <a:rPr lang="en-US" sz="2000" b="0" dirty="0"/>
              <a:t>OFDM-IDMA approach to wireless communication systems</a:t>
            </a:r>
            <a:r>
              <a:rPr lang="en-US" sz="2000" b="0" dirty="0" smtClean="0"/>
              <a:t>,”  IEEE </a:t>
            </a:r>
            <a:r>
              <a:rPr lang="en-US" sz="2000" b="0" dirty="0"/>
              <a:t>Wireless Communications, Vol. 14, Issue. 3, pp. 18-24, June 2007</a:t>
            </a:r>
            <a:r>
              <a:rPr lang="en-US" sz="2000" b="0" dirty="0" smtClean="0"/>
              <a:t>.</a:t>
            </a:r>
          </a:p>
          <a:p>
            <a:pPr>
              <a:buNone/>
            </a:pPr>
            <a:r>
              <a:rPr lang="en-US" sz="2000" b="0" dirty="0" smtClean="0"/>
              <a:t>[</a:t>
            </a:r>
            <a:r>
              <a:rPr lang="en-US" sz="2000" b="0" dirty="0"/>
              <a:t>3] </a:t>
            </a:r>
            <a:r>
              <a:rPr lang="en-US" sz="2000" b="0" dirty="0" err="1" smtClean="0"/>
              <a:t>Hidehiro</a:t>
            </a:r>
            <a:r>
              <a:rPr lang="en-US" sz="2000" b="0" dirty="0" smtClean="0"/>
              <a:t> Matsuoka and Hiroki </a:t>
            </a:r>
            <a:r>
              <a:rPr lang="en-US" sz="2000" b="0" dirty="0" err="1" smtClean="0"/>
              <a:t>Shoki</a:t>
            </a:r>
            <a:r>
              <a:rPr lang="en-US" sz="2000" b="0" dirty="0" smtClean="0"/>
              <a:t>, “Comparison </a:t>
            </a:r>
            <a:r>
              <a:rPr lang="en-US" sz="2000" b="0" dirty="0"/>
              <a:t>of pre-FFT and post-FFT processing adaptive arrays for OFDM systems in the presence of co-channel </a:t>
            </a:r>
            <a:r>
              <a:rPr lang="en-US" sz="2000" b="0" dirty="0" smtClean="0"/>
              <a:t>interference,” IEEE PIMRC 2003, pp. 1603-1604, Sept. 2003.</a:t>
            </a:r>
            <a:endParaRPr lang="es-ES" sz="2000" b="0" dirty="0" smtClean="0"/>
          </a:p>
          <a:p>
            <a:pPr>
              <a:buNone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3FAEA8B-650E-4EB8-85BF-A8EDF4E2D82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HEW </a:t>
            </a:r>
            <a:r>
              <a:rPr lang="en-GB" altLang="ja-JP" dirty="0" smtClean="0"/>
              <a:t>SG’s </a:t>
            </a:r>
            <a:r>
              <a:rPr lang="en-GB" altLang="ja-JP" dirty="0"/>
              <a:t>main goal is to provide efficiency improvements in </a:t>
            </a:r>
            <a:r>
              <a:rPr lang="en-GB" altLang="ja-JP" dirty="0" smtClean="0"/>
              <a:t>high traffic density scenarios.</a:t>
            </a:r>
            <a:endParaRPr lang="en-GB" altLang="ja-JP" dirty="0"/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Uplink multi-user schemes </a:t>
            </a:r>
            <a:r>
              <a:rPr lang="en-US" altLang="ja-JP" dirty="0" smtClean="0"/>
              <a:t>can </a:t>
            </a:r>
            <a:r>
              <a:rPr lang="en-US" altLang="ja-JP" dirty="0"/>
              <a:t>improve </a:t>
            </a:r>
            <a:r>
              <a:rPr lang="en-US" altLang="ja-JP" dirty="0" smtClean="0"/>
              <a:t>uplink system </a:t>
            </a:r>
            <a:r>
              <a:rPr lang="en-US" altLang="ja-JP" dirty="0"/>
              <a:t>level </a:t>
            </a:r>
            <a:r>
              <a:rPr lang="en-US" altLang="ja-JP" dirty="0" smtClean="0"/>
              <a:t>efficiency.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This contribution introduces a promising uplink multi-user scheme for HEW.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895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kumimoji="1" lang="en-US" altLang="ja-JP" dirty="0" smtClean="0"/>
              <a:t>Orthogonal vs Non-Orthogonal Multiple Access Schemes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267200"/>
          </a:xfrm>
        </p:spPr>
        <p:txBody>
          <a:bodyPr/>
          <a:lstStyle/>
          <a:p>
            <a:r>
              <a:rPr lang="en-US" altLang="ja-JP" dirty="0"/>
              <a:t>Machine to Machine (M2M) </a:t>
            </a:r>
            <a:r>
              <a:rPr lang="en-US" altLang="ja-JP" dirty="0" smtClean="0"/>
              <a:t>Networks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High Spectral </a:t>
            </a:r>
            <a:r>
              <a:rPr kumimoji="1" lang="en-US" altLang="ja-JP" dirty="0"/>
              <a:t>Efficiency of Multiple Access</a:t>
            </a:r>
          </a:p>
          <a:p>
            <a:pPr lvl="1"/>
            <a:r>
              <a:rPr kumimoji="1" lang="en-US" altLang="ja-JP" dirty="0" smtClean="0"/>
              <a:t>Large </a:t>
            </a:r>
            <a:r>
              <a:rPr kumimoji="1" lang="en-US" altLang="ja-JP" dirty="0"/>
              <a:t>Numbers of Communication Users </a:t>
            </a:r>
            <a:endParaRPr kumimoji="1" lang="en-US" altLang="ja-JP" dirty="0" smtClean="0"/>
          </a:p>
          <a:p>
            <a:r>
              <a:rPr kumimoji="1" lang="en-US" altLang="ja-JP" dirty="0" smtClean="0"/>
              <a:t>Orthogonal Multiple Access Scheme</a:t>
            </a:r>
          </a:p>
          <a:p>
            <a:pPr lvl="1"/>
            <a:r>
              <a:rPr kumimoji="1" lang="en-US" altLang="ja-JP" dirty="0" smtClean="0"/>
              <a:t>TDMA, FDMA, OFDMA</a:t>
            </a:r>
          </a:p>
          <a:p>
            <a:pPr lvl="1"/>
            <a:r>
              <a:rPr kumimoji="1" lang="en-US" altLang="ja-JP" dirty="0" smtClean="0"/>
              <a:t>Expense Radio </a:t>
            </a:r>
            <a:r>
              <a:rPr kumimoji="1" lang="en-US" altLang="ja-JP" dirty="0"/>
              <a:t>R</a:t>
            </a:r>
            <a:r>
              <a:rPr kumimoji="1" lang="en-US" altLang="ja-JP" dirty="0" smtClean="0"/>
              <a:t>esources due to Scheduling and Channel Allocation</a:t>
            </a:r>
          </a:p>
          <a:p>
            <a:r>
              <a:rPr kumimoji="1" lang="en-US" altLang="ja-JP" dirty="0" smtClean="0"/>
              <a:t> Non-Orthogonal Multiple Access Scheme</a:t>
            </a:r>
          </a:p>
          <a:p>
            <a:pPr lvl="1"/>
            <a:r>
              <a:rPr kumimoji="1" lang="en-US" altLang="ja-JP" dirty="0" smtClean="0"/>
              <a:t>CDMA, IDMA</a:t>
            </a:r>
          </a:p>
          <a:p>
            <a:pPr lvl="1"/>
            <a:r>
              <a:rPr kumimoji="1" lang="en-US" altLang="ja-JP" dirty="0" smtClean="0"/>
              <a:t>Potential to Support Larger Number of Users</a:t>
            </a:r>
          </a:p>
          <a:p>
            <a:pPr lvl="1"/>
            <a:r>
              <a:rPr kumimoji="1" lang="en-US" altLang="ja-JP" dirty="0" smtClean="0"/>
              <a:t>No Need to Scheduling and Channel Allocation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493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IDMA (Interleave Division Multiple Access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581400"/>
          </a:xfrm>
        </p:spPr>
        <p:txBody>
          <a:bodyPr/>
          <a:lstStyle/>
          <a:p>
            <a:r>
              <a:rPr kumimoji="1" lang="en-US" altLang="ja-JP" dirty="0" smtClean="0"/>
              <a:t>Features</a:t>
            </a:r>
          </a:p>
          <a:p>
            <a:pPr lvl="1"/>
            <a:r>
              <a:rPr kumimoji="1" lang="en-US" altLang="ja-JP" dirty="0" smtClean="0"/>
              <a:t>Multiple access scheme where users are distinguished by different </a:t>
            </a:r>
            <a:r>
              <a:rPr kumimoji="1" lang="en-US" altLang="ja-JP" dirty="0" err="1" smtClean="0"/>
              <a:t>interleavers</a:t>
            </a:r>
            <a:r>
              <a:rPr kumimoji="1" lang="en-US" altLang="ja-JP" dirty="0" smtClean="0"/>
              <a:t>.</a:t>
            </a:r>
          </a:p>
          <a:p>
            <a:pPr lvl="1"/>
            <a:r>
              <a:rPr kumimoji="1" lang="en-US" altLang="ja-JP" dirty="0" smtClean="0"/>
              <a:t>Low Cost in Multi-user Detection (MUD) </a:t>
            </a:r>
          </a:p>
          <a:p>
            <a:pPr lvl="2"/>
            <a:r>
              <a:rPr kumimoji="1" lang="en-US" altLang="ja-JP" dirty="0" smtClean="0"/>
              <a:t>IDMA: </a:t>
            </a:r>
            <a:r>
              <a:rPr kumimoji="1" lang="en-US" altLang="ja-JP" i="1" dirty="0" smtClean="0"/>
              <a:t>O</a:t>
            </a:r>
            <a:r>
              <a:rPr kumimoji="1" lang="en-US" altLang="ja-JP" dirty="0" smtClean="0"/>
              <a:t>(</a:t>
            </a:r>
            <a:r>
              <a:rPr kumimoji="1" lang="en-US" altLang="ja-JP" i="1" dirty="0" smtClean="0"/>
              <a:t>K</a:t>
            </a:r>
            <a:r>
              <a:rPr kumimoji="1" lang="en-US" altLang="ja-JP" dirty="0" smtClean="0"/>
              <a:t>), CDMA: </a:t>
            </a:r>
            <a:r>
              <a:rPr kumimoji="1" lang="en-US" altLang="ja-JP" i="1" dirty="0" smtClean="0"/>
              <a:t>O</a:t>
            </a:r>
            <a:r>
              <a:rPr kumimoji="1" lang="en-US" altLang="ja-JP" dirty="0" smtClean="0"/>
              <a:t>(</a:t>
            </a:r>
            <a:r>
              <a:rPr kumimoji="1" lang="en-US" altLang="ja-JP" i="1" dirty="0" smtClean="0"/>
              <a:t>K</a:t>
            </a:r>
            <a:r>
              <a:rPr kumimoji="1" lang="en-US" altLang="ja-JP" i="1" baseline="30000" dirty="0" smtClean="0"/>
              <a:t>2</a:t>
            </a:r>
            <a:r>
              <a:rPr kumimoji="1" lang="en-US" altLang="ja-JP" dirty="0" smtClean="0"/>
              <a:t>) for </a:t>
            </a:r>
            <a:r>
              <a:rPr kumimoji="1" lang="en-US" altLang="ja-JP" i="1" dirty="0" smtClean="0"/>
              <a:t>K</a:t>
            </a:r>
            <a:r>
              <a:rPr kumimoji="1" lang="en-US" altLang="ja-JP" dirty="0" smtClean="0"/>
              <a:t> Users</a:t>
            </a:r>
          </a:p>
          <a:p>
            <a:pPr lvl="1"/>
            <a:r>
              <a:rPr kumimoji="1" lang="en-US" altLang="ja-JP" dirty="0" smtClean="0"/>
              <a:t>High Power and Spectral Efficiency</a:t>
            </a:r>
          </a:p>
          <a:p>
            <a:pPr lvl="2"/>
            <a:r>
              <a:rPr kumimoji="1" lang="en-US" altLang="ja-JP" dirty="0" smtClean="0"/>
              <a:t>Can be made </a:t>
            </a:r>
            <a:r>
              <a:rPr kumimoji="1" lang="en-US" altLang="ja-JP" smtClean="0"/>
              <a:t>to have low </a:t>
            </a:r>
            <a:r>
              <a:rPr kumimoji="1" lang="en-US" altLang="ja-JP" dirty="0" smtClean="0"/>
              <a:t>PAPR and multiple streams per user is possible</a:t>
            </a:r>
          </a:p>
          <a:p>
            <a:pPr lvl="1"/>
            <a:r>
              <a:rPr kumimoji="1" lang="en-US" altLang="ja-JP" dirty="0" smtClean="0"/>
              <a:t>Intra-Cell and Cross-Cell Interference Mitigation</a:t>
            </a:r>
          </a:p>
          <a:p>
            <a:pPr lvl="1"/>
            <a:r>
              <a:rPr kumimoji="1" lang="en-US" altLang="ja-JP" dirty="0" smtClean="0"/>
              <a:t>Suitable for Wide or Narrow Band Transmission</a:t>
            </a:r>
          </a:p>
          <a:p>
            <a:r>
              <a:rPr kumimoji="1" lang="en-US" altLang="ja-JP" dirty="0" smtClean="0"/>
              <a:t>OFDM-IDMA</a:t>
            </a:r>
          </a:p>
          <a:p>
            <a:pPr lvl="1"/>
            <a:r>
              <a:rPr kumimoji="1" lang="en-US" altLang="ja-JP" dirty="0"/>
              <a:t>Advantageous in </a:t>
            </a:r>
            <a:r>
              <a:rPr kumimoji="1" lang="en-US" altLang="ja-JP" dirty="0" smtClean="0"/>
              <a:t>Synchronization and </a:t>
            </a:r>
            <a:r>
              <a:rPr kumimoji="1" lang="en-US" altLang="ja-JP" dirty="0"/>
              <a:t>Channel </a:t>
            </a:r>
            <a:r>
              <a:rPr kumimoji="1" lang="en-US" altLang="ja-JP" dirty="0" smtClean="0"/>
              <a:t>Equalization compared to single carrier IDMA.</a:t>
            </a:r>
            <a:endParaRPr kumimoji="1" lang="en-US" altLang="ja-JP" dirty="0"/>
          </a:p>
          <a:p>
            <a:pPr lvl="1"/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492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OFDMA </a:t>
            </a:r>
            <a:r>
              <a:rPr kumimoji="1" lang="en-US" altLang="ja-JP" dirty="0" err="1" smtClean="0"/>
              <a:t>vs</a:t>
            </a:r>
            <a:r>
              <a:rPr kumimoji="1" lang="en-US" altLang="ja-JP" dirty="0" smtClean="0"/>
              <a:t> OFDM-IDMA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53" name="正方形/長方形 652"/>
          <p:cNvSpPr/>
          <p:nvPr/>
        </p:nvSpPr>
        <p:spPr bwMode="auto">
          <a:xfrm>
            <a:off x="768842" y="2149430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4" name="正方形/長方形 653"/>
          <p:cNvSpPr/>
          <p:nvPr/>
        </p:nvSpPr>
        <p:spPr bwMode="auto">
          <a:xfrm>
            <a:off x="974904" y="2149430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5" name="正方形/長方形 654"/>
          <p:cNvSpPr/>
          <p:nvPr/>
        </p:nvSpPr>
        <p:spPr bwMode="auto">
          <a:xfrm>
            <a:off x="1180965" y="2149430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6" name="正方形/長方形 655"/>
          <p:cNvSpPr/>
          <p:nvPr/>
        </p:nvSpPr>
        <p:spPr bwMode="auto">
          <a:xfrm>
            <a:off x="1387027" y="2149430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7" name="正方形/長方形 656"/>
          <p:cNvSpPr/>
          <p:nvPr/>
        </p:nvSpPr>
        <p:spPr bwMode="auto">
          <a:xfrm>
            <a:off x="1593089" y="2149430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8" name="正方形/長方形 657"/>
          <p:cNvSpPr/>
          <p:nvPr/>
        </p:nvSpPr>
        <p:spPr bwMode="auto">
          <a:xfrm>
            <a:off x="1799151" y="2149430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9" name="正方形/長方形 658"/>
          <p:cNvSpPr/>
          <p:nvPr/>
        </p:nvSpPr>
        <p:spPr bwMode="auto">
          <a:xfrm>
            <a:off x="2005212" y="2149430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0" name="正方形/長方形 659"/>
          <p:cNvSpPr/>
          <p:nvPr/>
        </p:nvSpPr>
        <p:spPr bwMode="auto">
          <a:xfrm>
            <a:off x="2211274" y="2149430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1" name="正方形/長方形 660"/>
          <p:cNvSpPr/>
          <p:nvPr/>
        </p:nvSpPr>
        <p:spPr bwMode="auto">
          <a:xfrm>
            <a:off x="768842" y="2355492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2" name="正方形/長方形 661"/>
          <p:cNvSpPr/>
          <p:nvPr/>
        </p:nvSpPr>
        <p:spPr bwMode="auto">
          <a:xfrm>
            <a:off x="974904" y="2355492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3" name="正方形/長方形 662"/>
          <p:cNvSpPr/>
          <p:nvPr/>
        </p:nvSpPr>
        <p:spPr bwMode="auto">
          <a:xfrm>
            <a:off x="1180965" y="2355492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4" name="正方形/長方形 663"/>
          <p:cNvSpPr/>
          <p:nvPr/>
        </p:nvSpPr>
        <p:spPr bwMode="auto">
          <a:xfrm>
            <a:off x="1387027" y="2355492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5" name="正方形/長方形 664"/>
          <p:cNvSpPr/>
          <p:nvPr/>
        </p:nvSpPr>
        <p:spPr bwMode="auto">
          <a:xfrm>
            <a:off x="1593089" y="2355492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6" name="正方形/長方形 665"/>
          <p:cNvSpPr/>
          <p:nvPr/>
        </p:nvSpPr>
        <p:spPr bwMode="auto">
          <a:xfrm>
            <a:off x="1799151" y="2355492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7" name="正方形/長方形 666"/>
          <p:cNvSpPr/>
          <p:nvPr/>
        </p:nvSpPr>
        <p:spPr bwMode="auto">
          <a:xfrm>
            <a:off x="2005212" y="2355492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8" name="正方形/長方形 667"/>
          <p:cNvSpPr/>
          <p:nvPr/>
        </p:nvSpPr>
        <p:spPr bwMode="auto">
          <a:xfrm>
            <a:off x="2211274" y="2355492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9" name="正方形/長方形 668"/>
          <p:cNvSpPr/>
          <p:nvPr/>
        </p:nvSpPr>
        <p:spPr bwMode="auto">
          <a:xfrm>
            <a:off x="768842" y="2561554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0" name="正方形/長方形 669"/>
          <p:cNvSpPr/>
          <p:nvPr/>
        </p:nvSpPr>
        <p:spPr bwMode="auto">
          <a:xfrm>
            <a:off x="974904" y="2561554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1" name="正方形/長方形 670"/>
          <p:cNvSpPr/>
          <p:nvPr/>
        </p:nvSpPr>
        <p:spPr bwMode="auto">
          <a:xfrm>
            <a:off x="1180965" y="2561554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2" name="正方形/長方形 671"/>
          <p:cNvSpPr/>
          <p:nvPr/>
        </p:nvSpPr>
        <p:spPr bwMode="auto">
          <a:xfrm>
            <a:off x="1387027" y="2561554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3" name="正方形/長方形 672"/>
          <p:cNvSpPr/>
          <p:nvPr/>
        </p:nvSpPr>
        <p:spPr bwMode="auto">
          <a:xfrm>
            <a:off x="1593089" y="2561554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4" name="正方形/長方形 673"/>
          <p:cNvSpPr/>
          <p:nvPr/>
        </p:nvSpPr>
        <p:spPr bwMode="auto">
          <a:xfrm>
            <a:off x="1799151" y="2561554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5" name="正方形/長方形 674"/>
          <p:cNvSpPr/>
          <p:nvPr/>
        </p:nvSpPr>
        <p:spPr bwMode="auto">
          <a:xfrm>
            <a:off x="2005212" y="2561554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6" name="正方形/長方形 675"/>
          <p:cNvSpPr/>
          <p:nvPr/>
        </p:nvSpPr>
        <p:spPr bwMode="auto">
          <a:xfrm>
            <a:off x="2211274" y="2561554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7" name="正方形/長方形 676"/>
          <p:cNvSpPr/>
          <p:nvPr/>
        </p:nvSpPr>
        <p:spPr bwMode="auto">
          <a:xfrm>
            <a:off x="768842" y="2767616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8" name="正方形/長方形 677"/>
          <p:cNvSpPr/>
          <p:nvPr/>
        </p:nvSpPr>
        <p:spPr bwMode="auto">
          <a:xfrm>
            <a:off x="974904" y="2767616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9" name="正方形/長方形 678"/>
          <p:cNvSpPr/>
          <p:nvPr/>
        </p:nvSpPr>
        <p:spPr bwMode="auto">
          <a:xfrm>
            <a:off x="1180965" y="2767616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0" name="正方形/長方形 679"/>
          <p:cNvSpPr/>
          <p:nvPr/>
        </p:nvSpPr>
        <p:spPr bwMode="auto">
          <a:xfrm>
            <a:off x="1387027" y="2767616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1" name="正方形/長方形 680"/>
          <p:cNvSpPr/>
          <p:nvPr/>
        </p:nvSpPr>
        <p:spPr bwMode="auto">
          <a:xfrm>
            <a:off x="1593089" y="2767616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2" name="正方形/長方形 681"/>
          <p:cNvSpPr/>
          <p:nvPr/>
        </p:nvSpPr>
        <p:spPr bwMode="auto">
          <a:xfrm>
            <a:off x="1799151" y="2767616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3" name="正方形/長方形 682"/>
          <p:cNvSpPr/>
          <p:nvPr/>
        </p:nvSpPr>
        <p:spPr bwMode="auto">
          <a:xfrm>
            <a:off x="2005212" y="2767616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4" name="正方形/長方形 683"/>
          <p:cNvSpPr/>
          <p:nvPr/>
        </p:nvSpPr>
        <p:spPr bwMode="auto">
          <a:xfrm>
            <a:off x="2211274" y="2767616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5" name="正方形/長方形 684"/>
          <p:cNvSpPr/>
          <p:nvPr/>
        </p:nvSpPr>
        <p:spPr bwMode="auto">
          <a:xfrm>
            <a:off x="754554" y="3211468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6" name="正方形/長方形 685"/>
          <p:cNvSpPr/>
          <p:nvPr/>
        </p:nvSpPr>
        <p:spPr bwMode="auto">
          <a:xfrm>
            <a:off x="960616" y="3211468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7" name="正方形/長方形 686"/>
          <p:cNvSpPr/>
          <p:nvPr/>
        </p:nvSpPr>
        <p:spPr bwMode="auto">
          <a:xfrm>
            <a:off x="1166677" y="3211468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8" name="正方形/長方形 687"/>
          <p:cNvSpPr/>
          <p:nvPr/>
        </p:nvSpPr>
        <p:spPr bwMode="auto">
          <a:xfrm>
            <a:off x="1372739" y="3211468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9" name="正方形/長方形 688"/>
          <p:cNvSpPr/>
          <p:nvPr/>
        </p:nvSpPr>
        <p:spPr bwMode="auto">
          <a:xfrm>
            <a:off x="1578801" y="3211468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0" name="正方形/長方形 689"/>
          <p:cNvSpPr/>
          <p:nvPr/>
        </p:nvSpPr>
        <p:spPr bwMode="auto">
          <a:xfrm>
            <a:off x="1784863" y="3211468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1" name="正方形/長方形 690"/>
          <p:cNvSpPr/>
          <p:nvPr/>
        </p:nvSpPr>
        <p:spPr bwMode="auto">
          <a:xfrm>
            <a:off x="1990924" y="3211468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2" name="正方形/長方形 691"/>
          <p:cNvSpPr/>
          <p:nvPr/>
        </p:nvSpPr>
        <p:spPr bwMode="auto">
          <a:xfrm>
            <a:off x="2196986" y="3211468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3" name="正方形/長方形 692"/>
          <p:cNvSpPr/>
          <p:nvPr/>
        </p:nvSpPr>
        <p:spPr bwMode="auto">
          <a:xfrm>
            <a:off x="754554" y="3417530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4" name="正方形/長方形 693"/>
          <p:cNvSpPr/>
          <p:nvPr/>
        </p:nvSpPr>
        <p:spPr bwMode="auto">
          <a:xfrm>
            <a:off x="960616" y="3417530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5" name="正方形/長方形 694"/>
          <p:cNvSpPr/>
          <p:nvPr/>
        </p:nvSpPr>
        <p:spPr bwMode="auto">
          <a:xfrm>
            <a:off x="1166677" y="3417530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6" name="正方形/長方形 695"/>
          <p:cNvSpPr/>
          <p:nvPr/>
        </p:nvSpPr>
        <p:spPr bwMode="auto">
          <a:xfrm>
            <a:off x="1372739" y="3417530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7" name="正方形/長方形 696"/>
          <p:cNvSpPr/>
          <p:nvPr/>
        </p:nvSpPr>
        <p:spPr bwMode="auto">
          <a:xfrm>
            <a:off x="1578801" y="3417530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8" name="正方形/長方形 697"/>
          <p:cNvSpPr/>
          <p:nvPr/>
        </p:nvSpPr>
        <p:spPr bwMode="auto">
          <a:xfrm>
            <a:off x="1784863" y="3417530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9" name="正方形/長方形 698"/>
          <p:cNvSpPr/>
          <p:nvPr/>
        </p:nvSpPr>
        <p:spPr bwMode="auto">
          <a:xfrm>
            <a:off x="1990924" y="3417530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0" name="正方形/長方形 699"/>
          <p:cNvSpPr/>
          <p:nvPr/>
        </p:nvSpPr>
        <p:spPr bwMode="auto">
          <a:xfrm>
            <a:off x="2196986" y="3417530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1" name="正方形/長方形 700"/>
          <p:cNvSpPr/>
          <p:nvPr/>
        </p:nvSpPr>
        <p:spPr bwMode="auto">
          <a:xfrm>
            <a:off x="754554" y="3623592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2" name="正方形/長方形 701"/>
          <p:cNvSpPr/>
          <p:nvPr/>
        </p:nvSpPr>
        <p:spPr bwMode="auto">
          <a:xfrm>
            <a:off x="960616" y="3623592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3" name="正方形/長方形 702"/>
          <p:cNvSpPr/>
          <p:nvPr/>
        </p:nvSpPr>
        <p:spPr bwMode="auto">
          <a:xfrm>
            <a:off x="1166677" y="3623592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4" name="正方形/長方形 703"/>
          <p:cNvSpPr/>
          <p:nvPr/>
        </p:nvSpPr>
        <p:spPr bwMode="auto">
          <a:xfrm>
            <a:off x="1372739" y="3623592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5" name="正方形/長方形 704"/>
          <p:cNvSpPr/>
          <p:nvPr/>
        </p:nvSpPr>
        <p:spPr bwMode="auto">
          <a:xfrm>
            <a:off x="1578801" y="3623592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6" name="正方形/長方形 705"/>
          <p:cNvSpPr/>
          <p:nvPr/>
        </p:nvSpPr>
        <p:spPr bwMode="auto">
          <a:xfrm>
            <a:off x="1784863" y="3623592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7" name="正方形/長方形 706"/>
          <p:cNvSpPr/>
          <p:nvPr/>
        </p:nvSpPr>
        <p:spPr bwMode="auto">
          <a:xfrm>
            <a:off x="1990924" y="3623592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8" name="正方形/長方形 707"/>
          <p:cNvSpPr/>
          <p:nvPr/>
        </p:nvSpPr>
        <p:spPr bwMode="auto">
          <a:xfrm>
            <a:off x="2196986" y="3623592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9" name="正方形/長方形 708"/>
          <p:cNvSpPr/>
          <p:nvPr/>
        </p:nvSpPr>
        <p:spPr bwMode="auto">
          <a:xfrm>
            <a:off x="754554" y="3829654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0" name="正方形/長方形 709"/>
          <p:cNvSpPr/>
          <p:nvPr/>
        </p:nvSpPr>
        <p:spPr bwMode="auto">
          <a:xfrm>
            <a:off x="960616" y="3829654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1" name="正方形/長方形 710"/>
          <p:cNvSpPr/>
          <p:nvPr/>
        </p:nvSpPr>
        <p:spPr bwMode="auto">
          <a:xfrm>
            <a:off x="1166677" y="3829654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2" name="正方形/長方形 711"/>
          <p:cNvSpPr/>
          <p:nvPr/>
        </p:nvSpPr>
        <p:spPr bwMode="auto">
          <a:xfrm>
            <a:off x="1372739" y="3829654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3" name="正方形/長方形 712"/>
          <p:cNvSpPr/>
          <p:nvPr/>
        </p:nvSpPr>
        <p:spPr bwMode="auto">
          <a:xfrm>
            <a:off x="1578801" y="3829654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4" name="正方形/長方形 713"/>
          <p:cNvSpPr/>
          <p:nvPr/>
        </p:nvSpPr>
        <p:spPr bwMode="auto">
          <a:xfrm>
            <a:off x="1784863" y="3829654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5" name="正方形/長方形 714"/>
          <p:cNvSpPr/>
          <p:nvPr/>
        </p:nvSpPr>
        <p:spPr bwMode="auto">
          <a:xfrm>
            <a:off x="1990924" y="3829654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6" name="正方形/長方形 715"/>
          <p:cNvSpPr/>
          <p:nvPr/>
        </p:nvSpPr>
        <p:spPr bwMode="auto">
          <a:xfrm>
            <a:off x="2196986" y="3829654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7" name="正方形/長方形 716"/>
          <p:cNvSpPr/>
          <p:nvPr/>
        </p:nvSpPr>
        <p:spPr bwMode="auto">
          <a:xfrm>
            <a:off x="735504" y="4268743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8" name="正方形/長方形 717"/>
          <p:cNvSpPr/>
          <p:nvPr/>
        </p:nvSpPr>
        <p:spPr bwMode="auto">
          <a:xfrm>
            <a:off x="941566" y="4268743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9" name="正方形/長方形 718"/>
          <p:cNvSpPr/>
          <p:nvPr/>
        </p:nvSpPr>
        <p:spPr bwMode="auto">
          <a:xfrm>
            <a:off x="1147627" y="4268743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0" name="正方形/長方形 719"/>
          <p:cNvSpPr/>
          <p:nvPr/>
        </p:nvSpPr>
        <p:spPr bwMode="auto">
          <a:xfrm>
            <a:off x="1353689" y="4268743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1" name="正方形/長方形 720"/>
          <p:cNvSpPr/>
          <p:nvPr/>
        </p:nvSpPr>
        <p:spPr bwMode="auto">
          <a:xfrm>
            <a:off x="1559751" y="4268743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2" name="正方形/長方形 721"/>
          <p:cNvSpPr/>
          <p:nvPr/>
        </p:nvSpPr>
        <p:spPr bwMode="auto">
          <a:xfrm>
            <a:off x="1765813" y="4268743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3" name="正方形/長方形 722"/>
          <p:cNvSpPr/>
          <p:nvPr/>
        </p:nvSpPr>
        <p:spPr bwMode="auto">
          <a:xfrm>
            <a:off x="1971874" y="4268743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4" name="正方形/長方形 723"/>
          <p:cNvSpPr/>
          <p:nvPr/>
        </p:nvSpPr>
        <p:spPr bwMode="auto">
          <a:xfrm>
            <a:off x="2177936" y="4268743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5" name="正方形/長方形 724"/>
          <p:cNvSpPr/>
          <p:nvPr/>
        </p:nvSpPr>
        <p:spPr bwMode="auto">
          <a:xfrm>
            <a:off x="735504" y="4474805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6" name="正方形/長方形 725"/>
          <p:cNvSpPr/>
          <p:nvPr/>
        </p:nvSpPr>
        <p:spPr bwMode="auto">
          <a:xfrm>
            <a:off x="941566" y="4474805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7" name="正方形/長方形 726"/>
          <p:cNvSpPr/>
          <p:nvPr/>
        </p:nvSpPr>
        <p:spPr bwMode="auto">
          <a:xfrm>
            <a:off x="1147627" y="4474805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8" name="正方形/長方形 727"/>
          <p:cNvSpPr/>
          <p:nvPr/>
        </p:nvSpPr>
        <p:spPr bwMode="auto">
          <a:xfrm>
            <a:off x="1353689" y="4474805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9" name="正方形/長方形 728"/>
          <p:cNvSpPr/>
          <p:nvPr/>
        </p:nvSpPr>
        <p:spPr bwMode="auto">
          <a:xfrm>
            <a:off x="1559751" y="4474805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0" name="正方形/長方形 729"/>
          <p:cNvSpPr/>
          <p:nvPr/>
        </p:nvSpPr>
        <p:spPr bwMode="auto">
          <a:xfrm>
            <a:off x="1765813" y="4474805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1" name="正方形/長方形 730"/>
          <p:cNvSpPr/>
          <p:nvPr/>
        </p:nvSpPr>
        <p:spPr bwMode="auto">
          <a:xfrm>
            <a:off x="1971874" y="4474805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2" name="正方形/長方形 731"/>
          <p:cNvSpPr/>
          <p:nvPr/>
        </p:nvSpPr>
        <p:spPr bwMode="auto">
          <a:xfrm>
            <a:off x="2177936" y="4474805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3" name="正方形/長方形 732"/>
          <p:cNvSpPr/>
          <p:nvPr/>
        </p:nvSpPr>
        <p:spPr bwMode="auto">
          <a:xfrm>
            <a:off x="735504" y="4680867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4" name="正方形/長方形 733"/>
          <p:cNvSpPr/>
          <p:nvPr/>
        </p:nvSpPr>
        <p:spPr bwMode="auto">
          <a:xfrm>
            <a:off x="941566" y="4680867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5" name="正方形/長方形 734"/>
          <p:cNvSpPr/>
          <p:nvPr/>
        </p:nvSpPr>
        <p:spPr bwMode="auto">
          <a:xfrm>
            <a:off x="1147627" y="4680867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6" name="正方形/長方形 735"/>
          <p:cNvSpPr/>
          <p:nvPr/>
        </p:nvSpPr>
        <p:spPr bwMode="auto">
          <a:xfrm>
            <a:off x="1353689" y="4680867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7" name="正方形/長方形 736"/>
          <p:cNvSpPr/>
          <p:nvPr/>
        </p:nvSpPr>
        <p:spPr bwMode="auto">
          <a:xfrm>
            <a:off x="1559751" y="4680867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8" name="正方形/長方形 737"/>
          <p:cNvSpPr/>
          <p:nvPr/>
        </p:nvSpPr>
        <p:spPr bwMode="auto">
          <a:xfrm>
            <a:off x="1765813" y="4680867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9" name="正方形/長方形 738"/>
          <p:cNvSpPr/>
          <p:nvPr/>
        </p:nvSpPr>
        <p:spPr bwMode="auto">
          <a:xfrm>
            <a:off x="1971874" y="4680867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0" name="正方形/長方形 739"/>
          <p:cNvSpPr/>
          <p:nvPr/>
        </p:nvSpPr>
        <p:spPr bwMode="auto">
          <a:xfrm>
            <a:off x="2177936" y="4680867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1" name="正方形/長方形 740"/>
          <p:cNvSpPr/>
          <p:nvPr/>
        </p:nvSpPr>
        <p:spPr bwMode="auto">
          <a:xfrm>
            <a:off x="735504" y="4886929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2" name="正方形/長方形 741"/>
          <p:cNvSpPr/>
          <p:nvPr/>
        </p:nvSpPr>
        <p:spPr bwMode="auto">
          <a:xfrm>
            <a:off x="941566" y="4886929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3" name="正方形/長方形 742"/>
          <p:cNvSpPr/>
          <p:nvPr/>
        </p:nvSpPr>
        <p:spPr bwMode="auto">
          <a:xfrm>
            <a:off x="1147627" y="4886929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4" name="正方形/長方形 743"/>
          <p:cNvSpPr/>
          <p:nvPr/>
        </p:nvSpPr>
        <p:spPr bwMode="auto">
          <a:xfrm>
            <a:off x="1353689" y="4886929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5" name="正方形/長方形 744"/>
          <p:cNvSpPr/>
          <p:nvPr/>
        </p:nvSpPr>
        <p:spPr bwMode="auto">
          <a:xfrm>
            <a:off x="1559751" y="4886929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6" name="正方形/長方形 745"/>
          <p:cNvSpPr/>
          <p:nvPr/>
        </p:nvSpPr>
        <p:spPr bwMode="auto">
          <a:xfrm>
            <a:off x="1765813" y="4886929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7" name="正方形/長方形 746"/>
          <p:cNvSpPr/>
          <p:nvPr/>
        </p:nvSpPr>
        <p:spPr bwMode="auto">
          <a:xfrm>
            <a:off x="1971874" y="4886929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8" name="正方形/長方形 747"/>
          <p:cNvSpPr/>
          <p:nvPr/>
        </p:nvSpPr>
        <p:spPr bwMode="auto">
          <a:xfrm>
            <a:off x="2177936" y="4886929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9" name="正方形/長方形 748"/>
          <p:cNvSpPr/>
          <p:nvPr/>
        </p:nvSpPr>
        <p:spPr bwMode="auto">
          <a:xfrm>
            <a:off x="716454" y="5345068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0" name="正方形/長方形 749"/>
          <p:cNvSpPr/>
          <p:nvPr/>
        </p:nvSpPr>
        <p:spPr bwMode="auto">
          <a:xfrm>
            <a:off x="922516" y="5345068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1" name="正方形/長方形 750"/>
          <p:cNvSpPr/>
          <p:nvPr/>
        </p:nvSpPr>
        <p:spPr bwMode="auto">
          <a:xfrm>
            <a:off x="1128577" y="5345068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2" name="正方形/長方形 751"/>
          <p:cNvSpPr/>
          <p:nvPr/>
        </p:nvSpPr>
        <p:spPr bwMode="auto">
          <a:xfrm>
            <a:off x="1334639" y="5345068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3" name="正方形/長方形 752"/>
          <p:cNvSpPr/>
          <p:nvPr/>
        </p:nvSpPr>
        <p:spPr bwMode="auto">
          <a:xfrm>
            <a:off x="1540701" y="5345068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4" name="正方形/長方形 753"/>
          <p:cNvSpPr/>
          <p:nvPr/>
        </p:nvSpPr>
        <p:spPr bwMode="auto">
          <a:xfrm>
            <a:off x="1746763" y="5345068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5" name="正方形/長方形 754"/>
          <p:cNvSpPr/>
          <p:nvPr/>
        </p:nvSpPr>
        <p:spPr bwMode="auto">
          <a:xfrm>
            <a:off x="1952824" y="5345068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6" name="正方形/長方形 755"/>
          <p:cNvSpPr/>
          <p:nvPr/>
        </p:nvSpPr>
        <p:spPr bwMode="auto">
          <a:xfrm>
            <a:off x="2158886" y="5345068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7" name="正方形/長方形 756"/>
          <p:cNvSpPr/>
          <p:nvPr/>
        </p:nvSpPr>
        <p:spPr bwMode="auto">
          <a:xfrm>
            <a:off x="716454" y="5551130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8" name="正方形/長方形 757"/>
          <p:cNvSpPr/>
          <p:nvPr/>
        </p:nvSpPr>
        <p:spPr bwMode="auto">
          <a:xfrm>
            <a:off x="922516" y="5551130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9" name="正方形/長方形 758"/>
          <p:cNvSpPr/>
          <p:nvPr/>
        </p:nvSpPr>
        <p:spPr bwMode="auto">
          <a:xfrm>
            <a:off x="1128577" y="5551130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0" name="正方形/長方形 759"/>
          <p:cNvSpPr/>
          <p:nvPr/>
        </p:nvSpPr>
        <p:spPr bwMode="auto">
          <a:xfrm>
            <a:off x="1334639" y="5551130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1" name="正方形/長方形 760"/>
          <p:cNvSpPr/>
          <p:nvPr/>
        </p:nvSpPr>
        <p:spPr bwMode="auto">
          <a:xfrm>
            <a:off x="1540701" y="5551130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2" name="正方形/長方形 761"/>
          <p:cNvSpPr/>
          <p:nvPr/>
        </p:nvSpPr>
        <p:spPr bwMode="auto">
          <a:xfrm>
            <a:off x="1746763" y="5551130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3" name="正方形/長方形 762"/>
          <p:cNvSpPr/>
          <p:nvPr/>
        </p:nvSpPr>
        <p:spPr bwMode="auto">
          <a:xfrm>
            <a:off x="1952824" y="5551130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4" name="正方形/長方形 763"/>
          <p:cNvSpPr/>
          <p:nvPr/>
        </p:nvSpPr>
        <p:spPr bwMode="auto">
          <a:xfrm>
            <a:off x="2158886" y="5551130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5" name="正方形/長方形 764"/>
          <p:cNvSpPr/>
          <p:nvPr/>
        </p:nvSpPr>
        <p:spPr bwMode="auto">
          <a:xfrm>
            <a:off x="716454" y="5757192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6" name="正方形/長方形 765"/>
          <p:cNvSpPr/>
          <p:nvPr/>
        </p:nvSpPr>
        <p:spPr bwMode="auto">
          <a:xfrm>
            <a:off x="922516" y="5757192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7" name="正方形/長方形 766"/>
          <p:cNvSpPr/>
          <p:nvPr/>
        </p:nvSpPr>
        <p:spPr bwMode="auto">
          <a:xfrm>
            <a:off x="1128577" y="5757192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8" name="正方形/長方形 767"/>
          <p:cNvSpPr/>
          <p:nvPr/>
        </p:nvSpPr>
        <p:spPr bwMode="auto">
          <a:xfrm>
            <a:off x="1334639" y="5757192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9" name="正方形/長方形 768"/>
          <p:cNvSpPr/>
          <p:nvPr/>
        </p:nvSpPr>
        <p:spPr bwMode="auto">
          <a:xfrm>
            <a:off x="1540701" y="5757192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0" name="正方形/長方形 769"/>
          <p:cNvSpPr/>
          <p:nvPr/>
        </p:nvSpPr>
        <p:spPr bwMode="auto">
          <a:xfrm>
            <a:off x="1746763" y="5757192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1" name="正方形/長方形 770"/>
          <p:cNvSpPr/>
          <p:nvPr/>
        </p:nvSpPr>
        <p:spPr bwMode="auto">
          <a:xfrm>
            <a:off x="1952824" y="5757192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2" name="正方形/長方形 771"/>
          <p:cNvSpPr/>
          <p:nvPr/>
        </p:nvSpPr>
        <p:spPr bwMode="auto">
          <a:xfrm>
            <a:off x="2158886" y="5757192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3" name="正方形/長方形 772"/>
          <p:cNvSpPr/>
          <p:nvPr/>
        </p:nvSpPr>
        <p:spPr bwMode="auto">
          <a:xfrm>
            <a:off x="716454" y="5963254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4" name="正方形/長方形 773"/>
          <p:cNvSpPr/>
          <p:nvPr/>
        </p:nvSpPr>
        <p:spPr bwMode="auto">
          <a:xfrm>
            <a:off x="922516" y="5963254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5" name="正方形/長方形 774"/>
          <p:cNvSpPr/>
          <p:nvPr/>
        </p:nvSpPr>
        <p:spPr bwMode="auto">
          <a:xfrm>
            <a:off x="1128577" y="5963254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6" name="正方形/長方形 775"/>
          <p:cNvSpPr/>
          <p:nvPr/>
        </p:nvSpPr>
        <p:spPr bwMode="auto">
          <a:xfrm>
            <a:off x="1334639" y="5963254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7" name="正方形/長方形 776"/>
          <p:cNvSpPr/>
          <p:nvPr/>
        </p:nvSpPr>
        <p:spPr bwMode="auto">
          <a:xfrm>
            <a:off x="1540701" y="5963254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8" name="正方形/長方形 777"/>
          <p:cNvSpPr/>
          <p:nvPr/>
        </p:nvSpPr>
        <p:spPr bwMode="auto">
          <a:xfrm>
            <a:off x="1746763" y="5963254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9" name="正方形/長方形 778"/>
          <p:cNvSpPr/>
          <p:nvPr/>
        </p:nvSpPr>
        <p:spPr bwMode="auto">
          <a:xfrm>
            <a:off x="1952824" y="5963254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0" name="正方形/長方形 779"/>
          <p:cNvSpPr/>
          <p:nvPr/>
        </p:nvSpPr>
        <p:spPr bwMode="auto">
          <a:xfrm>
            <a:off x="2158886" y="5963254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1" name="テキスト ボックス 780"/>
          <p:cNvSpPr txBox="1"/>
          <p:nvPr/>
        </p:nvSpPr>
        <p:spPr>
          <a:xfrm>
            <a:off x="895350" y="2943225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Coded bits for user1</a:t>
            </a:r>
            <a:endParaRPr kumimoji="1" lang="ja-JP" altLang="en-US" dirty="0"/>
          </a:p>
        </p:txBody>
      </p:sp>
      <p:sp>
        <p:nvSpPr>
          <p:cNvPr id="782" name="テキスト ボックス 781"/>
          <p:cNvSpPr txBox="1"/>
          <p:nvPr/>
        </p:nvSpPr>
        <p:spPr>
          <a:xfrm>
            <a:off x="885825" y="3952875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Coded bits for user2</a:t>
            </a:r>
            <a:endParaRPr kumimoji="1" lang="ja-JP" altLang="en-US" dirty="0"/>
          </a:p>
        </p:txBody>
      </p:sp>
      <p:sp>
        <p:nvSpPr>
          <p:cNvPr id="783" name="テキスト ボックス 782"/>
          <p:cNvSpPr txBox="1"/>
          <p:nvPr/>
        </p:nvSpPr>
        <p:spPr>
          <a:xfrm>
            <a:off x="857250" y="5038725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Coded bits for user3</a:t>
            </a:r>
            <a:endParaRPr kumimoji="1" lang="ja-JP" altLang="en-US" dirty="0"/>
          </a:p>
        </p:txBody>
      </p:sp>
      <p:sp>
        <p:nvSpPr>
          <p:cNvPr id="784" name="テキスト ボックス 783"/>
          <p:cNvSpPr txBox="1"/>
          <p:nvPr/>
        </p:nvSpPr>
        <p:spPr>
          <a:xfrm>
            <a:off x="781050" y="6124575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Coded bits for user4</a:t>
            </a:r>
            <a:endParaRPr kumimoji="1" lang="ja-JP" altLang="en-US" dirty="0"/>
          </a:p>
        </p:txBody>
      </p:sp>
      <p:cxnSp>
        <p:nvCxnSpPr>
          <p:cNvPr id="786" name="直線矢印コネクタ 785"/>
          <p:cNvCxnSpPr/>
          <p:nvPr/>
        </p:nvCxnSpPr>
        <p:spPr bwMode="auto">
          <a:xfrm>
            <a:off x="2771775" y="2419350"/>
            <a:ext cx="3429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88" name="直線矢印コネクタ 787"/>
          <p:cNvCxnSpPr/>
          <p:nvPr/>
        </p:nvCxnSpPr>
        <p:spPr bwMode="auto">
          <a:xfrm>
            <a:off x="2571750" y="3533775"/>
            <a:ext cx="619125" cy="190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0" name="直線矢印コネクタ 789"/>
          <p:cNvCxnSpPr/>
          <p:nvPr/>
        </p:nvCxnSpPr>
        <p:spPr bwMode="auto">
          <a:xfrm flipV="1">
            <a:off x="2524125" y="4314825"/>
            <a:ext cx="809625" cy="3524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2" name="直線矢印コネクタ 791"/>
          <p:cNvCxnSpPr/>
          <p:nvPr/>
        </p:nvCxnSpPr>
        <p:spPr bwMode="auto">
          <a:xfrm rot="5400000" flipH="1" flipV="1">
            <a:off x="2466975" y="4924425"/>
            <a:ext cx="83820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93" name="正方形/長方形 792"/>
          <p:cNvSpPr/>
          <p:nvPr/>
        </p:nvSpPr>
        <p:spPr bwMode="auto">
          <a:xfrm>
            <a:off x="3507279" y="2944768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4" name="正方形/長方形 793"/>
          <p:cNvSpPr/>
          <p:nvPr/>
        </p:nvSpPr>
        <p:spPr bwMode="auto">
          <a:xfrm>
            <a:off x="3713341" y="2944768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5" name="正方形/長方形 794"/>
          <p:cNvSpPr/>
          <p:nvPr/>
        </p:nvSpPr>
        <p:spPr bwMode="auto">
          <a:xfrm>
            <a:off x="3919402" y="2944768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6" name="正方形/長方形 795"/>
          <p:cNvSpPr/>
          <p:nvPr/>
        </p:nvSpPr>
        <p:spPr bwMode="auto">
          <a:xfrm>
            <a:off x="4125464" y="2944768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7" name="正方形/長方形 796"/>
          <p:cNvSpPr/>
          <p:nvPr/>
        </p:nvSpPr>
        <p:spPr bwMode="auto">
          <a:xfrm>
            <a:off x="3507614" y="3763918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8" name="正方形/長方形 797"/>
          <p:cNvSpPr/>
          <p:nvPr/>
        </p:nvSpPr>
        <p:spPr bwMode="auto">
          <a:xfrm>
            <a:off x="3713676" y="3763918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9" name="正方形/長方形 798"/>
          <p:cNvSpPr/>
          <p:nvPr/>
        </p:nvSpPr>
        <p:spPr bwMode="auto">
          <a:xfrm>
            <a:off x="3919737" y="3763918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0" name="正方形/長方形 799"/>
          <p:cNvSpPr/>
          <p:nvPr/>
        </p:nvSpPr>
        <p:spPr bwMode="auto">
          <a:xfrm>
            <a:off x="4125799" y="3763918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1" name="正方形/長方形 800"/>
          <p:cNvSpPr/>
          <p:nvPr/>
        </p:nvSpPr>
        <p:spPr bwMode="auto">
          <a:xfrm>
            <a:off x="3507279" y="3150830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2" name="正方形/長方形 801"/>
          <p:cNvSpPr/>
          <p:nvPr/>
        </p:nvSpPr>
        <p:spPr bwMode="auto">
          <a:xfrm>
            <a:off x="3713341" y="3150830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3" name="正方形/長方形 802"/>
          <p:cNvSpPr/>
          <p:nvPr/>
        </p:nvSpPr>
        <p:spPr bwMode="auto">
          <a:xfrm>
            <a:off x="3919402" y="3150830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4" name="正方形/長方形 803"/>
          <p:cNvSpPr/>
          <p:nvPr/>
        </p:nvSpPr>
        <p:spPr bwMode="auto">
          <a:xfrm>
            <a:off x="4125464" y="3150830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5" name="正方形/長方形 804"/>
          <p:cNvSpPr/>
          <p:nvPr/>
        </p:nvSpPr>
        <p:spPr bwMode="auto">
          <a:xfrm>
            <a:off x="3507614" y="3969980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6" name="正方形/長方形 805"/>
          <p:cNvSpPr/>
          <p:nvPr/>
        </p:nvSpPr>
        <p:spPr bwMode="auto">
          <a:xfrm>
            <a:off x="3713676" y="3969980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7" name="正方形/長方形 806"/>
          <p:cNvSpPr/>
          <p:nvPr/>
        </p:nvSpPr>
        <p:spPr bwMode="auto">
          <a:xfrm>
            <a:off x="3919737" y="3969980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8" name="正方形/長方形 807"/>
          <p:cNvSpPr/>
          <p:nvPr/>
        </p:nvSpPr>
        <p:spPr bwMode="auto">
          <a:xfrm>
            <a:off x="4125799" y="3969980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9" name="正方形/長方形 808"/>
          <p:cNvSpPr/>
          <p:nvPr/>
        </p:nvSpPr>
        <p:spPr bwMode="auto">
          <a:xfrm>
            <a:off x="3507279" y="3356892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0" name="正方形/長方形 809"/>
          <p:cNvSpPr/>
          <p:nvPr/>
        </p:nvSpPr>
        <p:spPr bwMode="auto">
          <a:xfrm>
            <a:off x="3713341" y="3356892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1" name="正方形/長方形 810"/>
          <p:cNvSpPr/>
          <p:nvPr/>
        </p:nvSpPr>
        <p:spPr bwMode="auto">
          <a:xfrm>
            <a:off x="3919402" y="3356892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2" name="正方形/長方形 811"/>
          <p:cNvSpPr/>
          <p:nvPr/>
        </p:nvSpPr>
        <p:spPr bwMode="auto">
          <a:xfrm>
            <a:off x="4125464" y="3356892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3" name="正方形/長方形 812"/>
          <p:cNvSpPr/>
          <p:nvPr/>
        </p:nvSpPr>
        <p:spPr bwMode="auto">
          <a:xfrm>
            <a:off x="3507614" y="4176042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4" name="正方形/長方形 813"/>
          <p:cNvSpPr/>
          <p:nvPr/>
        </p:nvSpPr>
        <p:spPr bwMode="auto">
          <a:xfrm>
            <a:off x="3713676" y="4176042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5" name="正方形/長方形 814"/>
          <p:cNvSpPr/>
          <p:nvPr/>
        </p:nvSpPr>
        <p:spPr bwMode="auto">
          <a:xfrm>
            <a:off x="3919737" y="4176042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6" name="正方形/長方形 815"/>
          <p:cNvSpPr/>
          <p:nvPr/>
        </p:nvSpPr>
        <p:spPr bwMode="auto">
          <a:xfrm>
            <a:off x="4125799" y="4176042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7" name="正方形/長方形 816"/>
          <p:cNvSpPr/>
          <p:nvPr/>
        </p:nvSpPr>
        <p:spPr bwMode="auto">
          <a:xfrm>
            <a:off x="3507279" y="3562954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8" name="正方形/長方形 817"/>
          <p:cNvSpPr/>
          <p:nvPr/>
        </p:nvSpPr>
        <p:spPr bwMode="auto">
          <a:xfrm>
            <a:off x="3713341" y="3562954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9" name="正方形/長方形 818"/>
          <p:cNvSpPr/>
          <p:nvPr/>
        </p:nvSpPr>
        <p:spPr bwMode="auto">
          <a:xfrm>
            <a:off x="3919402" y="3562954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0" name="正方形/長方形 819"/>
          <p:cNvSpPr/>
          <p:nvPr/>
        </p:nvSpPr>
        <p:spPr bwMode="auto">
          <a:xfrm>
            <a:off x="4125464" y="3562954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1" name="正方形/長方形 820"/>
          <p:cNvSpPr/>
          <p:nvPr/>
        </p:nvSpPr>
        <p:spPr bwMode="auto">
          <a:xfrm>
            <a:off x="3507614" y="4382104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2" name="正方形/長方形 821"/>
          <p:cNvSpPr/>
          <p:nvPr/>
        </p:nvSpPr>
        <p:spPr bwMode="auto">
          <a:xfrm>
            <a:off x="3713676" y="4382104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3" name="正方形/長方形 822"/>
          <p:cNvSpPr/>
          <p:nvPr/>
        </p:nvSpPr>
        <p:spPr bwMode="auto">
          <a:xfrm>
            <a:off x="3919737" y="4382104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4" name="正方形/長方形 823"/>
          <p:cNvSpPr/>
          <p:nvPr/>
        </p:nvSpPr>
        <p:spPr bwMode="auto">
          <a:xfrm>
            <a:off x="4125799" y="4382104"/>
            <a:ext cx="193183" cy="193183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27" name="直線矢印コネクタ 826"/>
          <p:cNvCxnSpPr/>
          <p:nvPr/>
        </p:nvCxnSpPr>
        <p:spPr bwMode="auto">
          <a:xfrm>
            <a:off x="3448050" y="2733675"/>
            <a:ext cx="914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28" name="テキスト ボックス 827"/>
          <p:cNvSpPr txBox="1"/>
          <p:nvPr/>
        </p:nvSpPr>
        <p:spPr>
          <a:xfrm>
            <a:off x="3648075" y="2514600"/>
            <a:ext cx="504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time</a:t>
            </a:r>
            <a:endParaRPr kumimoji="1" lang="ja-JP" altLang="en-US" dirty="0"/>
          </a:p>
        </p:txBody>
      </p:sp>
      <p:cxnSp>
        <p:nvCxnSpPr>
          <p:cNvPr id="830" name="直線矢印コネクタ 829"/>
          <p:cNvCxnSpPr/>
          <p:nvPr/>
        </p:nvCxnSpPr>
        <p:spPr bwMode="auto">
          <a:xfrm rot="5400000">
            <a:off x="3548063" y="3852862"/>
            <a:ext cx="1762125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31" name="テキスト ボックス 830"/>
          <p:cNvSpPr txBox="1"/>
          <p:nvPr/>
        </p:nvSpPr>
        <p:spPr>
          <a:xfrm rot="5400000">
            <a:off x="4210050" y="3552825"/>
            <a:ext cx="861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subcarriers</a:t>
            </a:r>
            <a:endParaRPr kumimoji="1" lang="ja-JP" altLang="en-US" dirty="0"/>
          </a:p>
        </p:txBody>
      </p:sp>
      <p:sp>
        <p:nvSpPr>
          <p:cNvPr id="1032" name="正方形/長方形 1031"/>
          <p:cNvSpPr/>
          <p:nvPr/>
        </p:nvSpPr>
        <p:spPr bwMode="auto">
          <a:xfrm>
            <a:off x="5133726" y="2681891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3" name="正方形/長方形 1032"/>
          <p:cNvSpPr/>
          <p:nvPr/>
        </p:nvSpPr>
        <p:spPr bwMode="auto">
          <a:xfrm>
            <a:off x="5339788" y="2681891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4" name="正方形/長方形 1033"/>
          <p:cNvSpPr/>
          <p:nvPr/>
        </p:nvSpPr>
        <p:spPr bwMode="auto">
          <a:xfrm>
            <a:off x="5545849" y="2681891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5" name="正方形/長方形 1034"/>
          <p:cNvSpPr/>
          <p:nvPr/>
        </p:nvSpPr>
        <p:spPr bwMode="auto">
          <a:xfrm>
            <a:off x="5751911" y="2681891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6" name="正方形/長方形 1035"/>
          <p:cNvSpPr/>
          <p:nvPr/>
        </p:nvSpPr>
        <p:spPr bwMode="auto">
          <a:xfrm>
            <a:off x="5957973" y="2681891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7" name="正方形/長方形 1036"/>
          <p:cNvSpPr/>
          <p:nvPr/>
        </p:nvSpPr>
        <p:spPr bwMode="auto">
          <a:xfrm>
            <a:off x="6164035" y="2681891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8" name="正方形/長方形 1037"/>
          <p:cNvSpPr/>
          <p:nvPr/>
        </p:nvSpPr>
        <p:spPr bwMode="auto">
          <a:xfrm>
            <a:off x="6370096" y="2681891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9" name="正方形/長方形 1038"/>
          <p:cNvSpPr/>
          <p:nvPr/>
        </p:nvSpPr>
        <p:spPr bwMode="auto">
          <a:xfrm>
            <a:off x="6576158" y="2681891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4" name="正方形/長方形 1063"/>
          <p:cNvSpPr/>
          <p:nvPr/>
        </p:nvSpPr>
        <p:spPr bwMode="auto">
          <a:xfrm>
            <a:off x="5119438" y="3743929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5" name="正方形/長方形 1064"/>
          <p:cNvSpPr/>
          <p:nvPr/>
        </p:nvSpPr>
        <p:spPr bwMode="auto">
          <a:xfrm>
            <a:off x="5325500" y="3743929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6" name="正方形/長方形 1065"/>
          <p:cNvSpPr/>
          <p:nvPr/>
        </p:nvSpPr>
        <p:spPr bwMode="auto">
          <a:xfrm>
            <a:off x="5531561" y="3743929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7" name="正方形/長方形 1066"/>
          <p:cNvSpPr/>
          <p:nvPr/>
        </p:nvSpPr>
        <p:spPr bwMode="auto">
          <a:xfrm>
            <a:off x="5737623" y="3743929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8" name="正方形/長方形 1067"/>
          <p:cNvSpPr/>
          <p:nvPr/>
        </p:nvSpPr>
        <p:spPr bwMode="auto">
          <a:xfrm>
            <a:off x="5943685" y="3743929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9" name="正方形/長方形 1068"/>
          <p:cNvSpPr/>
          <p:nvPr/>
        </p:nvSpPr>
        <p:spPr bwMode="auto">
          <a:xfrm>
            <a:off x="6149747" y="3743929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0" name="正方形/長方形 1069"/>
          <p:cNvSpPr/>
          <p:nvPr/>
        </p:nvSpPr>
        <p:spPr bwMode="auto">
          <a:xfrm>
            <a:off x="6355808" y="3743929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1" name="正方形/長方形 1070"/>
          <p:cNvSpPr/>
          <p:nvPr/>
        </p:nvSpPr>
        <p:spPr bwMode="auto">
          <a:xfrm>
            <a:off x="6561870" y="3743929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6" name="正方形/長方形 1095"/>
          <p:cNvSpPr/>
          <p:nvPr/>
        </p:nvSpPr>
        <p:spPr bwMode="auto">
          <a:xfrm>
            <a:off x="5100388" y="4801204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7" name="正方形/長方形 1096"/>
          <p:cNvSpPr/>
          <p:nvPr/>
        </p:nvSpPr>
        <p:spPr bwMode="auto">
          <a:xfrm>
            <a:off x="5306450" y="4801204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8" name="正方形/長方形 1097"/>
          <p:cNvSpPr/>
          <p:nvPr/>
        </p:nvSpPr>
        <p:spPr bwMode="auto">
          <a:xfrm>
            <a:off x="5512511" y="4801204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9" name="正方形/長方形 1098"/>
          <p:cNvSpPr/>
          <p:nvPr/>
        </p:nvSpPr>
        <p:spPr bwMode="auto">
          <a:xfrm>
            <a:off x="5718573" y="4801204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0" name="正方形/長方形 1099"/>
          <p:cNvSpPr/>
          <p:nvPr/>
        </p:nvSpPr>
        <p:spPr bwMode="auto">
          <a:xfrm>
            <a:off x="5924635" y="4801204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1" name="正方形/長方形 1100"/>
          <p:cNvSpPr/>
          <p:nvPr/>
        </p:nvSpPr>
        <p:spPr bwMode="auto">
          <a:xfrm>
            <a:off x="6130697" y="4801204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2" name="正方形/長方形 1101"/>
          <p:cNvSpPr/>
          <p:nvPr/>
        </p:nvSpPr>
        <p:spPr bwMode="auto">
          <a:xfrm>
            <a:off x="6336758" y="4801204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3" name="正方形/長方形 1102"/>
          <p:cNvSpPr/>
          <p:nvPr/>
        </p:nvSpPr>
        <p:spPr bwMode="auto">
          <a:xfrm>
            <a:off x="6542820" y="4801204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8" name="正方形/長方形 1127"/>
          <p:cNvSpPr/>
          <p:nvPr/>
        </p:nvSpPr>
        <p:spPr bwMode="auto">
          <a:xfrm>
            <a:off x="5081338" y="5877529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9" name="正方形/長方形 1128"/>
          <p:cNvSpPr/>
          <p:nvPr/>
        </p:nvSpPr>
        <p:spPr bwMode="auto">
          <a:xfrm>
            <a:off x="5287400" y="5877529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0" name="正方形/長方形 1129"/>
          <p:cNvSpPr/>
          <p:nvPr/>
        </p:nvSpPr>
        <p:spPr bwMode="auto">
          <a:xfrm>
            <a:off x="5493461" y="5877529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1" name="正方形/長方形 1130"/>
          <p:cNvSpPr/>
          <p:nvPr/>
        </p:nvSpPr>
        <p:spPr bwMode="auto">
          <a:xfrm>
            <a:off x="5699523" y="5877529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2" name="正方形/長方形 1131"/>
          <p:cNvSpPr/>
          <p:nvPr/>
        </p:nvSpPr>
        <p:spPr bwMode="auto">
          <a:xfrm>
            <a:off x="5905585" y="5877529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3" name="正方形/長方形 1132"/>
          <p:cNvSpPr/>
          <p:nvPr/>
        </p:nvSpPr>
        <p:spPr bwMode="auto">
          <a:xfrm>
            <a:off x="6111647" y="5877529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4" name="正方形/長方形 1133"/>
          <p:cNvSpPr/>
          <p:nvPr/>
        </p:nvSpPr>
        <p:spPr bwMode="auto">
          <a:xfrm>
            <a:off x="6317708" y="5877529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5" name="正方形/長方形 1134"/>
          <p:cNvSpPr/>
          <p:nvPr/>
        </p:nvSpPr>
        <p:spPr bwMode="auto">
          <a:xfrm>
            <a:off x="6523770" y="5877529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6" name="テキスト ボックス 1135"/>
          <p:cNvSpPr txBox="1"/>
          <p:nvPr/>
        </p:nvSpPr>
        <p:spPr>
          <a:xfrm>
            <a:off x="5260234" y="28575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Coded bits for user1</a:t>
            </a:r>
            <a:endParaRPr kumimoji="1" lang="ja-JP" altLang="en-US" dirty="0"/>
          </a:p>
        </p:txBody>
      </p:sp>
      <p:sp>
        <p:nvSpPr>
          <p:cNvPr id="1137" name="テキスト ボックス 1136"/>
          <p:cNvSpPr txBox="1"/>
          <p:nvPr/>
        </p:nvSpPr>
        <p:spPr>
          <a:xfrm>
            <a:off x="5250709" y="386715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Coded bits for user2</a:t>
            </a:r>
            <a:endParaRPr kumimoji="1" lang="ja-JP" altLang="en-US" dirty="0"/>
          </a:p>
        </p:txBody>
      </p:sp>
      <p:sp>
        <p:nvSpPr>
          <p:cNvPr id="1138" name="テキスト ボックス 1137"/>
          <p:cNvSpPr txBox="1"/>
          <p:nvPr/>
        </p:nvSpPr>
        <p:spPr>
          <a:xfrm>
            <a:off x="5222134" y="49530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Coded bits for user3</a:t>
            </a:r>
            <a:endParaRPr kumimoji="1" lang="ja-JP" altLang="en-US" dirty="0"/>
          </a:p>
        </p:txBody>
      </p:sp>
      <p:sp>
        <p:nvSpPr>
          <p:cNvPr id="1139" name="テキスト ボックス 1138"/>
          <p:cNvSpPr txBox="1"/>
          <p:nvPr/>
        </p:nvSpPr>
        <p:spPr>
          <a:xfrm>
            <a:off x="5145934" y="603885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Coded bits for user4</a:t>
            </a:r>
            <a:endParaRPr kumimoji="1" lang="ja-JP" altLang="en-US" dirty="0"/>
          </a:p>
        </p:txBody>
      </p:sp>
      <p:cxnSp>
        <p:nvCxnSpPr>
          <p:cNvPr id="1140" name="直線矢印コネクタ 1139"/>
          <p:cNvCxnSpPr/>
          <p:nvPr/>
        </p:nvCxnSpPr>
        <p:spPr bwMode="auto">
          <a:xfrm>
            <a:off x="7079509" y="2771775"/>
            <a:ext cx="3429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41" name="直線矢印コネクタ 1140"/>
          <p:cNvCxnSpPr/>
          <p:nvPr/>
        </p:nvCxnSpPr>
        <p:spPr bwMode="auto">
          <a:xfrm>
            <a:off x="6955684" y="3857625"/>
            <a:ext cx="619125" cy="190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42" name="直線矢印コネクタ 1141"/>
          <p:cNvCxnSpPr/>
          <p:nvPr/>
        </p:nvCxnSpPr>
        <p:spPr bwMode="auto">
          <a:xfrm flipV="1">
            <a:off x="6917584" y="4381500"/>
            <a:ext cx="809625" cy="3524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43" name="直線矢印コネクタ 1142"/>
          <p:cNvCxnSpPr/>
          <p:nvPr/>
        </p:nvCxnSpPr>
        <p:spPr bwMode="auto">
          <a:xfrm rot="5400000" flipH="1" flipV="1">
            <a:off x="6908059" y="5095875"/>
            <a:ext cx="83820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44" name="正方形/長方形 1143"/>
          <p:cNvSpPr/>
          <p:nvPr/>
        </p:nvSpPr>
        <p:spPr bwMode="auto">
          <a:xfrm>
            <a:off x="7872163" y="2859043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5" name="正方形/長方形 1144"/>
          <p:cNvSpPr/>
          <p:nvPr/>
        </p:nvSpPr>
        <p:spPr bwMode="auto">
          <a:xfrm>
            <a:off x="8078225" y="2859043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6" name="正方形/長方形 1145"/>
          <p:cNvSpPr/>
          <p:nvPr/>
        </p:nvSpPr>
        <p:spPr bwMode="auto">
          <a:xfrm>
            <a:off x="8284286" y="2859043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7" name="正方形/長方形 1146"/>
          <p:cNvSpPr/>
          <p:nvPr/>
        </p:nvSpPr>
        <p:spPr bwMode="auto">
          <a:xfrm>
            <a:off x="8490348" y="2859043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8" name="正方形/長方形 1147"/>
          <p:cNvSpPr/>
          <p:nvPr/>
        </p:nvSpPr>
        <p:spPr bwMode="auto">
          <a:xfrm>
            <a:off x="7872498" y="3678193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9" name="正方形/長方形 1148"/>
          <p:cNvSpPr/>
          <p:nvPr/>
        </p:nvSpPr>
        <p:spPr bwMode="auto">
          <a:xfrm>
            <a:off x="8078560" y="3678193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0" name="正方形/長方形 1149"/>
          <p:cNvSpPr/>
          <p:nvPr/>
        </p:nvSpPr>
        <p:spPr bwMode="auto">
          <a:xfrm>
            <a:off x="8284621" y="3678193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1" name="正方形/長方形 1150"/>
          <p:cNvSpPr/>
          <p:nvPr/>
        </p:nvSpPr>
        <p:spPr bwMode="auto">
          <a:xfrm>
            <a:off x="8490683" y="3678193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2" name="正方形/長方形 1151"/>
          <p:cNvSpPr/>
          <p:nvPr/>
        </p:nvSpPr>
        <p:spPr bwMode="auto">
          <a:xfrm>
            <a:off x="7872163" y="3065105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3" name="正方形/長方形 1152"/>
          <p:cNvSpPr/>
          <p:nvPr/>
        </p:nvSpPr>
        <p:spPr bwMode="auto">
          <a:xfrm>
            <a:off x="8078225" y="3065105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4" name="正方形/長方形 1153"/>
          <p:cNvSpPr/>
          <p:nvPr/>
        </p:nvSpPr>
        <p:spPr bwMode="auto">
          <a:xfrm>
            <a:off x="8284286" y="3065105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5" name="正方形/長方形 1154"/>
          <p:cNvSpPr/>
          <p:nvPr/>
        </p:nvSpPr>
        <p:spPr bwMode="auto">
          <a:xfrm>
            <a:off x="8490348" y="3065105"/>
            <a:ext cx="193183" cy="1931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6" name="正方形/長方形 1155"/>
          <p:cNvSpPr/>
          <p:nvPr/>
        </p:nvSpPr>
        <p:spPr bwMode="auto">
          <a:xfrm>
            <a:off x="7872498" y="3884255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7" name="正方形/長方形 1156"/>
          <p:cNvSpPr/>
          <p:nvPr/>
        </p:nvSpPr>
        <p:spPr bwMode="auto">
          <a:xfrm>
            <a:off x="8078560" y="3884255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8" name="正方形/長方形 1157"/>
          <p:cNvSpPr/>
          <p:nvPr/>
        </p:nvSpPr>
        <p:spPr bwMode="auto">
          <a:xfrm>
            <a:off x="8284621" y="3884255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9" name="正方形/長方形 1158"/>
          <p:cNvSpPr/>
          <p:nvPr/>
        </p:nvSpPr>
        <p:spPr bwMode="auto">
          <a:xfrm>
            <a:off x="8490683" y="3884255"/>
            <a:ext cx="193183" cy="19318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0" name="正方形/長方形 1159"/>
          <p:cNvSpPr/>
          <p:nvPr/>
        </p:nvSpPr>
        <p:spPr bwMode="auto">
          <a:xfrm>
            <a:off x="7872163" y="3271167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1" name="正方形/長方形 1160"/>
          <p:cNvSpPr/>
          <p:nvPr/>
        </p:nvSpPr>
        <p:spPr bwMode="auto">
          <a:xfrm>
            <a:off x="8078225" y="3271167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2" name="正方形/長方形 1161"/>
          <p:cNvSpPr/>
          <p:nvPr/>
        </p:nvSpPr>
        <p:spPr bwMode="auto">
          <a:xfrm>
            <a:off x="8284286" y="3271167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3" name="正方形/長方形 1162"/>
          <p:cNvSpPr/>
          <p:nvPr/>
        </p:nvSpPr>
        <p:spPr bwMode="auto">
          <a:xfrm>
            <a:off x="8490348" y="3271167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4" name="正方形/長方形 1163"/>
          <p:cNvSpPr/>
          <p:nvPr/>
        </p:nvSpPr>
        <p:spPr bwMode="auto">
          <a:xfrm>
            <a:off x="7872498" y="4090317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5" name="正方形/長方形 1164"/>
          <p:cNvSpPr/>
          <p:nvPr/>
        </p:nvSpPr>
        <p:spPr bwMode="auto">
          <a:xfrm>
            <a:off x="8078560" y="4090317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6" name="正方形/長方形 1165"/>
          <p:cNvSpPr/>
          <p:nvPr/>
        </p:nvSpPr>
        <p:spPr bwMode="auto">
          <a:xfrm>
            <a:off x="8284621" y="4090317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7" name="正方形/長方形 1166"/>
          <p:cNvSpPr/>
          <p:nvPr/>
        </p:nvSpPr>
        <p:spPr bwMode="auto">
          <a:xfrm>
            <a:off x="8490683" y="4090317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8" name="正方形/長方形 1167"/>
          <p:cNvSpPr/>
          <p:nvPr/>
        </p:nvSpPr>
        <p:spPr bwMode="auto">
          <a:xfrm>
            <a:off x="7872163" y="3477229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9" name="正方形/長方形 1168"/>
          <p:cNvSpPr/>
          <p:nvPr/>
        </p:nvSpPr>
        <p:spPr bwMode="auto">
          <a:xfrm>
            <a:off x="8078225" y="3477229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70" name="正方形/長方形 1169"/>
          <p:cNvSpPr/>
          <p:nvPr/>
        </p:nvSpPr>
        <p:spPr bwMode="auto">
          <a:xfrm>
            <a:off x="8284286" y="3477229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71" name="正方形/長方形 1170"/>
          <p:cNvSpPr/>
          <p:nvPr/>
        </p:nvSpPr>
        <p:spPr bwMode="auto">
          <a:xfrm>
            <a:off x="8490348" y="3477229"/>
            <a:ext cx="193183" cy="19318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72" name="正方形/長方形 1171"/>
          <p:cNvSpPr/>
          <p:nvPr/>
        </p:nvSpPr>
        <p:spPr bwMode="auto">
          <a:xfrm>
            <a:off x="7872498" y="4296379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73" name="正方形/長方形 1172"/>
          <p:cNvSpPr/>
          <p:nvPr/>
        </p:nvSpPr>
        <p:spPr bwMode="auto">
          <a:xfrm>
            <a:off x="8078560" y="4296379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74" name="正方形/長方形 1173"/>
          <p:cNvSpPr/>
          <p:nvPr/>
        </p:nvSpPr>
        <p:spPr bwMode="auto">
          <a:xfrm>
            <a:off x="8284621" y="4296379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75" name="正方形/長方形 1174"/>
          <p:cNvSpPr/>
          <p:nvPr/>
        </p:nvSpPr>
        <p:spPr bwMode="auto">
          <a:xfrm>
            <a:off x="8490683" y="4296379"/>
            <a:ext cx="193183" cy="19318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76" name="直線矢印コネクタ 1175"/>
          <p:cNvCxnSpPr/>
          <p:nvPr/>
        </p:nvCxnSpPr>
        <p:spPr bwMode="auto">
          <a:xfrm>
            <a:off x="7812934" y="2647950"/>
            <a:ext cx="914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77" name="テキスト ボックス 1176"/>
          <p:cNvSpPr txBox="1"/>
          <p:nvPr/>
        </p:nvSpPr>
        <p:spPr>
          <a:xfrm>
            <a:off x="8012959" y="2428875"/>
            <a:ext cx="504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time</a:t>
            </a:r>
            <a:endParaRPr kumimoji="1" lang="ja-JP" altLang="en-US" dirty="0"/>
          </a:p>
        </p:txBody>
      </p:sp>
      <p:cxnSp>
        <p:nvCxnSpPr>
          <p:cNvPr id="1178" name="直線矢印コネクタ 1177"/>
          <p:cNvCxnSpPr/>
          <p:nvPr/>
        </p:nvCxnSpPr>
        <p:spPr bwMode="auto">
          <a:xfrm rot="5400000">
            <a:off x="7912947" y="3767137"/>
            <a:ext cx="1762125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79" name="テキスト ボックス 1178"/>
          <p:cNvSpPr txBox="1"/>
          <p:nvPr/>
        </p:nvSpPr>
        <p:spPr>
          <a:xfrm rot="5400000">
            <a:off x="8574934" y="3467100"/>
            <a:ext cx="861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subcarriers</a:t>
            </a:r>
            <a:endParaRPr kumimoji="1" lang="ja-JP" altLang="en-US" dirty="0"/>
          </a:p>
        </p:txBody>
      </p:sp>
      <p:sp>
        <p:nvSpPr>
          <p:cNvPr id="1180" name="テキスト ボックス 1179"/>
          <p:cNvSpPr txBox="1"/>
          <p:nvPr/>
        </p:nvSpPr>
        <p:spPr>
          <a:xfrm>
            <a:off x="3267075" y="5162550"/>
            <a:ext cx="1238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OFDM-IDMA</a:t>
            </a:r>
            <a:endParaRPr kumimoji="1" lang="ja-JP" altLang="en-US" b="1" dirty="0"/>
          </a:p>
        </p:txBody>
      </p:sp>
      <p:sp>
        <p:nvSpPr>
          <p:cNvPr id="1181" name="テキスト ボックス 1180"/>
          <p:cNvSpPr txBox="1"/>
          <p:nvPr/>
        </p:nvSpPr>
        <p:spPr>
          <a:xfrm>
            <a:off x="7677150" y="5572125"/>
            <a:ext cx="1238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OFDMA</a:t>
            </a:r>
            <a:endParaRPr kumimoji="1"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OFDM-IDMA Transmitter Model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965557" y="2488922"/>
            <a:ext cx="3753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48912" y="2200890"/>
            <a:ext cx="936105" cy="57606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Repetition Code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2285017" y="2507938"/>
            <a:ext cx="2807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2565757" y="2189167"/>
            <a:ext cx="990600" cy="57606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err="1" smtClean="0">
                <a:solidFill>
                  <a:schemeClr val="tx1"/>
                </a:solidFill>
              </a:rPr>
              <a:t>Interleaver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for user k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3556357" y="2499062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3864088" y="2189167"/>
            <a:ext cx="1080120" cy="57606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PSK</a:t>
            </a:r>
          </a:p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Modulation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4944208" y="2510869"/>
            <a:ext cx="28854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5232757" y="2182741"/>
            <a:ext cx="680864" cy="57606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IFFT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5913621" y="2510869"/>
            <a:ext cx="3859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6311280" y="2182741"/>
            <a:ext cx="648072" cy="57606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Cyclic Prefix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6959352" y="2507938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 bwMode="auto">
          <a:xfrm>
            <a:off x="1153217" y="2014954"/>
            <a:ext cx="6022159" cy="914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254488" y="1676400"/>
            <a:ext cx="2689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Transmitter for user k</a:t>
            </a:r>
            <a:endParaRPr kumimoji="1" lang="ja-JP" altLang="en-US" sz="1600" dirty="0"/>
          </a:p>
        </p:txBody>
      </p:sp>
      <p:sp>
        <p:nvSpPr>
          <p:cNvPr id="30" name="正方形/長方形 29"/>
          <p:cNvSpPr/>
          <p:nvPr/>
        </p:nvSpPr>
        <p:spPr>
          <a:xfrm>
            <a:off x="1275367" y="3462754"/>
            <a:ext cx="937754" cy="50405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Transmitter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for user-1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2213121" y="3701865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2751531" y="3462754"/>
            <a:ext cx="937754" cy="50405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Channel 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for user 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2213121" y="4735129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>
            <a:off x="2213121" y="5671233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1727067" y="5072082"/>
            <a:ext cx="0" cy="2880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3257237" y="5072082"/>
            <a:ext cx="0" cy="2880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フローチャート : 論理和 46"/>
          <p:cNvSpPr/>
          <p:nvPr/>
        </p:nvSpPr>
        <p:spPr>
          <a:xfrm>
            <a:off x="4553381" y="4326850"/>
            <a:ext cx="360040" cy="360040"/>
          </a:xfrm>
          <a:prstGeom prst="flowChartOr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8" name="直線矢印コネクタ 47"/>
          <p:cNvCxnSpPr>
            <a:stCxn id="33" idx="3"/>
            <a:endCxn id="47" idx="1"/>
          </p:cNvCxnSpPr>
          <p:nvPr/>
        </p:nvCxnSpPr>
        <p:spPr>
          <a:xfrm>
            <a:off x="3689285" y="3714782"/>
            <a:ext cx="916823" cy="6647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endCxn id="47" idx="2"/>
          </p:cNvCxnSpPr>
          <p:nvPr/>
        </p:nvCxnSpPr>
        <p:spPr>
          <a:xfrm flipV="1">
            <a:off x="3689285" y="4506870"/>
            <a:ext cx="864096" cy="241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>
            <a:endCxn id="47" idx="3"/>
          </p:cNvCxnSpPr>
          <p:nvPr/>
        </p:nvCxnSpPr>
        <p:spPr>
          <a:xfrm flipV="1">
            <a:off x="3689285" y="4634163"/>
            <a:ext cx="916823" cy="10499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stCxn id="47" idx="6"/>
          </p:cNvCxnSpPr>
          <p:nvPr/>
        </p:nvCxnSpPr>
        <p:spPr>
          <a:xfrm>
            <a:off x="4913421" y="4506870"/>
            <a:ext cx="8640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>
            <a:off x="771311" y="3678778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>
            <a:off x="736957" y="4712042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>
            <a:off x="736957" y="5720154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1270357" y="4482698"/>
            <a:ext cx="937754" cy="50405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Transmitter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for user-k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270357" y="5473298"/>
            <a:ext cx="937754" cy="50405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Transmitter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for user-K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59" name="オブジェクト 5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77211188"/>
              </p:ext>
            </p:extLst>
          </p:nvPr>
        </p:nvGraphicFramePr>
        <p:xfrm>
          <a:off x="2341920" y="3372267"/>
          <a:ext cx="233362" cy="306387"/>
        </p:xfrm>
        <a:graphic>
          <a:graphicData uri="http://schemas.openxmlformats.org/presentationml/2006/ole">
            <p:oleObj spid="_x0000_s1293" name="数式" r:id="rId3" imgW="164880" imgH="215640" progId="Equation.3">
              <p:embed/>
            </p:oleObj>
          </a:graphicData>
        </a:graphic>
      </p:graphicFrame>
      <p:cxnSp>
        <p:nvCxnSpPr>
          <p:cNvPr id="61" name="直線コネクタ 60"/>
          <p:cNvCxnSpPr/>
          <p:nvPr/>
        </p:nvCxnSpPr>
        <p:spPr>
          <a:xfrm>
            <a:off x="1727557" y="4089122"/>
            <a:ext cx="0" cy="2880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3257727" y="4089122"/>
            <a:ext cx="0" cy="2880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3" name="オブジェクト 6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53116800"/>
              </p:ext>
            </p:extLst>
          </p:nvPr>
        </p:nvGraphicFramePr>
        <p:xfrm>
          <a:off x="2314932" y="4397792"/>
          <a:ext cx="250825" cy="323850"/>
        </p:xfrm>
        <a:graphic>
          <a:graphicData uri="http://schemas.openxmlformats.org/presentationml/2006/ole">
            <p:oleObj spid="_x0000_s1294" name="数式" r:id="rId4" imgW="177480" imgH="228600" progId="Equation.3">
              <p:embed/>
            </p:oleObj>
          </a:graphicData>
        </a:graphic>
      </p:graphicFrame>
      <p:graphicFrame>
        <p:nvGraphicFramePr>
          <p:cNvPr id="64" name="オブジェクト 6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462377688"/>
              </p:ext>
            </p:extLst>
          </p:nvPr>
        </p:nvGraphicFramePr>
        <p:xfrm>
          <a:off x="2316520" y="5345529"/>
          <a:ext cx="287337" cy="304800"/>
        </p:xfrm>
        <a:graphic>
          <a:graphicData uri="http://schemas.openxmlformats.org/presentationml/2006/ole">
            <p:oleObj spid="_x0000_s1295" name="数式" r:id="rId5" imgW="203040" imgH="215640" progId="Equation.3">
              <p:embed/>
            </p:oleObj>
          </a:graphicData>
        </a:graphic>
      </p:graphicFrame>
      <p:sp>
        <p:nvSpPr>
          <p:cNvPr id="65" name="正方形/長方形 64"/>
          <p:cNvSpPr/>
          <p:nvPr/>
        </p:nvSpPr>
        <p:spPr>
          <a:xfrm>
            <a:off x="2718157" y="4482698"/>
            <a:ext cx="937754" cy="50405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Channel 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for user k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2718157" y="5443954"/>
            <a:ext cx="937754" cy="50405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Channel 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for user K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67" name="オブジェクト 6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507448726"/>
              </p:ext>
            </p:extLst>
          </p:nvPr>
        </p:nvGraphicFramePr>
        <p:xfrm>
          <a:off x="4010382" y="3653254"/>
          <a:ext cx="377825" cy="306388"/>
        </p:xfrm>
        <a:graphic>
          <a:graphicData uri="http://schemas.openxmlformats.org/presentationml/2006/ole">
            <p:oleObj spid="_x0000_s1296" name="数式" r:id="rId6" imgW="266400" imgH="215640" progId="Equation.3">
              <p:embed/>
            </p:oleObj>
          </a:graphicData>
        </a:graphic>
      </p:graphicFrame>
      <p:graphicFrame>
        <p:nvGraphicFramePr>
          <p:cNvPr id="68" name="オブジェクト 6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699992418"/>
              </p:ext>
            </p:extLst>
          </p:nvPr>
        </p:nvGraphicFramePr>
        <p:xfrm>
          <a:off x="3750032" y="4313654"/>
          <a:ext cx="431800" cy="323850"/>
        </p:xfrm>
        <a:graphic>
          <a:graphicData uri="http://schemas.openxmlformats.org/presentationml/2006/ole">
            <p:oleObj spid="_x0000_s1297" name="数式" r:id="rId7" imgW="304560" imgH="228600" progId="Equation.3">
              <p:embed/>
            </p:oleObj>
          </a:graphicData>
        </a:graphic>
      </p:graphicFrame>
      <p:graphicFrame>
        <p:nvGraphicFramePr>
          <p:cNvPr id="69" name="オブジェクト 6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48836538"/>
              </p:ext>
            </p:extLst>
          </p:nvPr>
        </p:nvGraphicFramePr>
        <p:xfrm>
          <a:off x="4051657" y="5291554"/>
          <a:ext cx="504825" cy="304800"/>
        </p:xfrm>
        <a:graphic>
          <a:graphicData uri="http://schemas.openxmlformats.org/presentationml/2006/ole">
            <p:oleObj spid="_x0000_s1298" name="数式" r:id="rId8" imgW="355320" imgH="215640" progId="Equation.3">
              <p:embed/>
            </p:oleObj>
          </a:graphicData>
        </a:graphic>
      </p:graphicFrame>
      <p:graphicFrame>
        <p:nvGraphicFramePr>
          <p:cNvPr id="70" name="オブジェクト 6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63774358"/>
              </p:ext>
            </p:extLst>
          </p:nvPr>
        </p:nvGraphicFramePr>
        <p:xfrm>
          <a:off x="5981700" y="4200482"/>
          <a:ext cx="1333500" cy="612775"/>
        </p:xfrm>
        <a:graphic>
          <a:graphicData uri="http://schemas.openxmlformats.org/presentationml/2006/ole">
            <p:oleObj spid="_x0000_s1299" name="数式" r:id="rId9" imgW="939600" imgH="431640" progId="Equation.3">
              <p:embed/>
            </p:oleObj>
          </a:graphicData>
        </a:graphic>
      </p:graphicFrame>
      <p:graphicFrame>
        <p:nvGraphicFramePr>
          <p:cNvPr id="71" name="オブジェクト 7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1539774"/>
              </p:ext>
            </p:extLst>
          </p:nvPr>
        </p:nvGraphicFramePr>
        <p:xfrm>
          <a:off x="747865" y="3385945"/>
          <a:ext cx="201613" cy="263525"/>
        </p:xfrm>
        <a:graphic>
          <a:graphicData uri="http://schemas.openxmlformats.org/presentationml/2006/ole">
            <p:oleObj spid="_x0000_s1300" name="数式" r:id="rId10" imgW="164885" imgH="215619" progId="Equation.3">
              <p:embed/>
            </p:oleObj>
          </a:graphicData>
        </a:graphic>
      </p:graphicFrame>
      <p:graphicFrame>
        <p:nvGraphicFramePr>
          <p:cNvPr id="72" name="オブジェクト 7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07408934"/>
              </p:ext>
            </p:extLst>
          </p:nvPr>
        </p:nvGraphicFramePr>
        <p:xfrm>
          <a:off x="736957" y="4432642"/>
          <a:ext cx="231775" cy="279400"/>
        </p:xfrm>
        <a:graphic>
          <a:graphicData uri="http://schemas.openxmlformats.org/presentationml/2006/ole">
            <p:oleObj spid="_x0000_s1301" name="数式" r:id="rId11" imgW="190500" imgH="228600" progId="Equation.3">
              <p:embed/>
            </p:oleObj>
          </a:graphicData>
        </a:graphic>
      </p:graphicFrame>
      <p:graphicFrame>
        <p:nvGraphicFramePr>
          <p:cNvPr id="73" name="オブジェクト 7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93189570"/>
              </p:ext>
            </p:extLst>
          </p:nvPr>
        </p:nvGraphicFramePr>
        <p:xfrm>
          <a:off x="725460" y="5448364"/>
          <a:ext cx="263525" cy="263525"/>
        </p:xfrm>
        <a:graphic>
          <a:graphicData uri="http://schemas.openxmlformats.org/presentationml/2006/ole">
            <p:oleObj spid="_x0000_s1302" name="数式" r:id="rId12" imgW="215619" imgH="215619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54866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OFDM-IDMA </a:t>
            </a:r>
            <a:r>
              <a:rPr kumimoji="1" lang="en-US" altLang="ja-JP" dirty="0" smtClean="0"/>
              <a:t>Receiver Model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2904157" y="4090739"/>
            <a:ext cx="27314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223962" y="3821807"/>
            <a:ext cx="810344" cy="57606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Remove</a:t>
            </a:r>
          </a:p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Cyclic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Prefix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2034306" y="4090739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2250330" y="3810000"/>
            <a:ext cx="653827" cy="57606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FFT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909637" y="4098032"/>
            <a:ext cx="31432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3177306" y="2208666"/>
            <a:ext cx="788070" cy="397306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6036071" y="2263081"/>
            <a:ext cx="817165" cy="7087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Decoder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6853236" y="2617441"/>
            <a:ext cx="69056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オブジェクト 2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95653314"/>
              </p:ext>
            </p:extLst>
          </p:nvPr>
        </p:nvGraphicFramePr>
        <p:xfrm>
          <a:off x="7642224" y="2479675"/>
          <a:ext cx="201613" cy="263525"/>
        </p:xfrm>
        <a:graphic>
          <a:graphicData uri="http://schemas.openxmlformats.org/presentationml/2006/ole">
            <p:oleObj spid="_x0000_s3171" name="数式" r:id="rId3" imgW="164880" imgH="215640" progId="Equation.3">
              <p:embed/>
            </p:oleObj>
          </a:graphicData>
        </a:graphic>
      </p:graphicFrame>
      <p:sp>
        <p:nvSpPr>
          <p:cNvPr id="55" name="テキスト ボックス 54"/>
          <p:cNvSpPr txBox="1"/>
          <p:nvPr/>
        </p:nvSpPr>
        <p:spPr>
          <a:xfrm rot="16200000">
            <a:off x="2226617" y="3880066"/>
            <a:ext cx="2689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ESE </a:t>
            </a:r>
            <a:endParaRPr kumimoji="1" lang="en-US" altLang="ja-JP" sz="1400" dirty="0" smtClean="0"/>
          </a:p>
          <a:p>
            <a:pPr algn="ctr"/>
            <a:r>
              <a:rPr kumimoji="1" lang="en-US" altLang="ja-JP" sz="1400" dirty="0" smtClean="0"/>
              <a:t>(Elementary </a:t>
            </a:r>
            <a:r>
              <a:rPr kumimoji="1" lang="en-US" altLang="ja-JP" sz="1400" dirty="0"/>
              <a:t>Signal </a:t>
            </a:r>
            <a:r>
              <a:rPr kumimoji="1" lang="en-US" altLang="ja-JP" sz="1400" dirty="0" smtClean="0"/>
              <a:t>Estimator)</a:t>
            </a:r>
            <a:endParaRPr kumimoji="1" lang="ja-JP" altLang="en-US" sz="1400" dirty="0"/>
          </a:p>
        </p:txBody>
      </p:sp>
      <p:cxnSp>
        <p:nvCxnSpPr>
          <p:cNvPr id="56" name="直線矢印コネクタ 55"/>
          <p:cNvCxnSpPr/>
          <p:nvPr/>
        </p:nvCxnSpPr>
        <p:spPr>
          <a:xfrm>
            <a:off x="3963366" y="2457071"/>
            <a:ext cx="45147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4414837" y="2286000"/>
            <a:ext cx="1295400" cy="3048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Deinterleaver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58" name="直線矢印コネクタ 57"/>
          <p:cNvCxnSpPr/>
          <p:nvPr/>
        </p:nvCxnSpPr>
        <p:spPr>
          <a:xfrm>
            <a:off x="5710237" y="2457071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>
            <a:off x="3963366" y="2838071"/>
            <a:ext cx="451471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4414837" y="2667000"/>
            <a:ext cx="1295400" cy="3048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I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nterleaver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61" name="直線矢印コネクタ 60"/>
          <p:cNvCxnSpPr/>
          <p:nvPr/>
        </p:nvCxnSpPr>
        <p:spPr>
          <a:xfrm>
            <a:off x="5731271" y="28194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 bwMode="auto">
          <a:xfrm>
            <a:off x="4189101" y="2133600"/>
            <a:ext cx="2880159" cy="101327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036679" y="1841947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for user-1</a:t>
            </a:r>
            <a:endParaRPr kumimoji="1" lang="ja-JP" altLang="en-US" sz="1400" dirty="0"/>
          </a:p>
        </p:txBody>
      </p:sp>
      <p:sp>
        <p:nvSpPr>
          <p:cNvPr id="66" name="正方形/長方形 65"/>
          <p:cNvSpPr/>
          <p:nvPr/>
        </p:nvSpPr>
        <p:spPr>
          <a:xfrm>
            <a:off x="6030342" y="3764407"/>
            <a:ext cx="817165" cy="7087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Decoder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67" name="直線矢印コネクタ 66"/>
          <p:cNvCxnSpPr/>
          <p:nvPr/>
        </p:nvCxnSpPr>
        <p:spPr>
          <a:xfrm>
            <a:off x="6847507" y="4118767"/>
            <a:ext cx="69629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オブジェクト 6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39043052"/>
              </p:ext>
            </p:extLst>
          </p:nvPr>
        </p:nvGraphicFramePr>
        <p:xfrm>
          <a:off x="7677150" y="3959225"/>
          <a:ext cx="231775" cy="279400"/>
        </p:xfrm>
        <a:graphic>
          <a:graphicData uri="http://schemas.openxmlformats.org/presentationml/2006/ole">
            <p:oleObj spid="_x0000_s3172" name="数式" r:id="rId4" imgW="190440" imgH="228600" progId="Equation.3">
              <p:embed/>
            </p:oleObj>
          </a:graphicData>
        </a:graphic>
      </p:graphicFrame>
      <p:cxnSp>
        <p:nvCxnSpPr>
          <p:cNvPr id="69" name="直線矢印コネクタ 68"/>
          <p:cNvCxnSpPr/>
          <p:nvPr/>
        </p:nvCxnSpPr>
        <p:spPr>
          <a:xfrm>
            <a:off x="3957637" y="3958397"/>
            <a:ext cx="45147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正方形/長方形 69"/>
          <p:cNvSpPr/>
          <p:nvPr/>
        </p:nvSpPr>
        <p:spPr>
          <a:xfrm>
            <a:off x="4409108" y="3787326"/>
            <a:ext cx="1295400" cy="3048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Deinterleaver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5704508" y="3958397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>
            <a:off x="3957637" y="4339397"/>
            <a:ext cx="451471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正方形/長方形 72"/>
          <p:cNvSpPr/>
          <p:nvPr/>
        </p:nvSpPr>
        <p:spPr>
          <a:xfrm>
            <a:off x="4409108" y="4168326"/>
            <a:ext cx="1295400" cy="3048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I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nterleaver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74" name="直線矢印コネクタ 73"/>
          <p:cNvCxnSpPr/>
          <p:nvPr/>
        </p:nvCxnSpPr>
        <p:spPr>
          <a:xfrm>
            <a:off x="5725542" y="43434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正方形/長方形 74"/>
          <p:cNvSpPr/>
          <p:nvPr/>
        </p:nvSpPr>
        <p:spPr bwMode="auto">
          <a:xfrm>
            <a:off x="4183372" y="3634926"/>
            <a:ext cx="2880159" cy="101327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030950" y="3343273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for user-k</a:t>
            </a:r>
            <a:endParaRPr kumimoji="1" lang="ja-JP" altLang="en-US" sz="1400" dirty="0"/>
          </a:p>
        </p:txBody>
      </p:sp>
      <p:sp>
        <p:nvSpPr>
          <p:cNvPr id="88" name="正方形/長方形 87"/>
          <p:cNvSpPr/>
          <p:nvPr/>
        </p:nvSpPr>
        <p:spPr>
          <a:xfrm>
            <a:off x="6030342" y="5297934"/>
            <a:ext cx="817165" cy="7087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Decoder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89" name="直線矢印コネクタ 88"/>
          <p:cNvCxnSpPr/>
          <p:nvPr/>
        </p:nvCxnSpPr>
        <p:spPr>
          <a:xfrm>
            <a:off x="6847507" y="5652294"/>
            <a:ext cx="69629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0" name="オブジェクト 8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110987282"/>
              </p:ext>
            </p:extLst>
          </p:nvPr>
        </p:nvGraphicFramePr>
        <p:xfrm>
          <a:off x="7661275" y="5500688"/>
          <a:ext cx="263525" cy="263525"/>
        </p:xfrm>
        <a:graphic>
          <a:graphicData uri="http://schemas.openxmlformats.org/presentationml/2006/ole">
            <p:oleObj spid="_x0000_s3173" name="数式" r:id="rId5" imgW="215640" imgH="215640" progId="Equation.3">
              <p:embed/>
            </p:oleObj>
          </a:graphicData>
        </a:graphic>
      </p:graphicFrame>
      <p:cxnSp>
        <p:nvCxnSpPr>
          <p:cNvPr id="91" name="直線矢印コネクタ 90"/>
          <p:cNvCxnSpPr/>
          <p:nvPr/>
        </p:nvCxnSpPr>
        <p:spPr>
          <a:xfrm>
            <a:off x="3957637" y="5491924"/>
            <a:ext cx="45147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正方形/長方形 91"/>
          <p:cNvSpPr/>
          <p:nvPr/>
        </p:nvSpPr>
        <p:spPr>
          <a:xfrm>
            <a:off x="4409108" y="5320853"/>
            <a:ext cx="1295400" cy="3048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Deinterleaver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3" name="直線矢印コネクタ 92"/>
          <p:cNvCxnSpPr/>
          <p:nvPr/>
        </p:nvCxnSpPr>
        <p:spPr>
          <a:xfrm>
            <a:off x="5704508" y="5491924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>
            <a:off x="3957637" y="5872924"/>
            <a:ext cx="451471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正方形/長方形 94"/>
          <p:cNvSpPr/>
          <p:nvPr/>
        </p:nvSpPr>
        <p:spPr>
          <a:xfrm>
            <a:off x="4409108" y="5701853"/>
            <a:ext cx="1295400" cy="3048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I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nterleaver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6" name="直線矢印コネクタ 95"/>
          <p:cNvCxnSpPr/>
          <p:nvPr/>
        </p:nvCxnSpPr>
        <p:spPr>
          <a:xfrm>
            <a:off x="5725542" y="58674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正方形/長方形 96"/>
          <p:cNvSpPr/>
          <p:nvPr/>
        </p:nvSpPr>
        <p:spPr bwMode="auto">
          <a:xfrm>
            <a:off x="4183372" y="5168453"/>
            <a:ext cx="2880159" cy="101327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5030950" y="48768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for user-K</a:t>
            </a:r>
            <a:endParaRPr kumimoji="1" lang="ja-JP" altLang="en-US" sz="1400" dirty="0"/>
          </a:p>
        </p:txBody>
      </p:sp>
      <p:graphicFrame>
        <p:nvGraphicFramePr>
          <p:cNvPr id="99" name="オブジェクト 9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89083721"/>
              </p:ext>
            </p:extLst>
          </p:nvPr>
        </p:nvGraphicFramePr>
        <p:xfrm>
          <a:off x="858837" y="3819525"/>
          <a:ext cx="155575" cy="201613"/>
        </p:xfrm>
        <a:graphic>
          <a:graphicData uri="http://schemas.openxmlformats.org/presentationml/2006/ole">
            <p:oleObj spid="_x0000_s3174" name="数式" r:id="rId6" imgW="126720" imgH="164880" progId="Equation.3">
              <p:embed/>
            </p:oleObj>
          </a:graphicData>
        </a:graphic>
      </p:graphicFrame>
      <p:sp>
        <p:nvSpPr>
          <p:cNvPr id="101" name="正方形/長方形 100"/>
          <p:cNvSpPr/>
          <p:nvPr/>
        </p:nvSpPr>
        <p:spPr bwMode="auto">
          <a:xfrm>
            <a:off x="1066799" y="1841946"/>
            <a:ext cx="6096001" cy="448265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3571341" y="1566446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Receiver</a:t>
            </a:r>
            <a:endParaRPr kumimoji="1" lang="ja-JP" altLang="en-US" sz="1600" dirty="0"/>
          </a:p>
        </p:txBody>
      </p:sp>
      <p:cxnSp>
        <p:nvCxnSpPr>
          <p:cNvPr id="104" name="直線コネクタ 103"/>
          <p:cNvCxnSpPr>
            <a:endCxn id="76" idx="0"/>
          </p:cNvCxnSpPr>
          <p:nvPr/>
        </p:nvCxnSpPr>
        <p:spPr bwMode="auto">
          <a:xfrm>
            <a:off x="5526250" y="3200400"/>
            <a:ext cx="0" cy="1428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05" name="直線コネクタ 104"/>
          <p:cNvCxnSpPr/>
          <p:nvPr/>
        </p:nvCxnSpPr>
        <p:spPr bwMode="auto">
          <a:xfrm>
            <a:off x="5551446" y="4733927"/>
            <a:ext cx="0" cy="1428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="" xmlns:p14="http://schemas.microsoft.com/office/powerpoint/2010/main" val="59991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OFDM-IDMA Uplink Scenario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7544" y="1743807"/>
            <a:ext cx="7772400" cy="2057401"/>
          </a:xfrm>
        </p:spPr>
        <p:txBody>
          <a:bodyPr/>
          <a:lstStyle/>
          <a:p>
            <a:r>
              <a:rPr kumimoji="1" lang="en-US" altLang="ja-JP" dirty="0" smtClean="0"/>
              <a:t>1 AP (up to 4 Antennas) and 16 STAs (1 Antenna)</a:t>
            </a:r>
          </a:p>
          <a:p>
            <a:r>
              <a:rPr kumimoji="1" lang="en-US" altLang="ja-JP" dirty="0" smtClean="0"/>
              <a:t>Frame Format</a:t>
            </a:r>
          </a:p>
          <a:p>
            <a:pPr lvl="1"/>
            <a:r>
              <a:rPr kumimoji="1" lang="en-US" altLang="ja-JP" dirty="0" smtClean="0"/>
              <a:t>Based on IEEE802.11n SISO PHY (40 MHz BW)</a:t>
            </a:r>
          </a:p>
          <a:p>
            <a:pPr lvl="2"/>
            <a:r>
              <a:rPr kumimoji="1" lang="en-US" altLang="ja-JP" dirty="0" smtClean="0"/>
              <a:t>STF(Short Training Field), LTF(Long Training Field), DATA</a:t>
            </a:r>
          </a:p>
          <a:p>
            <a:pPr lvl="1"/>
            <a:r>
              <a:rPr kumimoji="1" lang="en-US" altLang="ja-JP" dirty="0" smtClean="0"/>
              <a:t>AP Channel Estimation from UL Users’ LTFs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75" name="グループ化 74"/>
          <p:cNvGrpSpPr/>
          <p:nvPr/>
        </p:nvGrpSpPr>
        <p:grpSpPr>
          <a:xfrm>
            <a:off x="381000" y="4111823"/>
            <a:ext cx="7992208" cy="307777"/>
            <a:chOff x="381000" y="3645892"/>
            <a:chExt cx="7992208" cy="307777"/>
          </a:xfrm>
        </p:grpSpPr>
        <p:sp>
          <p:nvSpPr>
            <p:cNvPr id="23" name="正方形/長方形 22"/>
            <p:cNvSpPr/>
            <p:nvPr/>
          </p:nvSpPr>
          <p:spPr bwMode="auto">
            <a:xfrm>
              <a:off x="1184031" y="3657600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STF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正方形/長方形 23"/>
            <p:cNvSpPr/>
            <p:nvPr/>
          </p:nvSpPr>
          <p:spPr bwMode="auto">
            <a:xfrm>
              <a:off x="1799492" y="3657600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LTF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正方形/長方形 24"/>
            <p:cNvSpPr/>
            <p:nvPr/>
          </p:nvSpPr>
          <p:spPr bwMode="auto">
            <a:xfrm>
              <a:off x="2414953" y="3657600"/>
              <a:ext cx="633047" cy="276999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正方形/長方形 25"/>
            <p:cNvSpPr/>
            <p:nvPr/>
          </p:nvSpPr>
          <p:spPr bwMode="auto">
            <a:xfrm>
              <a:off x="3048000" y="3657600"/>
              <a:ext cx="615461" cy="276999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正方形/長方形 32"/>
            <p:cNvSpPr/>
            <p:nvPr/>
          </p:nvSpPr>
          <p:spPr bwMode="auto">
            <a:xfrm>
              <a:off x="5556739" y="3657599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正方形/長方形 33"/>
            <p:cNvSpPr/>
            <p:nvPr/>
          </p:nvSpPr>
          <p:spPr bwMode="auto">
            <a:xfrm>
              <a:off x="6172200" y="3661282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正方形/長方形 34"/>
            <p:cNvSpPr/>
            <p:nvPr/>
          </p:nvSpPr>
          <p:spPr bwMode="auto">
            <a:xfrm>
              <a:off x="6775939" y="3661282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正方形/長方形 36"/>
            <p:cNvSpPr/>
            <p:nvPr/>
          </p:nvSpPr>
          <p:spPr bwMode="auto">
            <a:xfrm>
              <a:off x="3637084" y="3657598"/>
              <a:ext cx="633047" cy="276999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正方形/長方形 37"/>
            <p:cNvSpPr/>
            <p:nvPr/>
          </p:nvSpPr>
          <p:spPr bwMode="auto">
            <a:xfrm>
              <a:off x="4270131" y="3657598"/>
              <a:ext cx="615461" cy="276999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正方形/長方形 39"/>
            <p:cNvSpPr/>
            <p:nvPr/>
          </p:nvSpPr>
          <p:spPr bwMode="auto">
            <a:xfrm>
              <a:off x="7385539" y="3657600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81000" y="3645892"/>
              <a:ext cx="66821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/>
                <a:t>User 1</a:t>
              </a:r>
              <a:endParaRPr kumimoji="1" lang="ja-JP" altLang="en-US" sz="1400" dirty="0"/>
            </a:p>
          </p:txBody>
        </p:sp>
        <p:cxnSp>
          <p:nvCxnSpPr>
            <p:cNvPr id="69" name="直線コネクタ 68"/>
            <p:cNvCxnSpPr/>
            <p:nvPr/>
          </p:nvCxnSpPr>
          <p:spPr bwMode="auto">
            <a:xfrm>
              <a:off x="4885592" y="3661282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直線コネクタ 69"/>
            <p:cNvCxnSpPr/>
            <p:nvPr/>
          </p:nvCxnSpPr>
          <p:spPr bwMode="auto">
            <a:xfrm>
              <a:off x="4885592" y="3938281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直線コネクタ 70"/>
            <p:cNvCxnSpPr/>
            <p:nvPr/>
          </p:nvCxnSpPr>
          <p:spPr bwMode="auto">
            <a:xfrm>
              <a:off x="5334000" y="3657600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直線コネクタ 71"/>
            <p:cNvCxnSpPr/>
            <p:nvPr/>
          </p:nvCxnSpPr>
          <p:spPr bwMode="auto">
            <a:xfrm>
              <a:off x="5334000" y="3934599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3" name="直線コネクタ 72"/>
            <p:cNvCxnSpPr/>
            <p:nvPr/>
          </p:nvCxnSpPr>
          <p:spPr bwMode="auto">
            <a:xfrm>
              <a:off x="8001000" y="3657598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4" name="直線コネクタ 73"/>
            <p:cNvCxnSpPr/>
            <p:nvPr/>
          </p:nvCxnSpPr>
          <p:spPr bwMode="auto">
            <a:xfrm>
              <a:off x="8001000" y="3934597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6" name="グループ化 75"/>
          <p:cNvGrpSpPr/>
          <p:nvPr/>
        </p:nvGrpSpPr>
        <p:grpSpPr>
          <a:xfrm>
            <a:off x="381000" y="4569023"/>
            <a:ext cx="7992208" cy="307777"/>
            <a:chOff x="381000" y="3645892"/>
            <a:chExt cx="7992208" cy="307777"/>
          </a:xfrm>
        </p:grpSpPr>
        <p:sp>
          <p:nvSpPr>
            <p:cNvPr id="77" name="正方形/長方形 76"/>
            <p:cNvSpPr/>
            <p:nvPr/>
          </p:nvSpPr>
          <p:spPr bwMode="auto">
            <a:xfrm>
              <a:off x="1184031" y="3657600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STF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正方形/長方形 77"/>
            <p:cNvSpPr/>
            <p:nvPr/>
          </p:nvSpPr>
          <p:spPr bwMode="auto">
            <a:xfrm>
              <a:off x="1799492" y="3657600"/>
              <a:ext cx="615461" cy="276999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正方形/長方形 78"/>
            <p:cNvSpPr/>
            <p:nvPr/>
          </p:nvSpPr>
          <p:spPr bwMode="auto">
            <a:xfrm>
              <a:off x="2414953" y="3657600"/>
              <a:ext cx="633047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LTF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0" name="正方形/長方形 79"/>
            <p:cNvSpPr/>
            <p:nvPr/>
          </p:nvSpPr>
          <p:spPr bwMode="auto">
            <a:xfrm>
              <a:off x="3048000" y="3657600"/>
              <a:ext cx="615461" cy="276999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1" name="正方形/長方形 80"/>
            <p:cNvSpPr/>
            <p:nvPr/>
          </p:nvSpPr>
          <p:spPr bwMode="auto">
            <a:xfrm>
              <a:off x="5556739" y="3657599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2" name="正方形/長方形 81"/>
            <p:cNvSpPr/>
            <p:nvPr/>
          </p:nvSpPr>
          <p:spPr bwMode="auto">
            <a:xfrm>
              <a:off x="6172200" y="3661282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3" name="正方形/長方形 82"/>
            <p:cNvSpPr/>
            <p:nvPr/>
          </p:nvSpPr>
          <p:spPr bwMode="auto">
            <a:xfrm>
              <a:off x="6775939" y="3661282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4" name="正方形/長方形 83"/>
            <p:cNvSpPr/>
            <p:nvPr/>
          </p:nvSpPr>
          <p:spPr bwMode="auto">
            <a:xfrm>
              <a:off x="3637084" y="3657598"/>
              <a:ext cx="633047" cy="276999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正方形/長方形 84"/>
            <p:cNvSpPr/>
            <p:nvPr/>
          </p:nvSpPr>
          <p:spPr bwMode="auto">
            <a:xfrm>
              <a:off x="4270131" y="3657598"/>
              <a:ext cx="615461" cy="276999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6" name="正方形/長方形 85"/>
            <p:cNvSpPr/>
            <p:nvPr/>
          </p:nvSpPr>
          <p:spPr bwMode="auto">
            <a:xfrm>
              <a:off x="7385539" y="3657600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381000" y="3645892"/>
              <a:ext cx="66821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/>
                <a:t>User 2</a:t>
              </a:r>
              <a:endParaRPr kumimoji="1" lang="ja-JP" altLang="en-US" sz="1400" dirty="0"/>
            </a:p>
          </p:txBody>
        </p:sp>
        <p:cxnSp>
          <p:nvCxnSpPr>
            <p:cNvPr id="88" name="直線コネクタ 87"/>
            <p:cNvCxnSpPr/>
            <p:nvPr/>
          </p:nvCxnSpPr>
          <p:spPr bwMode="auto">
            <a:xfrm>
              <a:off x="4885592" y="3661282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9" name="直線コネクタ 88"/>
            <p:cNvCxnSpPr/>
            <p:nvPr/>
          </p:nvCxnSpPr>
          <p:spPr bwMode="auto">
            <a:xfrm>
              <a:off x="4885592" y="3938281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直線コネクタ 89"/>
            <p:cNvCxnSpPr/>
            <p:nvPr/>
          </p:nvCxnSpPr>
          <p:spPr bwMode="auto">
            <a:xfrm>
              <a:off x="5334000" y="3657600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直線コネクタ 90"/>
            <p:cNvCxnSpPr/>
            <p:nvPr/>
          </p:nvCxnSpPr>
          <p:spPr bwMode="auto">
            <a:xfrm>
              <a:off x="5334000" y="3934599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2" name="直線コネクタ 91"/>
            <p:cNvCxnSpPr/>
            <p:nvPr/>
          </p:nvCxnSpPr>
          <p:spPr bwMode="auto">
            <a:xfrm>
              <a:off x="8001000" y="3657598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3" name="直線コネクタ 92"/>
            <p:cNvCxnSpPr/>
            <p:nvPr/>
          </p:nvCxnSpPr>
          <p:spPr bwMode="auto">
            <a:xfrm>
              <a:off x="8001000" y="3934597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94" name="グループ化 93"/>
          <p:cNvGrpSpPr/>
          <p:nvPr/>
        </p:nvGrpSpPr>
        <p:grpSpPr>
          <a:xfrm>
            <a:off x="381000" y="5026223"/>
            <a:ext cx="7992208" cy="307777"/>
            <a:chOff x="381000" y="3645892"/>
            <a:chExt cx="7992208" cy="307777"/>
          </a:xfrm>
        </p:grpSpPr>
        <p:sp>
          <p:nvSpPr>
            <p:cNvPr id="95" name="正方形/長方形 94"/>
            <p:cNvSpPr/>
            <p:nvPr/>
          </p:nvSpPr>
          <p:spPr bwMode="auto">
            <a:xfrm>
              <a:off x="1184031" y="3657600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STF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6" name="正方形/長方形 95"/>
            <p:cNvSpPr/>
            <p:nvPr/>
          </p:nvSpPr>
          <p:spPr bwMode="auto">
            <a:xfrm>
              <a:off x="1799492" y="3657600"/>
              <a:ext cx="615461" cy="276999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7" name="正方形/長方形 96"/>
            <p:cNvSpPr/>
            <p:nvPr/>
          </p:nvSpPr>
          <p:spPr bwMode="auto">
            <a:xfrm>
              <a:off x="2414953" y="3657600"/>
              <a:ext cx="633047" cy="27699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8" name="正方形/長方形 97"/>
            <p:cNvSpPr/>
            <p:nvPr/>
          </p:nvSpPr>
          <p:spPr bwMode="auto">
            <a:xfrm>
              <a:off x="3048000" y="3657600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LTF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9" name="正方形/長方形 98"/>
            <p:cNvSpPr/>
            <p:nvPr/>
          </p:nvSpPr>
          <p:spPr bwMode="auto">
            <a:xfrm>
              <a:off x="5556739" y="3657599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0" name="正方形/長方形 99"/>
            <p:cNvSpPr/>
            <p:nvPr/>
          </p:nvSpPr>
          <p:spPr bwMode="auto">
            <a:xfrm>
              <a:off x="6172200" y="3661282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1" name="正方形/長方形 100"/>
            <p:cNvSpPr/>
            <p:nvPr/>
          </p:nvSpPr>
          <p:spPr bwMode="auto">
            <a:xfrm>
              <a:off x="6775939" y="3661282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2" name="正方形/長方形 101"/>
            <p:cNvSpPr/>
            <p:nvPr/>
          </p:nvSpPr>
          <p:spPr bwMode="auto">
            <a:xfrm>
              <a:off x="3637084" y="3657598"/>
              <a:ext cx="633047" cy="276999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3" name="正方形/長方形 102"/>
            <p:cNvSpPr/>
            <p:nvPr/>
          </p:nvSpPr>
          <p:spPr bwMode="auto">
            <a:xfrm>
              <a:off x="4270131" y="3657598"/>
              <a:ext cx="615461" cy="276999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4" name="正方形/長方形 103"/>
            <p:cNvSpPr/>
            <p:nvPr/>
          </p:nvSpPr>
          <p:spPr bwMode="auto">
            <a:xfrm>
              <a:off x="7385539" y="3657600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381000" y="3645892"/>
              <a:ext cx="66821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/>
                <a:t>User 3</a:t>
              </a:r>
              <a:endParaRPr kumimoji="1" lang="ja-JP" altLang="en-US" sz="1400" dirty="0"/>
            </a:p>
          </p:txBody>
        </p:sp>
        <p:cxnSp>
          <p:nvCxnSpPr>
            <p:cNvPr id="106" name="直線コネクタ 105"/>
            <p:cNvCxnSpPr/>
            <p:nvPr/>
          </p:nvCxnSpPr>
          <p:spPr bwMode="auto">
            <a:xfrm>
              <a:off x="4885592" y="3661282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7" name="直線コネクタ 106"/>
            <p:cNvCxnSpPr/>
            <p:nvPr/>
          </p:nvCxnSpPr>
          <p:spPr bwMode="auto">
            <a:xfrm>
              <a:off x="4885592" y="3938281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8" name="直線コネクタ 107"/>
            <p:cNvCxnSpPr/>
            <p:nvPr/>
          </p:nvCxnSpPr>
          <p:spPr bwMode="auto">
            <a:xfrm>
              <a:off x="5334000" y="3657600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9" name="直線コネクタ 108"/>
            <p:cNvCxnSpPr/>
            <p:nvPr/>
          </p:nvCxnSpPr>
          <p:spPr bwMode="auto">
            <a:xfrm>
              <a:off x="5334000" y="3934599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0" name="直線コネクタ 109"/>
            <p:cNvCxnSpPr/>
            <p:nvPr/>
          </p:nvCxnSpPr>
          <p:spPr bwMode="auto">
            <a:xfrm>
              <a:off x="8001000" y="3657598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1" name="直線コネクタ 110"/>
            <p:cNvCxnSpPr/>
            <p:nvPr/>
          </p:nvCxnSpPr>
          <p:spPr bwMode="auto">
            <a:xfrm>
              <a:off x="8001000" y="3934597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12" name="グループ化 111"/>
          <p:cNvGrpSpPr/>
          <p:nvPr/>
        </p:nvGrpSpPr>
        <p:grpSpPr>
          <a:xfrm>
            <a:off x="389792" y="5486400"/>
            <a:ext cx="7992208" cy="307777"/>
            <a:chOff x="381000" y="3645892"/>
            <a:chExt cx="7992208" cy="307777"/>
          </a:xfrm>
        </p:grpSpPr>
        <p:sp>
          <p:nvSpPr>
            <p:cNvPr id="113" name="正方形/長方形 112"/>
            <p:cNvSpPr/>
            <p:nvPr/>
          </p:nvSpPr>
          <p:spPr bwMode="auto">
            <a:xfrm>
              <a:off x="1184031" y="3657600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STF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正方形/長方形 113"/>
            <p:cNvSpPr/>
            <p:nvPr/>
          </p:nvSpPr>
          <p:spPr bwMode="auto">
            <a:xfrm>
              <a:off x="1799492" y="3657600"/>
              <a:ext cx="615461" cy="276999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5" name="正方形/長方形 114"/>
            <p:cNvSpPr/>
            <p:nvPr/>
          </p:nvSpPr>
          <p:spPr bwMode="auto">
            <a:xfrm>
              <a:off x="2414953" y="3657600"/>
              <a:ext cx="633047" cy="27699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6" name="正方形/長方形 115"/>
            <p:cNvSpPr/>
            <p:nvPr/>
          </p:nvSpPr>
          <p:spPr bwMode="auto">
            <a:xfrm>
              <a:off x="3048000" y="3657600"/>
              <a:ext cx="615461" cy="27699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7" name="正方形/長方形 116"/>
            <p:cNvSpPr/>
            <p:nvPr/>
          </p:nvSpPr>
          <p:spPr bwMode="auto">
            <a:xfrm>
              <a:off x="5556739" y="3657599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8" name="正方形/長方形 117"/>
            <p:cNvSpPr/>
            <p:nvPr/>
          </p:nvSpPr>
          <p:spPr bwMode="auto">
            <a:xfrm>
              <a:off x="6172200" y="3661282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9" name="正方形/長方形 118"/>
            <p:cNvSpPr/>
            <p:nvPr/>
          </p:nvSpPr>
          <p:spPr bwMode="auto">
            <a:xfrm>
              <a:off x="6775939" y="3661282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0" name="正方形/長方形 119"/>
            <p:cNvSpPr/>
            <p:nvPr/>
          </p:nvSpPr>
          <p:spPr bwMode="auto">
            <a:xfrm>
              <a:off x="3648808" y="3645892"/>
              <a:ext cx="633047" cy="27699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LTF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1" name="正方形/長方形 120"/>
            <p:cNvSpPr/>
            <p:nvPr/>
          </p:nvSpPr>
          <p:spPr bwMode="auto">
            <a:xfrm>
              <a:off x="4270131" y="3657598"/>
              <a:ext cx="615461" cy="276999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2" name="正方形/長方形 121"/>
            <p:cNvSpPr/>
            <p:nvPr/>
          </p:nvSpPr>
          <p:spPr bwMode="auto">
            <a:xfrm>
              <a:off x="7385539" y="3657600"/>
              <a:ext cx="615461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3" name="テキスト ボックス 122"/>
            <p:cNvSpPr txBox="1"/>
            <p:nvPr/>
          </p:nvSpPr>
          <p:spPr>
            <a:xfrm>
              <a:off x="381000" y="3645892"/>
              <a:ext cx="66821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/>
                <a:t>User 4</a:t>
              </a:r>
              <a:endParaRPr kumimoji="1" lang="ja-JP" altLang="en-US" sz="1400" dirty="0"/>
            </a:p>
          </p:txBody>
        </p:sp>
        <p:cxnSp>
          <p:nvCxnSpPr>
            <p:cNvPr id="124" name="直線コネクタ 123"/>
            <p:cNvCxnSpPr/>
            <p:nvPr/>
          </p:nvCxnSpPr>
          <p:spPr bwMode="auto">
            <a:xfrm>
              <a:off x="4885592" y="3661282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5" name="直線コネクタ 124"/>
            <p:cNvCxnSpPr/>
            <p:nvPr/>
          </p:nvCxnSpPr>
          <p:spPr bwMode="auto">
            <a:xfrm>
              <a:off x="4885592" y="3938281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6" name="直線コネクタ 125"/>
            <p:cNvCxnSpPr/>
            <p:nvPr/>
          </p:nvCxnSpPr>
          <p:spPr bwMode="auto">
            <a:xfrm>
              <a:off x="5334000" y="3657600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7" name="直線コネクタ 126"/>
            <p:cNvCxnSpPr/>
            <p:nvPr/>
          </p:nvCxnSpPr>
          <p:spPr bwMode="auto">
            <a:xfrm>
              <a:off x="5334000" y="3934599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8" name="直線コネクタ 127"/>
            <p:cNvCxnSpPr/>
            <p:nvPr/>
          </p:nvCxnSpPr>
          <p:spPr bwMode="auto">
            <a:xfrm>
              <a:off x="8001000" y="3657598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9" name="直線コネクタ 128"/>
            <p:cNvCxnSpPr/>
            <p:nvPr/>
          </p:nvCxnSpPr>
          <p:spPr bwMode="auto">
            <a:xfrm>
              <a:off x="8001000" y="3934597"/>
              <a:ext cx="3722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30" name="グループ化 129"/>
          <p:cNvGrpSpPr/>
          <p:nvPr/>
        </p:nvGrpSpPr>
        <p:grpSpPr>
          <a:xfrm>
            <a:off x="7965829" y="1916394"/>
            <a:ext cx="534349" cy="372893"/>
            <a:chOff x="6085598" y="4270455"/>
            <a:chExt cx="886385" cy="618559"/>
          </a:xfrm>
        </p:grpSpPr>
        <p:sp>
          <p:nvSpPr>
            <p:cNvPr id="131" name="正方形/長方形 130"/>
            <p:cNvSpPr/>
            <p:nvPr/>
          </p:nvSpPr>
          <p:spPr>
            <a:xfrm rot="16200000">
              <a:off x="6395393" y="4350134"/>
              <a:ext cx="229085" cy="84867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32" name="グループ化 131"/>
            <p:cNvGrpSpPr/>
            <p:nvPr/>
          </p:nvGrpSpPr>
          <p:grpSpPr>
            <a:xfrm>
              <a:off x="6132259" y="4278282"/>
              <a:ext cx="199304" cy="365075"/>
              <a:chOff x="6132259" y="4278282"/>
              <a:chExt cx="199304" cy="365075"/>
            </a:xfrm>
          </p:grpSpPr>
          <p:cxnSp>
            <p:nvCxnSpPr>
              <p:cNvPr id="142" name="直線コネクタ 141"/>
              <p:cNvCxnSpPr/>
              <p:nvPr/>
            </p:nvCxnSpPr>
            <p:spPr>
              <a:xfrm rot="16200000">
                <a:off x="6109468" y="4528815"/>
                <a:ext cx="22908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二等辺三角形 142"/>
              <p:cNvSpPr/>
              <p:nvPr/>
            </p:nvSpPr>
            <p:spPr>
              <a:xfrm flipV="1">
                <a:off x="6132259" y="4278282"/>
                <a:ext cx="199304" cy="195848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3" name="グループ化 132"/>
            <p:cNvGrpSpPr/>
            <p:nvPr/>
          </p:nvGrpSpPr>
          <p:grpSpPr>
            <a:xfrm>
              <a:off x="6365395" y="4277387"/>
              <a:ext cx="199304" cy="362056"/>
              <a:chOff x="6365395" y="4277387"/>
              <a:chExt cx="199304" cy="362056"/>
            </a:xfrm>
          </p:grpSpPr>
          <p:cxnSp>
            <p:nvCxnSpPr>
              <p:cNvPr id="140" name="直線コネクタ 139"/>
              <p:cNvCxnSpPr/>
              <p:nvPr/>
            </p:nvCxnSpPr>
            <p:spPr>
              <a:xfrm rot="16200000">
                <a:off x="6341228" y="4524901"/>
                <a:ext cx="22908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二等辺三角形 140"/>
              <p:cNvSpPr/>
              <p:nvPr/>
            </p:nvSpPr>
            <p:spPr>
              <a:xfrm flipV="1">
                <a:off x="6365395" y="4277387"/>
                <a:ext cx="199304" cy="195848"/>
              </a:xfrm>
              <a:prstGeom prst="triangl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4" name="グループ化 133"/>
            <p:cNvGrpSpPr/>
            <p:nvPr/>
          </p:nvGrpSpPr>
          <p:grpSpPr>
            <a:xfrm>
              <a:off x="6569038" y="4270455"/>
              <a:ext cx="199304" cy="365075"/>
              <a:chOff x="6569038" y="4270455"/>
              <a:chExt cx="199304" cy="365075"/>
            </a:xfrm>
          </p:grpSpPr>
          <p:cxnSp>
            <p:nvCxnSpPr>
              <p:cNvPr id="138" name="直線コネクタ 137"/>
              <p:cNvCxnSpPr/>
              <p:nvPr/>
            </p:nvCxnSpPr>
            <p:spPr>
              <a:xfrm rot="16200000">
                <a:off x="6546248" y="4520988"/>
                <a:ext cx="22908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9" name="二等辺三角形 138"/>
              <p:cNvSpPr/>
              <p:nvPr/>
            </p:nvSpPr>
            <p:spPr>
              <a:xfrm flipV="1">
                <a:off x="6569038" y="4270455"/>
                <a:ext cx="199304" cy="195848"/>
              </a:xfrm>
              <a:prstGeom prst="triangl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5" name="グループ化 134"/>
            <p:cNvGrpSpPr/>
            <p:nvPr/>
          </p:nvGrpSpPr>
          <p:grpSpPr>
            <a:xfrm>
              <a:off x="6772679" y="4278271"/>
              <a:ext cx="199304" cy="365075"/>
              <a:chOff x="6772679" y="4278271"/>
              <a:chExt cx="199304" cy="365075"/>
            </a:xfrm>
          </p:grpSpPr>
          <p:cxnSp>
            <p:nvCxnSpPr>
              <p:cNvPr id="136" name="直線コネクタ 135"/>
              <p:cNvCxnSpPr/>
              <p:nvPr/>
            </p:nvCxnSpPr>
            <p:spPr>
              <a:xfrm rot="16200000">
                <a:off x="6764638" y="4528804"/>
                <a:ext cx="22908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7" name="二等辺三角形 136"/>
              <p:cNvSpPr/>
              <p:nvPr/>
            </p:nvSpPr>
            <p:spPr>
              <a:xfrm flipV="1">
                <a:off x="6772679" y="4278271"/>
                <a:ext cx="199304" cy="195848"/>
              </a:xfrm>
              <a:prstGeom prst="triangl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44" name="グループ化 143"/>
          <p:cNvGrpSpPr/>
          <p:nvPr/>
        </p:nvGrpSpPr>
        <p:grpSpPr>
          <a:xfrm>
            <a:off x="7627326" y="2799217"/>
            <a:ext cx="131885" cy="260002"/>
            <a:chOff x="4932043" y="4862715"/>
            <a:chExt cx="293453" cy="648571"/>
          </a:xfrm>
        </p:grpSpPr>
        <p:sp>
          <p:nvSpPr>
            <p:cNvPr id="145" name="正方形/長方形 144"/>
            <p:cNvSpPr/>
            <p:nvPr/>
          </p:nvSpPr>
          <p:spPr>
            <a:xfrm>
              <a:off x="4932043" y="5229200"/>
              <a:ext cx="293453" cy="28208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46" name="グループ化 19"/>
            <p:cNvGrpSpPr/>
            <p:nvPr/>
          </p:nvGrpSpPr>
          <p:grpSpPr>
            <a:xfrm>
              <a:off x="4963855" y="4862715"/>
              <a:ext cx="250588" cy="346535"/>
              <a:chOff x="5273563" y="4317039"/>
              <a:chExt cx="250588" cy="346535"/>
            </a:xfrm>
          </p:grpSpPr>
          <p:cxnSp>
            <p:nvCxnSpPr>
              <p:cNvPr id="148" name="直線コネクタ 147"/>
              <p:cNvCxnSpPr/>
              <p:nvPr/>
            </p:nvCxnSpPr>
            <p:spPr>
              <a:xfrm flipV="1">
                <a:off x="5399474" y="4536499"/>
                <a:ext cx="0" cy="12707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9" name="二等辺三角形 148"/>
              <p:cNvSpPr/>
              <p:nvPr/>
            </p:nvSpPr>
            <p:spPr>
              <a:xfrm flipV="1">
                <a:off x="5273563" y="4317039"/>
                <a:ext cx="250588" cy="216024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50" name="グループ化 149"/>
          <p:cNvGrpSpPr/>
          <p:nvPr/>
        </p:nvGrpSpPr>
        <p:grpSpPr>
          <a:xfrm>
            <a:off x="7999526" y="2960409"/>
            <a:ext cx="131885" cy="260002"/>
            <a:chOff x="4932043" y="4862715"/>
            <a:chExt cx="293453" cy="648571"/>
          </a:xfrm>
        </p:grpSpPr>
        <p:sp>
          <p:nvSpPr>
            <p:cNvPr id="151" name="正方形/長方形 150"/>
            <p:cNvSpPr/>
            <p:nvPr/>
          </p:nvSpPr>
          <p:spPr>
            <a:xfrm>
              <a:off x="4932043" y="5229200"/>
              <a:ext cx="293453" cy="28208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52" name="グループ化 19"/>
            <p:cNvGrpSpPr/>
            <p:nvPr/>
          </p:nvGrpSpPr>
          <p:grpSpPr>
            <a:xfrm>
              <a:off x="4963855" y="4862715"/>
              <a:ext cx="250588" cy="346535"/>
              <a:chOff x="5273563" y="4317039"/>
              <a:chExt cx="250588" cy="346535"/>
            </a:xfrm>
          </p:grpSpPr>
          <p:cxnSp>
            <p:nvCxnSpPr>
              <p:cNvPr id="153" name="直線コネクタ 152"/>
              <p:cNvCxnSpPr/>
              <p:nvPr/>
            </p:nvCxnSpPr>
            <p:spPr>
              <a:xfrm flipV="1">
                <a:off x="5399474" y="4536499"/>
                <a:ext cx="0" cy="12707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" name="二等辺三角形 153"/>
              <p:cNvSpPr/>
              <p:nvPr/>
            </p:nvSpPr>
            <p:spPr>
              <a:xfrm flipV="1">
                <a:off x="5273563" y="4317039"/>
                <a:ext cx="250588" cy="216024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55" name="グループ化 154"/>
          <p:cNvGrpSpPr/>
          <p:nvPr/>
        </p:nvGrpSpPr>
        <p:grpSpPr>
          <a:xfrm>
            <a:off x="8478734" y="2797368"/>
            <a:ext cx="131885" cy="260002"/>
            <a:chOff x="4932043" y="4862715"/>
            <a:chExt cx="293453" cy="648571"/>
          </a:xfrm>
        </p:grpSpPr>
        <p:sp>
          <p:nvSpPr>
            <p:cNvPr id="156" name="正方形/長方形 155"/>
            <p:cNvSpPr/>
            <p:nvPr/>
          </p:nvSpPr>
          <p:spPr>
            <a:xfrm>
              <a:off x="4932043" y="5229200"/>
              <a:ext cx="293453" cy="28208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57" name="グループ化 19"/>
            <p:cNvGrpSpPr/>
            <p:nvPr/>
          </p:nvGrpSpPr>
          <p:grpSpPr>
            <a:xfrm>
              <a:off x="4963855" y="4862715"/>
              <a:ext cx="250588" cy="346535"/>
              <a:chOff x="5273563" y="4317039"/>
              <a:chExt cx="250588" cy="346535"/>
            </a:xfrm>
          </p:grpSpPr>
          <p:cxnSp>
            <p:nvCxnSpPr>
              <p:cNvPr id="158" name="直線コネクタ 157"/>
              <p:cNvCxnSpPr/>
              <p:nvPr/>
            </p:nvCxnSpPr>
            <p:spPr>
              <a:xfrm flipV="1">
                <a:off x="5399474" y="4536499"/>
                <a:ext cx="0" cy="12707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9" name="二等辺三角形 158"/>
              <p:cNvSpPr/>
              <p:nvPr/>
            </p:nvSpPr>
            <p:spPr>
              <a:xfrm flipV="1">
                <a:off x="5273563" y="4317039"/>
                <a:ext cx="250588" cy="216024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60" name="グループ化 159"/>
          <p:cNvGrpSpPr/>
          <p:nvPr/>
        </p:nvGrpSpPr>
        <p:grpSpPr>
          <a:xfrm>
            <a:off x="8763019" y="2525313"/>
            <a:ext cx="131885" cy="260002"/>
            <a:chOff x="4932043" y="4862715"/>
            <a:chExt cx="293453" cy="648571"/>
          </a:xfrm>
        </p:grpSpPr>
        <p:sp>
          <p:nvSpPr>
            <p:cNvPr id="161" name="正方形/長方形 160"/>
            <p:cNvSpPr/>
            <p:nvPr/>
          </p:nvSpPr>
          <p:spPr>
            <a:xfrm>
              <a:off x="4932043" y="5229200"/>
              <a:ext cx="293453" cy="28208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62" name="グループ化 19"/>
            <p:cNvGrpSpPr/>
            <p:nvPr/>
          </p:nvGrpSpPr>
          <p:grpSpPr>
            <a:xfrm>
              <a:off x="4963855" y="4862715"/>
              <a:ext cx="250588" cy="346535"/>
              <a:chOff x="5273563" y="4317039"/>
              <a:chExt cx="250588" cy="346535"/>
            </a:xfrm>
          </p:grpSpPr>
          <p:cxnSp>
            <p:nvCxnSpPr>
              <p:cNvPr id="163" name="直線コネクタ 162"/>
              <p:cNvCxnSpPr/>
              <p:nvPr/>
            </p:nvCxnSpPr>
            <p:spPr>
              <a:xfrm flipV="1">
                <a:off x="5399474" y="4536499"/>
                <a:ext cx="0" cy="12707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" name="二等辺三角形 163"/>
              <p:cNvSpPr/>
              <p:nvPr/>
            </p:nvSpPr>
            <p:spPr>
              <a:xfrm flipV="1">
                <a:off x="5273563" y="4317039"/>
                <a:ext cx="250588" cy="216024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166" name="直線矢印コネクタ 165"/>
          <p:cNvCxnSpPr/>
          <p:nvPr/>
        </p:nvCxnSpPr>
        <p:spPr bwMode="auto">
          <a:xfrm flipV="1">
            <a:off x="8114107" y="2391508"/>
            <a:ext cx="81789" cy="4924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8" name="直線矢印コネクタ 167"/>
          <p:cNvCxnSpPr/>
          <p:nvPr/>
        </p:nvCxnSpPr>
        <p:spPr bwMode="auto">
          <a:xfrm flipV="1">
            <a:off x="7754243" y="2391508"/>
            <a:ext cx="259580" cy="3372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0" name="直線矢印コネクタ 169"/>
          <p:cNvCxnSpPr/>
          <p:nvPr/>
        </p:nvCxnSpPr>
        <p:spPr bwMode="auto">
          <a:xfrm flipH="1" flipV="1">
            <a:off x="8373208" y="2391509"/>
            <a:ext cx="126970" cy="3372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3" name="直線矢印コネクタ 172"/>
          <p:cNvCxnSpPr/>
          <p:nvPr/>
        </p:nvCxnSpPr>
        <p:spPr bwMode="auto">
          <a:xfrm flipH="1" flipV="1">
            <a:off x="8490938" y="2375568"/>
            <a:ext cx="277137" cy="1022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5" name="テキスト ボックス 174"/>
          <p:cNvSpPr txBox="1"/>
          <p:nvPr/>
        </p:nvSpPr>
        <p:spPr>
          <a:xfrm>
            <a:off x="7965829" y="1538654"/>
            <a:ext cx="586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AP</a:t>
            </a:r>
            <a:endParaRPr kumimoji="1" lang="ja-JP" altLang="en-US" sz="1400" dirty="0"/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8048189" y="3335216"/>
            <a:ext cx="586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STAs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80078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Antenna Diversity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43808"/>
            <a:ext cx="7772400" cy="990600"/>
          </a:xfrm>
        </p:spPr>
        <p:txBody>
          <a:bodyPr/>
          <a:lstStyle/>
          <a:p>
            <a:r>
              <a:rPr kumimoji="1" lang="en-US" altLang="ja-JP" dirty="0" smtClean="0"/>
              <a:t>Maximal Ratio Combining (MRC)</a:t>
            </a:r>
          </a:p>
          <a:p>
            <a:pPr lvl="1"/>
            <a:r>
              <a:rPr kumimoji="1" lang="en-US" altLang="ja-JP" dirty="0" smtClean="0"/>
              <a:t>Post-FFT Processing by Combining Log-Likelihood Ratios (LLRs)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Shingo Yoshizawa, Kitami Institute of Technology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正方形/長方形 7"/>
          <p:cNvSpPr/>
          <p:nvPr/>
        </p:nvSpPr>
        <p:spPr>
          <a:xfrm>
            <a:off x="1623987" y="3093542"/>
            <a:ext cx="3296529" cy="2729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2404744" y="4458093"/>
            <a:ext cx="26025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1016732" y="4491375"/>
            <a:ext cx="78075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1884240" y="4091994"/>
            <a:ext cx="607255" cy="7627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FFT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664997" y="3293233"/>
            <a:ext cx="650631" cy="23297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ESE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622033" y="3289943"/>
            <a:ext cx="517726" cy="460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23157696"/>
              </p:ext>
            </p:extLst>
          </p:nvPr>
        </p:nvGraphicFramePr>
        <p:xfrm>
          <a:off x="3699160" y="3347328"/>
          <a:ext cx="381553" cy="322534"/>
        </p:xfrm>
        <a:graphic>
          <a:graphicData uri="http://schemas.openxmlformats.org/presentationml/2006/ole">
            <p:oleObj spid="_x0000_s4425" name="数式" r:id="rId3" imgW="279360" imgH="253800" progId="Equation.3">
              <p:embed/>
            </p:oleObj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3622033" y="3831131"/>
            <a:ext cx="517726" cy="460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40760160"/>
              </p:ext>
            </p:extLst>
          </p:nvPr>
        </p:nvGraphicFramePr>
        <p:xfrm>
          <a:off x="3734215" y="3888043"/>
          <a:ext cx="311740" cy="323534"/>
        </p:xfrm>
        <a:graphic>
          <a:graphicData uri="http://schemas.openxmlformats.org/presentationml/2006/ole">
            <p:oleObj spid="_x0000_s4426" name="数式" r:id="rId4" imgW="228600" imgH="253800" progId="Equation.3">
              <p:embed/>
            </p:oleObj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3622033" y="4624502"/>
            <a:ext cx="517726" cy="460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02733858"/>
              </p:ext>
            </p:extLst>
          </p:nvPr>
        </p:nvGraphicFramePr>
        <p:xfrm>
          <a:off x="3709351" y="4682360"/>
          <a:ext cx="363379" cy="321757"/>
        </p:xfrm>
        <a:graphic>
          <a:graphicData uri="http://schemas.openxmlformats.org/presentationml/2006/ole">
            <p:oleObj spid="_x0000_s4427" name="数式" r:id="rId5" imgW="266400" imgH="253800" progId="Equation.3">
              <p:embed/>
            </p:oleObj>
          </a:graphicData>
        </a:graphic>
      </p:graphicFrame>
      <p:cxnSp>
        <p:nvCxnSpPr>
          <p:cNvPr id="19" name="直線矢印コネクタ 18"/>
          <p:cNvCxnSpPr/>
          <p:nvPr/>
        </p:nvCxnSpPr>
        <p:spPr>
          <a:xfrm>
            <a:off x="3315629" y="3508596"/>
            <a:ext cx="3036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H="1">
            <a:off x="3315629" y="4049783"/>
            <a:ext cx="3036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3315629" y="4906428"/>
            <a:ext cx="3036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3315629" y="5447616"/>
            <a:ext cx="3036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3622033" y="5165689"/>
            <a:ext cx="517726" cy="460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aphicFrame>
        <p:nvGraphicFramePr>
          <p:cNvPr id="24" name="オブジェクト 2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55846448"/>
              </p:ext>
            </p:extLst>
          </p:nvPr>
        </p:nvGraphicFramePr>
        <p:xfrm>
          <a:off x="3682576" y="5245880"/>
          <a:ext cx="415018" cy="275537"/>
        </p:xfrm>
        <a:graphic>
          <a:graphicData uri="http://schemas.openxmlformats.org/presentationml/2006/ole">
            <p:oleObj spid="_x0000_s4428" name="数式" r:id="rId6" imgW="304560" imgH="215640" progId="Equation.3">
              <p:embed/>
            </p:oleObj>
          </a:graphicData>
        </a:graphic>
      </p:graphicFrame>
      <p:cxnSp>
        <p:nvCxnSpPr>
          <p:cNvPr id="25" name="直線矢印コネクタ 24"/>
          <p:cNvCxnSpPr/>
          <p:nvPr/>
        </p:nvCxnSpPr>
        <p:spPr>
          <a:xfrm>
            <a:off x="4139760" y="3508596"/>
            <a:ext cx="182176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>
            <a:off x="4139760" y="4049784"/>
            <a:ext cx="37839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4139760" y="4906428"/>
            <a:ext cx="182176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flipH="1">
            <a:off x="4139760" y="5447616"/>
            <a:ext cx="37839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3880896" y="4358248"/>
            <a:ext cx="0" cy="180171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V="1">
            <a:off x="4518155" y="3508596"/>
            <a:ext cx="0" cy="552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V="1">
            <a:off x="4507559" y="4889284"/>
            <a:ext cx="0" cy="552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2534870" y="3226670"/>
            <a:ext cx="2212145" cy="246284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1807589" y="3226670"/>
            <a:ext cx="3296529" cy="2729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矢印コネクタ 33"/>
          <p:cNvCxnSpPr/>
          <p:nvPr/>
        </p:nvCxnSpPr>
        <p:spPr>
          <a:xfrm>
            <a:off x="2588346" y="4591220"/>
            <a:ext cx="26025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1016732" y="4624502"/>
            <a:ext cx="96435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1981091" y="4225121"/>
            <a:ext cx="607255" cy="7627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FFT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848599" y="3426360"/>
            <a:ext cx="650631" cy="23297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ESE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805635" y="3423070"/>
            <a:ext cx="517726" cy="460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aphicFrame>
        <p:nvGraphicFramePr>
          <p:cNvPr id="39" name="オブジェクト 3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40142393"/>
              </p:ext>
            </p:extLst>
          </p:nvPr>
        </p:nvGraphicFramePr>
        <p:xfrm>
          <a:off x="3882762" y="3480455"/>
          <a:ext cx="381553" cy="322534"/>
        </p:xfrm>
        <a:graphic>
          <a:graphicData uri="http://schemas.openxmlformats.org/presentationml/2006/ole">
            <p:oleObj spid="_x0000_s4429" name="数式" r:id="rId7" imgW="279360" imgH="253800" progId="Equation.3">
              <p:embed/>
            </p:oleObj>
          </a:graphicData>
        </a:graphic>
      </p:graphicFrame>
      <p:sp>
        <p:nvSpPr>
          <p:cNvPr id="40" name="正方形/長方形 39"/>
          <p:cNvSpPr/>
          <p:nvPr/>
        </p:nvSpPr>
        <p:spPr>
          <a:xfrm>
            <a:off x="3805635" y="3964258"/>
            <a:ext cx="517726" cy="460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aphicFrame>
        <p:nvGraphicFramePr>
          <p:cNvPr id="41" name="オブジェクト 4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84039438"/>
              </p:ext>
            </p:extLst>
          </p:nvPr>
        </p:nvGraphicFramePr>
        <p:xfrm>
          <a:off x="3917817" y="4021170"/>
          <a:ext cx="311740" cy="323534"/>
        </p:xfrm>
        <a:graphic>
          <a:graphicData uri="http://schemas.openxmlformats.org/presentationml/2006/ole">
            <p:oleObj spid="_x0000_s4430" name="数式" r:id="rId8" imgW="228600" imgH="253800" progId="Equation.3">
              <p:embed/>
            </p:oleObj>
          </a:graphicData>
        </a:graphic>
      </p:graphicFrame>
      <p:sp>
        <p:nvSpPr>
          <p:cNvPr id="42" name="正方形/長方形 41"/>
          <p:cNvSpPr/>
          <p:nvPr/>
        </p:nvSpPr>
        <p:spPr>
          <a:xfrm>
            <a:off x="3805635" y="4757629"/>
            <a:ext cx="517726" cy="460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aphicFrame>
        <p:nvGraphicFramePr>
          <p:cNvPr id="43" name="オブジェクト 4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3542487"/>
              </p:ext>
            </p:extLst>
          </p:nvPr>
        </p:nvGraphicFramePr>
        <p:xfrm>
          <a:off x="3892953" y="4815487"/>
          <a:ext cx="363379" cy="321757"/>
        </p:xfrm>
        <a:graphic>
          <a:graphicData uri="http://schemas.openxmlformats.org/presentationml/2006/ole">
            <p:oleObj spid="_x0000_s4431" name="数式" r:id="rId9" imgW="266400" imgH="253800" progId="Equation.3">
              <p:embed/>
            </p:oleObj>
          </a:graphicData>
        </a:graphic>
      </p:graphicFrame>
      <p:cxnSp>
        <p:nvCxnSpPr>
          <p:cNvPr id="44" name="直線矢印コネクタ 43"/>
          <p:cNvCxnSpPr/>
          <p:nvPr/>
        </p:nvCxnSpPr>
        <p:spPr>
          <a:xfrm>
            <a:off x="3499231" y="3641723"/>
            <a:ext cx="3036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flipH="1">
            <a:off x="3499231" y="4182910"/>
            <a:ext cx="3036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>
            <a:off x="3499231" y="5039555"/>
            <a:ext cx="3036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>
            <a:off x="3499231" y="5580743"/>
            <a:ext cx="3036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3805635" y="5298816"/>
            <a:ext cx="517726" cy="460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aphicFrame>
        <p:nvGraphicFramePr>
          <p:cNvPr id="49" name="オブジェクト 4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60237489"/>
              </p:ext>
            </p:extLst>
          </p:nvPr>
        </p:nvGraphicFramePr>
        <p:xfrm>
          <a:off x="3866178" y="5379007"/>
          <a:ext cx="415018" cy="275537"/>
        </p:xfrm>
        <a:graphic>
          <a:graphicData uri="http://schemas.openxmlformats.org/presentationml/2006/ole">
            <p:oleObj spid="_x0000_s4432" name="数式" r:id="rId10" imgW="304560" imgH="215640" progId="Equation.3">
              <p:embed/>
            </p:oleObj>
          </a:graphicData>
        </a:graphic>
      </p:graphicFrame>
      <p:cxnSp>
        <p:nvCxnSpPr>
          <p:cNvPr id="50" name="直線矢印コネクタ 49"/>
          <p:cNvCxnSpPr/>
          <p:nvPr/>
        </p:nvCxnSpPr>
        <p:spPr>
          <a:xfrm>
            <a:off x="4323362" y="3641723"/>
            <a:ext cx="163816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>
            <a:off x="4323362" y="4182911"/>
            <a:ext cx="37839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>
            <a:off x="4323362" y="5039555"/>
            <a:ext cx="163816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H="1">
            <a:off x="4323362" y="5580743"/>
            <a:ext cx="37839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4064498" y="4491375"/>
            <a:ext cx="0" cy="180171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 flipV="1">
            <a:off x="4701757" y="3641723"/>
            <a:ext cx="0" cy="552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V="1">
            <a:off x="4691161" y="5022411"/>
            <a:ext cx="0" cy="552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2718472" y="3359797"/>
            <a:ext cx="2212145" cy="246284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1970990" y="3359797"/>
            <a:ext cx="3296529" cy="2729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9" name="直線矢印コネクタ 58"/>
          <p:cNvCxnSpPr/>
          <p:nvPr/>
        </p:nvCxnSpPr>
        <p:spPr>
          <a:xfrm>
            <a:off x="2751747" y="4724347"/>
            <a:ext cx="26025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>
            <a:off x="1016732" y="4757629"/>
            <a:ext cx="112776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/>
          <p:cNvSpPr/>
          <p:nvPr/>
        </p:nvSpPr>
        <p:spPr>
          <a:xfrm>
            <a:off x="2144492" y="4358248"/>
            <a:ext cx="607255" cy="7627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FFT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3012000" y="3559487"/>
            <a:ext cx="650631" cy="23297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ESE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3969036" y="3556197"/>
            <a:ext cx="517726" cy="460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aphicFrame>
        <p:nvGraphicFramePr>
          <p:cNvPr id="64" name="オブジェクト 6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11317508"/>
              </p:ext>
            </p:extLst>
          </p:nvPr>
        </p:nvGraphicFramePr>
        <p:xfrm>
          <a:off x="4046163" y="3613582"/>
          <a:ext cx="381553" cy="322534"/>
        </p:xfrm>
        <a:graphic>
          <a:graphicData uri="http://schemas.openxmlformats.org/presentationml/2006/ole">
            <p:oleObj spid="_x0000_s4433" name="数式" r:id="rId11" imgW="279360" imgH="253800" progId="Equation.3">
              <p:embed/>
            </p:oleObj>
          </a:graphicData>
        </a:graphic>
      </p:graphicFrame>
      <p:sp>
        <p:nvSpPr>
          <p:cNvPr id="65" name="正方形/長方形 64"/>
          <p:cNvSpPr/>
          <p:nvPr/>
        </p:nvSpPr>
        <p:spPr>
          <a:xfrm>
            <a:off x="3969036" y="4097384"/>
            <a:ext cx="517726" cy="460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aphicFrame>
        <p:nvGraphicFramePr>
          <p:cNvPr id="66" name="オブジェクト 6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59134711"/>
              </p:ext>
            </p:extLst>
          </p:nvPr>
        </p:nvGraphicFramePr>
        <p:xfrm>
          <a:off x="4081218" y="4154297"/>
          <a:ext cx="311740" cy="323534"/>
        </p:xfrm>
        <a:graphic>
          <a:graphicData uri="http://schemas.openxmlformats.org/presentationml/2006/ole">
            <p:oleObj spid="_x0000_s4434" name="数式" r:id="rId12" imgW="228600" imgH="253800" progId="Equation.3">
              <p:embed/>
            </p:oleObj>
          </a:graphicData>
        </a:graphic>
      </p:graphicFrame>
      <p:sp>
        <p:nvSpPr>
          <p:cNvPr id="67" name="正方形/長方形 66"/>
          <p:cNvSpPr/>
          <p:nvPr/>
        </p:nvSpPr>
        <p:spPr>
          <a:xfrm>
            <a:off x="3969036" y="4890755"/>
            <a:ext cx="517726" cy="460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aphicFrame>
        <p:nvGraphicFramePr>
          <p:cNvPr id="68" name="オブジェクト 6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19570027"/>
              </p:ext>
            </p:extLst>
          </p:nvPr>
        </p:nvGraphicFramePr>
        <p:xfrm>
          <a:off x="4056354" y="4948614"/>
          <a:ext cx="363379" cy="321757"/>
        </p:xfrm>
        <a:graphic>
          <a:graphicData uri="http://schemas.openxmlformats.org/presentationml/2006/ole">
            <p:oleObj spid="_x0000_s4435" name="数式" r:id="rId13" imgW="266400" imgH="253800" progId="Equation.3">
              <p:embed/>
            </p:oleObj>
          </a:graphicData>
        </a:graphic>
      </p:graphicFrame>
      <p:cxnSp>
        <p:nvCxnSpPr>
          <p:cNvPr id="69" name="直線矢印コネクタ 68"/>
          <p:cNvCxnSpPr/>
          <p:nvPr/>
        </p:nvCxnSpPr>
        <p:spPr>
          <a:xfrm>
            <a:off x="3662632" y="3774850"/>
            <a:ext cx="3036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 flipH="1">
            <a:off x="3662632" y="4316037"/>
            <a:ext cx="3036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3662632" y="5172682"/>
            <a:ext cx="3036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 flipH="1">
            <a:off x="3662632" y="5713870"/>
            <a:ext cx="3036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正方形/長方形 72"/>
          <p:cNvSpPr/>
          <p:nvPr/>
        </p:nvSpPr>
        <p:spPr>
          <a:xfrm>
            <a:off x="3969036" y="5431943"/>
            <a:ext cx="517726" cy="460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aphicFrame>
        <p:nvGraphicFramePr>
          <p:cNvPr id="74" name="オブジェクト 7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776470834"/>
              </p:ext>
            </p:extLst>
          </p:nvPr>
        </p:nvGraphicFramePr>
        <p:xfrm>
          <a:off x="4029579" y="5512134"/>
          <a:ext cx="415018" cy="275537"/>
        </p:xfrm>
        <a:graphic>
          <a:graphicData uri="http://schemas.openxmlformats.org/presentationml/2006/ole">
            <p:oleObj spid="_x0000_s4436" name="数式" r:id="rId14" imgW="304560" imgH="215640" progId="Equation.3">
              <p:embed/>
            </p:oleObj>
          </a:graphicData>
        </a:graphic>
      </p:graphicFrame>
      <p:cxnSp>
        <p:nvCxnSpPr>
          <p:cNvPr id="75" name="直線矢印コネクタ 74"/>
          <p:cNvCxnSpPr/>
          <p:nvPr/>
        </p:nvCxnSpPr>
        <p:spPr>
          <a:xfrm>
            <a:off x="4486763" y="3774850"/>
            <a:ext cx="14747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flipH="1">
            <a:off x="4486763" y="4316038"/>
            <a:ext cx="37839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>
            <a:off x="4486763" y="5172682"/>
            <a:ext cx="14747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H="1">
            <a:off x="4486763" y="5713870"/>
            <a:ext cx="37839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4227899" y="4624502"/>
            <a:ext cx="0" cy="180171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V="1">
            <a:off x="4865158" y="3774850"/>
            <a:ext cx="0" cy="552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 flipV="1">
            <a:off x="4854562" y="5155538"/>
            <a:ext cx="0" cy="552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2881873" y="3492923"/>
            <a:ext cx="2212145" cy="246284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2144492" y="3492923"/>
            <a:ext cx="3296529" cy="2729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4" name="直線矢印コネクタ 83"/>
          <p:cNvCxnSpPr/>
          <p:nvPr/>
        </p:nvCxnSpPr>
        <p:spPr>
          <a:xfrm>
            <a:off x="2925249" y="4857474"/>
            <a:ext cx="26025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1016732" y="4890755"/>
            <a:ext cx="130126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/>
          <p:cNvSpPr/>
          <p:nvPr/>
        </p:nvSpPr>
        <p:spPr>
          <a:xfrm>
            <a:off x="2317993" y="4491375"/>
            <a:ext cx="607255" cy="7627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FFT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3185501" y="3692614"/>
            <a:ext cx="650631" cy="23297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ESE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4142538" y="3689324"/>
            <a:ext cx="517726" cy="460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4142538" y="4230511"/>
            <a:ext cx="517726" cy="460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2" name="正方形/長方形 91"/>
          <p:cNvSpPr/>
          <p:nvPr/>
        </p:nvSpPr>
        <p:spPr>
          <a:xfrm>
            <a:off x="4142538" y="5023882"/>
            <a:ext cx="517726" cy="460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cxnSp>
        <p:nvCxnSpPr>
          <p:cNvPr id="94" name="直線矢印コネクタ 93"/>
          <p:cNvCxnSpPr/>
          <p:nvPr/>
        </p:nvCxnSpPr>
        <p:spPr>
          <a:xfrm>
            <a:off x="3836133" y="3907977"/>
            <a:ext cx="3036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矢印コネクタ 94"/>
          <p:cNvCxnSpPr/>
          <p:nvPr/>
        </p:nvCxnSpPr>
        <p:spPr>
          <a:xfrm flipH="1">
            <a:off x="3836133" y="4449164"/>
            <a:ext cx="3036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>
            <a:off x="3836133" y="5305809"/>
            <a:ext cx="3036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矢印コネクタ 96"/>
          <p:cNvCxnSpPr/>
          <p:nvPr/>
        </p:nvCxnSpPr>
        <p:spPr>
          <a:xfrm flipH="1">
            <a:off x="3836133" y="5846996"/>
            <a:ext cx="3036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正方形/長方形 97"/>
          <p:cNvSpPr/>
          <p:nvPr/>
        </p:nvSpPr>
        <p:spPr>
          <a:xfrm>
            <a:off x="4142538" y="5565070"/>
            <a:ext cx="517726" cy="460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cxnSp>
        <p:nvCxnSpPr>
          <p:cNvPr id="100" name="直線矢印コネクタ 99"/>
          <p:cNvCxnSpPr/>
          <p:nvPr/>
        </p:nvCxnSpPr>
        <p:spPr>
          <a:xfrm>
            <a:off x="4660264" y="3907977"/>
            <a:ext cx="130126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 flipH="1">
            <a:off x="4660264" y="4449164"/>
            <a:ext cx="37839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/>
          <p:nvPr/>
        </p:nvCxnSpPr>
        <p:spPr>
          <a:xfrm>
            <a:off x="4660264" y="5305809"/>
            <a:ext cx="130126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 flipH="1">
            <a:off x="4660264" y="5846996"/>
            <a:ext cx="37839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>
            <a:off x="4401401" y="4757629"/>
            <a:ext cx="0" cy="180171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 flipV="1">
            <a:off x="5038659" y="3907977"/>
            <a:ext cx="0" cy="552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 flipV="1">
            <a:off x="5028063" y="5288664"/>
            <a:ext cx="0" cy="552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正方形/長方形 106"/>
          <p:cNvSpPr/>
          <p:nvPr/>
        </p:nvSpPr>
        <p:spPr>
          <a:xfrm>
            <a:off x="3055375" y="3626050"/>
            <a:ext cx="2212145" cy="246284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正方形/長方形 107"/>
          <p:cNvSpPr/>
          <p:nvPr/>
        </p:nvSpPr>
        <p:spPr>
          <a:xfrm>
            <a:off x="6727037" y="3344236"/>
            <a:ext cx="817224" cy="689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Decoder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6727037" y="4764089"/>
            <a:ext cx="817224" cy="689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Decoder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10" name="直線矢印コネクタ 109"/>
          <p:cNvCxnSpPr/>
          <p:nvPr/>
        </p:nvCxnSpPr>
        <p:spPr>
          <a:xfrm>
            <a:off x="7549655" y="3701406"/>
            <a:ext cx="4337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矢印コネクタ 110"/>
          <p:cNvCxnSpPr/>
          <p:nvPr/>
        </p:nvCxnSpPr>
        <p:spPr>
          <a:xfrm>
            <a:off x="7549656" y="5098164"/>
            <a:ext cx="4337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矢印コネクタ 113"/>
          <p:cNvCxnSpPr/>
          <p:nvPr/>
        </p:nvCxnSpPr>
        <p:spPr>
          <a:xfrm>
            <a:off x="6293283" y="3701406"/>
            <a:ext cx="4337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矢印コネクタ 114"/>
          <p:cNvCxnSpPr/>
          <p:nvPr/>
        </p:nvCxnSpPr>
        <p:spPr>
          <a:xfrm>
            <a:off x="6293283" y="5092351"/>
            <a:ext cx="4337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テキスト ボックス 117"/>
          <p:cNvSpPr txBox="1"/>
          <p:nvPr/>
        </p:nvSpPr>
        <p:spPr>
          <a:xfrm>
            <a:off x="1363735" y="2751993"/>
            <a:ext cx="4096982" cy="407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Diversity Branches</a:t>
            </a:r>
            <a:endParaRPr kumimoji="1" lang="ja-JP" altLang="en-US" sz="1600" dirty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6291059" y="4237847"/>
            <a:ext cx="6627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LLRs</a:t>
            </a:r>
            <a:endParaRPr kumimoji="1" lang="ja-JP" altLang="en-US" sz="1400" dirty="0"/>
          </a:p>
        </p:txBody>
      </p:sp>
      <p:cxnSp>
        <p:nvCxnSpPr>
          <p:cNvPr id="120" name="直線コネクタ 119"/>
          <p:cNvCxnSpPr/>
          <p:nvPr/>
        </p:nvCxnSpPr>
        <p:spPr>
          <a:xfrm>
            <a:off x="5638507" y="4012224"/>
            <a:ext cx="609893" cy="240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右大かっこ 120"/>
          <p:cNvSpPr/>
          <p:nvPr/>
        </p:nvSpPr>
        <p:spPr>
          <a:xfrm>
            <a:off x="5562600" y="3444868"/>
            <a:ext cx="151814" cy="567356"/>
          </a:xfrm>
          <a:prstGeom prst="rightBracket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右大かっこ 121"/>
          <p:cNvSpPr/>
          <p:nvPr/>
        </p:nvSpPr>
        <p:spPr>
          <a:xfrm>
            <a:off x="5563284" y="4801378"/>
            <a:ext cx="151814" cy="567356"/>
          </a:xfrm>
          <a:prstGeom prst="rightBracket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5" name="直線コネクタ 124"/>
          <p:cNvCxnSpPr/>
          <p:nvPr/>
        </p:nvCxnSpPr>
        <p:spPr>
          <a:xfrm flipH="1">
            <a:off x="5714414" y="4448333"/>
            <a:ext cx="533986" cy="3993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>
            <a:off x="6019800" y="4365453"/>
            <a:ext cx="1" cy="180171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4865809" y="4072489"/>
            <a:ext cx="1" cy="180171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テキスト ボックス 134"/>
          <p:cNvSpPr txBox="1"/>
          <p:nvPr/>
        </p:nvSpPr>
        <p:spPr>
          <a:xfrm>
            <a:off x="4151983" y="4328503"/>
            <a:ext cx="481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Int.</a:t>
            </a:r>
            <a:endParaRPr kumimoji="1" lang="ja-JP" altLang="en-US" sz="1400" dirty="0"/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4166251" y="5641687"/>
            <a:ext cx="481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Int.</a:t>
            </a:r>
            <a:endParaRPr kumimoji="1" lang="ja-JP" altLang="en-US" sz="1400" dirty="0"/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4101975" y="3760523"/>
            <a:ext cx="636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err="1" smtClean="0"/>
              <a:t>Deint</a:t>
            </a:r>
            <a:r>
              <a:rPr kumimoji="1" lang="en-US" altLang="ja-JP" sz="1400" dirty="0" smtClean="0"/>
              <a:t>.</a:t>
            </a:r>
            <a:endParaRPr kumimoji="1" lang="ja-JP" altLang="en-US" sz="1400" dirty="0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4112667" y="5144529"/>
            <a:ext cx="636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err="1" smtClean="0"/>
              <a:t>Deint</a:t>
            </a:r>
            <a:r>
              <a:rPr kumimoji="1" lang="en-US" altLang="ja-JP" sz="1400" dirty="0" smtClean="0"/>
              <a:t>.</a:t>
            </a:r>
            <a:endParaRPr kumimoji="1" lang="ja-JP" altLang="en-US" sz="1400" dirty="0"/>
          </a:p>
        </p:txBody>
      </p:sp>
      <p:graphicFrame>
        <p:nvGraphicFramePr>
          <p:cNvPr id="139" name="オブジェクト 13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60438636"/>
              </p:ext>
            </p:extLst>
          </p:nvPr>
        </p:nvGraphicFramePr>
        <p:xfrm>
          <a:off x="8055458" y="3557466"/>
          <a:ext cx="201613" cy="263525"/>
        </p:xfrm>
        <a:graphic>
          <a:graphicData uri="http://schemas.openxmlformats.org/presentationml/2006/ole">
            <p:oleObj spid="_x0000_s4437" name="数式" r:id="rId15" imgW="164880" imgH="215640" progId="Equation.3">
              <p:embed/>
            </p:oleObj>
          </a:graphicData>
        </a:graphic>
      </p:graphicFrame>
      <p:graphicFrame>
        <p:nvGraphicFramePr>
          <p:cNvPr id="140" name="オブジェクト 13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04253962"/>
              </p:ext>
            </p:extLst>
          </p:nvPr>
        </p:nvGraphicFramePr>
        <p:xfrm>
          <a:off x="8056923" y="4964258"/>
          <a:ext cx="263525" cy="263525"/>
        </p:xfrm>
        <a:graphic>
          <a:graphicData uri="http://schemas.openxmlformats.org/presentationml/2006/ole">
            <p:oleObj spid="_x0000_s4438" name="数式" r:id="rId16" imgW="215640" imgH="215640" progId="Equation.3">
              <p:embed/>
            </p:oleObj>
          </a:graphicData>
        </a:graphic>
      </p:graphicFrame>
      <p:graphicFrame>
        <p:nvGraphicFramePr>
          <p:cNvPr id="141" name="オブジェクト 14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86249648"/>
              </p:ext>
            </p:extLst>
          </p:nvPr>
        </p:nvGraphicFramePr>
        <p:xfrm>
          <a:off x="722923" y="4275749"/>
          <a:ext cx="215900" cy="269875"/>
        </p:xfrm>
        <a:graphic>
          <a:graphicData uri="http://schemas.openxmlformats.org/presentationml/2006/ole">
            <p:oleObj spid="_x0000_s4439" name="数式" r:id="rId17" imgW="152280" imgH="190440" progId="Equation.3">
              <p:embed/>
            </p:oleObj>
          </a:graphicData>
        </a:graphic>
      </p:graphicFrame>
      <p:graphicFrame>
        <p:nvGraphicFramePr>
          <p:cNvPr id="142" name="オブジェクト 14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17957306"/>
              </p:ext>
            </p:extLst>
          </p:nvPr>
        </p:nvGraphicFramePr>
        <p:xfrm>
          <a:off x="735013" y="4471988"/>
          <a:ext cx="233362" cy="269875"/>
        </p:xfrm>
        <a:graphic>
          <a:graphicData uri="http://schemas.openxmlformats.org/presentationml/2006/ole">
            <p:oleObj spid="_x0000_s4440" name="数式" r:id="rId18" imgW="164880" imgH="190440" progId="Equation.3">
              <p:embed/>
            </p:oleObj>
          </a:graphicData>
        </a:graphic>
      </p:graphicFrame>
      <p:graphicFrame>
        <p:nvGraphicFramePr>
          <p:cNvPr id="143" name="オブジェクト 14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52097273"/>
              </p:ext>
            </p:extLst>
          </p:nvPr>
        </p:nvGraphicFramePr>
        <p:xfrm>
          <a:off x="737949" y="4677140"/>
          <a:ext cx="233362" cy="269875"/>
        </p:xfrm>
        <a:graphic>
          <a:graphicData uri="http://schemas.openxmlformats.org/presentationml/2006/ole">
            <p:oleObj spid="_x0000_s4441" name="数式" r:id="rId19" imgW="164880" imgH="190440" progId="Equation.3">
              <p:embed/>
            </p:oleObj>
          </a:graphicData>
        </a:graphic>
      </p:graphicFrame>
      <p:graphicFrame>
        <p:nvGraphicFramePr>
          <p:cNvPr id="144" name="オブジェクト 14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5922365"/>
              </p:ext>
            </p:extLst>
          </p:nvPr>
        </p:nvGraphicFramePr>
        <p:xfrm>
          <a:off x="741124" y="4881927"/>
          <a:ext cx="233362" cy="269875"/>
        </p:xfrm>
        <a:graphic>
          <a:graphicData uri="http://schemas.openxmlformats.org/presentationml/2006/ole">
            <p:oleObj spid="_x0000_s4442" name="数式" r:id="rId20" imgW="164880" imgH="190440" progId="Equation.3">
              <p:embed/>
            </p:oleObj>
          </a:graphicData>
        </a:graphic>
      </p:graphicFrame>
      <p:grpSp>
        <p:nvGrpSpPr>
          <p:cNvPr id="147" name="グループ化 146"/>
          <p:cNvGrpSpPr/>
          <p:nvPr/>
        </p:nvGrpSpPr>
        <p:grpSpPr>
          <a:xfrm>
            <a:off x="5950898" y="3409963"/>
            <a:ext cx="331369" cy="606697"/>
            <a:chOff x="7386005" y="1099038"/>
            <a:chExt cx="331369" cy="606697"/>
          </a:xfrm>
        </p:grpSpPr>
        <p:sp>
          <p:nvSpPr>
            <p:cNvPr id="145" name="テキスト ボックス 144"/>
            <p:cNvSpPr txBox="1"/>
            <p:nvPr/>
          </p:nvSpPr>
          <p:spPr>
            <a:xfrm>
              <a:off x="7386005" y="1208927"/>
              <a:ext cx="3313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l-GR" altLang="ja-JP" sz="1800" dirty="0" smtClean="0"/>
                <a:t>Σ</a:t>
              </a:r>
              <a:endParaRPr kumimoji="1" lang="ja-JP" altLang="en-US" sz="1800" dirty="0"/>
            </a:p>
          </p:txBody>
        </p:sp>
        <p:sp>
          <p:nvSpPr>
            <p:cNvPr id="146" name="正方形/長方形 145"/>
            <p:cNvSpPr/>
            <p:nvPr/>
          </p:nvSpPr>
          <p:spPr bwMode="auto">
            <a:xfrm>
              <a:off x="7386006" y="1099038"/>
              <a:ext cx="331368" cy="60669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48" name="グループ化 147"/>
          <p:cNvGrpSpPr/>
          <p:nvPr/>
        </p:nvGrpSpPr>
        <p:grpSpPr>
          <a:xfrm>
            <a:off x="5954750" y="4790465"/>
            <a:ext cx="331369" cy="606697"/>
            <a:chOff x="7386005" y="1099038"/>
            <a:chExt cx="331369" cy="606697"/>
          </a:xfrm>
        </p:grpSpPr>
        <p:sp>
          <p:nvSpPr>
            <p:cNvPr id="149" name="テキスト ボックス 148"/>
            <p:cNvSpPr txBox="1"/>
            <p:nvPr/>
          </p:nvSpPr>
          <p:spPr>
            <a:xfrm>
              <a:off x="7386005" y="1208927"/>
              <a:ext cx="3313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l-GR" altLang="ja-JP" sz="1800" dirty="0" smtClean="0"/>
                <a:t>Σ</a:t>
              </a:r>
              <a:endParaRPr kumimoji="1" lang="ja-JP" altLang="en-US" sz="1800" dirty="0"/>
            </a:p>
          </p:txBody>
        </p:sp>
        <p:sp>
          <p:nvSpPr>
            <p:cNvPr id="150" name="正方形/長方形 149"/>
            <p:cNvSpPr/>
            <p:nvPr/>
          </p:nvSpPr>
          <p:spPr bwMode="auto">
            <a:xfrm>
              <a:off x="7386006" y="1099038"/>
              <a:ext cx="331368" cy="60669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51338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14550</TotalTime>
  <Words>945</Words>
  <Application>Microsoft Office PowerPoint</Application>
  <PresentationFormat>画面に合わせる (4:3)</PresentationFormat>
  <Paragraphs>252</Paragraphs>
  <Slides>13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802-11-Submission</vt:lpstr>
      <vt:lpstr>数式</vt:lpstr>
      <vt:lpstr>OFDM-IDMA Uplink Communication</vt:lpstr>
      <vt:lpstr>Abstract</vt:lpstr>
      <vt:lpstr>Orthogonal vs Non-Orthogonal Multiple Access Schemes</vt:lpstr>
      <vt:lpstr>IDMA (Interleave Division Multiple Access)</vt:lpstr>
      <vt:lpstr>OFDMA vs OFDM-IDMA</vt:lpstr>
      <vt:lpstr>OFDM-IDMA Transmitter Model</vt:lpstr>
      <vt:lpstr>OFDM-IDMA Receiver Model</vt:lpstr>
      <vt:lpstr>OFDM-IDMA Uplink Scenario</vt:lpstr>
      <vt:lpstr>Antenna Diversity</vt:lpstr>
      <vt:lpstr>Simulation Parameters</vt:lpstr>
      <vt:lpstr>BER Performance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OFDM PHY Proposal</dc:title>
  <dc:creator>Vish Ponnampalam</dc:creator>
  <cp:lastModifiedBy>leonardo</cp:lastModifiedBy>
  <cp:revision>190</cp:revision>
  <cp:lastPrinted>1998-02-10T13:28:06Z</cp:lastPrinted>
  <dcterms:created xsi:type="dcterms:W3CDTF">2007-11-08T01:07:38Z</dcterms:created>
  <dcterms:modified xsi:type="dcterms:W3CDTF">2014-01-20T20:01:43Z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-689930776</vt:i4>
  </property>
  <property fmtid="{D5CDD505-2E9C-101B-9397-08002B2CF9AE}" pid="3" name="_NewReviewCycle">
    <vt:lpwstr/>
  </property>
  <property fmtid="{D5CDD505-2E9C-101B-9397-08002B2CF9AE}" pid="4" name="_EmailSubject">
    <vt:lpwstr>Precoding contribution 10-1119</vt:lpwstr>
  </property>
  <property fmtid="{D5CDD505-2E9C-101B-9397-08002B2CF9AE}" pid="5" name="_AuthorEmail">
    <vt:lpwstr>vish.ponnampalam@mediatek.com</vt:lpwstr>
  </property>
  <property fmtid="{D5CDD505-2E9C-101B-9397-08002B2CF9AE}" pid="6" name="_AuthorEmailDisplayName">
    <vt:lpwstr>Vish Ponnampalam</vt:lpwstr>
  </property>
  <property fmtid="{D5CDD505-2E9C-101B-9397-08002B2CF9AE}" pid="7" name="_PreviousAdHocReviewCycleID">
    <vt:i4>1596287946</vt:i4>
  </property>
</Properties>
</file>