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405" r:id="rId4"/>
    <p:sldId id="409" r:id="rId5"/>
    <p:sldId id="414" r:id="rId6"/>
    <p:sldId id="424" r:id="rId7"/>
    <p:sldId id="410" r:id="rId8"/>
    <p:sldId id="411" r:id="rId9"/>
    <p:sldId id="412" r:id="rId10"/>
    <p:sldId id="417" r:id="rId11"/>
    <p:sldId id="418" r:id="rId12"/>
    <p:sldId id="422" r:id="rId13"/>
    <p:sldId id="419" r:id="rId14"/>
    <p:sldId id="416" r:id="rId15"/>
    <p:sldId id="420" r:id="rId16"/>
    <p:sldId id="421" r:id="rId17"/>
    <p:sldId id="425" r:id="rId18"/>
    <p:sldId id="42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2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May 2014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-14/</a:t>
            </a:r>
            <a:r>
              <a:rPr lang="en-US" altLang="ja-JP" sz="1800" b="1" dirty="0" smtClean="0"/>
              <a:t>0093r2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Removing FILS IP Address Configuration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2014-</a:t>
            </a:r>
            <a:r>
              <a:rPr lang="en-US" altLang="ja-JP" sz="2000" b="0" dirty="0" smtClean="0"/>
              <a:t>05-12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Operation (single AP)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219200" y="2286000"/>
            <a:ext cx="2286000" cy="1295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524000" y="2819400"/>
            <a:ext cx="685800" cy="381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FILS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438400" y="2819400"/>
            <a:ext cx="838200" cy="381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DHCP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1447800" y="2362200"/>
            <a:ext cx="838200" cy="3810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/>
              <a:t>Pool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2438400" y="2362200"/>
            <a:ext cx="838200" cy="3810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/>
              <a:t>Pool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直線コネクタ 12"/>
          <p:cNvCxnSpPr>
            <a:stCxn id="10" idx="4"/>
          </p:cNvCxnSpPr>
          <p:nvPr/>
        </p:nvCxnSpPr>
        <p:spPr bwMode="auto">
          <a:xfrm rot="16200000" flipH="1">
            <a:off x="1847850" y="2762250"/>
            <a:ext cx="76200" cy="3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線コネクタ 14"/>
          <p:cNvCxnSpPr>
            <a:stCxn id="9" idx="0"/>
            <a:endCxn id="11" idx="4"/>
          </p:cNvCxnSpPr>
          <p:nvPr/>
        </p:nvCxnSpPr>
        <p:spPr bwMode="auto">
          <a:xfrm rot="5400000" flipH="1" flipV="1">
            <a:off x="2819400" y="2781300"/>
            <a:ext cx="762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219200" y="4953000"/>
            <a:ext cx="60226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67000" y="49530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19" name="フリーフォーム 18"/>
          <p:cNvSpPr/>
          <p:nvPr/>
        </p:nvSpPr>
        <p:spPr bwMode="auto">
          <a:xfrm>
            <a:off x="2531533" y="3225800"/>
            <a:ext cx="503767" cy="1689100"/>
          </a:xfrm>
          <a:custGeom>
            <a:avLst/>
            <a:gdLst>
              <a:gd name="connsiteX0" fmla="*/ 503767 w 503767"/>
              <a:gd name="connsiteY0" fmla="*/ 1689100 h 1689100"/>
              <a:gd name="connsiteX1" fmla="*/ 33867 w 503767"/>
              <a:gd name="connsiteY1" fmla="*/ 901700 h 1689100"/>
              <a:gd name="connsiteX2" fmla="*/ 300567 w 503767"/>
              <a:gd name="connsiteY2" fmla="*/ 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3767" h="1689100">
                <a:moveTo>
                  <a:pt x="503767" y="1689100"/>
                </a:moveTo>
                <a:cubicBezTo>
                  <a:pt x="285750" y="1436158"/>
                  <a:pt x="67734" y="1183217"/>
                  <a:pt x="33867" y="901700"/>
                </a:cubicBezTo>
                <a:cubicBezTo>
                  <a:pt x="0" y="620183"/>
                  <a:pt x="300567" y="0"/>
                  <a:pt x="300567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フリーフォーム 19"/>
          <p:cNvSpPr/>
          <p:nvPr/>
        </p:nvSpPr>
        <p:spPr bwMode="auto">
          <a:xfrm flipH="1">
            <a:off x="1676400" y="3276600"/>
            <a:ext cx="503767" cy="1689100"/>
          </a:xfrm>
          <a:custGeom>
            <a:avLst/>
            <a:gdLst>
              <a:gd name="connsiteX0" fmla="*/ 503767 w 503767"/>
              <a:gd name="connsiteY0" fmla="*/ 1689100 h 1689100"/>
              <a:gd name="connsiteX1" fmla="*/ 33867 w 503767"/>
              <a:gd name="connsiteY1" fmla="*/ 901700 h 1689100"/>
              <a:gd name="connsiteX2" fmla="*/ 300567 w 503767"/>
              <a:gd name="connsiteY2" fmla="*/ 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3767" h="1689100">
                <a:moveTo>
                  <a:pt x="503767" y="1689100"/>
                </a:moveTo>
                <a:cubicBezTo>
                  <a:pt x="285750" y="1436158"/>
                  <a:pt x="67734" y="1183217"/>
                  <a:pt x="33867" y="901700"/>
                </a:cubicBezTo>
                <a:cubicBezTo>
                  <a:pt x="0" y="620183"/>
                  <a:pt x="300567" y="0"/>
                  <a:pt x="300567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5638800" y="2286000"/>
            <a:ext cx="1447800" cy="1295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        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943600" y="2819400"/>
            <a:ext cx="838200" cy="381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DHCP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5943600" y="2362200"/>
            <a:ext cx="838200" cy="3810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/>
              <a:t>Pool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7" name="直線コネクタ 26"/>
          <p:cNvCxnSpPr>
            <a:stCxn id="23" idx="0"/>
            <a:endCxn id="25" idx="4"/>
          </p:cNvCxnSpPr>
          <p:nvPr/>
        </p:nvCxnSpPr>
        <p:spPr bwMode="auto">
          <a:xfrm rot="5400000" flipH="1" flipV="1">
            <a:off x="6324600" y="2781300"/>
            <a:ext cx="762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5257800" y="4953000"/>
            <a:ext cx="60226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705600" y="49530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32" name="フリーフォーム 31"/>
          <p:cNvSpPr/>
          <p:nvPr/>
        </p:nvSpPr>
        <p:spPr bwMode="auto">
          <a:xfrm>
            <a:off x="6362700" y="3251200"/>
            <a:ext cx="711200" cy="1676400"/>
          </a:xfrm>
          <a:custGeom>
            <a:avLst/>
            <a:gdLst>
              <a:gd name="connsiteX0" fmla="*/ 711200 w 711200"/>
              <a:gd name="connsiteY0" fmla="*/ 1676400 h 1676400"/>
              <a:gd name="connsiteX1" fmla="*/ 152400 w 711200"/>
              <a:gd name="connsiteY1" fmla="*/ 876300 h 1676400"/>
              <a:gd name="connsiteX2" fmla="*/ 0 w 711200"/>
              <a:gd name="connsiteY2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1676400">
                <a:moveTo>
                  <a:pt x="711200" y="1676400"/>
                </a:moveTo>
                <a:cubicBezTo>
                  <a:pt x="491066" y="1416050"/>
                  <a:pt x="270933" y="1155700"/>
                  <a:pt x="152400" y="876300"/>
                </a:cubicBezTo>
                <a:cubicBezTo>
                  <a:pt x="33867" y="596900"/>
                  <a:pt x="0" y="0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フリーフォーム 32"/>
          <p:cNvSpPr/>
          <p:nvPr/>
        </p:nvSpPr>
        <p:spPr bwMode="auto">
          <a:xfrm flipH="1">
            <a:off x="5638800" y="3276600"/>
            <a:ext cx="711200" cy="1676400"/>
          </a:xfrm>
          <a:custGeom>
            <a:avLst/>
            <a:gdLst>
              <a:gd name="connsiteX0" fmla="*/ 711200 w 711200"/>
              <a:gd name="connsiteY0" fmla="*/ 1676400 h 1676400"/>
              <a:gd name="connsiteX1" fmla="*/ 152400 w 711200"/>
              <a:gd name="connsiteY1" fmla="*/ 876300 h 1676400"/>
              <a:gd name="connsiteX2" fmla="*/ 0 w 711200"/>
              <a:gd name="connsiteY2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1676400">
                <a:moveTo>
                  <a:pt x="711200" y="1676400"/>
                </a:moveTo>
                <a:cubicBezTo>
                  <a:pt x="491066" y="1416050"/>
                  <a:pt x="270933" y="1155700"/>
                  <a:pt x="152400" y="876300"/>
                </a:cubicBezTo>
                <a:cubicBezTo>
                  <a:pt x="33867" y="596900"/>
                  <a:pt x="0" y="0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66800" y="1905000"/>
            <a:ext cx="2747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FILS IP Address Configuration</a:t>
            </a:r>
            <a:endParaRPr kumimoji="1" lang="ja-JP" altLang="en-US" sz="1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86400" y="1905000"/>
            <a:ext cx="1744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 encapsulation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Existing Typical WLAN Network</a:t>
            </a:r>
            <a:endParaRPr lang="ja-JP" altLang="en-US" dirty="0"/>
          </a:p>
        </p:txBody>
      </p:sp>
      <p:sp>
        <p:nvSpPr>
          <p:cNvPr id="33" name="コンテンツ プレースホルダ 3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Consider to replace the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 to 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-capable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143000" y="3429000"/>
            <a:ext cx="66294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371600" y="4038600"/>
            <a:ext cx="47974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13" name="直線コネクタ 12"/>
          <p:cNvCxnSpPr>
            <a:stCxn id="9" idx="0"/>
          </p:cNvCxnSpPr>
          <p:nvPr/>
        </p:nvCxnSpPr>
        <p:spPr bwMode="auto">
          <a:xfrm rot="16200000" flipV="1">
            <a:off x="13010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2438400" y="4038600"/>
            <a:ext cx="47974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15" name="直線コネクタ 14"/>
          <p:cNvCxnSpPr>
            <a:stCxn id="14" idx="0"/>
          </p:cNvCxnSpPr>
          <p:nvPr/>
        </p:nvCxnSpPr>
        <p:spPr bwMode="auto">
          <a:xfrm rot="16200000" flipV="1">
            <a:off x="23678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3581400" y="4038600"/>
            <a:ext cx="47974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17" name="直線コネクタ 16"/>
          <p:cNvCxnSpPr>
            <a:stCxn id="16" idx="0"/>
          </p:cNvCxnSpPr>
          <p:nvPr/>
        </p:nvCxnSpPr>
        <p:spPr bwMode="auto">
          <a:xfrm rot="16200000" flipV="1">
            <a:off x="35108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4724400" y="4038600"/>
            <a:ext cx="47974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19" name="直線コネクタ 18"/>
          <p:cNvCxnSpPr>
            <a:stCxn id="18" idx="0"/>
          </p:cNvCxnSpPr>
          <p:nvPr/>
        </p:nvCxnSpPr>
        <p:spPr bwMode="auto">
          <a:xfrm rot="16200000" flipV="1">
            <a:off x="46538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791200" y="4038600"/>
            <a:ext cx="47974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21" name="直線コネクタ 20"/>
          <p:cNvCxnSpPr>
            <a:stCxn id="20" idx="0"/>
          </p:cNvCxnSpPr>
          <p:nvPr/>
        </p:nvCxnSpPr>
        <p:spPr bwMode="auto">
          <a:xfrm rot="16200000" flipV="1">
            <a:off x="57206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934200" y="4038600"/>
            <a:ext cx="47974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23" name="直線コネクタ 22"/>
          <p:cNvCxnSpPr>
            <a:stCxn id="22" idx="0"/>
          </p:cNvCxnSpPr>
          <p:nvPr/>
        </p:nvCxnSpPr>
        <p:spPr bwMode="auto">
          <a:xfrm rot="16200000" flipV="1">
            <a:off x="68636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3962400" y="2133600"/>
            <a:ext cx="800219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DHCP</a:t>
            </a:r>
          </a:p>
          <a:p>
            <a:r>
              <a:rPr kumimoji="1" lang="en-US" altLang="ja-JP" sz="1800" dirty="0" smtClean="0"/>
              <a:t>Server</a:t>
            </a:r>
            <a:endParaRPr kumimoji="1" lang="ja-JP" altLang="en-US" sz="1800" dirty="0"/>
          </a:p>
        </p:txBody>
      </p:sp>
      <p:cxnSp>
        <p:nvCxnSpPr>
          <p:cNvPr id="28" name="直線コネクタ 27"/>
          <p:cNvCxnSpPr>
            <a:stCxn id="24" idx="2"/>
          </p:cNvCxnSpPr>
          <p:nvPr/>
        </p:nvCxnSpPr>
        <p:spPr bwMode="auto">
          <a:xfrm rot="5400000">
            <a:off x="4028421" y="3094910"/>
            <a:ext cx="649069" cy="19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線コネクタ 30"/>
          <p:cNvCxnSpPr/>
          <p:nvPr/>
        </p:nvCxnSpPr>
        <p:spPr bwMode="auto">
          <a:xfrm rot="16200000" flipV="1">
            <a:off x="13010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 rot="16200000" flipV="1">
            <a:off x="35108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Replacing with HLP encapsulation AP</a:t>
            </a:r>
            <a:endParaRPr lang="ja-JP" altLang="en-US" dirty="0"/>
          </a:p>
        </p:txBody>
      </p:sp>
      <p:sp>
        <p:nvSpPr>
          <p:cNvPr id="33" name="コンテンツ プレースホルダ 3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Just replace.</a:t>
            </a:r>
          </a:p>
          <a:p>
            <a:r>
              <a:rPr lang="en-US" altLang="ja-JP" dirty="0" smtClean="0"/>
              <a:t>Mixture of 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 and non-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 is not a matter.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143000" y="3429000"/>
            <a:ext cx="66294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219200" y="3962400"/>
            <a:ext cx="69130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err="1" smtClean="0"/>
              <a:t>ai</a:t>
            </a:r>
            <a:r>
              <a:rPr kumimoji="1" lang="en-US" altLang="ja-JP" sz="1800" dirty="0" smtClean="0"/>
              <a:t> AP</a:t>
            </a:r>
            <a:endParaRPr kumimoji="1" lang="ja-JP" altLang="en-US" sz="1800" dirty="0"/>
          </a:p>
        </p:txBody>
      </p:sp>
      <p:cxnSp>
        <p:nvCxnSpPr>
          <p:cNvPr id="15" name="直線コネクタ 14"/>
          <p:cNvCxnSpPr/>
          <p:nvPr/>
        </p:nvCxnSpPr>
        <p:spPr bwMode="auto">
          <a:xfrm rot="16200000" flipV="1">
            <a:off x="23678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3429000" y="39624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19" name="直線コネクタ 18"/>
          <p:cNvCxnSpPr/>
          <p:nvPr/>
        </p:nvCxnSpPr>
        <p:spPr bwMode="auto">
          <a:xfrm rot="16200000" flipV="1">
            <a:off x="46538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 rot="16200000" flipV="1">
            <a:off x="57206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rot="16200000" flipV="1">
            <a:off x="6863636" y="3728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3962400" y="2133600"/>
            <a:ext cx="800219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DHCP</a:t>
            </a:r>
          </a:p>
          <a:p>
            <a:r>
              <a:rPr kumimoji="1" lang="en-US" altLang="ja-JP" sz="1800" dirty="0" smtClean="0"/>
              <a:t>Server</a:t>
            </a:r>
            <a:endParaRPr kumimoji="1" lang="ja-JP" altLang="en-US" sz="1800" dirty="0"/>
          </a:p>
        </p:txBody>
      </p:sp>
      <p:cxnSp>
        <p:nvCxnSpPr>
          <p:cNvPr id="28" name="直線コネクタ 27"/>
          <p:cNvCxnSpPr>
            <a:stCxn id="24" idx="2"/>
          </p:cNvCxnSpPr>
          <p:nvPr/>
        </p:nvCxnSpPr>
        <p:spPr bwMode="auto">
          <a:xfrm rot="5400000">
            <a:off x="4028421" y="3094910"/>
            <a:ext cx="649069" cy="19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2286000" y="3962400"/>
            <a:ext cx="69130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err="1" smtClean="0"/>
              <a:t>ai</a:t>
            </a:r>
            <a:r>
              <a:rPr kumimoji="1" lang="en-US" altLang="ja-JP" sz="1800" dirty="0" smtClean="0"/>
              <a:t> AP</a:t>
            </a:r>
            <a:endParaRPr kumimoji="1" lang="ja-JP" altLang="en-US" sz="1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72000" y="39624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38800" y="39624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81800" y="39624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線コネクタ 30"/>
          <p:cNvCxnSpPr/>
          <p:nvPr/>
        </p:nvCxnSpPr>
        <p:spPr bwMode="auto">
          <a:xfrm rot="16200000" flipV="1">
            <a:off x="1834436" y="3347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 rot="16200000" flipV="1">
            <a:off x="843836" y="3347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Replacing with FILS IP Address Configuration AP</a:t>
            </a:r>
            <a:endParaRPr lang="ja-JP" altLang="en-US" sz="24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13</a:t>
            </a:fld>
            <a:endParaRPr lang="en-US" altLang="ja-JP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09600" y="3048000"/>
            <a:ext cx="66294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1752600" y="33528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cxnSp>
        <p:nvCxnSpPr>
          <p:cNvPr id="13" name="直線コネクタ 12"/>
          <p:cNvCxnSpPr/>
          <p:nvPr/>
        </p:nvCxnSpPr>
        <p:spPr bwMode="auto">
          <a:xfrm rot="16200000" flipV="1">
            <a:off x="2977436" y="3347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 rot="16200000" flipV="1">
            <a:off x="4120436" y="3347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 rot="16200000" flipV="1">
            <a:off x="5187236" y="3347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 rot="16200000" flipV="1">
            <a:off x="6330236" y="33471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3429000" y="1828800"/>
            <a:ext cx="800219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DHCP</a:t>
            </a:r>
          </a:p>
          <a:p>
            <a:r>
              <a:rPr kumimoji="1" lang="en-US" altLang="ja-JP" sz="1800" dirty="0" smtClean="0"/>
              <a:t>Server</a:t>
            </a:r>
            <a:endParaRPr kumimoji="1" lang="ja-JP" altLang="en-US" sz="1800" dirty="0"/>
          </a:p>
        </p:txBody>
      </p:sp>
      <p:cxnSp>
        <p:nvCxnSpPr>
          <p:cNvPr id="21" name="直線コネクタ 20"/>
          <p:cNvCxnSpPr>
            <a:stCxn id="20" idx="2"/>
          </p:cNvCxnSpPr>
          <p:nvPr/>
        </p:nvCxnSpPr>
        <p:spPr bwMode="auto">
          <a:xfrm rot="5400000">
            <a:off x="3533120" y="2752011"/>
            <a:ext cx="572871" cy="19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" name="図形グループ 25"/>
          <p:cNvGrpSpPr/>
          <p:nvPr/>
        </p:nvGrpSpPr>
        <p:grpSpPr>
          <a:xfrm>
            <a:off x="762000" y="3352800"/>
            <a:ext cx="685800" cy="646331"/>
            <a:chOff x="1295400" y="3657600"/>
            <a:chExt cx="685800" cy="64633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2895600" y="33528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38600" y="33528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105400" y="33528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248400" y="3352800"/>
            <a:ext cx="77437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non-</a:t>
            </a:r>
            <a:r>
              <a:rPr kumimoji="1" lang="en-US" altLang="ja-JP" sz="1800" dirty="0" err="1" smtClean="0"/>
              <a:t>ai</a:t>
            </a:r>
            <a:endParaRPr kumimoji="1" lang="en-US" altLang="ja-JP" sz="1800" dirty="0" smtClean="0"/>
          </a:p>
          <a:p>
            <a:pPr algn="ctr"/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33" name="角丸四角形吹き出し 32"/>
          <p:cNvSpPr/>
          <p:nvPr/>
        </p:nvSpPr>
        <p:spPr bwMode="auto">
          <a:xfrm>
            <a:off x="4876800" y="1752600"/>
            <a:ext cx="1828800" cy="990600"/>
          </a:xfrm>
          <a:prstGeom prst="wedgeRoundRectCallout">
            <a:avLst>
              <a:gd name="adj1" fmla="val -84722"/>
              <a:gd name="adj2" fmla="val -5500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DHCP server must remain to support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altLang="ja-JP" sz="1400" dirty="0" smtClean="0">
                <a:solidFill>
                  <a:schemeClr val="tx1"/>
                </a:solidFill>
                <a:latin typeface="Times New Roman" charset="0"/>
              </a:rPr>
              <a:t> non-</a:t>
            </a:r>
            <a:r>
              <a:rPr lang="en-US" altLang="ja-JP" sz="1400" dirty="0" err="1" smtClean="0">
                <a:solidFill>
                  <a:schemeClr val="tx1"/>
                </a:solidFill>
                <a:latin typeface="Times New Roman" charset="0"/>
              </a:rPr>
              <a:t>ai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charset="0"/>
              </a:rPr>
              <a:t> AP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non-</a:t>
            </a:r>
            <a:r>
              <a:rPr kumimoji="0" lang="en-US" altLang="ja-JP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ai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STA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角丸四角形吹き出し 33"/>
          <p:cNvSpPr/>
          <p:nvPr/>
        </p:nvSpPr>
        <p:spPr bwMode="auto">
          <a:xfrm>
            <a:off x="1371600" y="1600200"/>
            <a:ext cx="1600200" cy="609600"/>
          </a:xfrm>
          <a:prstGeom prst="wedgeRoundRectCallout">
            <a:avLst>
              <a:gd name="adj1" fmla="val 75000"/>
              <a:gd name="adj2" fmla="val -1493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IP address pool may be modified.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角丸四角形吹き出し 35"/>
          <p:cNvSpPr/>
          <p:nvPr/>
        </p:nvSpPr>
        <p:spPr bwMode="auto">
          <a:xfrm>
            <a:off x="457200" y="2286000"/>
            <a:ext cx="1600200" cy="609600"/>
          </a:xfrm>
          <a:prstGeom prst="wedgeRoundRectCallout">
            <a:avLst>
              <a:gd name="adj1" fmla="val -25794"/>
              <a:gd name="adj2" fmla="val 123507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Assign new IP address pool.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16200000" flipV="1">
            <a:off x="1910636" y="57855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rot="16200000" flipV="1">
            <a:off x="920036" y="57855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685800" y="5486400"/>
            <a:ext cx="66294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 rot="16200000" flipV="1">
            <a:off x="3053636" y="57855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 rot="16200000" flipV="1">
            <a:off x="4196636" y="57855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rot="16200000" flipV="1">
            <a:off x="5263436" y="57855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rot="16200000" flipV="1">
            <a:off x="6406436" y="5785564"/>
            <a:ext cx="609600" cy="11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テキスト ボックス 44"/>
          <p:cNvSpPr txBox="1"/>
          <p:nvPr/>
        </p:nvSpPr>
        <p:spPr>
          <a:xfrm>
            <a:off x="3505200" y="4267200"/>
            <a:ext cx="800219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DHCP</a:t>
            </a:r>
          </a:p>
          <a:p>
            <a:r>
              <a:rPr kumimoji="1" lang="en-US" altLang="ja-JP" sz="1800" dirty="0" smtClean="0"/>
              <a:t>Server</a:t>
            </a:r>
            <a:endParaRPr kumimoji="1" lang="ja-JP" altLang="en-US" sz="1800" dirty="0"/>
          </a:p>
        </p:txBody>
      </p:sp>
      <p:cxnSp>
        <p:nvCxnSpPr>
          <p:cNvPr id="46" name="直線コネクタ 45"/>
          <p:cNvCxnSpPr>
            <a:stCxn id="45" idx="2"/>
          </p:cNvCxnSpPr>
          <p:nvPr/>
        </p:nvCxnSpPr>
        <p:spPr bwMode="auto">
          <a:xfrm rot="5400000">
            <a:off x="3609320" y="5190411"/>
            <a:ext cx="572871" cy="19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7" name="図形グループ 46"/>
          <p:cNvGrpSpPr/>
          <p:nvPr/>
        </p:nvGrpSpPr>
        <p:grpSpPr>
          <a:xfrm>
            <a:off x="838200" y="5791200"/>
            <a:ext cx="685800" cy="646331"/>
            <a:chOff x="1295400" y="3657600"/>
            <a:chExt cx="685800" cy="646331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49" name="円/楕円 48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4" name="角丸四角形吹き出し 53"/>
          <p:cNvSpPr/>
          <p:nvPr/>
        </p:nvSpPr>
        <p:spPr bwMode="auto">
          <a:xfrm>
            <a:off x="4953000" y="4191000"/>
            <a:ext cx="1828800" cy="990600"/>
          </a:xfrm>
          <a:prstGeom prst="wedgeRoundRectCallout">
            <a:avLst>
              <a:gd name="adj1" fmla="val -84722"/>
              <a:gd name="adj2" fmla="val -5500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DHCP server must remain to support</a:t>
            </a:r>
            <a:endParaRPr lang="en-US" altLang="ja-JP" sz="1400" dirty="0" smtClean="0">
              <a:solidFill>
                <a:schemeClr val="tx1"/>
              </a:solidFill>
              <a:latin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non-</a:t>
            </a:r>
            <a:r>
              <a:rPr kumimoji="0" lang="en-US" altLang="ja-JP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ai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STA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7" name="図形グループ 56"/>
          <p:cNvGrpSpPr/>
          <p:nvPr/>
        </p:nvGrpSpPr>
        <p:grpSpPr>
          <a:xfrm>
            <a:off x="1828800" y="5791200"/>
            <a:ext cx="685800" cy="646331"/>
            <a:chOff x="1295400" y="3657600"/>
            <a:chExt cx="685800" cy="646331"/>
          </a:xfrm>
        </p:grpSpPr>
        <p:sp>
          <p:nvSpPr>
            <p:cNvPr id="58" name="テキスト ボックス 57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59" name="円/楕円 58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0" name="図形グループ 59"/>
          <p:cNvGrpSpPr/>
          <p:nvPr/>
        </p:nvGrpSpPr>
        <p:grpSpPr>
          <a:xfrm>
            <a:off x="2971800" y="5791200"/>
            <a:ext cx="685800" cy="646331"/>
            <a:chOff x="1295400" y="3657600"/>
            <a:chExt cx="685800" cy="646331"/>
          </a:xfrm>
        </p:grpSpPr>
        <p:sp>
          <p:nvSpPr>
            <p:cNvPr id="61" name="テキスト ボックス 60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62" name="円/楕円 61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3" name="図形グループ 62"/>
          <p:cNvGrpSpPr/>
          <p:nvPr/>
        </p:nvGrpSpPr>
        <p:grpSpPr>
          <a:xfrm>
            <a:off x="4114800" y="5791200"/>
            <a:ext cx="685800" cy="646331"/>
            <a:chOff x="1295400" y="3657600"/>
            <a:chExt cx="685800" cy="646331"/>
          </a:xfrm>
        </p:grpSpPr>
        <p:sp>
          <p:nvSpPr>
            <p:cNvPr id="64" name="テキスト ボックス 63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65" name="円/楕円 64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図形グループ 65"/>
          <p:cNvGrpSpPr/>
          <p:nvPr/>
        </p:nvGrpSpPr>
        <p:grpSpPr>
          <a:xfrm>
            <a:off x="5257800" y="5791200"/>
            <a:ext cx="685800" cy="646331"/>
            <a:chOff x="1295400" y="3657600"/>
            <a:chExt cx="685800" cy="646331"/>
          </a:xfrm>
        </p:grpSpPr>
        <p:sp>
          <p:nvSpPr>
            <p:cNvPr id="67" name="テキスト ボックス 66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68" name="円/楕円 67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9" name="図形グループ 68"/>
          <p:cNvGrpSpPr/>
          <p:nvPr/>
        </p:nvGrpSpPr>
        <p:grpSpPr>
          <a:xfrm>
            <a:off x="6400800" y="5791200"/>
            <a:ext cx="685800" cy="646331"/>
            <a:chOff x="1295400" y="3657600"/>
            <a:chExt cx="685800" cy="646331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1295400" y="3657600"/>
              <a:ext cx="684803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1800" dirty="0" err="1" smtClean="0"/>
                <a:t>ai</a:t>
              </a:r>
              <a:r>
                <a:rPr kumimoji="1" lang="en-US" altLang="ja-JP" sz="1800" dirty="0" smtClean="0"/>
                <a:t> AP</a:t>
              </a:r>
            </a:p>
            <a:p>
              <a:endParaRPr kumimoji="1" lang="en-US" altLang="ja-JP" sz="1800" dirty="0" smtClean="0"/>
            </a:p>
          </p:txBody>
        </p:sp>
        <p:sp>
          <p:nvSpPr>
            <p:cNvPr id="71" name="円/楕円 70"/>
            <p:cNvSpPr/>
            <p:nvPr/>
          </p:nvSpPr>
          <p:spPr bwMode="auto">
            <a:xfrm>
              <a:off x="1295400" y="3962400"/>
              <a:ext cx="685800" cy="3048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Pool</a:t>
              </a:r>
              <a:endPara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2" name="角丸四角形 71"/>
          <p:cNvSpPr/>
          <p:nvPr/>
        </p:nvSpPr>
        <p:spPr bwMode="auto">
          <a:xfrm>
            <a:off x="1371600" y="4419600"/>
            <a:ext cx="1981200" cy="8382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  <a:latin typeface="Times New Roman" charset="0"/>
              </a:rPr>
              <a:t>Manage the IP address pools of all </a:t>
            </a:r>
            <a:r>
              <a:rPr lang="en-US" altLang="ja-JP" sz="1400" dirty="0" err="1" smtClean="0">
                <a:solidFill>
                  <a:schemeClr val="tx1"/>
                </a:solidFill>
                <a:latin typeface="Times New Roman" charset="0"/>
              </a:rPr>
              <a:t>APs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charset="0"/>
              </a:rPr>
              <a:t> and DHCP server.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315200" y="4114800"/>
            <a:ext cx="1600200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If the operator assumes 100 </a:t>
            </a:r>
            <a:r>
              <a:rPr kumimoji="1" lang="en-US" altLang="ja-JP" sz="1400" dirty="0" err="1" smtClean="0"/>
              <a:t>STAs</a:t>
            </a:r>
            <a:r>
              <a:rPr kumimoji="1" lang="en-US" altLang="ja-JP" sz="1400" dirty="0" smtClean="0"/>
              <a:t> connect to the network, the operator should assign at least 100 IP addresses to each IP address pool.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dirty="0" smtClean="0"/>
              <a:t>I could not find any technical benefits of FILS IP Address Configuration.</a:t>
            </a:r>
          </a:p>
          <a:p>
            <a:r>
              <a:rPr lang="en-US" altLang="ja-JP" sz="1800" dirty="0" smtClean="0"/>
              <a:t>I propose to remove FILS IP Address Configuration from the </a:t>
            </a:r>
            <a:r>
              <a:rPr lang="en-US" altLang="ja-JP" sz="1800" dirty="0" smtClean="0"/>
              <a:t>draft.</a:t>
            </a:r>
          </a:p>
          <a:p>
            <a:pPr lvl="1"/>
            <a:r>
              <a:rPr lang="en-US" altLang="ja-JP" sz="1400" dirty="0" smtClean="0"/>
              <a:t>Remove clause 10.44.3.2, 8.4.2.181 and 8.6.24. And modify </a:t>
            </a:r>
            <a:r>
              <a:rPr lang="en-US" altLang="ja-JP" sz="1400" dirty="0" smtClean="0"/>
              <a:t>related </a:t>
            </a:r>
            <a:r>
              <a:rPr lang="en-US" altLang="ja-JP" sz="1400" dirty="0" smtClean="0"/>
              <a:t>part in other clauses</a:t>
            </a:r>
          </a:p>
          <a:p>
            <a:pPr lvl="1"/>
            <a:endParaRPr lang="en-US" altLang="ja-JP" sz="16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&amp;  Comments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remove FILS IP Address Configuration from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</a:p>
          <a:p>
            <a:r>
              <a:rPr lang="en-US" altLang="ja-JP" dirty="0" smtClean="0"/>
              <a:t>Seconded: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  <a:r>
              <a:rPr lang="en-US" altLang="ja-JP" dirty="0" smtClean="0"/>
              <a:t> (Y/N/A): </a:t>
            </a: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IPv6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IPv6 specification has </a:t>
            </a:r>
            <a:r>
              <a:rPr lang="en-US" altLang="ja-JP" dirty="0" err="1" smtClean="0"/>
              <a:t>autoconfiguration</a:t>
            </a:r>
            <a:r>
              <a:rPr lang="en-US" altLang="ja-JP" dirty="0" smtClean="0"/>
              <a:t> mechanisms.</a:t>
            </a:r>
          </a:p>
          <a:p>
            <a:r>
              <a:rPr lang="en-US" altLang="ja-JP" dirty="0" smtClean="0"/>
              <a:t>We should use these mechanisms, because</a:t>
            </a:r>
          </a:p>
          <a:p>
            <a:pPr lvl="1"/>
            <a:r>
              <a:rPr lang="en-US" altLang="ja-JP" dirty="0" smtClean="0"/>
              <a:t>Both 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 and non-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 devices (including wired devices) are attached to the same network.</a:t>
            </a:r>
          </a:p>
          <a:p>
            <a:pPr lvl="1"/>
            <a:r>
              <a:rPr lang="en-US" altLang="ja-JP" dirty="0" smtClean="0"/>
              <a:t>Non-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 devices use IPv6 </a:t>
            </a:r>
            <a:r>
              <a:rPr lang="en-US" altLang="ja-JP" dirty="0" err="1" smtClean="0"/>
              <a:t>autoconfiguration</a:t>
            </a:r>
            <a:r>
              <a:rPr lang="en-US" altLang="ja-JP" dirty="0" smtClean="0"/>
              <a:t> including DAD.</a:t>
            </a:r>
          </a:p>
          <a:p>
            <a:pPr lvl="1"/>
            <a:r>
              <a:rPr lang="en-US" altLang="ja-JP" dirty="0" smtClean="0"/>
              <a:t>How to avoid conflict?</a:t>
            </a:r>
          </a:p>
          <a:p>
            <a:pPr lvl="1"/>
            <a:r>
              <a:rPr lang="en-US" altLang="ja-JP" dirty="0" smtClean="0"/>
              <a:t>IPv6 specification is still improving.</a:t>
            </a:r>
          </a:p>
          <a:p>
            <a:pPr lvl="1"/>
            <a:r>
              <a:rPr lang="en-US" altLang="ja-JP" dirty="0" smtClean="0"/>
              <a:t>How can we guarantee that 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 specification never </a:t>
            </a:r>
            <a:r>
              <a:rPr lang="en-US" altLang="ja-JP" dirty="0" err="1" smtClean="0"/>
              <a:t>confilict</a:t>
            </a:r>
            <a:r>
              <a:rPr lang="en-US" altLang="ja-JP" dirty="0" smtClean="0"/>
              <a:t> with IPv6 specification in the future?</a:t>
            </a:r>
          </a:p>
          <a:p>
            <a:r>
              <a:rPr lang="en-US" altLang="ja-JP" dirty="0" smtClean="0"/>
              <a:t>HLP encapsulation can carry any higher layer packets, such as RA and DHCPv6.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Implementation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FILS IP Address Configuration</a:t>
            </a:r>
          </a:p>
          <a:p>
            <a:pPr lvl="1"/>
            <a:r>
              <a:rPr lang="en-US" altLang="ja-JP" dirty="0" smtClean="0"/>
              <a:t>New IP address configuration function must be implemented from scratch for both server and client.</a:t>
            </a:r>
          </a:p>
          <a:p>
            <a:r>
              <a:rPr lang="en-US" altLang="ja-JP" dirty="0" smtClean="0"/>
              <a:t>HLP encapsulation</a:t>
            </a:r>
          </a:p>
          <a:p>
            <a:pPr lvl="1"/>
            <a:r>
              <a:rPr lang="en-US" altLang="ja-JP" dirty="0" smtClean="0"/>
              <a:t>Modify existing DHCP client.</a:t>
            </a:r>
          </a:p>
          <a:p>
            <a:pPr lvl="2"/>
            <a:r>
              <a:rPr lang="en-US" altLang="ja-JP" dirty="0" smtClean="0"/>
              <a:t>DHCP server modification will not be required if RCO is already implemented or RCO is not used.</a:t>
            </a:r>
          </a:p>
          <a:p>
            <a:pPr lvl="1"/>
            <a:r>
              <a:rPr lang="en-US" altLang="ja-JP" dirty="0" smtClean="0"/>
              <a:t>Or, new </a:t>
            </a:r>
            <a:r>
              <a:rPr lang="en-US" altLang="ja-JP" dirty="0" err="1" smtClean="0"/>
              <a:t>ai</a:t>
            </a:r>
            <a:r>
              <a:rPr lang="en-US" altLang="ja-JP" dirty="0" smtClean="0"/>
              <a:t>-optimized DHCP client and server can be implemented from scratch as same as FILS IP Address Configuration if you want.</a:t>
            </a:r>
          </a:p>
          <a:p>
            <a:pPr lvl="2"/>
            <a:r>
              <a:rPr lang="en-US" altLang="ja-JP" dirty="0" smtClean="0"/>
              <a:t>I think it’s not good way.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describes the reason why I intend to remove the FILS IP Address Configuration.</a:t>
            </a:r>
          </a:p>
          <a:p>
            <a:pPr>
              <a:buFontTx/>
              <a:buNone/>
            </a:pPr>
            <a:r>
              <a:rPr lang="en-US" altLang="ja-JP" dirty="0" smtClean="0"/>
              <a:t>The related </a:t>
            </a:r>
            <a:r>
              <a:rPr lang="en-US" altLang="ja-JP" dirty="0" smtClean="0"/>
              <a:t>CIDs are 4502 and 4429.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CID4502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altLang="ja-JP" sz="2000" dirty="0" smtClean="0"/>
              <a:t>Comment</a:t>
            </a:r>
          </a:p>
          <a:p>
            <a:pPr lvl="1"/>
            <a:r>
              <a:rPr lang="en-US" altLang="ja-JP" sz="1600" dirty="0" smtClean="0"/>
              <a:t>FILS IP Address Configuration is not required. Because the HLP encapsulation can perform all functions supported by the FILS IP Address Configuration. The duplication will make confusion.</a:t>
            </a:r>
          </a:p>
          <a:p>
            <a:r>
              <a:rPr lang="en-US" altLang="ja-JP" sz="2000" dirty="0" smtClean="0"/>
              <a:t>Proposed </a:t>
            </a:r>
            <a:r>
              <a:rPr lang="en-US" altLang="ja-JP" sz="2000" dirty="0" smtClean="0"/>
              <a:t>Change</a:t>
            </a:r>
            <a:endParaRPr lang="en-US" altLang="ja-JP" sz="2000" dirty="0" smtClean="0"/>
          </a:p>
          <a:p>
            <a:pPr lvl="1"/>
            <a:r>
              <a:rPr lang="en-US" altLang="ja-JP" sz="1600" dirty="0" smtClean="0"/>
              <a:t>Remove clause 10.44.3.2, 8.4.2.181 and 8.6.24. And modify rerated part in other clauses.</a:t>
            </a:r>
            <a:endParaRPr lang="en-US" altLang="ja-JP" sz="16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FILS IP Address Configuration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FILS specific IP address configuration mechanism.</a:t>
            </a:r>
          </a:p>
          <a:p>
            <a:r>
              <a:rPr lang="en-US" altLang="ja-JP" sz="2000" dirty="0" smtClean="0"/>
              <a:t>No IP address continuity between </a:t>
            </a:r>
            <a:r>
              <a:rPr lang="en-US" altLang="ja-JP" sz="2000" dirty="0" err="1" smtClean="0"/>
              <a:t>APs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800" dirty="0" smtClean="0"/>
              <a:t>Each AP has its own IP address pool.</a:t>
            </a:r>
          </a:p>
          <a:p>
            <a:pPr lvl="1"/>
            <a:r>
              <a:rPr lang="en-US" altLang="ja-JP" sz="1800" dirty="0" smtClean="0"/>
              <a:t>Existing WLAN network has IP address continuity in a ESS.</a:t>
            </a:r>
          </a:p>
          <a:p>
            <a:r>
              <a:rPr lang="en-US" altLang="ja-JP" sz="2000" dirty="0" smtClean="0"/>
              <a:t>The IP address of the non-AP STA is assigned by the AP, not by the DHCP server.</a:t>
            </a:r>
          </a:p>
          <a:p>
            <a:r>
              <a:rPr lang="en-US" altLang="ja-JP" sz="2000" dirty="0" smtClean="0"/>
              <a:t>The request and response are carried by Association/</a:t>
            </a:r>
            <a:r>
              <a:rPr lang="en-US" altLang="ja-JP" sz="2000" dirty="0" err="1" smtClean="0"/>
              <a:t>Reassociation</a:t>
            </a:r>
            <a:r>
              <a:rPr lang="en-US" altLang="ja-JP" sz="2000" dirty="0" smtClean="0"/>
              <a:t> frames.</a:t>
            </a:r>
          </a:p>
          <a:p>
            <a:r>
              <a:rPr lang="en-US" altLang="ja-JP" sz="2000" dirty="0" smtClean="0"/>
              <a:t>The information carried by the mechanism is</a:t>
            </a:r>
          </a:p>
          <a:p>
            <a:pPr lvl="1"/>
            <a:r>
              <a:rPr lang="en-US" altLang="ja-JP" sz="1800" dirty="0" smtClean="0"/>
              <a:t>IP address and </a:t>
            </a:r>
            <a:r>
              <a:rPr lang="en-US" altLang="ja-JP" sz="1800" dirty="0" err="1" smtClean="0"/>
              <a:t>netmask</a:t>
            </a:r>
            <a:r>
              <a:rPr lang="en-US" altLang="ja-JP" sz="1800" dirty="0" smtClean="0"/>
              <a:t> of non-AP STA</a:t>
            </a:r>
          </a:p>
          <a:p>
            <a:pPr lvl="1"/>
            <a:r>
              <a:rPr lang="en-US" altLang="ja-JP" sz="1800" dirty="0" smtClean="0"/>
              <a:t>IP address and MAC address of the gateway</a:t>
            </a:r>
          </a:p>
          <a:p>
            <a:pPr lvl="1"/>
            <a:r>
              <a:rPr lang="en-US" altLang="ja-JP" sz="1800" dirty="0" smtClean="0"/>
              <a:t>IP address (and MAC address if it’s in the same network) of the DNS server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Benefit of FILS IP Address Configuration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FILS IP Address Configuration is used to reduce the overhead caused by using the DHCP for the IP address assignment.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CID4429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altLang="ja-JP" sz="2000" dirty="0" smtClean="0"/>
              <a:t>Comment</a:t>
            </a:r>
          </a:p>
          <a:p>
            <a:pPr lvl="1"/>
            <a:r>
              <a:rPr lang="en-US" altLang="ja-JP" sz="1600" dirty="0" smtClean="0"/>
              <a:t>what overhead is reduced? It looks just a personal opinion and meaningless.</a:t>
            </a:r>
          </a:p>
          <a:p>
            <a:r>
              <a:rPr lang="en-US" altLang="ja-JP" sz="2000" dirty="0" smtClean="0"/>
              <a:t>Proposed Change</a:t>
            </a:r>
          </a:p>
          <a:p>
            <a:pPr lvl="1"/>
            <a:r>
              <a:rPr lang="en-US" altLang="ja-JP" sz="1600" dirty="0" smtClean="0"/>
              <a:t>Remove the sentence "FILS IP Address Configuration is used to </a:t>
            </a:r>
            <a:r>
              <a:rPr lang="en-US" altLang="ja-JP" sz="1600" dirty="0" err="1" smtClean="0"/>
              <a:t>recude</a:t>
            </a:r>
            <a:r>
              <a:rPr lang="en-US" altLang="ja-JP" sz="1600" dirty="0" smtClean="0"/>
              <a:t> the overhead caused by using the DHCP for </a:t>
            </a:r>
            <a:r>
              <a:rPr lang="en-US" altLang="ja-JP" sz="1600" dirty="0" err="1" smtClean="0"/>
              <a:t>tha</a:t>
            </a:r>
            <a:r>
              <a:rPr lang="en-US" altLang="ja-JP" sz="1600" dirty="0" smtClean="0"/>
              <a:t> IP address assignment."</a:t>
            </a:r>
            <a:endParaRPr lang="en-US" altLang="ja-JP" sz="16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FILS IP Address Configuration</a:t>
            </a:r>
          </a:p>
          <a:p>
            <a:pPr lvl="1"/>
            <a:r>
              <a:rPr lang="en-US" altLang="ja-JP" dirty="0" smtClean="0"/>
              <a:t>Configuration can be done in 1-roundtrip between STA and AP.</a:t>
            </a:r>
          </a:p>
          <a:p>
            <a:pPr lvl="1"/>
            <a:r>
              <a:rPr lang="en-US" altLang="ja-JP" dirty="0" smtClean="0"/>
              <a:t>IP address assignment is fast because the IP address assignment function is in the AP.</a:t>
            </a:r>
          </a:p>
          <a:p>
            <a:r>
              <a:rPr lang="en-US" altLang="ja-JP" dirty="0" smtClean="0"/>
              <a:t>DHCP in HLP encapsulation</a:t>
            </a:r>
          </a:p>
          <a:p>
            <a:pPr lvl="1"/>
            <a:r>
              <a:rPr lang="en-US" altLang="ja-JP" dirty="0" smtClean="0"/>
              <a:t>Configuration can be done in 1-roundtrip between STA and AP with RCO.</a:t>
            </a:r>
          </a:p>
          <a:p>
            <a:pPr lvl="1"/>
            <a:r>
              <a:rPr lang="en-US" altLang="ja-JP" dirty="0" smtClean="0"/>
              <a:t>IP address assignment can be fast</a:t>
            </a:r>
            <a:r>
              <a:rPr lang="en-US" altLang="ja-JP" dirty="0" smtClean="0"/>
              <a:t> (equivalent to FILS IP Address Configuration) with </a:t>
            </a:r>
            <a:r>
              <a:rPr lang="en-US" altLang="ja-JP" dirty="0" smtClean="0"/>
              <a:t>the DHCP server located in the AP.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Configuration Parameters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dirty="0" smtClean="0"/>
              <a:t>FILS IP Address Configuration</a:t>
            </a:r>
          </a:p>
          <a:p>
            <a:pPr lvl="1"/>
            <a:r>
              <a:rPr lang="en-US" altLang="ja-JP" sz="1600" dirty="0" smtClean="0"/>
              <a:t>IP address and </a:t>
            </a:r>
            <a:r>
              <a:rPr lang="en-US" altLang="ja-JP" sz="1600" dirty="0" err="1" smtClean="0"/>
              <a:t>netmask</a:t>
            </a:r>
            <a:r>
              <a:rPr lang="en-US" altLang="ja-JP" sz="1600" dirty="0" smtClean="0"/>
              <a:t> of the STA</a:t>
            </a:r>
          </a:p>
          <a:p>
            <a:pPr lvl="1"/>
            <a:r>
              <a:rPr lang="en-US" altLang="ja-JP" sz="1600" dirty="0" smtClean="0"/>
              <a:t>IP address and MAC address of the gateway</a:t>
            </a:r>
          </a:p>
          <a:p>
            <a:pPr lvl="1"/>
            <a:r>
              <a:rPr lang="en-US" altLang="ja-JP" sz="1600" dirty="0" smtClean="0"/>
              <a:t>IP address (and MAC address if it’s in the same network) of the DNS server</a:t>
            </a:r>
          </a:p>
          <a:p>
            <a:r>
              <a:rPr lang="en-US" altLang="ja-JP" sz="1800" dirty="0" smtClean="0"/>
              <a:t>DHCP in HLP encapsulation</a:t>
            </a:r>
          </a:p>
          <a:p>
            <a:pPr lvl="1"/>
            <a:r>
              <a:rPr lang="en-US" altLang="ja-JP" sz="1600" dirty="0" smtClean="0"/>
              <a:t>IP address and </a:t>
            </a:r>
            <a:r>
              <a:rPr lang="en-US" altLang="ja-JP" sz="1600" dirty="0" err="1" smtClean="0"/>
              <a:t>netmask</a:t>
            </a:r>
            <a:r>
              <a:rPr lang="en-US" altLang="ja-JP" sz="1600" dirty="0" smtClean="0"/>
              <a:t> of the STA</a:t>
            </a:r>
          </a:p>
          <a:p>
            <a:pPr lvl="1"/>
            <a:r>
              <a:rPr lang="en-US" altLang="ja-JP" sz="1600" dirty="0" smtClean="0"/>
              <a:t>IP address of the gateway</a:t>
            </a:r>
          </a:p>
          <a:p>
            <a:pPr lvl="1"/>
            <a:r>
              <a:rPr lang="en-US" altLang="ja-JP" sz="1600" dirty="0" smtClean="0"/>
              <a:t>IP address of the DNS servers</a:t>
            </a:r>
          </a:p>
          <a:p>
            <a:pPr lvl="1"/>
            <a:r>
              <a:rPr lang="en-US" altLang="ja-JP" sz="1600" dirty="0" smtClean="0"/>
              <a:t>And any</a:t>
            </a:r>
            <a:r>
              <a:rPr lang="en-US" altLang="ja-JP" sz="1600" dirty="0" smtClean="0"/>
              <a:t> other DHCP </a:t>
            </a:r>
            <a:r>
              <a:rPr lang="en-US" altLang="ja-JP" sz="1600" dirty="0" smtClean="0"/>
              <a:t>options</a:t>
            </a:r>
          </a:p>
          <a:p>
            <a:r>
              <a:rPr lang="en-US" altLang="ja-JP" sz="1800" dirty="0" smtClean="0"/>
              <a:t>Gratuitous ARP in HLP encapsulation</a:t>
            </a:r>
          </a:p>
          <a:p>
            <a:pPr lvl="1"/>
            <a:r>
              <a:rPr lang="en-US" altLang="ja-JP" sz="1600" dirty="0" smtClean="0"/>
              <a:t>MAC address of the gateway</a:t>
            </a:r>
          </a:p>
          <a:p>
            <a:pPr lvl="1"/>
            <a:r>
              <a:rPr lang="en-US" altLang="ja-JP" sz="1600" dirty="0" smtClean="0"/>
              <a:t>MAC address of any node in the same network, not limited to DNS servers.</a:t>
            </a:r>
          </a:p>
          <a:p>
            <a:pPr lvl="1"/>
            <a:endParaRPr lang="ja-JP" altLang="en-US" sz="16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Sequence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2014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4400" y="2590801"/>
            <a:ext cx="55586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STA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48000" y="2590801"/>
            <a:ext cx="446957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AP</a:t>
            </a:r>
            <a:endParaRPr kumimoji="1" lang="ja-JP" altLang="en-US" sz="1600" dirty="0"/>
          </a:p>
        </p:txBody>
      </p:sp>
      <p:cxnSp>
        <p:nvCxnSpPr>
          <p:cNvPr id="10" name="直線コネクタ 9"/>
          <p:cNvCxnSpPr>
            <a:stCxn id="7" idx="2"/>
          </p:cNvCxnSpPr>
          <p:nvPr/>
        </p:nvCxnSpPr>
        <p:spPr bwMode="auto">
          <a:xfrm rot="16200000" flipH="1">
            <a:off x="-148958" y="4270643"/>
            <a:ext cx="2709446" cy="2686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 rot="16200000" flipH="1">
            <a:off x="1935312" y="4236889"/>
            <a:ext cx="2709446" cy="2686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 bwMode="auto">
          <a:xfrm>
            <a:off x="1219200" y="3581401"/>
            <a:ext cx="2057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H="1">
            <a:off x="1219200" y="4495801"/>
            <a:ext cx="2057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1447800" y="3276601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Association Request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19200" y="3581401"/>
            <a:ext cx="2005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FILS IP Address Request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47800" y="4191001"/>
            <a:ext cx="1778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Association Response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19200" y="4495801"/>
            <a:ext cx="2031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FILS IP Address </a:t>
            </a:r>
            <a:r>
              <a:rPr kumimoji="1" lang="en-US" altLang="ja-JP" sz="1400" dirty="0" err="1" smtClean="0"/>
              <a:t>Rsponse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8200" y="1905000"/>
            <a:ext cx="2747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FILS IP Address Configuration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81600" y="2590801"/>
            <a:ext cx="55586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STA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15200" y="2590801"/>
            <a:ext cx="446957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AP</a:t>
            </a:r>
            <a:endParaRPr kumimoji="1" lang="ja-JP" altLang="en-US" sz="1600" dirty="0"/>
          </a:p>
        </p:txBody>
      </p:sp>
      <p:cxnSp>
        <p:nvCxnSpPr>
          <p:cNvPr id="24" name="直線コネクタ 23"/>
          <p:cNvCxnSpPr>
            <a:stCxn id="22" idx="2"/>
          </p:cNvCxnSpPr>
          <p:nvPr/>
        </p:nvCxnSpPr>
        <p:spPr bwMode="auto">
          <a:xfrm rot="16200000" flipH="1">
            <a:off x="4118242" y="4270643"/>
            <a:ext cx="2709446" cy="2686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 bwMode="auto">
          <a:xfrm rot="16200000" flipH="1">
            <a:off x="6202512" y="4236889"/>
            <a:ext cx="2709446" cy="2686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 bwMode="auto">
          <a:xfrm>
            <a:off x="5486400" y="3581401"/>
            <a:ext cx="2057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flipH="1">
            <a:off x="5486400" y="4495801"/>
            <a:ext cx="2057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5715000" y="3276601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Association Request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86400" y="3581401"/>
            <a:ext cx="2154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DHCPDISCOVER </a:t>
            </a:r>
            <a:r>
              <a:rPr kumimoji="1" lang="en-US" altLang="ja-JP" sz="1400" dirty="0" err="1" smtClean="0"/>
              <a:t>w</a:t>
            </a:r>
            <a:r>
              <a:rPr kumimoji="1" lang="en-US" altLang="ja-JP" sz="1400" dirty="0" smtClean="0"/>
              <a:t>/RCO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715000" y="4191001"/>
            <a:ext cx="1778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Association Response</a:t>
            </a:r>
            <a:endParaRPr kumimoji="1" lang="ja-JP" altLang="en-US" sz="1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91200" y="4495800"/>
            <a:ext cx="161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DHCPACK </a:t>
            </a:r>
            <a:r>
              <a:rPr kumimoji="1" lang="en-US" altLang="ja-JP" sz="1400" dirty="0" err="1" smtClean="0"/>
              <a:t>w</a:t>
            </a:r>
            <a:r>
              <a:rPr kumimoji="1" lang="en-US" altLang="ja-JP" sz="1400" dirty="0" smtClean="0"/>
              <a:t>/RCO</a:t>
            </a:r>
          </a:p>
          <a:p>
            <a:r>
              <a:rPr kumimoji="1" lang="en-US" altLang="ja-JP" sz="1400" dirty="0" smtClean="0"/>
              <a:t>Gratuitous ARP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15000" y="1905000"/>
            <a:ext cx="1744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 encapsulation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91324</TotalTime>
  <Words>1250</Words>
  <Application>Microsoft Macintosh PowerPoint</Application>
  <PresentationFormat>画面に合わせる (4:3)</PresentationFormat>
  <Paragraphs>254</Paragraphs>
  <Slides>18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802-11-Submission</vt:lpstr>
      <vt:lpstr>Removing FILS IP Address Configuration</vt:lpstr>
      <vt:lpstr>Abstract</vt:lpstr>
      <vt:lpstr>CID4502</vt:lpstr>
      <vt:lpstr>FILS IP Address Configuration</vt:lpstr>
      <vt:lpstr>Benefit of FILS IP Address Configuration</vt:lpstr>
      <vt:lpstr>CID4429</vt:lpstr>
      <vt:lpstr>Performance</vt:lpstr>
      <vt:lpstr>Configuration Parameters</vt:lpstr>
      <vt:lpstr>Sequence</vt:lpstr>
      <vt:lpstr>Operation (single AP)</vt:lpstr>
      <vt:lpstr>Existing Typical WLAN Network</vt:lpstr>
      <vt:lpstr>Replacing with HLP encapsulation AP</vt:lpstr>
      <vt:lpstr>Replacing with FILS IP Address Configuration AP</vt:lpstr>
      <vt:lpstr>Conclusion</vt:lpstr>
      <vt:lpstr>Questions &amp;  Comments</vt:lpstr>
      <vt:lpstr>Motion</vt:lpstr>
      <vt:lpstr>IPv6</vt:lpstr>
      <vt:lpstr>Implementation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200</cp:revision>
  <cp:lastPrinted>1998-02-10T13:28:06Z</cp:lastPrinted>
  <dcterms:created xsi:type="dcterms:W3CDTF">2014-05-13T02:51:53Z</dcterms:created>
  <dcterms:modified xsi:type="dcterms:W3CDTF">2014-05-13T08:38:07Z</dcterms:modified>
  <cp:category/>
</cp:coreProperties>
</file>