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s/slide6.xml" ContentType="application/vnd.openxmlformats-officedocument.presentationml.slide+xml"/>
  <Override PartName="/ppt/slideLayouts/slideLayout7.xml" ContentType="application/vnd.openxmlformats-officedocument.presentationml.slideLayout+xml"/>
  <Override PartName="/ppt/slides/slide17.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57" r:id="rId3"/>
    <p:sldId id="405" r:id="rId4"/>
    <p:sldId id="406" r:id="rId5"/>
    <p:sldId id="407" r:id="rId6"/>
    <p:sldId id="414" r:id="rId7"/>
    <p:sldId id="409" r:id="rId8"/>
    <p:sldId id="410" r:id="rId9"/>
    <p:sldId id="411" r:id="rId10"/>
    <p:sldId id="412" r:id="rId11"/>
    <p:sldId id="413" r:id="rId12"/>
    <p:sldId id="415" r:id="rId13"/>
    <p:sldId id="417" r:id="rId14"/>
    <p:sldId id="418" r:id="rId15"/>
    <p:sldId id="422" r:id="rId16"/>
    <p:sldId id="419" r:id="rId17"/>
    <p:sldId id="416" r:id="rId18"/>
    <p:sldId id="420" r:id="rId19"/>
    <p:sldId id="421"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C2D5EC"/>
    <a:srgbClr val="ECBBCA"/>
    <a:srgbClr val="FF717A"/>
    <a:srgbClr val="7394FF"/>
    <a:srgbClr val="FFA264"/>
    <a:srgbClr val="FFFA46"/>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00" d="100"/>
          <a:sy n="100" d="100"/>
        </p:scale>
        <p:origin x="-1128" y="-11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02D56815-9000-E546-ABA4-FF40A1E5446D}"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86ADF5D0-7AFF-7A41-A694-BD30783C5616}"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2567CC49-5FB3-9D44-B729-C2E1E7C4A16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6567C5DF-C3DE-C24B-9BE3-A6190AB5C754}" type="slidenum">
              <a:rPr lang="en-US" altLang="ja-JP"/>
              <a:pPr/>
              <a:t>2</a:t>
            </a:fld>
            <a:endParaRPr lang="en-US" altLang="ja-JP"/>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EF7C4031-7F9F-544A-AF6E-872DBF3FC968}"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EA8EBFC3-83FD-624D-90EA-D2F00581A9A0}"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B5CF9B97-0B25-C940-B4EB-5D64D908E888}"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DE08B891-CD86-EC4E-B145-C6AA955FEF88}"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0339AA7-76CC-4D46-84DC-68529080A8C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January 2014</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4EFB3166-3E2F-404D-9E80-00D47478CA6F}"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January 2014</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C17D460B-C6A1-C84D-B999-2E80A795E54B}"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January 2014</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E7E38082-2016-8848-8E61-3A6B04B6B23C}"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January 2014</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89C77ADA-7A51-2149-B3EC-4AAA2C6684C0}"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January 2014</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1C8CBFC3-90F4-C940-834C-FA2815788A7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January 2014</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Allied Telesis R&amp;D Center</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E375BEEA-B635-4A44-872C-CD3C94360F76}"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2601"/>
            <a:ext cx="134024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smtClean="0"/>
              <a:t>January 2014</a:t>
            </a:r>
            <a:endParaRPr lang="en-US" altLang="ja-JP" dirty="0"/>
          </a:p>
        </p:txBody>
      </p:sp>
      <p:sp>
        <p:nvSpPr>
          <p:cNvPr id="1029" name="Rectangle 5"/>
          <p:cNvSpPr>
            <a:spLocks noGrp="1" noChangeArrowheads="1"/>
          </p:cNvSpPr>
          <p:nvPr>
            <p:ph type="ftr" sz="quarter" idx="3"/>
          </p:nvPr>
        </p:nvSpPr>
        <p:spPr bwMode="auto">
          <a:xfrm>
            <a:off x="7785830" y="6475413"/>
            <a:ext cx="75809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ja-JP" smtClean="0"/>
              <a:t>Hitoshi Morioka, Allied Telesis R&amp;D Center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2CDE9618-F3A2-1648-A765-0B12C9EF180D}" type="slidenum">
              <a:rPr lang="en-US" altLang="ja-JP"/>
              <a:pPr/>
              <a:t>‹#›</a:t>
            </a:fld>
            <a:endParaRPr lang="en-US" altLang="ja-JP"/>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802.11</a:t>
            </a:r>
            <a:r>
              <a:rPr lang="en-US" altLang="ja-JP" sz="1800" b="1" dirty="0" smtClean="0"/>
              <a:t>-14</a:t>
            </a:r>
            <a:r>
              <a:rPr lang="en-US" altLang="ja-JP" sz="1800" b="1" dirty="0" smtClean="0"/>
              <a:t>/0093r0</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609600" y="2362200"/>
          <a:ext cx="7924800" cy="1010920"/>
        </p:xfrm>
        <a:graphic>
          <a:graphicData uri="http://schemas.openxmlformats.org/drawingml/2006/table">
            <a:tbl>
              <a:tblPr firstRow="1" bandRow="1">
                <a:tableStyleId>{5940675A-B579-460E-94D1-54222C63F5DA}</a:tableStyleId>
              </a:tblPr>
              <a:tblGrid>
                <a:gridCol w="1584960"/>
                <a:gridCol w="1463040"/>
                <a:gridCol w="1752600"/>
                <a:gridCol w="1371600"/>
                <a:gridCol w="1752600"/>
              </a:tblGrid>
              <a:tr h="370840">
                <a:tc>
                  <a:txBody>
                    <a:bodyPr/>
                    <a:lstStyle/>
                    <a:p>
                      <a:r>
                        <a:rPr kumimoji="1" lang="en-US" altLang="ja-JP" sz="1600" b="1" dirty="0" smtClean="0"/>
                        <a:t>Name</a:t>
                      </a:r>
                      <a:endParaRPr kumimoji="1" lang="ja-JP" altLang="en-US" sz="1600" b="1" dirty="0"/>
                    </a:p>
                  </a:txBody>
                  <a:tcPr/>
                </a:tc>
                <a:tc>
                  <a:txBody>
                    <a:bodyPr/>
                    <a:lstStyle/>
                    <a:p>
                      <a:r>
                        <a:rPr kumimoji="1" lang="en-US" altLang="ja-JP" sz="1600" b="1" dirty="0" smtClean="0"/>
                        <a:t>Affiliations</a:t>
                      </a:r>
                      <a:endParaRPr kumimoji="1" lang="ja-JP" altLang="en-US" sz="1600" b="1" dirty="0"/>
                    </a:p>
                  </a:txBody>
                  <a:tcPr/>
                </a:tc>
                <a:tc>
                  <a:txBody>
                    <a:bodyPr/>
                    <a:lstStyle/>
                    <a:p>
                      <a:r>
                        <a:rPr kumimoji="1" lang="en-US" altLang="ja-JP" sz="1600" b="1" dirty="0" smtClean="0"/>
                        <a:t>Address</a:t>
                      </a:r>
                      <a:endParaRPr kumimoji="1" lang="ja-JP" altLang="en-US" sz="1600" b="1" dirty="0"/>
                    </a:p>
                  </a:txBody>
                  <a:tcPr/>
                </a:tc>
                <a:tc>
                  <a:txBody>
                    <a:bodyPr/>
                    <a:lstStyle/>
                    <a:p>
                      <a:r>
                        <a:rPr kumimoji="1" lang="en-US" altLang="ja-JP" sz="1600" b="1" dirty="0" smtClean="0"/>
                        <a:t>Phone</a:t>
                      </a:r>
                      <a:endParaRPr kumimoji="1" lang="ja-JP" altLang="en-US" sz="1600" b="1" dirty="0"/>
                    </a:p>
                  </a:txBody>
                  <a:tcPr/>
                </a:tc>
                <a:tc>
                  <a:txBody>
                    <a:bodyPr/>
                    <a:lstStyle/>
                    <a:p>
                      <a:r>
                        <a:rPr kumimoji="1" lang="en-US" altLang="ja-JP" sz="1600" b="1" dirty="0" smtClean="0"/>
                        <a:t>email</a:t>
                      </a:r>
                      <a:endParaRPr kumimoji="1" lang="ja-JP" altLang="en-US" sz="1600" b="1" dirty="0"/>
                    </a:p>
                  </a:txBody>
                  <a:tcPr/>
                </a:tc>
              </a:tr>
              <a:tr h="370840">
                <a:tc>
                  <a:txBody>
                    <a:bodyPr/>
                    <a:lstStyle/>
                    <a:p>
                      <a:r>
                        <a:rPr kumimoji="1" lang="en-US" altLang="ja-JP" sz="1200" dirty="0" smtClean="0"/>
                        <a:t>Hitoshi MORIOKA</a:t>
                      </a:r>
                      <a:endParaRPr kumimoji="1" lang="ja-JP" altLang="en-US" sz="1200" dirty="0"/>
                    </a:p>
                  </a:txBody>
                  <a:tcPr/>
                </a:tc>
                <a:tc>
                  <a:txBody>
                    <a:bodyPr/>
                    <a:lstStyle/>
                    <a:p>
                      <a:r>
                        <a:rPr kumimoji="1" lang="en-US" altLang="ja-JP" sz="1200" dirty="0" smtClean="0"/>
                        <a:t>Allied Telesis R&amp;D Center</a:t>
                      </a:r>
                      <a:endParaRPr kumimoji="1" lang="ja-JP" altLang="en-US" sz="1200" dirty="0"/>
                    </a:p>
                  </a:txBody>
                  <a:tcPr/>
                </a:tc>
                <a:tc>
                  <a:txBody>
                    <a:bodyPr/>
                    <a:lstStyle/>
                    <a:p>
                      <a:r>
                        <a:rPr kumimoji="1" lang="en-US" altLang="ja-JP" sz="1200" dirty="0" smtClean="0"/>
                        <a:t>2-14-38</a:t>
                      </a:r>
                      <a:r>
                        <a:rPr kumimoji="1" lang="en-US" altLang="ja-JP" sz="1200" baseline="0" dirty="0" smtClean="0"/>
                        <a:t> </a:t>
                      </a:r>
                      <a:r>
                        <a:rPr kumimoji="1" lang="en-US" altLang="ja-JP" sz="1200" baseline="0" dirty="0" err="1" smtClean="0"/>
                        <a:t>Tenjin</a:t>
                      </a:r>
                      <a:r>
                        <a:rPr kumimoji="1" lang="en-US" altLang="ja-JP" sz="1200" baseline="0" dirty="0" smtClean="0"/>
                        <a:t>, Chuo-</a:t>
                      </a:r>
                      <a:r>
                        <a:rPr kumimoji="1" lang="en-US" altLang="ja-JP" sz="1200" baseline="0" dirty="0" err="1" smtClean="0"/>
                        <a:t>ku</a:t>
                      </a:r>
                      <a:r>
                        <a:rPr kumimoji="1" lang="en-US" altLang="ja-JP" sz="1200" baseline="0" dirty="0" smtClean="0"/>
                        <a:t>, Fukuoka 810-0001 JAPAN</a:t>
                      </a:r>
                      <a:endParaRPr kumimoji="1" lang="ja-JP" altLang="en-US" sz="1200" dirty="0"/>
                    </a:p>
                  </a:txBody>
                  <a:tcPr/>
                </a:tc>
                <a:tc>
                  <a:txBody>
                    <a:bodyPr/>
                    <a:lstStyle/>
                    <a:p>
                      <a:r>
                        <a:rPr kumimoji="1" lang="en-US" altLang="ja-JP" sz="1200" dirty="0" smtClean="0"/>
                        <a:t>+81-92-771-7630</a:t>
                      </a:r>
                      <a:endParaRPr kumimoji="1" lang="ja-JP" altLang="en-US" sz="1200" dirty="0"/>
                    </a:p>
                  </a:txBody>
                  <a:tcPr/>
                </a:tc>
                <a:tc>
                  <a:txBody>
                    <a:bodyPr/>
                    <a:lstStyle/>
                    <a:p>
                      <a:r>
                        <a:rPr kumimoji="1" lang="en-US" altLang="ja-JP" sz="1050" dirty="0" err="1" smtClean="0"/>
                        <a:t>hmorioka@root-hq.com</a:t>
                      </a:r>
                      <a:endParaRPr kumimoji="1" lang="ja-JP" altLang="en-US" sz="1050" dirty="0"/>
                    </a:p>
                  </a:txBody>
                  <a:tcPr/>
                </a:tc>
              </a:tr>
            </a:tbl>
          </a:graphicData>
        </a:graphic>
      </p:graphicFrame>
      <p:sp>
        <p:nvSpPr>
          <p:cNvPr id="6" name="日付プレースホルダ 3"/>
          <p:cNvSpPr>
            <a:spLocks noGrp="1"/>
          </p:cNvSpPr>
          <p:nvPr>
            <p:ph type="dt" sz="half" idx="10"/>
          </p:nvPr>
        </p:nvSpPr>
        <p:spPr/>
        <p:txBody>
          <a:bodyPr/>
          <a:lstStyle/>
          <a:p>
            <a:r>
              <a:rPr lang="en-US" altLang="ja-JP" smtClean="0"/>
              <a:t>January 2014</a:t>
            </a:r>
            <a:endParaRPr lang="en-US" altLang="ja-JP" dirty="0"/>
          </a:p>
        </p:txBody>
      </p:sp>
      <p:sp>
        <p:nvSpPr>
          <p:cNvPr id="7"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8" name="スライド番号プレースホルダ 5"/>
          <p:cNvSpPr>
            <a:spLocks noGrp="1"/>
          </p:cNvSpPr>
          <p:nvPr>
            <p:ph type="sldNum" sz="quarter" idx="12"/>
          </p:nvPr>
        </p:nvSpPr>
        <p:spPr/>
        <p:txBody>
          <a:bodyPr/>
          <a:lstStyle/>
          <a:p>
            <a:r>
              <a:rPr lang="en-US" altLang="ja-JP"/>
              <a:t>Slide </a:t>
            </a:r>
            <a:fld id="{EF31C4CD-D4D1-184B-BDA5-0562A02D1EBE}"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sz="2400" dirty="0" smtClean="0"/>
              <a:t>Removing FILS IP Address Configuration</a:t>
            </a:r>
            <a:endParaRPr lang="en-US" altLang="ja-JP" sz="2400"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ja-JP" sz="2000" dirty="0"/>
              <a:t>Date:</a:t>
            </a:r>
            <a:r>
              <a:rPr lang="en-US" altLang="ja-JP" sz="2000" b="0" dirty="0" smtClean="0"/>
              <a:t> 2014-01-</a:t>
            </a:r>
            <a:r>
              <a:rPr lang="en-US" altLang="ja-JP" sz="2000" b="0" dirty="0" smtClean="0"/>
              <a:t>19</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Sequence</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10</a:t>
            </a:fld>
            <a:endParaRPr lang="en-US" altLang="ja-JP"/>
          </a:p>
        </p:txBody>
      </p:sp>
      <p:sp>
        <p:nvSpPr>
          <p:cNvPr id="7" name="テキスト ボックス 6"/>
          <p:cNvSpPr txBox="1"/>
          <p:nvPr/>
        </p:nvSpPr>
        <p:spPr>
          <a:xfrm>
            <a:off x="914400" y="2590801"/>
            <a:ext cx="555861" cy="338554"/>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600" dirty="0" smtClean="0"/>
              <a:t>STA</a:t>
            </a:r>
            <a:endParaRPr kumimoji="1" lang="ja-JP" altLang="en-US" sz="1600" dirty="0"/>
          </a:p>
        </p:txBody>
      </p:sp>
      <p:sp>
        <p:nvSpPr>
          <p:cNvPr id="8" name="テキスト ボックス 7"/>
          <p:cNvSpPr txBox="1"/>
          <p:nvPr/>
        </p:nvSpPr>
        <p:spPr>
          <a:xfrm>
            <a:off x="3048000" y="2590801"/>
            <a:ext cx="446957" cy="338554"/>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600" dirty="0" smtClean="0"/>
              <a:t>AP</a:t>
            </a:r>
            <a:endParaRPr kumimoji="1" lang="ja-JP" altLang="en-US" sz="1600" dirty="0"/>
          </a:p>
        </p:txBody>
      </p:sp>
      <p:cxnSp>
        <p:nvCxnSpPr>
          <p:cNvPr id="10" name="直線コネクタ 9"/>
          <p:cNvCxnSpPr>
            <a:stCxn id="7" idx="2"/>
          </p:cNvCxnSpPr>
          <p:nvPr/>
        </p:nvCxnSpPr>
        <p:spPr bwMode="auto">
          <a:xfrm rot="16200000" flipH="1">
            <a:off x="-148958" y="4270643"/>
            <a:ext cx="2709446" cy="26869"/>
          </a:xfrm>
          <a:prstGeom prst="line">
            <a:avLst/>
          </a:prstGeom>
          <a:ln>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bwMode="auto">
          <a:xfrm rot="16200000" flipH="1">
            <a:off x="1935312" y="4236889"/>
            <a:ext cx="2709446" cy="26869"/>
          </a:xfrm>
          <a:prstGeom prst="line">
            <a:avLst/>
          </a:prstGeom>
          <a:ln>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15" name="直線矢印コネクタ 14"/>
          <p:cNvCxnSpPr/>
          <p:nvPr/>
        </p:nvCxnSpPr>
        <p:spPr bwMode="auto">
          <a:xfrm>
            <a:off x="1219200" y="3581401"/>
            <a:ext cx="20574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6" name="直線矢印コネクタ 15"/>
          <p:cNvCxnSpPr/>
          <p:nvPr/>
        </p:nvCxnSpPr>
        <p:spPr bwMode="auto">
          <a:xfrm flipH="1">
            <a:off x="1219200" y="4495801"/>
            <a:ext cx="20574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 name="テキスト ボックス 16"/>
          <p:cNvSpPr txBox="1"/>
          <p:nvPr/>
        </p:nvSpPr>
        <p:spPr>
          <a:xfrm>
            <a:off x="1447800" y="3276601"/>
            <a:ext cx="1672253" cy="307777"/>
          </a:xfrm>
          <a:prstGeom prst="rect">
            <a:avLst/>
          </a:prstGeom>
          <a:noFill/>
        </p:spPr>
        <p:txBody>
          <a:bodyPr wrap="none" rtlCol="0">
            <a:spAutoFit/>
          </a:bodyPr>
          <a:lstStyle/>
          <a:p>
            <a:r>
              <a:rPr kumimoji="1" lang="en-US" altLang="ja-JP" sz="1400" dirty="0" smtClean="0"/>
              <a:t>Association Request</a:t>
            </a:r>
            <a:endParaRPr kumimoji="1" lang="ja-JP" altLang="en-US" sz="1400" dirty="0"/>
          </a:p>
        </p:txBody>
      </p:sp>
      <p:sp>
        <p:nvSpPr>
          <p:cNvPr id="18" name="テキスト ボックス 17"/>
          <p:cNvSpPr txBox="1"/>
          <p:nvPr/>
        </p:nvSpPr>
        <p:spPr>
          <a:xfrm>
            <a:off x="1219200" y="3581401"/>
            <a:ext cx="2005677" cy="307777"/>
          </a:xfrm>
          <a:prstGeom prst="rect">
            <a:avLst/>
          </a:prstGeom>
          <a:noFill/>
        </p:spPr>
        <p:txBody>
          <a:bodyPr wrap="none" rtlCol="0">
            <a:spAutoFit/>
          </a:bodyPr>
          <a:lstStyle/>
          <a:p>
            <a:r>
              <a:rPr kumimoji="1" lang="en-US" altLang="ja-JP" sz="1400" dirty="0" smtClean="0"/>
              <a:t>FILS IP Address Request</a:t>
            </a:r>
            <a:endParaRPr kumimoji="1" lang="ja-JP" altLang="en-US" sz="1400" dirty="0"/>
          </a:p>
        </p:txBody>
      </p:sp>
      <p:sp>
        <p:nvSpPr>
          <p:cNvPr id="19" name="テキスト ボックス 18"/>
          <p:cNvSpPr txBox="1"/>
          <p:nvPr/>
        </p:nvSpPr>
        <p:spPr>
          <a:xfrm>
            <a:off x="1447800" y="4191001"/>
            <a:ext cx="1778251" cy="307777"/>
          </a:xfrm>
          <a:prstGeom prst="rect">
            <a:avLst/>
          </a:prstGeom>
          <a:noFill/>
        </p:spPr>
        <p:txBody>
          <a:bodyPr wrap="none" rtlCol="0">
            <a:spAutoFit/>
          </a:bodyPr>
          <a:lstStyle/>
          <a:p>
            <a:r>
              <a:rPr kumimoji="1" lang="en-US" altLang="ja-JP" sz="1400" dirty="0" smtClean="0"/>
              <a:t>Association Response</a:t>
            </a:r>
            <a:endParaRPr kumimoji="1" lang="ja-JP" altLang="en-US" sz="1400" dirty="0"/>
          </a:p>
        </p:txBody>
      </p:sp>
      <p:sp>
        <p:nvSpPr>
          <p:cNvPr id="20" name="テキスト ボックス 19"/>
          <p:cNvSpPr txBox="1"/>
          <p:nvPr/>
        </p:nvSpPr>
        <p:spPr>
          <a:xfrm>
            <a:off x="1219200" y="4495801"/>
            <a:ext cx="2031325" cy="307777"/>
          </a:xfrm>
          <a:prstGeom prst="rect">
            <a:avLst/>
          </a:prstGeom>
          <a:noFill/>
        </p:spPr>
        <p:txBody>
          <a:bodyPr wrap="none" rtlCol="0">
            <a:spAutoFit/>
          </a:bodyPr>
          <a:lstStyle/>
          <a:p>
            <a:r>
              <a:rPr kumimoji="1" lang="en-US" altLang="ja-JP" sz="1400" dirty="0" smtClean="0"/>
              <a:t>FILS IP Address </a:t>
            </a:r>
            <a:r>
              <a:rPr kumimoji="1" lang="en-US" altLang="ja-JP" sz="1400" dirty="0" err="1" smtClean="0"/>
              <a:t>Rsponse</a:t>
            </a:r>
            <a:endParaRPr kumimoji="1" lang="ja-JP" altLang="en-US" sz="1400" dirty="0"/>
          </a:p>
        </p:txBody>
      </p:sp>
      <p:sp>
        <p:nvSpPr>
          <p:cNvPr id="21" name="テキスト ボックス 20"/>
          <p:cNvSpPr txBox="1"/>
          <p:nvPr/>
        </p:nvSpPr>
        <p:spPr>
          <a:xfrm>
            <a:off x="838200" y="1905000"/>
            <a:ext cx="2747567" cy="338554"/>
          </a:xfrm>
          <a:prstGeom prst="rect">
            <a:avLst/>
          </a:prstGeom>
          <a:noFill/>
        </p:spPr>
        <p:txBody>
          <a:bodyPr wrap="none" rtlCol="0">
            <a:spAutoFit/>
          </a:bodyPr>
          <a:lstStyle/>
          <a:p>
            <a:r>
              <a:rPr kumimoji="1" lang="en-US" altLang="ja-JP" sz="1600" dirty="0" smtClean="0"/>
              <a:t>FILS IP Address Configuration</a:t>
            </a:r>
            <a:endParaRPr kumimoji="1" lang="ja-JP" altLang="en-US" sz="1600" dirty="0"/>
          </a:p>
        </p:txBody>
      </p:sp>
      <p:sp>
        <p:nvSpPr>
          <p:cNvPr id="22" name="テキスト ボックス 21"/>
          <p:cNvSpPr txBox="1"/>
          <p:nvPr/>
        </p:nvSpPr>
        <p:spPr>
          <a:xfrm>
            <a:off x="5181600" y="2590801"/>
            <a:ext cx="555861" cy="338554"/>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600" dirty="0" smtClean="0"/>
              <a:t>STA</a:t>
            </a:r>
            <a:endParaRPr kumimoji="1" lang="ja-JP" altLang="en-US" sz="1600" dirty="0"/>
          </a:p>
        </p:txBody>
      </p:sp>
      <p:sp>
        <p:nvSpPr>
          <p:cNvPr id="23" name="テキスト ボックス 22"/>
          <p:cNvSpPr txBox="1"/>
          <p:nvPr/>
        </p:nvSpPr>
        <p:spPr>
          <a:xfrm>
            <a:off x="7315200" y="2590801"/>
            <a:ext cx="446957" cy="338554"/>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600" dirty="0" smtClean="0"/>
              <a:t>AP</a:t>
            </a:r>
            <a:endParaRPr kumimoji="1" lang="ja-JP" altLang="en-US" sz="1600" dirty="0"/>
          </a:p>
        </p:txBody>
      </p:sp>
      <p:cxnSp>
        <p:nvCxnSpPr>
          <p:cNvPr id="24" name="直線コネクタ 23"/>
          <p:cNvCxnSpPr>
            <a:stCxn id="22" idx="2"/>
          </p:cNvCxnSpPr>
          <p:nvPr/>
        </p:nvCxnSpPr>
        <p:spPr bwMode="auto">
          <a:xfrm rot="16200000" flipH="1">
            <a:off x="4118242" y="4270643"/>
            <a:ext cx="2709446" cy="26869"/>
          </a:xfrm>
          <a:prstGeom prst="line">
            <a:avLst/>
          </a:prstGeom>
          <a:ln>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25" name="直線コネクタ 24"/>
          <p:cNvCxnSpPr/>
          <p:nvPr/>
        </p:nvCxnSpPr>
        <p:spPr bwMode="auto">
          <a:xfrm rot="16200000" flipH="1">
            <a:off x="6202512" y="4236889"/>
            <a:ext cx="2709446" cy="26869"/>
          </a:xfrm>
          <a:prstGeom prst="line">
            <a:avLst/>
          </a:prstGeom>
          <a:ln>
            <a:headEnd type="none" w="sm" len="sm"/>
            <a:tailEnd type="none" w="sm" len="sm"/>
          </a:ln>
        </p:spPr>
        <p:style>
          <a:lnRef idx="2">
            <a:schemeClr val="accent1"/>
          </a:lnRef>
          <a:fillRef idx="0">
            <a:schemeClr val="accent1"/>
          </a:fillRef>
          <a:effectRef idx="1">
            <a:schemeClr val="accent1"/>
          </a:effectRef>
          <a:fontRef idx="minor">
            <a:schemeClr val="tx1"/>
          </a:fontRef>
        </p:style>
      </p:cxnSp>
      <p:cxnSp>
        <p:nvCxnSpPr>
          <p:cNvPr id="26" name="直線矢印コネクタ 25"/>
          <p:cNvCxnSpPr/>
          <p:nvPr/>
        </p:nvCxnSpPr>
        <p:spPr bwMode="auto">
          <a:xfrm>
            <a:off x="5486400" y="3581401"/>
            <a:ext cx="20574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直線矢印コネクタ 26"/>
          <p:cNvCxnSpPr/>
          <p:nvPr/>
        </p:nvCxnSpPr>
        <p:spPr bwMode="auto">
          <a:xfrm flipH="1">
            <a:off x="5486400" y="4495801"/>
            <a:ext cx="20574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8" name="テキスト ボックス 27"/>
          <p:cNvSpPr txBox="1"/>
          <p:nvPr/>
        </p:nvSpPr>
        <p:spPr>
          <a:xfrm>
            <a:off x="5715000" y="3276601"/>
            <a:ext cx="1672253" cy="307777"/>
          </a:xfrm>
          <a:prstGeom prst="rect">
            <a:avLst/>
          </a:prstGeom>
          <a:noFill/>
        </p:spPr>
        <p:txBody>
          <a:bodyPr wrap="none" rtlCol="0">
            <a:spAutoFit/>
          </a:bodyPr>
          <a:lstStyle/>
          <a:p>
            <a:r>
              <a:rPr kumimoji="1" lang="en-US" altLang="ja-JP" sz="1400" dirty="0" smtClean="0"/>
              <a:t>Association Request</a:t>
            </a:r>
            <a:endParaRPr kumimoji="1" lang="ja-JP" altLang="en-US" sz="1400" dirty="0"/>
          </a:p>
        </p:txBody>
      </p:sp>
      <p:sp>
        <p:nvSpPr>
          <p:cNvPr id="29" name="テキスト ボックス 28"/>
          <p:cNvSpPr txBox="1"/>
          <p:nvPr/>
        </p:nvSpPr>
        <p:spPr>
          <a:xfrm>
            <a:off x="5486400" y="3581401"/>
            <a:ext cx="2154919" cy="307777"/>
          </a:xfrm>
          <a:prstGeom prst="rect">
            <a:avLst/>
          </a:prstGeom>
          <a:noFill/>
        </p:spPr>
        <p:txBody>
          <a:bodyPr wrap="none" rtlCol="0">
            <a:spAutoFit/>
          </a:bodyPr>
          <a:lstStyle/>
          <a:p>
            <a:r>
              <a:rPr kumimoji="1" lang="en-US" altLang="ja-JP" sz="1400" dirty="0" smtClean="0"/>
              <a:t>DHCPDISCOVER </a:t>
            </a:r>
            <a:r>
              <a:rPr kumimoji="1" lang="en-US" altLang="ja-JP" sz="1400" dirty="0" err="1" smtClean="0"/>
              <a:t>w</a:t>
            </a:r>
            <a:r>
              <a:rPr kumimoji="1" lang="en-US" altLang="ja-JP" sz="1400" dirty="0" smtClean="0"/>
              <a:t>/RCO</a:t>
            </a:r>
            <a:endParaRPr kumimoji="1" lang="ja-JP" altLang="en-US" sz="1400" dirty="0"/>
          </a:p>
        </p:txBody>
      </p:sp>
      <p:sp>
        <p:nvSpPr>
          <p:cNvPr id="30" name="テキスト ボックス 29"/>
          <p:cNvSpPr txBox="1"/>
          <p:nvPr/>
        </p:nvSpPr>
        <p:spPr>
          <a:xfrm>
            <a:off x="5715000" y="4191001"/>
            <a:ext cx="1778251" cy="307777"/>
          </a:xfrm>
          <a:prstGeom prst="rect">
            <a:avLst/>
          </a:prstGeom>
          <a:noFill/>
        </p:spPr>
        <p:txBody>
          <a:bodyPr wrap="none" rtlCol="0">
            <a:spAutoFit/>
          </a:bodyPr>
          <a:lstStyle/>
          <a:p>
            <a:r>
              <a:rPr kumimoji="1" lang="en-US" altLang="ja-JP" sz="1400" dirty="0" smtClean="0"/>
              <a:t>Association Response</a:t>
            </a:r>
            <a:endParaRPr kumimoji="1" lang="ja-JP" altLang="en-US" sz="1400" dirty="0"/>
          </a:p>
        </p:txBody>
      </p:sp>
      <p:sp>
        <p:nvSpPr>
          <p:cNvPr id="31" name="テキスト ボックス 30"/>
          <p:cNvSpPr txBox="1"/>
          <p:nvPr/>
        </p:nvSpPr>
        <p:spPr>
          <a:xfrm>
            <a:off x="5791200" y="4495800"/>
            <a:ext cx="1619729" cy="523220"/>
          </a:xfrm>
          <a:prstGeom prst="rect">
            <a:avLst/>
          </a:prstGeom>
          <a:noFill/>
        </p:spPr>
        <p:txBody>
          <a:bodyPr wrap="none" rtlCol="0">
            <a:spAutoFit/>
          </a:bodyPr>
          <a:lstStyle/>
          <a:p>
            <a:r>
              <a:rPr kumimoji="1" lang="en-US" altLang="ja-JP" sz="1400" dirty="0" smtClean="0"/>
              <a:t>DHCPACK </a:t>
            </a:r>
            <a:r>
              <a:rPr kumimoji="1" lang="en-US" altLang="ja-JP" sz="1400" dirty="0" err="1" smtClean="0"/>
              <a:t>w</a:t>
            </a:r>
            <a:r>
              <a:rPr kumimoji="1" lang="en-US" altLang="ja-JP" sz="1400" dirty="0" smtClean="0"/>
              <a:t>/RCO</a:t>
            </a:r>
          </a:p>
          <a:p>
            <a:r>
              <a:rPr kumimoji="1" lang="en-US" altLang="ja-JP" sz="1400" dirty="0" smtClean="0"/>
              <a:t>Gratuitous ARP</a:t>
            </a:r>
            <a:endParaRPr kumimoji="1" lang="ja-JP" altLang="en-US" sz="1400" dirty="0"/>
          </a:p>
        </p:txBody>
      </p:sp>
      <p:sp>
        <p:nvSpPr>
          <p:cNvPr id="32" name="テキスト ボックス 31"/>
          <p:cNvSpPr txBox="1"/>
          <p:nvPr/>
        </p:nvSpPr>
        <p:spPr>
          <a:xfrm>
            <a:off x="5715000" y="1905000"/>
            <a:ext cx="1744087" cy="338554"/>
          </a:xfrm>
          <a:prstGeom prst="rect">
            <a:avLst/>
          </a:prstGeom>
          <a:noFill/>
        </p:spPr>
        <p:txBody>
          <a:bodyPr wrap="none" rtlCol="0">
            <a:spAutoFit/>
          </a:bodyPr>
          <a:lstStyle/>
          <a:p>
            <a:r>
              <a:rPr kumimoji="1" lang="en-US" altLang="ja-JP" sz="1600" dirty="0" smtClean="0"/>
              <a:t>HLP encapsulation</a:t>
            </a:r>
            <a:endParaRPr kumimoji="1" lang="ja-JP" alt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IPv6</a:t>
            </a:r>
            <a:endParaRPr lang="ja-JP" altLang="en-US" dirty="0"/>
          </a:p>
        </p:txBody>
      </p:sp>
      <p:sp>
        <p:nvSpPr>
          <p:cNvPr id="3" name="コンテンツ プレースホルダ 2"/>
          <p:cNvSpPr>
            <a:spLocks noGrp="1"/>
          </p:cNvSpPr>
          <p:nvPr>
            <p:ph idx="1"/>
          </p:nvPr>
        </p:nvSpPr>
        <p:spPr/>
        <p:txBody>
          <a:bodyPr/>
          <a:lstStyle/>
          <a:p>
            <a:r>
              <a:rPr lang="en-US" altLang="ja-JP" dirty="0" smtClean="0"/>
              <a:t>IPv6 specification has </a:t>
            </a:r>
            <a:r>
              <a:rPr lang="en-US" altLang="ja-JP" dirty="0" err="1" smtClean="0"/>
              <a:t>autoconfiguration</a:t>
            </a:r>
            <a:r>
              <a:rPr lang="en-US" altLang="ja-JP" dirty="0" smtClean="0"/>
              <a:t> mechanisms.</a:t>
            </a:r>
          </a:p>
          <a:p>
            <a:r>
              <a:rPr lang="en-US" altLang="ja-JP" dirty="0" smtClean="0"/>
              <a:t>We should use these mechanisms, because</a:t>
            </a:r>
          </a:p>
          <a:p>
            <a:pPr lvl="1"/>
            <a:r>
              <a:rPr lang="en-US" altLang="ja-JP" dirty="0" smtClean="0"/>
              <a:t>Both </a:t>
            </a:r>
            <a:r>
              <a:rPr lang="en-US" altLang="ja-JP" dirty="0" err="1" smtClean="0"/>
              <a:t>ai</a:t>
            </a:r>
            <a:r>
              <a:rPr lang="en-US" altLang="ja-JP" dirty="0" smtClean="0"/>
              <a:t> and non-</a:t>
            </a:r>
            <a:r>
              <a:rPr lang="en-US" altLang="ja-JP" dirty="0" err="1" smtClean="0"/>
              <a:t>ai</a:t>
            </a:r>
            <a:r>
              <a:rPr lang="en-US" altLang="ja-JP" dirty="0" smtClean="0"/>
              <a:t> devices (including wired devices) are attached to the same network.</a:t>
            </a:r>
          </a:p>
          <a:p>
            <a:pPr lvl="1"/>
            <a:r>
              <a:rPr lang="en-US" altLang="ja-JP" dirty="0" smtClean="0"/>
              <a:t>Non-</a:t>
            </a:r>
            <a:r>
              <a:rPr lang="en-US" altLang="ja-JP" dirty="0" err="1" smtClean="0"/>
              <a:t>ai</a:t>
            </a:r>
            <a:r>
              <a:rPr lang="en-US" altLang="ja-JP" dirty="0" smtClean="0"/>
              <a:t> devices use IPv6 </a:t>
            </a:r>
            <a:r>
              <a:rPr lang="en-US" altLang="ja-JP" dirty="0" err="1" smtClean="0"/>
              <a:t>autoconfiguration</a:t>
            </a:r>
            <a:r>
              <a:rPr lang="en-US" altLang="ja-JP" dirty="0" smtClean="0"/>
              <a:t> including DAD.</a:t>
            </a:r>
          </a:p>
          <a:p>
            <a:pPr lvl="1"/>
            <a:r>
              <a:rPr lang="en-US" altLang="ja-JP" dirty="0" smtClean="0"/>
              <a:t>How to avoid conflict?</a:t>
            </a:r>
          </a:p>
          <a:p>
            <a:pPr lvl="1"/>
            <a:r>
              <a:rPr lang="en-US" altLang="ja-JP" dirty="0" smtClean="0"/>
              <a:t>IPv6 specification is still improving.</a:t>
            </a:r>
          </a:p>
          <a:p>
            <a:pPr lvl="1"/>
            <a:r>
              <a:rPr lang="en-US" altLang="ja-JP" dirty="0" smtClean="0"/>
              <a:t>How can we guarantee that </a:t>
            </a:r>
            <a:r>
              <a:rPr lang="en-US" altLang="ja-JP" dirty="0" err="1" smtClean="0"/>
              <a:t>ai</a:t>
            </a:r>
            <a:r>
              <a:rPr lang="en-US" altLang="ja-JP" dirty="0" smtClean="0"/>
              <a:t> specification never </a:t>
            </a:r>
            <a:r>
              <a:rPr lang="en-US" altLang="ja-JP" dirty="0" err="1" smtClean="0"/>
              <a:t>confilict</a:t>
            </a:r>
            <a:r>
              <a:rPr lang="en-US" altLang="ja-JP" dirty="0" smtClean="0"/>
              <a:t> with IPv6 specification in the future?</a:t>
            </a:r>
          </a:p>
          <a:p>
            <a:r>
              <a:rPr lang="en-US" altLang="ja-JP" dirty="0" smtClean="0"/>
              <a:t>HLP encapsulation can carry any higher layer packets, such as RA and DHCPv6.</a:t>
            </a:r>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11</a:t>
            </a:fld>
            <a:endParaRPr lang="en-US" altLang="ja-JP"/>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Implementation</a:t>
            </a:r>
            <a:endParaRPr lang="ja-JP" altLang="en-US" dirty="0"/>
          </a:p>
        </p:txBody>
      </p:sp>
      <p:sp>
        <p:nvSpPr>
          <p:cNvPr id="3" name="コンテンツ プレースホルダ 2"/>
          <p:cNvSpPr>
            <a:spLocks noGrp="1"/>
          </p:cNvSpPr>
          <p:nvPr>
            <p:ph idx="1"/>
          </p:nvPr>
        </p:nvSpPr>
        <p:spPr/>
        <p:txBody>
          <a:bodyPr/>
          <a:lstStyle/>
          <a:p>
            <a:r>
              <a:rPr lang="en-US" altLang="ja-JP" dirty="0" smtClean="0"/>
              <a:t>FILS IP Address Configuration</a:t>
            </a:r>
          </a:p>
          <a:p>
            <a:pPr lvl="1"/>
            <a:r>
              <a:rPr lang="en-US" altLang="ja-JP" dirty="0" smtClean="0"/>
              <a:t>New IP address configuration function must be implemented from scratch for both server and client.</a:t>
            </a:r>
          </a:p>
          <a:p>
            <a:r>
              <a:rPr lang="en-US" altLang="ja-JP" dirty="0" smtClean="0"/>
              <a:t>HLP encapsulation</a:t>
            </a:r>
          </a:p>
          <a:p>
            <a:pPr lvl="1"/>
            <a:r>
              <a:rPr lang="en-US" altLang="ja-JP" dirty="0" smtClean="0"/>
              <a:t>Modify existing DHCP client.</a:t>
            </a:r>
          </a:p>
          <a:p>
            <a:pPr lvl="2"/>
            <a:r>
              <a:rPr lang="en-US" altLang="ja-JP" dirty="0" smtClean="0"/>
              <a:t>DHCP server modification will not be required if RCO is already implemented or RCO is not used.</a:t>
            </a:r>
          </a:p>
          <a:p>
            <a:pPr lvl="1"/>
            <a:r>
              <a:rPr lang="en-US" altLang="ja-JP" dirty="0" smtClean="0"/>
              <a:t>Or, new </a:t>
            </a:r>
            <a:r>
              <a:rPr lang="en-US" altLang="ja-JP" dirty="0" err="1" smtClean="0"/>
              <a:t>ai</a:t>
            </a:r>
            <a:r>
              <a:rPr lang="en-US" altLang="ja-JP" dirty="0" smtClean="0"/>
              <a:t>-optimized DHCP client and server can be implemented from scratch as same as FILS IP Address Configuration if you want.</a:t>
            </a:r>
          </a:p>
          <a:p>
            <a:pPr lvl="2"/>
            <a:r>
              <a:rPr lang="en-US" altLang="ja-JP" dirty="0" smtClean="0"/>
              <a:t>I think it’s not good way.</a:t>
            </a:r>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12</a:t>
            </a:fld>
            <a:endParaRPr lang="en-US" altLang="ja-JP"/>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Operation (single AP)</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13</a:t>
            </a:fld>
            <a:endParaRPr lang="en-US" altLang="ja-JP"/>
          </a:p>
        </p:txBody>
      </p:sp>
      <p:sp>
        <p:nvSpPr>
          <p:cNvPr id="7" name="正方形/長方形 6"/>
          <p:cNvSpPr/>
          <p:nvPr/>
        </p:nvSpPr>
        <p:spPr bwMode="auto">
          <a:xfrm>
            <a:off x="1219200" y="2286000"/>
            <a:ext cx="2286000" cy="12954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Times New Roman"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altLang="ja-JP" sz="2000" dirty="0" smtClean="0"/>
          </a:p>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Times New Roman"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charset="0"/>
              </a:rPr>
              <a:t>AP</a:t>
            </a:r>
            <a:endParaRPr kumimoji="0" lang="ja-JP" altLang="en-US" sz="2000" b="0" i="0" u="none" strike="noStrike" cap="none" normalizeH="0" baseline="0" dirty="0">
              <a:ln>
                <a:noFill/>
              </a:ln>
              <a:solidFill>
                <a:schemeClr val="tx1"/>
              </a:solidFill>
              <a:effectLst/>
              <a:latin typeface="Times New Roman" charset="0"/>
            </a:endParaRPr>
          </a:p>
        </p:txBody>
      </p:sp>
      <p:sp>
        <p:nvSpPr>
          <p:cNvPr id="8" name="正方形/長方形 7"/>
          <p:cNvSpPr/>
          <p:nvPr/>
        </p:nvSpPr>
        <p:spPr bwMode="auto">
          <a:xfrm>
            <a:off x="1524000" y="2819400"/>
            <a:ext cx="685800" cy="381000"/>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charset="0"/>
              </a:rPr>
              <a:t>FILS</a:t>
            </a:r>
            <a:endParaRPr kumimoji="0" lang="ja-JP" altLang="en-US" sz="1800" b="0" i="0" u="none" strike="noStrike" cap="none" normalizeH="0" baseline="0" dirty="0">
              <a:ln>
                <a:noFill/>
              </a:ln>
              <a:solidFill>
                <a:schemeClr val="tx1"/>
              </a:solidFill>
              <a:effectLst/>
              <a:latin typeface="Times New Roman" charset="0"/>
            </a:endParaRPr>
          </a:p>
        </p:txBody>
      </p:sp>
      <p:sp>
        <p:nvSpPr>
          <p:cNvPr id="9" name="正方形/長方形 8"/>
          <p:cNvSpPr/>
          <p:nvPr/>
        </p:nvSpPr>
        <p:spPr bwMode="auto">
          <a:xfrm>
            <a:off x="2438400" y="2819400"/>
            <a:ext cx="838200" cy="381000"/>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charset="0"/>
              </a:rPr>
              <a:t>DHCP</a:t>
            </a:r>
            <a:endParaRPr kumimoji="0" lang="ja-JP" altLang="en-US" sz="1800" b="0" i="0" u="none" strike="noStrike" cap="none" normalizeH="0" baseline="0" dirty="0">
              <a:ln>
                <a:noFill/>
              </a:ln>
              <a:solidFill>
                <a:schemeClr val="tx1"/>
              </a:solidFill>
              <a:effectLst/>
              <a:latin typeface="Times New Roman" charset="0"/>
            </a:endParaRPr>
          </a:p>
        </p:txBody>
      </p:sp>
      <p:sp>
        <p:nvSpPr>
          <p:cNvPr id="10" name="円/楕円 9"/>
          <p:cNvSpPr/>
          <p:nvPr/>
        </p:nvSpPr>
        <p:spPr bwMode="auto">
          <a:xfrm>
            <a:off x="1447800" y="2362200"/>
            <a:ext cx="838200" cy="3810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Pool</a:t>
            </a:r>
            <a:endParaRPr kumimoji="0" lang="ja-JP" altLang="en-US" sz="1200" b="0" i="0" u="none" strike="noStrike" cap="none" normalizeH="0" baseline="0" dirty="0">
              <a:ln>
                <a:noFill/>
              </a:ln>
              <a:solidFill>
                <a:schemeClr val="tx1"/>
              </a:solidFill>
              <a:effectLst/>
              <a:latin typeface="Times New Roman" charset="0"/>
            </a:endParaRPr>
          </a:p>
        </p:txBody>
      </p:sp>
      <p:sp>
        <p:nvSpPr>
          <p:cNvPr id="11" name="円/楕円 10"/>
          <p:cNvSpPr/>
          <p:nvPr/>
        </p:nvSpPr>
        <p:spPr bwMode="auto">
          <a:xfrm>
            <a:off x="2438400" y="2362200"/>
            <a:ext cx="838200" cy="3810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Pool</a:t>
            </a:r>
            <a:endParaRPr kumimoji="0" lang="ja-JP" altLang="en-US" sz="1200" b="0" i="0" u="none" strike="noStrike" cap="none" normalizeH="0" baseline="0" dirty="0">
              <a:ln>
                <a:noFill/>
              </a:ln>
              <a:solidFill>
                <a:schemeClr val="tx1"/>
              </a:solidFill>
              <a:effectLst/>
              <a:latin typeface="Times New Roman" charset="0"/>
            </a:endParaRPr>
          </a:p>
        </p:txBody>
      </p:sp>
      <p:cxnSp>
        <p:nvCxnSpPr>
          <p:cNvPr id="13" name="直線コネクタ 12"/>
          <p:cNvCxnSpPr>
            <a:stCxn id="10" idx="4"/>
          </p:cNvCxnSpPr>
          <p:nvPr/>
        </p:nvCxnSpPr>
        <p:spPr bwMode="auto">
          <a:xfrm rot="16200000" flipH="1">
            <a:off x="1847850" y="2762250"/>
            <a:ext cx="76200" cy="381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直線コネクタ 14"/>
          <p:cNvCxnSpPr>
            <a:stCxn id="9" idx="0"/>
            <a:endCxn id="11" idx="4"/>
          </p:cNvCxnSpPr>
          <p:nvPr/>
        </p:nvCxnSpPr>
        <p:spPr bwMode="auto">
          <a:xfrm rot="5400000" flipH="1" flipV="1">
            <a:off x="2819400" y="2781300"/>
            <a:ext cx="762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テキスト ボックス 15"/>
          <p:cNvSpPr txBox="1"/>
          <p:nvPr/>
        </p:nvSpPr>
        <p:spPr>
          <a:xfrm>
            <a:off x="1219200" y="4953000"/>
            <a:ext cx="60226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err="1" smtClean="0"/>
              <a:t>ai</a:t>
            </a:r>
            <a:endParaRPr kumimoji="1" lang="en-US" altLang="ja-JP" sz="1800" dirty="0" smtClean="0"/>
          </a:p>
          <a:p>
            <a:pPr algn="ctr"/>
            <a:r>
              <a:rPr kumimoji="1" lang="en-US" altLang="ja-JP" sz="1800" dirty="0" smtClean="0"/>
              <a:t>STA</a:t>
            </a:r>
            <a:endParaRPr kumimoji="1" lang="ja-JP" altLang="en-US" sz="1800" dirty="0"/>
          </a:p>
        </p:txBody>
      </p:sp>
      <p:sp>
        <p:nvSpPr>
          <p:cNvPr id="17" name="テキスト ボックス 16"/>
          <p:cNvSpPr txBox="1"/>
          <p:nvPr/>
        </p:nvSpPr>
        <p:spPr>
          <a:xfrm>
            <a:off x="2667000" y="49530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STA</a:t>
            </a:r>
            <a:endParaRPr kumimoji="1" lang="ja-JP" altLang="en-US" sz="1800" dirty="0"/>
          </a:p>
        </p:txBody>
      </p:sp>
      <p:sp>
        <p:nvSpPr>
          <p:cNvPr id="19" name="フリーフォーム 18"/>
          <p:cNvSpPr/>
          <p:nvPr/>
        </p:nvSpPr>
        <p:spPr bwMode="auto">
          <a:xfrm>
            <a:off x="2531533" y="3225800"/>
            <a:ext cx="503767" cy="1689100"/>
          </a:xfrm>
          <a:custGeom>
            <a:avLst/>
            <a:gdLst>
              <a:gd name="connsiteX0" fmla="*/ 503767 w 503767"/>
              <a:gd name="connsiteY0" fmla="*/ 1689100 h 1689100"/>
              <a:gd name="connsiteX1" fmla="*/ 33867 w 503767"/>
              <a:gd name="connsiteY1" fmla="*/ 901700 h 1689100"/>
              <a:gd name="connsiteX2" fmla="*/ 300567 w 503767"/>
              <a:gd name="connsiteY2" fmla="*/ 0 h 1689100"/>
            </a:gdLst>
            <a:ahLst/>
            <a:cxnLst>
              <a:cxn ang="0">
                <a:pos x="connsiteX0" y="connsiteY0"/>
              </a:cxn>
              <a:cxn ang="0">
                <a:pos x="connsiteX1" y="connsiteY1"/>
              </a:cxn>
              <a:cxn ang="0">
                <a:pos x="connsiteX2" y="connsiteY2"/>
              </a:cxn>
            </a:cxnLst>
            <a:rect l="l" t="t" r="r" b="b"/>
            <a:pathLst>
              <a:path w="503767" h="1689100">
                <a:moveTo>
                  <a:pt x="503767" y="1689100"/>
                </a:moveTo>
                <a:cubicBezTo>
                  <a:pt x="285750" y="1436158"/>
                  <a:pt x="67734" y="1183217"/>
                  <a:pt x="33867" y="901700"/>
                </a:cubicBezTo>
                <a:cubicBezTo>
                  <a:pt x="0" y="620183"/>
                  <a:pt x="300567" y="0"/>
                  <a:pt x="300567" y="0"/>
                </a:cubicBezTo>
              </a:path>
            </a:pathLst>
          </a:custGeom>
          <a:noFill/>
          <a:ln w="38100" cap="flat" cmpd="sng" algn="ctr">
            <a:solidFill>
              <a:srgbClr val="FF0000"/>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0" name="フリーフォーム 19"/>
          <p:cNvSpPr/>
          <p:nvPr/>
        </p:nvSpPr>
        <p:spPr bwMode="auto">
          <a:xfrm flipH="1">
            <a:off x="1676400" y="3276600"/>
            <a:ext cx="503767" cy="1689100"/>
          </a:xfrm>
          <a:custGeom>
            <a:avLst/>
            <a:gdLst>
              <a:gd name="connsiteX0" fmla="*/ 503767 w 503767"/>
              <a:gd name="connsiteY0" fmla="*/ 1689100 h 1689100"/>
              <a:gd name="connsiteX1" fmla="*/ 33867 w 503767"/>
              <a:gd name="connsiteY1" fmla="*/ 901700 h 1689100"/>
              <a:gd name="connsiteX2" fmla="*/ 300567 w 503767"/>
              <a:gd name="connsiteY2" fmla="*/ 0 h 1689100"/>
            </a:gdLst>
            <a:ahLst/>
            <a:cxnLst>
              <a:cxn ang="0">
                <a:pos x="connsiteX0" y="connsiteY0"/>
              </a:cxn>
              <a:cxn ang="0">
                <a:pos x="connsiteX1" y="connsiteY1"/>
              </a:cxn>
              <a:cxn ang="0">
                <a:pos x="connsiteX2" y="connsiteY2"/>
              </a:cxn>
            </a:cxnLst>
            <a:rect l="l" t="t" r="r" b="b"/>
            <a:pathLst>
              <a:path w="503767" h="1689100">
                <a:moveTo>
                  <a:pt x="503767" y="1689100"/>
                </a:moveTo>
                <a:cubicBezTo>
                  <a:pt x="285750" y="1436158"/>
                  <a:pt x="67734" y="1183217"/>
                  <a:pt x="33867" y="901700"/>
                </a:cubicBezTo>
                <a:cubicBezTo>
                  <a:pt x="0" y="620183"/>
                  <a:pt x="300567" y="0"/>
                  <a:pt x="300567" y="0"/>
                </a:cubicBezTo>
              </a:path>
            </a:pathLst>
          </a:custGeom>
          <a:noFill/>
          <a:ln w="38100" cap="flat" cmpd="sng" algn="ctr">
            <a:solidFill>
              <a:srgbClr val="FF0000"/>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21" name="正方形/長方形 20"/>
          <p:cNvSpPr/>
          <p:nvPr/>
        </p:nvSpPr>
        <p:spPr bwMode="auto">
          <a:xfrm>
            <a:off x="5638800" y="2286000"/>
            <a:ext cx="1447800" cy="12954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Times New Roman" charset="0"/>
            </a:endParaRPr>
          </a:p>
          <a:p>
            <a:pPr marL="0" marR="0" indent="0" algn="ctr" defTabSz="914400" rtl="0" eaLnBrk="0" fontAlgn="base" latinLnBrk="0" hangingPunct="0">
              <a:lnSpc>
                <a:spcPct val="100000"/>
              </a:lnSpc>
              <a:spcBef>
                <a:spcPct val="0"/>
              </a:spcBef>
              <a:spcAft>
                <a:spcPct val="0"/>
              </a:spcAft>
              <a:buClrTx/>
              <a:buSzTx/>
              <a:buFontTx/>
              <a:buNone/>
              <a:tabLst/>
            </a:pPr>
            <a:endParaRPr lang="en-US" altLang="ja-JP" sz="2000" dirty="0" smtClean="0"/>
          </a:p>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ja-JP" sz="2000" b="0" i="0" u="none" strike="noStrike" cap="none" normalizeH="0" baseline="0" dirty="0" smtClean="0">
              <a:ln>
                <a:noFill/>
              </a:ln>
              <a:solidFill>
                <a:schemeClr val="tx1"/>
              </a:solidFill>
              <a:effectLst/>
              <a:latin typeface="Times New Roman"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charset="0"/>
              </a:rPr>
              <a:t>         AP</a:t>
            </a:r>
            <a:endParaRPr kumimoji="0" lang="ja-JP" altLang="en-US" sz="2000" b="0" i="0" u="none" strike="noStrike" cap="none" normalizeH="0" baseline="0" dirty="0">
              <a:ln>
                <a:noFill/>
              </a:ln>
              <a:solidFill>
                <a:schemeClr val="tx1"/>
              </a:solidFill>
              <a:effectLst/>
              <a:latin typeface="Times New Roman" charset="0"/>
            </a:endParaRPr>
          </a:p>
        </p:txBody>
      </p:sp>
      <p:sp>
        <p:nvSpPr>
          <p:cNvPr id="23" name="正方形/長方形 22"/>
          <p:cNvSpPr/>
          <p:nvPr/>
        </p:nvSpPr>
        <p:spPr bwMode="auto">
          <a:xfrm>
            <a:off x="5943600" y="2819400"/>
            <a:ext cx="838200" cy="381000"/>
          </a:xfrm>
          <a:prstGeom prst="rect">
            <a:avLst/>
          </a:prstGeom>
          <a:ln>
            <a:headEnd type="none" w="sm" len="sm"/>
            <a:tailEnd type="none" w="sm" len="sm"/>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Times New Roman" charset="0"/>
              </a:rPr>
              <a:t>DHCP</a:t>
            </a:r>
            <a:endParaRPr kumimoji="0" lang="ja-JP" altLang="en-US" sz="1800" b="0" i="0" u="none" strike="noStrike" cap="none" normalizeH="0" baseline="0" dirty="0">
              <a:ln>
                <a:noFill/>
              </a:ln>
              <a:solidFill>
                <a:schemeClr val="tx1"/>
              </a:solidFill>
              <a:effectLst/>
              <a:latin typeface="Times New Roman" charset="0"/>
            </a:endParaRPr>
          </a:p>
        </p:txBody>
      </p:sp>
      <p:sp>
        <p:nvSpPr>
          <p:cNvPr id="25" name="円/楕円 24"/>
          <p:cNvSpPr/>
          <p:nvPr/>
        </p:nvSpPr>
        <p:spPr bwMode="auto">
          <a:xfrm>
            <a:off x="5943600" y="2362200"/>
            <a:ext cx="838200" cy="3810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Pool</a:t>
            </a:r>
            <a:endParaRPr kumimoji="0" lang="ja-JP" altLang="en-US" sz="1200" b="0" i="0" u="none" strike="noStrike" cap="none" normalizeH="0" baseline="0" dirty="0">
              <a:ln>
                <a:noFill/>
              </a:ln>
              <a:solidFill>
                <a:schemeClr val="tx1"/>
              </a:solidFill>
              <a:effectLst/>
              <a:latin typeface="Times New Roman" charset="0"/>
            </a:endParaRPr>
          </a:p>
        </p:txBody>
      </p:sp>
      <p:cxnSp>
        <p:nvCxnSpPr>
          <p:cNvPr id="27" name="直線コネクタ 26"/>
          <p:cNvCxnSpPr>
            <a:stCxn id="23" idx="0"/>
            <a:endCxn id="25" idx="4"/>
          </p:cNvCxnSpPr>
          <p:nvPr/>
        </p:nvCxnSpPr>
        <p:spPr bwMode="auto">
          <a:xfrm rot="5400000" flipH="1" flipV="1">
            <a:off x="6324600" y="2781300"/>
            <a:ext cx="762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8" name="テキスト ボックス 27"/>
          <p:cNvSpPr txBox="1"/>
          <p:nvPr/>
        </p:nvSpPr>
        <p:spPr>
          <a:xfrm>
            <a:off x="5257800" y="4953000"/>
            <a:ext cx="60226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err="1" smtClean="0"/>
              <a:t>ai</a:t>
            </a:r>
            <a:endParaRPr kumimoji="1" lang="en-US" altLang="ja-JP" sz="1800" dirty="0" smtClean="0"/>
          </a:p>
          <a:p>
            <a:pPr algn="ctr"/>
            <a:r>
              <a:rPr kumimoji="1" lang="en-US" altLang="ja-JP" sz="1800" dirty="0" smtClean="0"/>
              <a:t>STA</a:t>
            </a:r>
            <a:endParaRPr kumimoji="1" lang="ja-JP" altLang="en-US" sz="1800" dirty="0"/>
          </a:p>
        </p:txBody>
      </p:sp>
      <p:sp>
        <p:nvSpPr>
          <p:cNvPr id="29" name="テキスト ボックス 28"/>
          <p:cNvSpPr txBox="1"/>
          <p:nvPr/>
        </p:nvSpPr>
        <p:spPr>
          <a:xfrm>
            <a:off x="6705600" y="49530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STA</a:t>
            </a:r>
            <a:endParaRPr kumimoji="1" lang="ja-JP" altLang="en-US" sz="1800" dirty="0"/>
          </a:p>
        </p:txBody>
      </p:sp>
      <p:sp>
        <p:nvSpPr>
          <p:cNvPr id="32" name="フリーフォーム 31"/>
          <p:cNvSpPr/>
          <p:nvPr/>
        </p:nvSpPr>
        <p:spPr bwMode="auto">
          <a:xfrm>
            <a:off x="6362700" y="3251200"/>
            <a:ext cx="711200" cy="1676400"/>
          </a:xfrm>
          <a:custGeom>
            <a:avLst/>
            <a:gdLst>
              <a:gd name="connsiteX0" fmla="*/ 711200 w 711200"/>
              <a:gd name="connsiteY0" fmla="*/ 1676400 h 1676400"/>
              <a:gd name="connsiteX1" fmla="*/ 152400 w 711200"/>
              <a:gd name="connsiteY1" fmla="*/ 876300 h 1676400"/>
              <a:gd name="connsiteX2" fmla="*/ 0 w 711200"/>
              <a:gd name="connsiteY2" fmla="*/ 0 h 1676400"/>
            </a:gdLst>
            <a:ahLst/>
            <a:cxnLst>
              <a:cxn ang="0">
                <a:pos x="connsiteX0" y="connsiteY0"/>
              </a:cxn>
              <a:cxn ang="0">
                <a:pos x="connsiteX1" y="connsiteY1"/>
              </a:cxn>
              <a:cxn ang="0">
                <a:pos x="connsiteX2" y="connsiteY2"/>
              </a:cxn>
            </a:cxnLst>
            <a:rect l="l" t="t" r="r" b="b"/>
            <a:pathLst>
              <a:path w="711200" h="1676400">
                <a:moveTo>
                  <a:pt x="711200" y="1676400"/>
                </a:moveTo>
                <a:cubicBezTo>
                  <a:pt x="491066" y="1416050"/>
                  <a:pt x="270933" y="1155700"/>
                  <a:pt x="152400" y="876300"/>
                </a:cubicBezTo>
                <a:cubicBezTo>
                  <a:pt x="33867" y="596900"/>
                  <a:pt x="0" y="0"/>
                  <a:pt x="0" y="0"/>
                </a:cubicBezTo>
              </a:path>
            </a:pathLst>
          </a:custGeom>
          <a:noFill/>
          <a:ln w="38100" cap="flat" cmpd="sng" algn="ctr">
            <a:solidFill>
              <a:srgbClr val="FF0000"/>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33" name="フリーフォーム 32"/>
          <p:cNvSpPr/>
          <p:nvPr/>
        </p:nvSpPr>
        <p:spPr bwMode="auto">
          <a:xfrm flipH="1">
            <a:off x="5638800" y="3276600"/>
            <a:ext cx="711200" cy="1676400"/>
          </a:xfrm>
          <a:custGeom>
            <a:avLst/>
            <a:gdLst>
              <a:gd name="connsiteX0" fmla="*/ 711200 w 711200"/>
              <a:gd name="connsiteY0" fmla="*/ 1676400 h 1676400"/>
              <a:gd name="connsiteX1" fmla="*/ 152400 w 711200"/>
              <a:gd name="connsiteY1" fmla="*/ 876300 h 1676400"/>
              <a:gd name="connsiteX2" fmla="*/ 0 w 711200"/>
              <a:gd name="connsiteY2" fmla="*/ 0 h 1676400"/>
            </a:gdLst>
            <a:ahLst/>
            <a:cxnLst>
              <a:cxn ang="0">
                <a:pos x="connsiteX0" y="connsiteY0"/>
              </a:cxn>
              <a:cxn ang="0">
                <a:pos x="connsiteX1" y="connsiteY1"/>
              </a:cxn>
              <a:cxn ang="0">
                <a:pos x="connsiteX2" y="connsiteY2"/>
              </a:cxn>
            </a:cxnLst>
            <a:rect l="l" t="t" r="r" b="b"/>
            <a:pathLst>
              <a:path w="711200" h="1676400">
                <a:moveTo>
                  <a:pt x="711200" y="1676400"/>
                </a:moveTo>
                <a:cubicBezTo>
                  <a:pt x="491066" y="1416050"/>
                  <a:pt x="270933" y="1155700"/>
                  <a:pt x="152400" y="876300"/>
                </a:cubicBezTo>
                <a:cubicBezTo>
                  <a:pt x="33867" y="596900"/>
                  <a:pt x="0" y="0"/>
                  <a:pt x="0" y="0"/>
                </a:cubicBezTo>
              </a:path>
            </a:pathLst>
          </a:custGeom>
          <a:noFill/>
          <a:ln w="38100" cap="flat" cmpd="sng" algn="ctr">
            <a:solidFill>
              <a:srgbClr val="FF0000"/>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charset="0"/>
            </a:endParaRPr>
          </a:p>
        </p:txBody>
      </p:sp>
      <p:sp>
        <p:nvSpPr>
          <p:cNvPr id="34" name="テキスト ボックス 33"/>
          <p:cNvSpPr txBox="1"/>
          <p:nvPr/>
        </p:nvSpPr>
        <p:spPr>
          <a:xfrm>
            <a:off x="1066800" y="1905000"/>
            <a:ext cx="2747567" cy="338554"/>
          </a:xfrm>
          <a:prstGeom prst="rect">
            <a:avLst/>
          </a:prstGeom>
          <a:noFill/>
        </p:spPr>
        <p:txBody>
          <a:bodyPr wrap="none" rtlCol="0">
            <a:spAutoFit/>
          </a:bodyPr>
          <a:lstStyle/>
          <a:p>
            <a:r>
              <a:rPr kumimoji="1" lang="en-US" altLang="ja-JP" sz="1600" dirty="0" smtClean="0"/>
              <a:t>FILS IP Address Configuration</a:t>
            </a:r>
            <a:endParaRPr kumimoji="1" lang="ja-JP" altLang="en-US" sz="1600" dirty="0"/>
          </a:p>
        </p:txBody>
      </p:sp>
      <p:sp>
        <p:nvSpPr>
          <p:cNvPr id="35" name="テキスト ボックス 34"/>
          <p:cNvSpPr txBox="1"/>
          <p:nvPr/>
        </p:nvSpPr>
        <p:spPr>
          <a:xfrm>
            <a:off x="5486400" y="1905000"/>
            <a:ext cx="1744087" cy="338554"/>
          </a:xfrm>
          <a:prstGeom prst="rect">
            <a:avLst/>
          </a:prstGeom>
          <a:noFill/>
        </p:spPr>
        <p:txBody>
          <a:bodyPr wrap="none" rtlCol="0">
            <a:spAutoFit/>
          </a:bodyPr>
          <a:lstStyle/>
          <a:p>
            <a:r>
              <a:rPr kumimoji="1" lang="en-US" altLang="ja-JP" sz="1600" dirty="0" smtClean="0"/>
              <a:t>HLP encapsulation</a:t>
            </a:r>
            <a:endParaRPr kumimoji="1" lang="ja-JP" alt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Existing Typical WLAN Network</a:t>
            </a:r>
            <a:endParaRPr lang="ja-JP" altLang="en-US" dirty="0"/>
          </a:p>
        </p:txBody>
      </p:sp>
      <p:sp>
        <p:nvSpPr>
          <p:cNvPr id="33" name="コンテンツ プレースホルダ 32"/>
          <p:cNvSpPr>
            <a:spLocks noGrp="1"/>
          </p:cNvSpPr>
          <p:nvPr>
            <p:ph idx="1"/>
          </p:nvPr>
        </p:nvSpPr>
        <p:spPr>
          <a:xfrm>
            <a:off x="685800" y="5029200"/>
            <a:ext cx="7772400" cy="1066800"/>
          </a:xfrm>
        </p:spPr>
        <p:txBody>
          <a:bodyPr/>
          <a:lstStyle/>
          <a:p>
            <a:r>
              <a:rPr lang="en-US" altLang="ja-JP" dirty="0" smtClean="0"/>
              <a:t>Consider to replace the </a:t>
            </a:r>
            <a:r>
              <a:rPr lang="en-US" altLang="ja-JP" dirty="0" err="1" smtClean="0"/>
              <a:t>APs</a:t>
            </a:r>
            <a:r>
              <a:rPr lang="en-US" altLang="ja-JP" dirty="0" smtClean="0"/>
              <a:t> to </a:t>
            </a:r>
            <a:r>
              <a:rPr lang="en-US" altLang="ja-JP" dirty="0" err="1" smtClean="0"/>
              <a:t>ai</a:t>
            </a:r>
            <a:r>
              <a:rPr lang="en-US" altLang="ja-JP" dirty="0" smtClean="0"/>
              <a:t>-capable </a:t>
            </a:r>
            <a:r>
              <a:rPr lang="en-US" altLang="ja-JP" dirty="0" err="1" smtClean="0"/>
              <a:t>APs</a:t>
            </a:r>
            <a:r>
              <a:rPr lang="en-US" altLang="ja-JP" dirty="0" smtClean="0"/>
              <a:t>.</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14</a:t>
            </a:fld>
            <a:endParaRPr lang="en-US" altLang="ja-JP"/>
          </a:p>
        </p:txBody>
      </p:sp>
      <p:cxnSp>
        <p:nvCxnSpPr>
          <p:cNvPr id="8" name="直線コネクタ 7"/>
          <p:cNvCxnSpPr/>
          <p:nvPr/>
        </p:nvCxnSpPr>
        <p:spPr bwMode="auto">
          <a:xfrm>
            <a:off x="1143000" y="3429000"/>
            <a:ext cx="6629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テキスト ボックス 8"/>
          <p:cNvSpPr txBox="1"/>
          <p:nvPr/>
        </p:nvSpPr>
        <p:spPr>
          <a:xfrm>
            <a:off x="1371600" y="4038600"/>
            <a:ext cx="479744"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smtClean="0"/>
              <a:t>AP</a:t>
            </a:r>
            <a:endParaRPr kumimoji="1" lang="ja-JP" altLang="en-US" sz="1800" dirty="0"/>
          </a:p>
        </p:txBody>
      </p:sp>
      <p:cxnSp>
        <p:nvCxnSpPr>
          <p:cNvPr id="13" name="直線コネクタ 12"/>
          <p:cNvCxnSpPr>
            <a:stCxn id="9" idx="0"/>
          </p:cNvCxnSpPr>
          <p:nvPr/>
        </p:nvCxnSpPr>
        <p:spPr bwMode="auto">
          <a:xfrm rot="16200000" flipV="1">
            <a:off x="13010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 name="テキスト ボックス 13"/>
          <p:cNvSpPr txBox="1"/>
          <p:nvPr/>
        </p:nvSpPr>
        <p:spPr>
          <a:xfrm>
            <a:off x="2438400" y="4038600"/>
            <a:ext cx="479744"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smtClean="0"/>
              <a:t>AP</a:t>
            </a:r>
            <a:endParaRPr kumimoji="1" lang="ja-JP" altLang="en-US" sz="1800" dirty="0"/>
          </a:p>
        </p:txBody>
      </p:sp>
      <p:cxnSp>
        <p:nvCxnSpPr>
          <p:cNvPr id="15" name="直線コネクタ 14"/>
          <p:cNvCxnSpPr>
            <a:stCxn id="14" idx="0"/>
          </p:cNvCxnSpPr>
          <p:nvPr/>
        </p:nvCxnSpPr>
        <p:spPr bwMode="auto">
          <a:xfrm rot="16200000" flipV="1">
            <a:off x="23678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テキスト ボックス 15"/>
          <p:cNvSpPr txBox="1"/>
          <p:nvPr/>
        </p:nvSpPr>
        <p:spPr>
          <a:xfrm>
            <a:off x="3581400" y="4038600"/>
            <a:ext cx="479744"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smtClean="0"/>
              <a:t>AP</a:t>
            </a:r>
            <a:endParaRPr kumimoji="1" lang="ja-JP" altLang="en-US" sz="1800" dirty="0"/>
          </a:p>
        </p:txBody>
      </p:sp>
      <p:cxnSp>
        <p:nvCxnSpPr>
          <p:cNvPr id="17" name="直線コネクタ 16"/>
          <p:cNvCxnSpPr>
            <a:stCxn id="16" idx="0"/>
          </p:cNvCxnSpPr>
          <p:nvPr/>
        </p:nvCxnSpPr>
        <p:spPr bwMode="auto">
          <a:xfrm rot="16200000" flipV="1">
            <a:off x="35108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テキスト ボックス 17"/>
          <p:cNvSpPr txBox="1"/>
          <p:nvPr/>
        </p:nvSpPr>
        <p:spPr>
          <a:xfrm>
            <a:off x="4724400" y="4038600"/>
            <a:ext cx="479744"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smtClean="0"/>
              <a:t>AP</a:t>
            </a:r>
            <a:endParaRPr kumimoji="1" lang="ja-JP" altLang="en-US" sz="1800" dirty="0"/>
          </a:p>
        </p:txBody>
      </p:sp>
      <p:cxnSp>
        <p:nvCxnSpPr>
          <p:cNvPr id="19" name="直線コネクタ 18"/>
          <p:cNvCxnSpPr>
            <a:stCxn id="18" idx="0"/>
          </p:cNvCxnSpPr>
          <p:nvPr/>
        </p:nvCxnSpPr>
        <p:spPr bwMode="auto">
          <a:xfrm rot="16200000" flipV="1">
            <a:off x="46538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テキスト ボックス 19"/>
          <p:cNvSpPr txBox="1"/>
          <p:nvPr/>
        </p:nvSpPr>
        <p:spPr>
          <a:xfrm>
            <a:off x="5791200" y="4038600"/>
            <a:ext cx="479744"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smtClean="0"/>
              <a:t>AP</a:t>
            </a:r>
            <a:endParaRPr kumimoji="1" lang="ja-JP" altLang="en-US" sz="1800" dirty="0"/>
          </a:p>
        </p:txBody>
      </p:sp>
      <p:cxnSp>
        <p:nvCxnSpPr>
          <p:cNvPr id="21" name="直線コネクタ 20"/>
          <p:cNvCxnSpPr>
            <a:stCxn id="20" idx="0"/>
          </p:cNvCxnSpPr>
          <p:nvPr/>
        </p:nvCxnSpPr>
        <p:spPr bwMode="auto">
          <a:xfrm rot="16200000" flipV="1">
            <a:off x="57206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テキスト ボックス 21"/>
          <p:cNvSpPr txBox="1"/>
          <p:nvPr/>
        </p:nvSpPr>
        <p:spPr>
          <a:xfrm>
            <a:off x="6934200" y="4038600"/>
            <a:ext cx="479744"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smtClean="0"/>
              <a:t>AP</a:t>
            </a:r>
            <a:endParaRPr kumimoji="1" lang="ja-JP" altLang="en-US" sz="1800" dirty="0"/>
          </a:p>
        </p:txBody>
      </p:sp>
      <p:cxnSp>
        <p:nvCxnSpPr>
          <p:cNvPr id="23" name="直線コネクタ 22"/>
          <p:cNvCxnSpPr>
            <a:stCxn id="22" idx="0"/>
          </p:cNvCxnSpPr>
          <p:nvPr/>
        </p:nvCxnSpPr>
        <p:spPr bwMode="auto">
          <a:xfrm rot="16200000" flipV="1">
            <a:off x="68636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テキスト ボックス 23"/>
          <p:cNvSpPr txBox="1"/>
          <p:nvPr/>
        </p:nvSpPr>
        <p:spPr>
          <a:xfrm>
            <a:off x="3962400" y="2133600"/>
            <a:ext cx="800219" cy="646331"/>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en-US" altLang="ja-JP" sz="1800" dirty="0" smtClean="0"/>
              <a:t>DHCP</a:t>
            </a:r>
          </a:p>
          <a:p>
            <a:r>
              <a:rPr kumimoji="1" lang="en-US" altLang="ja-JP" sz="1800" dirty="0" smtClean="0"/>
              <a:t>Server</a:t>
            </a:r>
            <a:endParaRPr kumimoji="1" lang="ja-JP" altLang="en-US" sz="1800" dirty="0"/>
          </a:p>
        </p:txBody>
      </p:sp>
      <p:cxnSp>
        <p:nvCxnSpPr>
          <p:cNvPr id="28" name="直線コネクタ 27"/>
          <p:cNvCxnSpPr>
            <a:stCxn id="24" idx="2"/>
          </p:cNvCxnSpPr>
          <p:nvPr/>
        </p:nvCxnSpPr>
        <p:spPr bwMode="auto">
          <a:xfrm rot="5400000">
            <a:off x="4028421" y="3094910"/>
            <a:ext cx="649069" cy="1911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31" name="直線コネクタ 30"/>
          <p:cNvCxnSpPr/>
          <p:nvPr/>
        </p:nvCxnSpPr>
        <p:spPr bwMode="auto">
          <a:xfrm rot="16200000" flipV="1">
            <a:off x="13010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直線コネクタ 16"/>
          <p:cNvCxnSpPr/>
          <p:nvPr/>
        </p:nvCxnSpPr>
        <p:spPr bwMode="auto">
          <a:xfrm rot="16200000" flipV="1">
            <a:off x="35108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タイトル 1"/>
          <p:cNvSpPr>
            <a:spLocks noGrp="1"/>
          </p:cNvSpPr>
          <p:nvPr>
            <p:ph type="title"/>
          </p:nvPr>
        </p:nvSpPr>
        <p:spPr/>
        <p:txBody>
          <a:bodyPr/>
          <a:lstStyle/>
          <a:p>
            <a:r>
              <a:rPr lang="en-US" altLang="ja-JP" dirty="0" smtClean="0"/>
              <a:t>Replacing with</a:t>
            </a:r>
            <a:r>
              <a:rPr lang="en-US" altLang="ja-JP" dirty="0" smtClean="0"/>
              <a:t> HLP encapsulation AP</a:t>
            </a:r>
            <a:endParaRPr lang="ja-JP" altLang="en-US" dirty="0"/>
          </a:p>
        </p:txBody>
      </p:sp>
      <p:sp>
        <p:nvSpPr>
          <p:cNvPr id="33" name="コンテンツ プレースホルダ 32"/>
          <p:cNvSpPr>
            <a:spLocks noGrp="1"/>
          </p:cNvSpPr>
          <p:nvPr>
            <p:ph idx="1"/>
          </p:nvPr>
        </p:nvSpPr>
        <p:spPr>
          <a:xfrm>
            <a:off x="685800" y="5029200"/>
            <a:ext cx="7772400" cy="1066800"/>
          </a:xfrm>
        </p:spPr>
        <p:txBody>
          <a:bodyPr/>
          <a:lstStyle/>
          <a:p>
            <a:r>
              <a:rPr lang="en-US" altLang="ja-JP" dirty="0" smtClean="0"/>
              <a:t>Just replace.</a:t>
            </a:r>
          </a:p>
          <a:p>
            <a:r>
              <a:rPr lang="en-US" altLang="ja-JP" dirty="0" smtClean="0"/>
              <a:t>Mixture of </a:t>
            </a:r>
            <a:r>
              <a:rPr lang="en-US" altLang="ja-JP" dirty="0" err="1" smtClean="0"/>
              <a:t>ai</a:t>
            </a:r>
            <a:r>
              <a:rPr lang="en-US" altLang="ja-JP" dirty="0" smtClean="0"/>
              <a:t> </a:t>
            </a:r>
            <a:r>
              <a:rPr lang="en-US" altLang="ja-JP" dirty="0" err="1" smtClean="0"/>
              <a:t>APs</a:t>
            </a:r>
            <a:r>
              <a:rPr lang="en-US" altLang="ja-JP" dirty="0" smtClean="0"/>
              <a:t> and non-</a:t>
            </a:r>
            <a:r>
              <a:rPr lang="en-US" altLang="ja-JP" dirty="0" err="1" smtClean="0"/>
              <a:t>ai</a:t>
            </a:r>
            <a:r>
              <a:rPr lang="en-US" altLang="ja-JP" dirty="0" smtClean="0"/>
              <a:t> </a:t>
            </a:r>
            <a:r>
              <a:rPr lang="en-US" altLang="ja-JP" dirty="0" err="1" smtClean="0"/>
              <a:t>APs</a:t>
            </a:r>
            <a:r>
              <a:rPr lang="en-US" altLang="ja-JP" dirty="0" smtClean="0"/>
              <a:t> is not a matter.</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15</a:t>
            </a:fld>
            <a:endParaRPr lang="en-US" altLang="ja-JP"/>
          </a:p>
        </p:txBody>
      </p:sp>
      <p:cxnSp>
        <p:nvCxnSpPr>
          <p:cNvPr id="8" name="直線コネクタ 7"/>
          <p:cNvCxnSpPr/>
          <p:nvPr/>
        </p:nvCxnSpPr>
        <p:spPr bwMode="auto">
          <a:xfrm>
            <a:off x="1143000" y="3429000"/>
            <a:ext cx="6629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テキスト ボックス 8"/>
          <p:cNvSpPr txBox="1"/>
          <p:nvPr/>
        </p:nvSpPr>
        <p:spPr>
          <a:xfrm>
            <a:off x="1219200" y="3962400"/>
            <a:ext cx="691303"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endParaRPr kumimoji="1" lang="ja-JP" altLang="en-US" sz="1800" dirty="0"/>
          </a:p>
        </p:txBody>
      </p:sp>
      <p:cxnSp>
        <p:nvCxnSpPr>
          <p:cNvPr id="15" name="直線コネクタ 14"/>
          <p:cNvCxnSpPr/>
          <p:nvPr/>
        </p:nvCxnSpPr>
        <p:spPr bwMode="auto">
          <a:xfrm rot="16200000" flipV="1">
            <a:off x="23678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テキスト ボックス 15"/>
          <p:cNvSpPr txBox="1"/>
          <p:nvPr/>
        </p:nvSpPr>
        <p:spPr>
          <a:xfrm>
            <a:off x="3429000" y="39624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cxnSp>
        <p:nvCxnSpPr>
          <p:cNvPr id="19" name="直線コネクタ 18"/>
          <p:cNvCxnSpPr/>
          <p:nvPr/>
        </p:nvCxnSpPr>
        <p:spPr bwMode="auto">
          <a:xfrm rot="16200000" flipV="1">
            <a:off x="46538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直線コネクタ 20"/>
          <p:cNvCxnSpPr/>
          <p:nvPr/>
        </p:nvCxnSpPr>
        <p:spPr bwMode="auto">
          <a:xfrm rot="16200000" flipV="1">
            <a:off x="57206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直線コネクタ 22"/>
          <p:cNvCxnSpPr/>
          <p:nvPr/>
        </p:nvCxnSpPr>
        <p:spPr bwMode="auto">
          <a:xfrm rot="16200000" flipV="1">
            <a:off x="6863636" y="3728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テキスト ボックス 23"/>
          <p:cNvSpPr txBox="1"/>
          <p:nvPr/>
        </p:nvSpPr>
        <p:spPr>
          <a:xfrm>
            <a:off x="3962400" y="2133600"/>
            <a:ext cx="800219" cy="646331"/>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en-US" altLang="ja-JP" sz="1800" dirty="0" smtClean="0"/>
              <a:t>DHCP</a:t>
            </a:r>
          </a:p>
          <a:p>
            <a:r>
              <a:rPr kumimoji="1" lang="en-US" altLang="ja-JP" sz="1800" dirty="0" smtClean="0"/>
              <a:t>Server</a:t>
            </a:r>
            <a:endParaRPr kumimoji="1" lang="ja-JP" altLang="en-US" sz="1800" dirty="0"/>
          </a:p>
        </p:txBody>
      </p:sp>
      <p:cxnSp>
        <p:nvCxnSpPr>
          <p:cNvPr id="28" name="直線コネクタ 27"/>
          <p:cNvCxnSpPr>
            <a:stCxn id="24" idx="2"/>
          </p:cNvCxnSpPr>
          <p:nvPr/>
        </p:nvCxnSpPr>
        <p:spPr bwMode="auto">
          <a:xfrm rot="5400000">
            <a:off x="4028421" y="3094910"/>
            <a:ext cx="649069" cy="1911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テキスト ボックス 25"/>
          <p:cNvSpPr txBox="1"/>
          <p:nvPr/>
        </p:nvSpPr>
        <p:spPr>
          <a:xfrm>
            <a:off x="2286000" y="3962400"/>
            <a:ext cx="691303" cy="369332"/>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endParaRPr kumimoji="1" lang="ja-JP" altLang="en-US" sz="1800" dirty="0"/>
          </a:p>
        </p:txBody>
      </p:sp>
      <p:sp>
        <p:nvSpPr>
          <p:cNvPr id="27" name="テキスト ボックス 26"/>
          <p:cNvSpPr txBox="1"/>
          <p:nvPr/>
        </p:nvSpPr>
        <p:spPr>
          <a:xfrm>
            <a:off x="4572000" y="39624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
        <p:nvSpPr>
          <p:cNvPr id="29" name="テキスト ボックス 28"/>
          <p:cNvSpPr txBox="1"/>
          <p:nvPr/>
        </p:nvSpPr>
        <p:spPr>
          <a:xfrm>
            <a:off x="5638800" y="39624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
        <p:nvSpPr>
          <p:cNvPr id="30" name="テキスト ボックス 29"/>
          <p:cNvSpPr txBox="1"/>
          <p:nvPr/>
        </p:nvSpPr>
        <p:spPr>
          <a:xfrm>
            <a:off x="6781800" y="39624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31" name="直線コネクタ 30"/>
          <p:cNvCxnSpPr/>
          <p:nvPr/>
        </p:nvCxnSpPr>
        <p:spPr bwMode="auto">
          <a:xfrm rot="16200000" flipV="1">
            <a:off x="1834436" y="3347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直線コネクタ 31"/>
          <p:cNvCxnSpPr/>
          <p:nvPr/>
        </p:nvCxnSpPr>
        <p:spPr bwMode="auto">
          <a:xfrm rot="16200000" flipV="1">
            <a:off x="843836" y="3347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タイトル 1"/>
          <p:cNvSpPr>
            <a:spLocks noGrp="1"/>
          </p:cNvSpPr>
          <p:nvPr>
            <p:ph type="title"/>
          </p:nvPr>
        </p:nvSpPr>
        <p:spPr/>
        <p:txBody>
          <a:bodyPr/>
          <a:lstStyle/>
          <a:p>
            <a:r>
              <a:rPr lang="en-US" altLang="ja-JP" sz="2400" dirty="0" smtClean="0"/>
              <a:t>Replacing with FILS IP Address Configuration AP</a:t>
            </a:r>
            <a:endParaRPr lang="ja-JP" altLang="en-US" sz="2400"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16</a:t>
            </a:fld>
            <a:endParaRPr lang="en-US" altLang="ja-JP"/>
          </a:p>
        </p:txBody>
      </p:sp>
      <p:cxnSp>
        <p:nvCxnSpPr>
          <p:cNvPr id="7" name="直線コネクタ 6"/>
          <p:cNvCxnSpPr/>
          <p:nvPr/>
        </p:nvCxnSpPr>
        <p:spPr bwMode="auto">
          <a:xfrm>
            <a:off x="609600" y="3048000"/>
            <a:ext cx="6629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テキスト ボックス 9"/>
          <p:cNvSpPr txBox="1"/>
          <p:nvPr/>
        </p:nvSpPr>
        <p:spPr>
          <a:xfrm>
            <a:off x="1752600" y="33528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cxnSp>
        <p:nvCxnSpPr>
          <p:cNvPr id="13" name="直線コネクタ 12"/>
          <p:cNvCxnSpPr/>
          <p:nvPr/>
        </p:nvCxnSpPr>
        <p:spPr bwMode="auto">
          <a:xfrm rot="16200000" flipV="1">
            <a:off x="2977436" y="3347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直線コネクタ 14"/>
          <p:cNvCxnSpPr/>
          <p:nvPr/>
        </p:nvCxnSpPr>
        <p:spPr bwMode="auto">
          <a:xfrm rot="16200000" flipV="1">
            <a:off x="4120436" y="3347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直線コネクタ 16"/>
          <p:cNvCxnSpPr/>
          <p:nvPr/>
        </p:nvCxnSpPr>
        <p:spPr bwMode="auto">
          <a:xfrm rot="16200000" flipV="1">
            <a:off x="5187236" y="3347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直線コネクタ 18"/>
          <p:cNvCxnSpPr/>
          <p:nvPr/>
        </p:nvCxnSpPr>
        <p:spPr bwMode="auto">
          <a:xfrm rot="16200000" flipV="1">
            <a:off x="6330236" y="33471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テキスト ボックス 19"/>
          <p:cNvSpPr txBox="1"/>
          <p:nvPr/>
        </p:nvSpPr>
        <p:spPr>
          <a:xfrm>
            <a:off x="3429000" y="1828800"/>
            <a:ext cx="800219" cy="646331"/>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en-US" altLang="ja-JP" sz="1800" dirty="0" smtClean="0"/>
              <a:t>DHCP</a:t>
            </a:r>
          </a:p>
          <a:p>
            <a:r>
              <a:rPr kumimoji="1" lang="en-US" altLang="ja-JP" sz="1800" dirty="0" smtClean="0"/>
              <a:t>Server</a:t>
            </a:r>
            <a:endParaRPr kumimoji="1" lang="ja-JP" altLang="en-US" sz="1800" dirty="0"/>
          </a:p>
        </p:txBody>
      </p:sp>
      <p:cxnSp>
        <p:nvCxnSpPr>
          <p:cNvPr id="21" name="直線コネクタ 20"/>
          <p:cNvCxnSpPr>
            <a:stCxn id="20" idx="2"/>
          </p:cNvCxnSpPr>
          <p:nvPr/>
        </p:nvCxnSpPr>
        <p:spPr bwMode="auto">
          <a:xfrm rot="5400000">
            <a:off x="3533120" y="2752011"/>
            <a:ext cx="572871" cy="1911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26" name="図形グループ 25"/>
          <p:cNvGrpSpPr/>
          <p:nvPr/>
        </p:nvGrpSpPr>
        <p:grpSpPr>
          <a:xfrm>
            <a:off x="762000" y="3352800"/>
            <a:ext cx="685800" cy="646331"/>
            <a:chOff x="1295400" y="3657600"/>
            <a:chExt cx="685800" cy="646331"/>
          </a:xfrm>
        </p:grpSpPr>
        <p:sp>
          <p:nvSpPr>
            <p:cNvPr id="8" name="テキスト ボックス 7"/>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23" name="円/楕円 22"/>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sp>
        <p:nvSpPr>
          <p:cNvPr id="27" name="テキスト ボックス 26"/>
          <p:cNvSpPr txBox="1"/>
          <p:nvPr/>
        </p:nvSpPr>
        <p:spPr>
          <a:xfrm>
            <a:off x="2895600" y="33528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
        <p:nvSpPr>
          <p:cNvPr id="28" name="テキスト ボックス 27"/>
          <p:cNvSpPr txBox="1"/>
          <p:nvPr/>
        </p:nvSpPr>
        <p:spPr>
          <a:xfrm>
            <a:off x="4038600" y="33528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
        <p:nvSpPr>
          <p:cNvPr id="29" name="テキスト ボックス 28"/>
          <p:cNvSpPr txBox="1"/>
          <p:nvPr/>
        </p:nvSpPr>
        <p:spPr>
          <a:xfrm>
            <a:off x="5105400" y="33528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
        <p:nvSpPr>
          <p:cNvPr id="30" name="テキスト ボックス 29"/>
          <p:cNvSpPr txBox="1"/>
          <p:nvPr/>
        </p:nvSpPr>
        <p:spPr>
          <a:xfrm>
            <a:off x="6248400" y="3352800"/>
            <a:ext cx="774371"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kumimoji="1" lang="en-US" altLang="ja-JP" sz="1800" dirty="0" smtClean="0"/>
              <a:t>non-</a:t>
            </a:r>
            <a:r>
              <a:rPr kumimoji="1" lang="en-US" altLang="ja-JP" sz="1800" dirty="0" err="1" smtClean="0"/>
              <a:t>ai</a:t>
            </a:r>
            <a:endParaRPr kumimoji="1" lang="en-US" altLang="ja-JP" sz="1800" dirty="0" smtClean="0"/>
          </a:p>
          <a:p>
            <a:pPr algn="ctr"/>
            <a:r>
              <a:rPr kumimoji="1" lang="en-US" altLang="ja-JP" sz="1800" dirty="0" smtClean="0"/>
              <a:t>AP</a:t>
            </a:r>
            <a:endParaRPr kumimoji="1" lang="ja-JP" altLang="en-US" sz="1800" dirty="0"/>
          </a:p>
        </p:txBody>
      </p:sp>
      <p:sp>
        <p:nvSpPr>
          <p:cNvPr id="33" name="角丸四角形吹き出し 32"/>
          <p:cNvSpPr/>
          <p:nvPr/>
        </p:nvSpPr>
        <p:spPr bwMode="auto">
          <a:xfrm>
            <a:off x="4876800" y="1752600"/>
            <a:ext cx="1828800" cy="990600"/>
          </a:xfrm>
          <a:prstGeom prst="wedgeRoundRectCallout">
            <a:avLst>
              <a:gd name="adj1" fmla="val -84722"/>
              <a:gd name="adj2" fmla="val -5500"/>
              <a:gd name="adj3" fmla="val 16667"/>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charset="0"/>
              </a:rPr>
              <a:t>DHCP server must remain to support</a:t>
            </a:r>
          </a:p>
          <a:p>
            <a:pPr marL="0" marR="0" indent="0" algn="l" defTabSz="914400" rtl="0" eaLnBrk="0" fontAlgn="base" latinLnBrk="0" hangingPunct="0">
              <a:lnSpc>
                <a:spcPct val="100000"/>
              </a:lnSpc>
              <a:spcBef>
                <a:spcPct val="0"/>
              </a:spcBef>
              <a:spcAft>
                <a:spcPct val="0"/>
              </a:spcAft>
              <a:buClrTx/>
              <a:buSzTx/>
              <a:buFont typeface="Arial"/>
              <a:buChar char="•"/>
              <a:tabLst/>
            </a:pPr>
            <a:r>
              <a:rPr lang="en-US" altLang="ja-JP" sz="1400" dirty="0" smtClean="0">
                <a:solidFill>
                  <a:schemeClr val="tx1"/>
                </a:solidFill>
                <a:latin typeface="Times New Roman" charset="0"/>
              </a:rPr>
              <a:t> non-</a:t>
            </a:r>
            <a:r>
              <a:rPr lang="en-US" altLang="ja-JP" sz="1400" dirty="0" err="1" smtClean="0">
                <a:solidFill>
                  <a:schemeClr val="tx1"/>
                </a:solidFill>
                <a:latin typeface="Times New Roman" charset="0"/>
              </a:rPr>
              <a:t>ai</a:t>
            </a:r>
            <a:r>
              <a:rPr lang="en-US" altLang="ja-JP" sz="1400" dirty="0" smtClean="0">
                <a:solidFill>
                  <a:schemeClr val="tx1"/>
                </a:solidFill>
                <a:latin typeface="Times New Roman" charset="0"/>
              </a:rPr>
              <a:t> AP</a:t>
            </a:r>
          </a:p>
          <a:p>
            <a:pPr marL="0" marR="0" indent="0" algn="l" defTabSz="914400" rtl="0" eaLnBrk="0" fontAlgn="base" latinLnBrk="0" hangingPunct="0">
              <a:lnSpc>
                <a:spcPct val="100000"/>
              </a:lnSpc>
              <a:spcBef>
                <a:spcPct val="0"/>
              </a:spcBef>
              <a:spcAft>
                <a:spcPct val="0"/>
              </a:spcAft>
              <a:buClrTx/>
              <a:buSzTx/>
              <a:buFont typeface="Arial"/>
              <a:buChar char="•"/>
              <a:tabLst/>
            </a:pPr>
            <a:r>
              <a:rPr kumimoji="0" lang="en-US" altLang="ja-JP" sz="1400" b="0" i="0" u="none" strike="noStrike" cap="none" normalizeH="0" dirty="0" smtClean="0">
                <a:ln>
                  <a:noFill/>
                </a:ln>
                <a:solidFill>
                  <a:schemeClr val="tx1"/>
                </a:solidFill>
                <a:effectLst/>
                <a:latin typeface="Times New Roman" charset="0"/>
              </a:rPr>
              <a:t> non-</a:t>
            </a:r>
            <a:r>
              <a:rPr kumimoji="0" lang="en-US" altLang="ja-JP" sz="1400" b="0" i="0" u="none" strike="noStrike" cap="none" normalizeH="0" dirty="0" err="1" smtClean="0">
                <a:ln>
                  <a:noFill/>
                </a:ln>
                <a:solidFill>
                  <a:schemeClr val="tx1"/>
                </a:solidFill>
                <a:effectLst/>
                <a:latin typeface="Times New Roman" charset="0"/>
              </a:rPr>
              <a:t>ai</a:t>
            </a:r>
            <a:r>
              <a:rPr kumimoji="0" lang="en-US" altLang="ja-JP" sz="1400" b="0" i="0" u="none" strike="noStrike" cap="none" normalizeH="0" dirty="0" smtClean="0">
                <a:ln>
                  <a:noFill/>
                </a:ln>
                <a:solidFill>
                  <a:schemeClr val="tx1"/>
                </a:solidFill>
                <a:effectLst/>
                <a:latin typeface="Times New Roman" charset="0"/>
              </a:rPr>
              <a:t> STA</a:t>
            </a:r>
            <a:endParaRPr kumimoji="0" lang="ja-JP" altLang="en-US" sz="1400" b="0" i="0" u="none" strike="noStrike" cap="none" normalizeH="0" baseline="0" dirty="0">
              <a:ln>
                <a:noFill/>
              </a:ln>
              <a:solidFill>
                <a:schemeClr val="tx1"/>
              </a:solidFill>
              <a:effectLst/>
              <a:latin typeface="Times New Roman" charset="0"/>
            </a:endParaRPr>
          </a:p>
        </p:txBody>
      </p:sp>
      <p:sp>
        <p:nvSpPr>
          <p:cNvPr id="34" name="角丸四角形吹き出し 33"/>
          <p:cNvSpPr/>
          <p:nvPr/>
        </p:nvSpPr>
        <p:spPr bwMode="auto">
          <a:xfrm>
            <a:off x="1371600" y="1600200"/>
            <a:ext cx="1600200" cy="609600"/>
          </a:xfrm>
          <a:prstGeom prst="wedgeRoundRectCallout">
            <a:avLst>
              <a:gd name="adj1" fmla="val 75000"/>
              <a:gd name="adj2" fmla="val -1493"/>
              <a:gd name="adj3" fmla="val 16667"/>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charset="0"/>
              </a:rPr>
              <a:t>IP address pool may be modified.</a:t>
            </a:r>
            <a:endParaRPr kumimoji="0" lang="ja-JP" altLang="en-US" sz="1400" b="0" i="0" u="none" strike="noStrike" cap="none" normalizeH="0" baseline="0" dirty="0">
              <a:ln>
                <a:noFill/>
              </a:ln>
              <a:solidFill>
                <a:schemeClr val="tx1"/>
              </a:solidFill>
              <a:effectLst/>
              <a:latin typeface="Times New Roman" charset="0"/>
            </a:endParaRPr>
          </a:p>
        </p:txBody>
      </p:sp>
      <p:sp>
        <p:nvSpPr>
          <p:cNvPr id="36" name="角丸四角形吹き出し 35"/>
          <p:cNvSpPr/>
          <p:nvPr/>
        </p:nvSpPr>
        <p:spPr bwMode="auto">
          <a:xfrm>
            <a:off x="457200" y="2286000"/>
            <a:ext cx="1600200" cy="609600"/>
          </a:xfrm>
          <a:prstGeom prst="wedgeRoundRectCallout">
            <a:avLst>
              <a:gd name="adj1" fmla="val -25794"/>
              <a:gd name="adj2" fmla="val 123507"/>
              <a:gd name="adj3" fmla="val 16667"/>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charset="0"/>
              </a:rPr>
              <a:t>Assign new IP address pool.</a:t>
            </a:r>
            <a:endParaRPr kumimoji="0" lang="ja-JP" altLang="en-US" sz="1400" b="0" i="0" u="none" strike="noStrike" cap="none" normalizeH="0" baseline="0" dirty="0">
              <a:ln>
                <a:noFill/>
              </a:ln>
              <a:solidFill>
                <a:schemeClr val="tx1"/>
              </a:solidFill>
              <a:effectLst/>
              <a:latin typeface="Times New Roman" charset="0"/>
            </a:endParaRPr>
          </a:p>
        </p:txBody>
      </p:sp>
      <p:cxnSp>
        <p:nvCxnSpPr>
          <p:cNvPr id="37" name="直線コネクタ 36"/>
          <p:cNvCxnSpPr/>
          <p:nvPr/>
        </p:nvCxnSpPr>
        <p:spPr bwMode="auto">
          <a:xfrm rot="16200000" flipV="1">
            <a:off x="1910636" y="57855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直線コネクタ 37"/>
          <p:cNvCxnSpPr/>
          <p:nvPr/>
        </p:nvCxnSpPr>
        <p:spPr bwMode="auto">
          <a:xfrm rot="16200000" flipV="1">
            <a:off x="920036" y="57855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直線コネクタ 38"/>
          <p:cNvCxnSpPr/>
          <p:nvPr/>
        </p:nvCxnSpPr>
        <p:spPr bwMode="auto">
          <a:xfrm>
            <a:off x="685800" y="5486400"/>
            <a:ext cx="66294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直線コネクタ 40"/>
          <p:cNvCxnSpPr/>
          <p:nvPr/>
        </p:nvCxnSpPr>
        <p:spPr bwMode="auto">
          <a:xfrm rot="16200000" flipV="1">
            <a:off x="3053636" y="57855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直線コネクタ 41"/>
          <p:cNvCxnSpPr/>
          <p:nvPr/>
        </p:nvCxnSpPr>
        <p:spPr bwMode="auto">
          <a:xfrm rot="16200000" flipV="1">
            <a:off x="4196636" y="57855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直線コネクタ 42"/>
          <p:cNvCxnSpPr/>
          <p:nvPr/>
        </p:nvCxnSpPr>
        <p:spPr bwMode="auto">
          <a:xfrm rot="16200000" flipV="1">
            <a:off x="5263436" y="57855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直線コネクタ 43"/>
          <p:cNvCxnSpPr/>
          <p:nvPr/>
        </p:nvCxnSpPr>
        <p:spPr bwMode="auto">
          <a:xfrm rot="16200000" flipV="1">
            <a:off x="6406436" y="5785564"/>
            <a:ext cx="609600" cy="11272"/>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5" name="テキスト ボックス 44"/>
          <p:cNvSpPr txBox="1"/>
          <p:nvPr/>
        </p:nvSpPr>
        <p:spPr>
          <a:xfrm>
            <a:off x="3505200" y="4267200"/>
            <a:ext cx="800219" cy="646331"/>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en-US" altLang="ja-JP" sz="1800" dirty="0" smtClean="0"/>
              <a:t>DHCP</a:t>
            </a:r>
          </a:p>
          <a:p>
            <a:r>
              <a:rPr kumimoji="1" lang="en-US" altLang="ja-JP" sz="1800" dirty="0" smtClean="0"/>
              <a:t>Server</a:t>
            </a:r>
            <a:endParaRPr kumimoji="1" lang="ja-JP" altLang="en-US" sz="1800" dirty="0"/>
          </a:p>
        </p:txBody>
      </p:sp>
      <p:cxnSp>
        <p:nvCxnSpPr>
          <p:cNvPr id="46" name="直線コネクタ 45"/>
          <p:cNvCxnSpPr>
            <a:stCxn id="45" idx="2"/>
          </p:cNvCxnSpPr>
          <p:nvPr/>
        </p:nvCxnSpPr>
        <p:spPr bwMode="auto">
          <a:xfrm rot="5400000">
            <a:off x="3609320" y="5190411"/>
            <a:ext cx="572871" cy="1911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47" name="図形グループ 46"/>
          <p:cNvGrpSpPr/>
          <p:nvPr/>
        </p:nvGrpSpPr>
        <p:grpSpPr>
          <a:xfrm>
            <a:off x="838200" y="5791200"/>
            <a:ext cx="685800" cy="646331"/>
            <a:chOff x="1295400" y="3657600"/>
            <a:chExt cx="685800" cy="646331"/>
          </a:xfrm>
        </p:grpSpPr>
        <p:sp>
          <p:nvSpPr>
            <p:cNvPr id="48" name="テキスト ボックス 47"/>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49" name="円/楕円 48"/>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sp>
        <p:nvSpPr>
          <p:cNvPr id="54" name="角丸四角形吹き出し 53"/>
          <p:cNvSpPr/>
          <p:nvPr/>
        </p:nvSpPr>
        <p:spPr bwMode="auto">
          <a:xfrm>
            <a:off x="4953000" y="4191000"/>
            <a:ext cx="1828800" cy="990600"/>
          </a:xfrm>
          <a:prstGeom prst="wedgeRoundRectCallout">
            <a:avLst>
              <a:gd name="adj1" fmla="val -84722"/>
              <a:gd name="adj2" fmla="val -5500"/>
              <a:gd name="adj3" fmla="val 16667"/>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charset="0"/>
              </a:rPr>
              <a:t>DHCP server must remain to support</a:t>
            </a:r>
            <a:endParaRPr lang="en-US" altLang="ja-JP" sz="1400" dirty="0" smtClean="0">
              <a:solidFill>
                <a:schemeClr val="tx1"/>
              </a:solidFill>
              <a:latin typeface="Times New Roman" charset="0"/>
            </a:endParaRPr>
          </a:p>
          <a:p>
            <a:pPr marL="0" marR="0" indent="0" algn="l" defTabSz="914400" rtl="0" eaLnBrk="0" fontAlgn="base" latinLnBrk="0" hangingPunct="0">
              <a:lnSpc>
                <a:spcPct val="100000"/>
              </a:lnSpc>
              <a:spcBef>
                <a:spcPct val="0"/>
              </a:spcBef>
              <a:spcAft>
                <a:spcPct val="0"/>
              </a:spcAft>
              <a:buClrTx/>
              <a:buSzTx/>
              <a:buFont typeface="Arial"/>
              <a:buChar char="•"/>
              <a:tabLst/>
            </a:pPr>
            <a:r>
              <a:rPr kumimoji="0" lang="en-US" altLang="ja-JP" sz="1400" b="0" i="0" u="none" strike="noStrike" cap="none" normalizeH="0" dirty="0" smtClean="0">
                <a:ln>
                  <a:noFill/>
                </a:ln>
                <a:solidFill>
                  <a:schemeClr val="tx1"/>
                </a:solidFill>
                <a:effectLst/>
                <a:latin typeface="Times New Roman" charset="0"/>
              </a:rPr>
              <a:t> non-</a:t>
            </a:r>
            <a:r>
              <a:rPr kumimoji="0" lang="en-US" altLang="ja-JP" sz="1400" b="0" i="0" u="none" strike="noStrike" cap="none" normalizeH="0" dirty="0" err="1" smtClean="0">
                <a:ln>
                  <a:noFill/>
                </a:ln>
                <a:solidFill>
                  <a:schemeClr val="tx1"/>
                </a:solidFill>
                <a:effectLst/>
                <a:latin typeface="Times New Roman" charset="0"/>
              </a:rPr>
              <a:t>ai</a:t>
            </a:r>
            <a:r>
              <a:rPr kumimoji="0" lang="en-US" altLang="ja-JP" sz="1400" b="0" i="0" u="none" strike="noStrike" cap="none" normalizeH="0" dirty="0" smtClean="0">
                <a:ln>
                  <a:noFill/>
                </a:ln>
                <a:solidFill>
                  <a:schemeClr val="tx1"/>
                </a:solidFill>
                <a:effectLst/>
                <a:latin typeface="Times New Roman" charset="0"/>
              </a:rPr>
              <a:t> STA</a:t>
            </a:r>
            <a:endParaRPr kumimoji="0" lang="ja-JP" altLang="en-US" sz="1400" b="0" i="0" u="none" strike="noStrike" cap="none" normalizeH="0" baseline="0" dirty="0">
              <a:ln>
                <a:noFill/>
              </a:ln>
              <a:solidFill>
                <a:schemeClr val="tx1"/>
              </a:solidFill>
              <a:effectLst/>
              <a:latin typeface="Times New Roman" charset="0"/>
            </a:endParaRPr>
          </a:p>
        </p:txBody>
      </p:sp>
      <p:grpSp>
        <p:nvGrpSpPr>
          <p:cNvPr id="57" name="図形グループ 56"/>
          <p:cNvGrpSpPr/>
          <p:nvPr/>
        </p:nvGrpSpPr>
        <p:grpSpPr>
          <a:xfrm>
            <a:off x="1828800" y="5791200"/>
            <a:ext cx="685800" cy="646331"/>
            <a:chOff x="1295400" y="3657600"/>
            <a:chExt cx="685800" cy="646331"/>
          </a:xfrm>
        </p:grpSpPr>
        <p:sp>
          <p:nvSpPr>
            <p:cNvPr id="58" name="テキスト ボックス 57"/>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59" name="円/楕円 58"/>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grpSp>
        <p:nvGrpSpPr>
          <p:cNvPr id="60" name="図形グループ 59"/>
          <p:cNvGrpSpPr/>
          <p:nvPr/>
        </p:nvGrpSpPr>
        <p:grpSpPr>
          <a:xfrm>
            <a:off x="2971800" y="5791200"/>
            <a:ext cx="685800" cy="646331"/>
            <a:chOff x="1295400" y="3657600"/>
            <a:chExt cx="685800" cy="646331"/>
          </a:xfrm>
        </p:grpSpPr>
        <p:sp>
          <p:nvSpPr>
            <p:cNvPr id="61" name="テキスト ボックス 60"/>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62" name="円/楕円 61"/>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grpSp>
        <p:nvGrpSpPr>
          <p:cNvPr id="63" name="図形グループ 62"/>
          <p:cNvGrpSpPr/>
          <p:nvPr/>
        </p:nvGrpSpPr>
        <p:grpSpPr>
          <a:xfrm>
            <a:off x="4114800" y="5791200"/>
            <a:ext cx="685800" cy="646331"/>
            <a:chOff x="1295400" y="3657600"/>
            <a:chExt cx="685800" cy="646331"/>
          </a:xfrm>
        </p:grpSpPr>
        <p:sp>
          <p:nvSpPr>
            <p:cNvPr id="64" name="テキスト ボックス 63"/>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65" name="円/楕円 64"/>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grpSp>
        <p:nvGrpSpPr>
          <p:cNvPr id="66" name="図形グループ 65"/>
          <p:cNvGrpSpPr/>
          <p:nvPr/>
        </p:nvGrpSpPr>
        <p:grpSpPr>
          <a:xfrm>
            <a:off x="5257800" y="5791200"/>
            <a:ext cx="685800" cy="646331"/>
            <a:chOff x="1295400" y="3657600"/>
            <a:chExt cx="685800" cy="646331"/>
          </a:xfrm>
        </p:grpSpPr>
        <p:sp>
          <p:nvSpPr>
            <p:cNvPr id="67" name="テキスト ボックス 66"/>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68" name="円/楕円 67"/>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grpSp>
        <p:nvGrpSpPr>
          <p:cNvPr id="69" name="図形グループ 68"/>
          <p:cNvGrpSpPr/>
          <p:nvPr/>
        </p:nvGrpSpPr>
        <p:grpSpPr>
          <a:xfrm>
            <a:off x="6400800" y="5791200"/>
            <a:ext cx="685800" cy="646331"/>
            <a:chOff x="1295400" y="3657600"/>
            <a:chExt cx="685800" cy="646331"/>
          </a:xfrm>
        </p:grpSpPr>
        <p:sp>
          <p:nvSpPr>
            <p:cNvPr id="70" name="テキスト ボックス 69"/>
            <p:cNvSpPr txBox="1"/>
            <p:nvPr/>
          </p:nvSpPr>
          <p:spPr>
            <a:xfrm>
              <a:off x="1295400" y="3657600"/>
              <a:ext cx="684803"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r>
                <a:rPr kumimoji="1" lang="en-US" altLang="ja-JP" sz="1800" dirty="0" err="1" smtClean="0"/>
                <a:t>ai</a:t>
              </a:r>
              <a:r>
                <a:rPr kumimoji="1" lang="en-US" altLang="ja-JP" sz="1800" dirty="0" smtClean="0"/>
                <a:t> AP</a:t>
              </a:r>
            </a:p>
            <a:p>
              <a:endParaRPr kumimoji="1" lang="en-US" altLang="ja-JP" sz="1800" dirty="0" smtClean="0"/>
            </a:p>
          </p:txBody>
        </p:sp>
        <p:sp>
          <p:nvSpPr>
            <p:cNvPr id="71" name="円/楕円 70"/>
            <p:cNvSpPr/>
            <p:nvPr/>
          </p:nvSpPr>
          <p:spPr bwMode="auto">
            <a:xfrm>
              <a:off x="1295400" y="3962400"/>
              <a:ext cx="685800" cy="304800"/>
            </a:xfrm>
            <a:prstGeom prst="ellipse">
              <a:avLst/>
            </a:prstGeom>
            <a:ln>
              <a:headEnd type="none" w="sm" len="sm"/>
              <a:tailEnd type="none" w="sm" len="sm"/>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charset="0"/>
                </a:rPr>
                <a:t>Pool</a:t>
              </a:r>
              <a:endParaRPr kumimoji="0" lang="ja-JP" altLang="en-US" b="0" i="0" u="none" strike="noStrike" cap="none" normalizeH="0" baseline="0" dirty="0">
                <a:ln>
                  <a:noFill/>
                </a:ln>
                <a:solidFill>
                  <a:schemeClr val="tx1"/>
                </a:solidFill>
                <a:effectLst/>
                <a:latin typeface="Times New Roman" charset="0"/>
              </a:endParaRPr>
            </a:p>
          </p:txBody>
        </p:sp>
      </p:grpSp>
      <p:sp>
        <p:nvSpPr>
          <p:cNvPr id="72" name="角丸四角形 71"/>
          <p:cNvSpPr/>
          <p:nvPr/>
        </p:nvSpPr>
        <p:spPr bwMode="auto">
          <a:xfrm>
            <a:off x="1371600" y="4419600"/>
            <a:ext cx="1981200" cy="838200"/>
          </a:xfrm>
          <a:prstGeom prst="roundRect">
            <a:avLst/>
          </a:prstGeom>
          <a:ln>
            <a:headEnd type="none" w="sm" len="sm"/>
            <a:tailEnd type="none" w="sm" len="s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ja-JP" sz="1400" dirty="0" smtClean="0">
                <a:solidFill>
                  <a:schemeClr val="tx1"/>
                </a:solidFill>
                <a:latin typeface="Times New Roman" charset="0"/>
              </a:rPr>
              <a:t>Manage the IP address pools of all </a:t>
            </a:r>
            <a:r>
              <a:rPr lang="en-US" altLang="ja-JP" sz="1400" dirty="0" err="1" smtClean="0">
                <a:solidFill>
                  <a:schemeClr val="tx1"/>
                </a:solidFill>
                <a:latin typeface="Times New Roman" charset="0"/>
              </a:rPr>
              <a:t>APs</a:t>
            </a:r>
            <a:r>
              <a:rPr lang="en-US" altLang="ja-JP" sz="1400" dirty="0" smtClean="0">
                <a:solidFill>
                  <a:schemeClr val="tx1"/>
                </a:solidFill>
                <a:latin typeface="Times New Roman" charset="0"/>
              </a:rPr>
              <a:t> and DHCP server.</a:t>
            </a:r>
            <a:endParaRPr kumimoji="0" lang="ja-JP" altLang="en-US" sz="1400" b="0" i="0" u="none" strike="noStrike" cap="none" normalizeH="0" baseline="0" dirty="0">
              <a:ln>
                <a:noFill/>
              </a:ln>
              <a:solidFill>
                <a:schemeClr val="tx1"/>
              </a:solidFill>
              <a:effectLst/>
              <a:latin typeface="Times New Roman" charset="0"/>
            </a:endParaRPr>
          </a:p>
        </p:txBody>
      </p:sp>
      <p:sp>
        <p:nvSpPr>
          <p:cNvPr id="73" name="テキスト ボックス 72"/>
          <p:cNvSpPr txBox="1"/>
          <p:nvPr/>
        </p:nvSpPr>
        <p:spPr>
          <a:xfrm>
            <a:off x="7315200" y="4114800"/>
            <a:ext cx="1600200" cy="203132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kumimoji="1" lang="en-US" altLang="ja-JP" sz="1400" dirty="0" smtClean="0"/>
              <a:t>If the operator assumes 100 </a:t>
            </a:r>
            <a:r>
              <a:rPr kumimoji="1" lang="en-US" altLang="ja-JP" sz="1400" dirty="0" err="1" smtClean="0"/>
              <a:t>STAs</a:t>
            </a:r>
            <a:r>
              <a:rPr kumimoji="1" lang="en-US" altLang="ja-JP" sz="1400" dirty="0" smtClean="0"/>
              <a:t> connect to the network, the operator should assign at least 100 IP addresses to each IP address pool.</a:t>
            </a:r>
            <a:endParaRPr kumimoji="1" lang="ja-JP" altLang="en-US" sz="1400"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Conclusion</a:t>
            </a:r>
            <a:endParaRPr lang="ja-JP" altLang="en-US" dirty="0"/>
          </a:p>
        </p:txBody>
      </p:sp>
      <p:sp>
        <p:nvSpPr>
          <p:cNvPr id="3" name="コンテンツ プレースホルダ 2"/>
          <p:cNvSpPr>
            <a:spLocks noGrp="1"/>
          </p:cNvSpPr>
          <p:nvPr>
            <p:ph idx="1"/>
          </p:nvPr>
        </p:nvSpPr>
        <p:spPr/>
        <p:txBody>
          <a:bodyPr/>
          <a:lstStyle/>
          <a:p>
            <a:r>
              <a:rPr lang="en-US" altLang="ja-JP" sz="1800" dirty="0" smtClean="0"/>
              <a:t>I could not find any technical benefits of FILS IP Address Configuration.</a:t>
            </a:r>
          </a:p>
          <a:p>
            <a:r>
              <a:rPr lang="en-US" altLang="ja-JP" sz="1800" dirty="0" smtClean="0"/>
              <a:t>I propose to remove FILS IP Address Configuration from the draft.</a:t>
            </a:r>
          </a:p>
          <a:p>
            <a:pPr lvl="1"/>
            <a:r>
              <a:rPr lang="en-US" altLang="ja-JP" sz="1600" dirty="0" smtClean="0"/>
              <a:t>Remove “</a:t>
            </a:r>
            <a:r>
              <a:rPr lang="en-US" altLang="ja-JP" sz="1600" dirty="0" err="1" smtClean="0"/>
              <a:t>FILSIPAddressRequestData</a:t>
            </a:r>
            <a:r>
              <a:rPr lang="en-US" altLang="ja-JP" sz="1600" dirty="0" smtClean="0"/>
              <a:t>”, “</a:t>
            </a:r>
            <a:r>
              <a:rPr lang="en-US" altLang="ja-JP" sz="1600" dirty="0" err="1" smtClean="0"/>
              <a:t>FILSIPAddressAssignmentData</a:t>
            </a:r>
            <a:r>
              <a:rPr lang="en-US" altLang="ja-JP" sz="1600" dirty="0" smtClean="0"/>
              <a:t>” and “</a:t>
            </a:r>
            <a:r>
              <a:rPr lang="en-US" altLang="ja-JP" sz="1600" dirty="0" err="1" smtClean="0"/>
              <a:t>FILSDNSInformationData</a:t>
            </a:r>
            <a:r>
              <a:rPr lang="en-US" altLang="ja-JP" sz="1600" dirty="0" smtClean="0"/>
              <a:t>” in clause 6.3 (MLME SAP Interface).</a:t>
            </a:r>
          </a:p>
          <a:p>
            <a:pPr lvl="1"/>
            <a:r>
              <a:rPr lang="en-US" altLang="ja-JP" sz="1600" dirty="0" smtClean="0"/>
              <a:t>Remove “IP Address Assignment Method” in clause 8.4.2.185 (FILS Indication </a:t>
            </a:r>
            <a:r>
              <a:rPr lang="en-US" altLang="ja-JP" sz="1600" dirty="0" err="1" smtClean="0"/>
              <a:t>eleent</a:t>
            </a:r>
            <a:r>
              <a:rPr lang="en-US" altLang="ja-JP" sz="1600" dirty="0" smtClean="0"/>
              <a:t>)</a:t>
            </a:r>
          </a:p>
          <a:p>
            <a:pPr lvl="1"/>
            <a:r>
              <a:rPr lang="en-US" altLang="ja-JP" sz="1600" dirty="0" smtClean="0"/>
              <a:t>Remove clause 8.4.2.186.2 (FILS IP Address Request TLV), 8.4.2.186.3 (FILS IP Address Assignment TLV) and 8.4.2.186.4 (FILS DNS Information TLV)</a:t>
            </a:r>
          </a:p>
          <a:p>
            <a:pPr lvl="1"/>
            <a:r>
              <a:rPr lang="en-US" altLang="ja-JP" sz="1600" dirty="0" smtClean="0"/>
              <a:t>Modify clause 10.44.3 (Higher layer setup during association/</a:t>
            </a:r>
            <a:r>
              <a:rPr lang="en-US" altLang="ja-JP" sz="1600" dirty="0" err="1" smtClean="0"/>
              <a:t>reassociation</a:t>
            </a:r>
            <a:r>
              <a:rPr lang="en-US" altLang="ja-JP" sz="1600" dirty="0" smtClean="0"/>
              <a:t> procedure)</a:t>
            </a:r>
          </a:p>
          <a:p>
            <a:pPr lvl="1"/>
            <a:r>
              <a:rPr lang="en-US" altLang="ja-JP" sz="1600" dirty="0" smtClean="0"/>
              <a:t>Merge clause 10.44.3.1 (Higher layer setup using higher layer packet encapsulation) to clause 10.44.3. </a:t>
            </a:r>
          </a:p>
          <a:p>
            <a:pPr lvl="1"/>
            <a:r>
              <a:rPr lang="en-US" altLang="ja-JP" sz="1600" dirty="0" smtClean="0"/>
              <a:t>Remove </a:t>
            </a:r>
            <a:r>
              <a:rPr lang="en-US" altLang="ja-JP" sz="1600" dirty="0" smtClean="0"/>
              <a:t>clause 10.44.3.2 (IP address assignment using FILS IP Address Configuration</a:t>
            </a:r>
            <a:r>
              <a:rPr lang="en-US" altLang="ja-JP" sz="1600" dirty="0" smtClean="0"/>
              <a:t>)</a:t>
            </a:r>
          </a:p>
          <a:p>
            <a:pPr lvl="1"/>
            <a:r>
              <a:rPr lang="en-US" altLang="ja-JP" sz="1600" dirty="0" smtClean="0"/>
              <a:t>(Clause numbers are based on D1.2)</a:t>
            </a:r>
          </a:p>
          <a:p>
            <a:pPr lvl="1"/>
            <a:endParaRPr lang="en-US" altLang="ja-JP" sz="1600" dirty="0" smtClean="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17</a:t>
            </a:fld>
            <a:endParaRPr lang="en-US" altLang="ja-JP"/>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Questions &amp;  Comments</a:t>
            </a:r>
            <a:endParaRPr lang="ja-JP" altLang="en-US" dirty="0"/>
          </a:p>
        </p:txBody>
      </p:sp>
      <p:sp>
        <p:nvSpPr>
          <p:cNvPr id="3" name="コンテンツ プレースホルダ 2"/>
          <p:cNvSpPr>
            <a:spLocks noGrp="1"/>
          </p:cNvSpPr>
          <p:nvPr>
            <p:ph idx="1"/>
          </p:nvPr>
        </p:nvSpPr>
        <p:spPr/>
        <p:txBody>
          <a:bodyPr/>
          <a:lstStyle/>
          <a:p>
            <a:endParaRPr lang="ja-JP" altLang="en-US"/>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18</a:t>
            </a:fld>
            <a:endParaRPr lang="en-US" altLang="ja-JP"/>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to remove FILS IP Address Configuration from the draft?</a:t>
            </a:r>
          </a:p>
          <a:p>
            <a:endParaRPr lang="en-US" altLang="ja-JP" dirty="0" smtClean="0"/>
          </a:p>
          <a:p>
            <a:r>
              <a:rPr lang="en-US" altLang="ja-JP" dirty="0" smtClean="0"/>
              <a:t>Result (Y/N/Don’t care): </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19</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FFD51ED6-2E65-F848-96D6-987BCE485E79}" type="slidenum">
              <a:rPr lang="en-US" altLang="ja-JP"/>
              <a:pPr/>
              <a:t>2</a:t>
            </a:fld>
            <a:endParaRPr lang="en-US" altLang="ja-JP"/>
          </a:p>
        </p:txBody>
      </p:sp>
      <p:sp>
        <p:nvSpPr>
          <p:cNvPr id="5122" name="Rectangle 2"/>
          <p:cNvSpPr>
            <a:spLocks noGrp="1" noChangeArrowheads="1"/>
          </p:cNvSpPr>
          <p:nvPr>
            <p:ph type="title"/>
          </p:nvPr>
        </p:nvSpPr>
        <p:spPr>
          <a:noFill/>
          <a:ln/>
        </p:spPr>
        <p:txBody>
          <a:bodyPr/>
          <a:lstStyle/>
          <a:p>
            <a:r>
              <a:rPr lang="en-US" altLang="ja-JP"/>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t>This document describes</a:t>
            </a:r>
            <a:r>
              <a:rPr lang="en-US" altLang="ja-JP" dirty="0" smtClean="0"/>
              <a:t> the reason why I intend to remove the FILS IP Address Configuration.</a:t>
            </a:r>
          </a:p>
          <a:p>
            <a:pPr>
              <a:buFontTx/>
              <a:buNone/>
            </a:pPr>
            <a:r>
              <a:rPr lang="en-US" altLang="ja-JP" dirty="0" smtClean="0"/>
              <a:t>The</a:t>
            </a:r>
            <a:r>
              <a:rPr lang="en-US" altLang="ja-JP" dirty="0" smtClean="0"/>
              <a:t> related CIDs </a:t>
            </a:r>
            <a:r>
              <a:rPr lang="en-US" altLang="ja-JP" dirty="0" smtClean="0"/>
              <a:t>are</a:t>
            </a:r>
            <a:r>
              <a:rPr lang="en-US" altLang="ja-JP" dirty="0" smtClean="0"/>
              <a:t> 2090</a:t>
            </a:r>
            <a:r>
              <a:rPr lang="en-US" altLang="ja-JP" dirty="0" smtClean="0"/>
              <a:t>, </a:t>
            </a:r>
            <a:r>
              <a:rPr lang="en-US" altLang="ja-JP" dirty="0" smtClean="0"/>
              <a:t>2164 and 3178.</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CID2090</a:t>
            </a:r>
            <a:endParaRPr lang="ja-JP" altLang="en-US" dirty="0"/>
          </a:p>
        </p:txBody>
      </p:sp>
      <p:sp>
        <p:nvSpPr>
          <p:cNvPr id="3" name="コンテンツ プレースホルダ 2"/>
          <p:cNvSpPr>
            <a:spLocks noGrp="1"/>
          </p:cNvSpPr>
          <p:nvPr>
            <p:ph idx="1"/>
          </p:nvPr>
        </p:nvSpPr>
        <p:spPr>
          <a:xfrm>
            <a:off x="685800" y="1905000"/>
            <a:ext cx="7772400" cy="4114800"/>
          </a:xfrm>
        </p:spPr>
        <p:txBody>
          <a:bodyPr/>
          <a:lstStyle/>
          <a:p>
            <a:r>
              <a:rPr lang="en-US" altLang="ja-JP" sz="2000" dirty="0" smtClean="0"/>
              <a:t>Comment</a:t>
            </a:r>
            <a:endParaRPr lang="en-US" altLang="ja-JP" sz="2000" dirty="0" smtClean="0"/>
          </a:p>
          <a:p>
            <a:pPr lvl="1"/>
            <a:r>
              <a:rPr lang="en-US" altLang="ja-JP" sz="1600" dirty="0" smtClean="0"/>
              <a:t>“The </a:t>
            </a:r>
            <a:r>
              <a:rPr lang="en-US" altLang="ja-JP" sz="1600" dirty="0" smtClean="0"/>
              <a:t>choice is determined by the STA based on what IP Address assignment methods are supported by the AP.</a:t>
            </a:r>
            <a:r>
              <a:rPr lang="en-US" altLang="ja-JP" sz="1600" dirty="0" smtClean="0"/>
              <a:t>”</a:t>
            </a:r>
            <a:br>
              <a:rPr lang="en-US" altLang="ja-JP" sz="1600" dirty="0" smtClean="0"/>
            </a:br>
            <a:r>
              <a:rPr lang="en-US" altLang="ja-JP" sz="1600" dirty="0" smtClean="0"/>
              <a:t>This smacks of multiple options for political rather than technical reasons.  If there is genuinely no good technical reason,  expect the market to be confused and support neither of them.</a:t>
            </a:r>
            <a:r>
              <a:rPr lang="ja-JP" altLang="en-US" sz="1600" dirty="0" smtClean="0"/>
              <a:t> </a:t>
            </a:r>
            <a:r>
              <a:rPr lang="ja-JP" altLang="en-US" sz="1600" dirty="0" smtClean="0"/>
              <a:t> </a:t>
            </a:r>
            <a:endParaRPr lang="en-US" altLang="ja-JP" sz="1600" dirty="0" smtClean="0"/>
          </a:p>
          <a:p>
            <a:r>
              <a:rPr lang="en-US" altLang="ja-JP" sz="2000" dirty="0" smtClean="0"/>
              <a:t>Proposed Change</a:t>
            </a:r>
          </a:p>
          <a:p>
            <a:pPr lvl="1"/>
            <a:r>
              <a:rPr lang="en-US" altLang="ja-JP" sz="1600" dirty="0" smtClean="0"/>
              <a:t>Either justify why there are two optional methods,  or make one of them mandatory.</a:t>
            </a:r>
            <a:r>
              <a:rPr lang="ja-JP" altLang="en-US" sz="1600" dirty="0" smtClean="0"/>
              <a:t> </a:t>
            </a:r>
            <a:endParaRPr lang="en-US" altLang="ja-JP" sz="1600" dirty="0" smtClean="0"/>
          </a:p>
          <a:p>
            <a:pPr lvl="1"/>
            <a:endParaRPr lang="en-US" altLang="ja-JP" sz="1600" dirty="0" smtClean="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CID2164</a:t>
            </a:r>
            <a:endParaRPr lang="ja-JP" altLang="en-US" dirty="0"/>
          </a:p>
        </p:txBody>
      </p:sp>
      <p:sp>
        <p:nvSpPr>
          <p:cNvPr id="3" name="コンテンツ プレースホルダ 2"/>
          <p:cNvSpPr>
            <a:spLocks noGrp="1"/>
          </p:cNvSpPr>
          <p:nvPr>
            <p:ph idx="1"/>
          </p:nvPr>
        </p:nvSpPr>
        <p:spPr>
          <a:xfrm>
            <a:off x="685800" y="1905000"/>
            <a:ext cx="7772400" cy="4114800"/>
          </a:xfrm>
        </p:spPr>
        <p:txBody>
          <a:bodyPr/>
          <a:lstStyle/>
          <a:p>
            <a:r>
              <a:rPr lang="en-US" altLang="ja-JP" sz="2000" dirty="0" smtClean="0"/>
              <a:t>Comment</a:t>
            </a:r>
            <a:endParaRPr lang="en-US" altLang="ja-JP" sz="2000" dirty="0" smtClean="0"/>
          </a:p>
          <a:p>
            <a:pPr lvl="1"/>
            <a:r>
              <a:rPr lang="en-US" altLang="ja-JP" sz="1600" dirty="0" smtClean="0"/>
              <a:t>I </a:t>
            </a:r>
            <a:r>
              <a:rPr lang="en-US" altLang="ja-JP" sz="1600" dirty="0" smtClean="0"/>
              <a:t>really question the wisdom of doing L3 work at L2. L3 will evolve ... IPv9, IPv99. By adding these fixed fields in billions of deployed products in the wrong layer we make it VASTLY harder to upgrade the network. We run the risk of forcing the network to ossify. Related, the video I have seen for poor discovery performance without FILS (~10sec) must have used the worst DHCP server in the world since IMHO most users in most environments have a completely different &amp; better experience; so I am not yet convinced of the technical need for this layer violation. (OK, Proxy ARP has already gone here ...</a:t>
            </a:r>
            <a:r>
              <a:rPr lang="en-US" altLang="ja-JP" sz="1600" dirty="0" smtClean="0"/>
              <a:t>)</a:t>
            </a:r>
          </a:p>
          <a:p>
            <a:r>
              <a:rPr lang="en-US" altLang="ja-JP" sz="2000" dirty="0" smtClean="0"/>
              <a:t>Proposed Change</a:t>
            </a:r>
          </a:p>
          <a:p>
            <a:pPr lvl="1"/>
            <a:r>
              <a:rPr lang="en-US" altLang="ja-JP" sz="1600" dirty="0" smtClean="0"/>
              <a:t>Remove the encapsulated IPv4/v6 address assignment at L2 (just rely on encapsulated </a:t>
            </a:r>
            <a:r>
              <a:rPr lang="en-US" altLang="ja-JP" sz="1600" dirty="0" err="1" smtClean="0"/>
              <a:t>HLPs</a:t>
            </a:r>
            <a:r>
              <a:rPr lang="en-US" altLang="ja-JP" sz="1600" dirty="0" smtClean="0"/>
              <a:t>, or - require that ALL FILS </a:t>
            </a:r>
            <a:r>
              <a:rPr lang="en-US" altLang="ja-JP" sz="1600" dirty="0" err="1" smtClean="0"/>
              <a:t>STAs</a:t>
            </a:r>
            <a:r>
              <a:rPr lang="en-US" altLang="ja-JP" sz="1600" dirty="0" smtClean="0"/>
              <a:t> shall support the HLP </a:t>
            </a:r>
            <a:r>
              <a:rPr lang="en-US" altLang="ja-JP" sz="1600" dirty="0" err="1" smtClean="0"/>
              <a:t>encap</a:t>
            </a:r>
            <a:r>
              <a:rPr lang="en-US" altLang="ja-JP" sz="1600" dirty="0" smtClean="0"/>
              <a:t> mechanism so that IPv9 or v99 (and other-than-IP address assignment) can be supported without ANY future change to L2 devices built in 2014/15.</a:t>
            </a:r>
            <a:br>
              <a:rPr lang="en-US" altLang="ja-JP" sz="1600" dirty="0" smtClean="0"/>
            </a:br>
            <a:r>
              <a:rPr lang="en-US" altLang="ja-JP" sz="1600" dirty="0" smtClean="0"/>
              <a:t>Else, as a minimum, a) provide a survey of high density networks using properly </a:t>
            </a:r>
            <a:r>
              <a:rPr lang="en-US" altLang="ja-JP" sz="1600" dirty="0" err="1" smtClean="0"/>
              <a:t>desinged</a:t>
            </a:r>
            <a:r>
              <a:rPr lang="en-US" altLang="ja-JP" sz="1600" dirty="0" smtClean="0"/>
              <a:t> DHCP servers and show that this is a genuine problem needing an IEEE solution, and </a:t>
            </a:r>
            <a:r>
              <a:rPr lang="en-US" altLang="ja-JP" sz="1600" dirty="0" err="1" smtClean="0"/>
              <a:t>b</a:t>
            </a:r>
            <a:r>
              <a:rPr lang="en-US" altLang="ja-JP" sz="1600" dirty="0" smtClean="0"/>
              <a:t>) review this layer violation with ARCH and 802.1</a:t>
            </a:r>
            <a:r>
              <a:rPr lang="en-US" altLang="ja-JP" sz="1600" dirty="0" smtClean="0"/>
              <a:t>.</a:t>
            </a:r>
          </a:p>
          <a:p>
            <a:pPr lvl="1"/>
            <a:endParaRPr lang="en-US" altLang="ja-JP" sz="1600" dirty="0" smtClean="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4</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CID3178</a:t>
            </a:r>
            <a:endParaRPr lang="ja-JP" altLang="en-US" dirty="0"/>
          </a:p>
        </p:txBody>
      </p:sp>
      <p:sp>
        <p:nvSpPr>
          <p:cNvPr id="3" name="コンテンツ プレースホルダ 2"/>
          <p:cNvSpPr>
            <a:spLocks noGrp="1"/>
          </p:cNvSpPr>
          <p:nvPr>
            <p:ph idx="1"/>
          </p:nvPr>
        </p:nvSpPr>
        <p:spPr>
          <a:xfrm>
            <a:off x="685800" y="1905000"/>
            <a:ext cx="7772400" cy="4114800"/>
          </a:xfrm>
        </p:spPr>
        <p:txBody>
          <a:bodyPr/>
          <a:lstStyle/>
          <a:p>
            <a:r>
              <a:rPr lang="en-US" altLang="ja-JP" sz="2000" dirty="0" smtClean="0"/>
              <a:t>Comment</a:t>
            </a:r>
            <a:endParaRPr lang="en-US" altLang="ja-JP" sz="2000" dirty="0" smtClean="0"/>
          </a:p>
          <a:p>
            <a:pPr lvl="1"/>
            <a:r>
              <a:rPr lang="en-US" altLang="ja-JP" sz="1600" dirty="0" smtClean="0"/>
              <a:t>"</a:t>
            </a:r>
            <a:r>
              <a:rPr lang="en-US" altLang="ja-JP" sz="1600" dirty="0" smtClean="0"/>
              <a:t>using FILS IP address assignment method" No reference to this method is provided. Assuming the intended reference is to </a:t>
            </a:r>
            <a:r>
              <a:rPr lang="en-US" altLang="ja-JP" sz="1600" dirty="0" err="1" smtClean="0"/>
              <a:t>subclause</a:t>
            </a:r>
            <a:r>
              <a:rPr lang="en-US" altLang="ja-JP" sz="1600" dirty="0" smtClean="0"/>
              <a:t> 10.44.4.2 (IP address assignment using FILS IP Address Configuration), then I have the following additional comment: as an IP address assignment protocol definition, this procedure is unnecessary and inadequate. Unnecessary because it does not differentiate itself in any way from widely implemented protocols that achieve the same purpose (DHCP and IPv6 </a:t>
            </a:r>
            <a:r>
              <a:rPr lang="en-US" altLang="ja-JP" sz="1600" dirty="0" err="1" smtClean="0"/>
              <a:t>autoaddress</a:t>
            </a:r>
            <a:r>
              <a:rPr lang="en-US" altLang="ja-JP" sz="1600" dirty="0" smtClean="0"/>
              <a:t> configuration). Inadequate because it does not address failure cases, address revocation, exchange timeouts, address renewal, conflict resolution, mobility within an ESS, etc</a:t>
            </a:r>
            <a:r>
              <a:rPr lang="en-US" altLang="ja-JP" sz="1600" dirty="0" smtClean="0"/>
              <a:t>.</a:t>
            </a:r>
          </a:p>
          <a:p>
            <a:r>
              <a:rPr lang="en-US" altLang="ja-JP" sz="2000" dirty="0" smtClean="0"/>
              <a:t>Proposed Change</a:t>
            </a:r>
          </a:p>
          <a:p>
            <a:pPr lvl="1"/>
            <a:r>
              <a:rPr lang="en-US" altLang="ja-JP" sz="1600" dirty="0" smtClean="0"/>
              <a:t>Remove </a:t>
            </a:r>
            <a:r>
              <a:rPr lang="en-US" altLang="ja-JP" sz="1600" dirty="0" err="1" smtClean="0"/>
              <a:t>subclauses</a:t>
            </a:r>
            <a:r>
              <a:rPr lang="en-US" altLang="ja-JP" sz="1600" dirty="0" smtClean="0"/>
              <a:t> 8.4.2.186.2, 8.4.2.186.3 and 10.44.4.2 </a:t>
            </a:r>
            <a:endParaRPr lang="en-US" altLang="ja-JP" sz="1600" dirty="0" smtClean="0"/>
          </a:p>
          <a:p>
            <a:endParaRPr lang="en-US" altLang="ja-JP" sz="2000" dirty="0" smtClean="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Discussion Summary</a:t>
            </a:r>
            <a:endParaRPr lang="ja-JP" altLang="en-US" dirty="0"/>
          </a:p>
        </p:txBody>
      </p:sp>
      <p:sp>
        <p:nvSpPr>
          <p:cNvPr id="3" name="コンテンツ プレースホルダ 2"/>
          <p:cNvSpPr>
            <a:spLocks noGrp="1"/>
          </p:cNvSpPr>
          <p:nvPr>
            <p:ph idx="1"/>
          </p:nvPr>
        </p:nvSpPr>
        <p:spPr/>
        <p:txBody>
          <a:bodyPr/>
          <a:lstStyle/>
          <a:p>
            <a:r>
              <a:rPr lang="en-US" altLang="ja-JP" dirty="0" smtClean="0"/>
              <a:t>I discussed with George </a:t>
            </a:r>
            <a:r>
              <a:rPr lang="en-US" altLang="ja-JP" dirty="0" err="1" smtClean="0"/>
              <a:t>Cherian</a:t>
            </a:r>
            <a:r>
              <a:rPr lang="en-US" altLang="ja-JP" dirty="0" smtClean="0"/>
              <a:t> about the benefits of FILS IP Address Configuration.</a:t>
            </a:r>
          </a:p>
          <a:p>
            <a:r>
              <a:rPr lang="en-US" altLang="ja-JP" dirty="0" smtClean="0"/>
              <a:t>Main topics</a:t>
            </a:r>
          </a:p>
          <a:p>
            <a:pPr lvl="1"/>
            <a:r>
              <a:rPr lang="en-US" altLang="ja-JP" dirty="0" smtClean="0"/>
              <a:t>Performance</a:t>
            </a:r>
          </a:p>
          <a:p>
            <a:pPr lvl="1"/>
            <a:r>
              <a:rPr lang="en-US" altLang="ja-JP" dirty="0" smtClean="0"/>
              <a:t>DAD for IPv6</a:t>
            </a:r>
          </a:p>
          <a:p>
            <a:pPr lvl="1"/>
            <a:r>
              <a:rPr lang="en-US" altLang="ja-JP" dirty="0" smtClean="0"/>
              <a:t>Implementation Complexity</a:t>
            </a:r>
            <a:endParaRPr lang="ja-JP" altLang="en-US"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FILS IP Address Configuration</a:t>
            </a:r>
            <a:endParaRPr lang="ja-JP" altLang="en-US" dirty="0"/>
          </a:p>
        </p:txBody>
      </p:sp>
      <p:sp>
        <p:nvSpPr>
          <p:cNvPr id="12" name="コンテンツ プレースホルダ 11"/>
          <p:cNvSpPr>
            <a:spLocks noGrp="1"/>
          </p:cNvSpPr>
          <p:nvPr>
            <p:ph idx="1"/>
          </p:nvPr>
        </p:nvSpPr>
        <p:spPr/>
        <p:txBody>
          <a:bodyPr/>
          <a:lstStyle/>
          <a:p>
            <a:r>
              <a:rPr lang="en-US" altLang="ja-JP" sz="2000" dirty="0" smtClean="0"/>
              <a:t>FILS specific IP address configuration mechanism.</a:t>
            </a:r>
          </a:p>
          <a:p>
            <a:r>
              <a:rPr lang="en-US" altLang="ja-JP" sz="2000" dirty="0" smtClean="0"/>
              <a:t>No IP address continuity between </a:t>
            </a:r>
            <a:r>
              <a:rPr lang="en-US" altLang="ja-JP" sz="2000" dirty="0" err="1" smtClean="0"/>
              <a:t>APs</a:t>
            </a:r>
            <a:r>
              <a:rPr lang="en-US" altLang="ja-JP" sz="2000" dirty="0" smtClean="0"/>
              <a:t>.</a:t>
            </a:r>
          </a:p>
          <a:p>
            <a:pPr lvl="1"/>
            <a:r>
              <a:rPr lang="en-US" altLang="ja-JP" sz="1800" dirty="0" smtClean="0"/>
              <a:t>Each AP has its own IP address pool.</a:t>
            </a:r>
          </a:p>
          <a:p>
            <a:pPr lvl="1"/>
            <a:r>
              <a:rPr lang="en-US" altLang="ja-JP" sz="1800" dirty="0" smtClean="0"/>
              <a:t>Existing WLAN network has IP address continuity in a ESS.</a:t>
            </a:r>
          </a:p>
          <a:p>
            <a:r>
              <a:rPr lang="en-US" altLang="ja-JP" sz="2000" dirty="0" smtClean="0"/>
              <a:t>The IP address of the non-AP STA is assigned by the AP, not by the DHCP server.</a:t>
            </a:r>
          </a:p>
          <a:p>
            <a:r>
              <a:rPr lang="en-US" altLang="ja-JP" sz="2000" dirty="0" smtClean="0"/>
              <a:t>The request and response are carried by Association/</a:t>
            </a:r>
            <a:r>
              <a:rPr lang="en-US" altLang="ja-JP" sz="2000" dirty="0" err="1" smtClean="0"/>
              <a:t>Reassociation</a:t>
            </a:r>
            <a:r>
              <a:rPr lang="en-US" altLang="ja-JP" sz="2000" dirty="0" smtClean="0"/>
              <a:t> frames.</a:t>
            </a:r>
          </a:p>
          <a:p>
            <a:r>
              <a:rPr lang="en-US" altLang="ja-JP" sz="2000" dirty="0" smtClean="0"/>
              <a:t>The information carried by the mechanism is</a:t>
            </a:r>
          </a:p>
          <a:p>
            <a:pPr lvl="1"/>
            <a:r>
              <a:rPr lang="en-US" altLang="ja-JP" sz="1800" dirty="0" smtClean="0"/>
              <a:t>IP address and </a:t>
            </a:r>
            <a:r>
              <a:rPr lang="en-US" altLang="ja-JP" sz="1800" dirty="0" err="1" smtClean="0"/>
              <a:t>netmask</a:t>
            </a:r>
            <a:r>
              <a:rPr lang="en-US" altLang="ja-JP" sz="1800" dirty="0" smtClean="0"/>
              <a:t> of non-AP STA</a:t>
            </a:r>
          </a:p>
          <a:p>
            <a:pPr lvl="1"/>
            <a:r>
              <a:rPr lang="en-US" altLang="ja-JP" sz="1800" dirty="0" smtClean="0"/>
              <a:t>IP address and MAC address of the gateway</a:t>
            </a:r>
          </a:p>
          <a:p>
            <a:pPr lvl="1"/>
            <a:r>
              <a:rPr lang="en-US" altLang="ja-JP" sz="1800" dirty="0" smtClean="0"/>
              <a:t>IP address (and MAC address if it’s in the same network) of the DNS server</a:t>
            </a:r>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Performance</a:t>
            </a:r>
            <a:endParaRPr lang="ja-JP" altLang="en-US" dirty="0"/>
          </a:p>
        </p:txBody>
      </p:sp>
      <p:sp>
        <p:nvSpPr>
          <p:cNvPr id="3" name="コンテンツ プレースホルダ 2"/>
          <p:cNvSpPr>
            <a:spLocks noGrp="1"/>
          </p:cNvSpPr>
          <p:nvPr>
            <p:ph idx="1"/>
          </p:nvPr>
        </p:nvSpPr>
        <p:spPr/>
        <p:txBody>
          <a:bodyPr/>
          <a:lstStyle/>
          <a:p>
            <a:r>
              <a:rPr lang="en-US" altLang="ja-JP" dirty="0" smtClean="0"/>
              <a:t>FILS IP Address Configuration</a:t>
            </a:r>
          </a:p>
          <a:p>
            <a:pPr lvl="1"/>
            <a:r>
              <a:rPr lang="en-US" altLang="ja-JP" dirty="0" smtClean="0"/>
              <a:t>Configuration can be done in 1-roundtrip between STA and AP.</a:t>
            </a:r>
          </a:p>
          <a:p>
            <a:pPr lvl="1"/>
            <a:r>
              <a:rPr lang="en-US" altLang="ja-JP" dirty="0" smtClean="0"/>
              <a:t>IP address assignment is fast because the IP address assignment function is in the AP.</a:t>
            </a:r>
          </a:p>
          <a:p>
            <a:r>
              <a:rPr lang="en-US" altLang="ja-JP" dirty="0" smtClean="0"/>
              <a:t>DHCP in HLP encapsulation</a:t>
            </a:r>
          </a:p>
          <a:p>
            <a:pPr lvl="1"/>
            <a:r>
              <a:rPr lang="en-US" altLang="ja-JP" dirty="0" smtClean="0"/>
              <a:t>Configuration can be done in 1-roundtrip between STA and AP with RCO.</a:t>
            </a:r>
          </a:p>
          <a:p>
            <a:pPr lvl="1"/>
            <a:r>
              <a:rPr lang="en-US" altLang="ja-JP" dirty="0" smtClean="0"/>
              <a:t>IP address assignment can be fast with the DHCP server located in the AP.</a:t>
            </a:r>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8</a:t>
            </a:fld>
            <a:endParaRPr lang="en-US" altLang="ja-JP"/>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Configuration Parameters</a:t>
            </a:r>
            <a:endParaRPr lang="ja-JP" altLang="en-US" dirty="0"/>
          </a:p>
        </p:txBody>
      </p:sp>
      <p:sp>
        <p:nvSpPr>
          <p:cNvPr id="3" name="コンテンツ プレースホルダ 2"/>
          <p:cNvSpPr>
            <a:spLocks noGrp="1"/>
          </p:cNvSpPr>
          <p:nvPr>
            <p:ph idx="1"/>
          </p:nvPr>
        </p:nvSpPr>
        <p:spPr/>
        <p:txBody>
          <a:bodyPr/>
          <a:lstStyle/>
          <a:p>
            <a:r>
              <a:rPr lang="en-US" altLang="ja-JP" sz="1800" dirty="0" smtClean="0"/>
              <a:t>FILS IP Address Configuration</a:t>
            </a:r>
          </a:p>
          <a:p>
            <a:pPr lvl="1"/>
            <a:r>
              <a:rPr lang="en-US" altLang="ja-JP" sz="1600" dirty="0" smtClean="0"/>
              <a:t>IP address and </a:t>
            </a:r>
            <a:r>
              <a:rPr lang="en-US" altLang="ja-JP" sz="1600" dirty="0" err="1" smtClean="0"/>
              <a:t>netmask</a:t>
            </a:r>
            <a:r>
              <a:rPr lang="en-US" altLang="ja-JP" sz="1600" dirty="0" smtClean="0"/>
              <a:t> of the STA</a:t>
            </a:r>
          </a:p>
          <a:p>
            <a:pPr lvl="1"/>
            <a:r>
              <a:rPr lang="en-US" altLang="ja-JP" sz="1600" dirty="0" smtClean="0"/>
              <a:t>IP address and MAC address of the gateway</a:t>
            </a:r>
          </a:p>
          <a:p>
            <a:pPr lvl="1"/>
            <a:r>
              <a:rPr lang="en-US" altLang="ja-JP" sz="1600" dirty="0" smtClean="0"/>
              <a:t>IP address (and MAC address if it’s in the same network) of the DNS server</a:t>
            </a:r>
          </a:p>
          <a:p>
            <a:r>
              <a:rPr lang="en-US" altLang="ja-JP" sz="1800" dirty="0" smtClean="0"/>
              <a:t>DHCP in HLP encapsulation</a:t>
            </a:r>
          </a:p>
          <a:p>
            <a:pPr lvl="1"/>
            <a:r>
              <a:rPr lang="en-US" altLang="ja-JP" sz="1600" dirty="0" smtClean="0"/>
              <a:t>IP address and </a:t>
            </a:r>
            <a:r>
              <a:rPr lang="en-US" altLang="ja-JP" sz="1600" dirty="0" err="1" smtClean="0"/>
              <a:t>netmask</a:t>
            </a:r>
            <a:r>
              <a:rPr lang="en-US" altLang="ja-JP" sz="1600" dirty="0" smtClean="0"/>
              <a:t> of the STA</a:t>
            </a:r>
          </a:p>
          <a:p>
            <a:pPr lvl="1"/>
            <a:r>
              <a:rPr lang="en-US" altLang="ja-JP" sz="1600" dirty="0" smtClean="0"/>
              <a:t>IP address</a:t>
            </a:r>
            <a:r>
              <a:rPr lang="en-US" altLang="ja-JP" sz="1600" dirty="0" smtClean="0"/>
              <a:t> of </a:t>
            </a:r>
            <a:r>
              <a:rPr lang="en-US" altLang="ja-JP" sz="1600" dirty="0" smtClean="0"/>
              <a:t>the gateway</a:t>
            </a:r>
          </a:p>
          <a:p>
            <a:pPr lvl="1"/>
            <a:r>
              <a:rPr lang="en-US" altLang="ja-JP" sz="1600" dirty="0" smtClean="0"/>
              <a:t>IP address</a:t>
            </a:r>
            <a:r>
              <a:rPr lang="en-US" altLang="ja-JP" sz="1600" dirty="0" smtClean="0"/>
              <a:t> of </a:t>
            </a:r>
            <a:r>
              <a:rPr lang="en-US" altLang="ja-JP" sz="1600" dirty="0" smtClean="0"/>
              <a:t>the DNS </a:t>
            </a:r>
            <a:r>
              <a:rPr lang="en-US" altLang="ja-JP" sz="1600" dirty="0" smtClean="0"/>
              <a:t>servers</a:t>
            </a:r>
          </a:p>
          <a:p>
            <a:pPr lvl="1"/>
            <a:r>
              <a:rPr lang="en-US" altLang="ja-JP" sz="1600" dirty="0" smtClean="0"/>
              <a:t>And any DHCP options</a:t>
            </a:r>
          </a:p>
          <a:p>
            <a:r>
              <a:rPr lang="en-US" altLang="ja-JP" sz="1800" dirty="0" smtClean="0"/>
              <a:t>Gratuitous ARP in HLP encapsulation</a:t>
            </a:r>
          </a:p>
          <a:p>
            <a:pPr lvl="1"/>
            <a:r>
              <a:rPr lang="en-US" altLang="ja-JP" sz="1600" dirty="0" smtClean="0"/>
              <a:t>MAC address of the gateway</a:t>
            </a:r>
          </a:p>
          <a:p>
            <a:pPr lvl="1"/>
            <a:r>
              <a:rPr lang="en-US" altLang="ja-JP" sz="1600" dirty="0" smtClean="0"/>
              <a:t>MAC address of any node in the same network, not limited to DNS servers.</a:t>
            </a:r>
          </a:p>
          <a:p>
            <a:pPr lvl="1"/>
            <a:endParaRPr lang="ja-JP" altLang="en-US" sz="1600" dirty="0"/>
          </a:p>
        </p:txBody>
      </p:sp>
      <p:sp>
        <p:nvSpPr>
          <p:cNvPr id="4" name="日付プレースホルダ 3"/>
          <p:cNvSpPr>
            <a:spLocks noGrp="1"/>
          </p:cNvSpPr>
          <p:nvPr>
            <p:ph type="dt" sz="half" idx="10"/>
          </p:nvPr>
        </p:nvSpPr>
        <p:spPr/>
        <p:txBody>
          <a:bodyPr/>
          <a:lstStyle/>
          <a:p>
            <a:r>
              <a:rPr lang="en-US" altLang="ja-JP" smtClean="0"/>
              <a:t>January 2014</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Allied Telesis R&amp;D Center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DE08B891-CD86-EC4E-B145-C6AA955FEF88}" type="slidenum">
              <a:rPr lang="en-US" altLang="ja-JP" smtClean="0"/>
              <a:pPr/>
              <a:t>9</a:t>
            </a:fld>
            <a:endParaRPr lang="en-US" altLang="ja-JP"/>
          </a:p>
        </p:txBody>
      </p:sp>
    </p:spTree>
  </p:cSld>
  <p:clrMapOvr>
    <a:masterClrMapping/>
  </p:clrMapOvr>
</p:sld>
</file>

<file path=ppt/theme/theme1.xml><?xml version="1.0" encoding="utf-8"?>
<a:theme xmlns:a="http://schemas.openxmlformats.org/drawingml/2006/main" name="802-11-Submission">
  <a:themeElements>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90902</TotalTime>
  <Words>1696</Words>
  <Application>Microsoft Macintosh PowerPoint</Application>
  <PresentationFormat>画面に合わせる (4:3)</PresentationFormat>
  <Paragraphs>269</Paragraphs>
  <Slides>19</Slides>
  <Notes>2</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19</vt:i4>
      </vt:variant>
    </vt:vector>
  </HeadingPairs>
  <TitlesOfParts>
    <vt:vector size="20" baseType="lpstr">
      <vt:lpstr>802-11-Submission</vt:lpstr>
      <vt:lpstr>Removing FILS IP Address Configuration</vt:lpstr>
      <vt:lpstr>Abstract</vt:lpstr>
      <vt:lpstr>CID2090</vt:lpstr>
      <vt:lpstr>CID2164</vt:lpstr>
      <vt:lpstr>CID3178</vt:lpstr>
      <vt:lpstr>Discussion Summary</vt:lpstr>
      <vt:lpstr>FILS IP Address Configuration</vt:lpstr>
      <vt:lpstr>Performance</vt:lpstr>
      <vt:lpstr>Configuration Parameters</vt:lpstr>
      <vt:lpstr>Sequence</vt:lpstr>
      <vt:lpstr>IPv6</vt:lpstr>
      <vt:lpstr>Implementation</vt:lpstr>
      <vt:lpstr>Operation (single AP)</vt:lpstr>
      <vt:lpstr>Existing Typical WLAN Network</vt:lpstr>
      <vt:lpstr>Replacing with HLP encapsulation AP</vt:lpstr>
      <vt:lpstr>Replacing with FILS IP Address Configuration AP</vt:lpstr>
      <vt:lpstr>Conclusion</vt:lpstr>
      <vt:lpstr>Questions &amp;  Comments</vt:lpstr>
      <vt:lpstr>Straw poll</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Morioka Hitoshi</dc:creator>
  <cp:keywords/>
  <dc:description/>
  <cp:lastModifiedBy>Morioka Hitoshi</cp:lastModifiedBy>
  <cp:revision>197</cp:revision>
  <cp:lastPrinted>1998-02-10T13:28:06Z</cp:lastPrinted>
  <dcterms:created xsi:type="dcterms:W3CDTF">2014-01-15T05:19:58Z</dcterms:created>
  <dcterms:modified xsi:type="dcterms:W3CDTF">2014-01-19T22:27:31Z</dcterms:modified>
  <cp:category/>
</cp:coreProperties>
</file>