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5" r:id="rId4"/>
    <p:sldId id="266" r:id="rId5"/>
    <p:sldId id="267" r:id="rId6"/>
    <p:sldId id="271" r:id="rId7"/>
    <p:sldId id="278" r:id="rId8"/>
    <p:sldId id="279" r:id="rId9"/>
    <p:sldId id="273" r:id="rId10"/>
    <p:sldId id="269" r:id="rId11"/>
    <p:sldId id="274" r:id="rId12"/>
    <p:sldId id="275" r:id="rId13"/>
    <p:sldId id="276" r:id="rId14"/>
    <p:sldId id="277" r:id="rId15"/>
    <p:sldId id="268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16" autoAdjust="0"/>
  </p:normalViewPr>
  <p:slideViewPr>
    <p:cSldViewPr>
      <p:cViewPr varScale="1">
        <p:scale>
          <a:sx n="72" d="100"/>
          <a:sy n="72" d="100"/>
        </p:scale>
        <p:origin x="1762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21-Jan-14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590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774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8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95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97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94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WLAN channel models were created for indoor applications</a:t>
            </a:r>
          </a:p>
          <a:p>
            <a:r>
              <a:rPr lang="en-US" dirty="0" smtClean="0"/>
              <a:t>Antenna correlation</a:t>
            </a:r>
            <a:r>
              <a:rPr lang="en-US" baseline="0" dirty="0" smtClean="0"/>
              <a:t> matrices - ????????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1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0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Igal Kotzer, General Motors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Igal Kotzer, General Motors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Jan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Igal Kotzer, General Motors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Igal Kotzer, General Motors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Igal Kotzer,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Jan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Igal Kotzer, General Motors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11-14/0088r0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Jan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Igal Kotzer, General Motors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Channel Model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20-Jan-2014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38681"/>
              </p:ext>
            </p:extLst>
          </p:nvPr>
        </p:nvGraphicFramePr>
        <p:xfrm>
          <a:off x="520700" y="2281238"/>
          <a:ext cx="8078788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Document" r:id="rId4" imgW="8253286" imgH="2534496" progId="Word.Document.8">
                  <p:embed/>
                </p:oleObj>
              </mc:Choice>
              <mc:Fallback>
                <p:oleObj name="Document" r:id="rId4" imgW="8253286" imgH="25344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81238"/>
                        <a:ext cx="8078788" cy="248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Wireless Channel Path Loss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981200"/>
                <a:ext cx="7924800" cy="4114800"/>
              </a:xfrm>
              <a:ln/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GB" dirty="0" smtClean="0"/>
                  <a:t>Measurement results fit the model: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GB" dirty="0" smtClean="0"/>
              </a:p>
              <a:p>
                <a:pPr lvl="1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GB" dirty="0" smtClean="0"/>
                  <a:t> - total path loss</a:t>
                </a:r>
              </a:p>
              <a:p>
                <a:pPr lvl="1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GB" dirty="0" smtClean="0"/>
                  <a:t> - mean path loss</a:t>
                </a:r>
              </a:p>
              <a:p>
                <a:pPr lvl="1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 smtClean="0"/>
                  <a:t> – shadowing, log normal zero mean </a:t>
                </a:r>
                <a:r>
                  <a:rPr lang="en-GB" dirty="0" err="1" smtClean="0"/>
                  <a:t>r.v</a:t>
                </a:r>
                <a:r>
                  <a:rPr lang="en-GB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GB" dirty="0" smtClean="0"/>
                  <a:t>Comparison between model parameters and wireless indoor model:</a:t>
                </a:r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981200"/>
                <a:ext cx="7924800" cy="4114800"/>
              </a:xfrm>
              <a:blipFill rotWithShape="0">
                <a:blip r:embed="rId3"/>
                <a:stretch>
                  <a:fillRect l="-1077" t="-118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00695"/>
                  </p:ext>
                </p:extLst>
              </p:nvPr>
            </p:nvGraphicFramePr>
            <p:xfrm>
              <a:off x="1447800" y="4450080"/>
              <a:ext cx="6096000" cy="192024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Wireless indoor 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en-US" baseline="0" dirty="0" smtClean="0"/>
                            <a:t>ntra-vehicle based model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Mean path loss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Free space path loss</a:t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43dB</a:t>
                          </a:r>
                          <a:r>
                            <a:rPr lang="en-US" baseline="0" dirty="0" smtClean="0"/>
                            <a:t> @ 1.5m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19dB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Shadowing variance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3dB for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10dB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00695"/>
                  </p:ext>
                </p:extLst>
              </p:nvPr>
            </p:nvGraphicFramePr>
            <p:xfrm>
              <a:off x="1447800" y="4450080"/>
              <a:ext cx="6096000" cy="192024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032000"/>
                    <a:gridCol w="2032000"/>
                    <a:gridCol w="2032000"/>
                  </a:tblGrid>
                  <a:tr h="64008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Wireless indoor 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en-US" baseline="0" dirty="0" smtClean="0"/>
                            <a:t>ntra-vehicle based model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Mean path loss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Free space path loss</a:t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43dB</a:t>
                          </a:r>
                          <a:r>
                            <a:rPr lang="en-US" baseline="0" dirty="0" smtClean="0"/>
                            <a:t> @ 1.5m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19dB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Shadowing variance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601" t="-204762" r="-10150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10dB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5744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Wireless Channel Delay Spread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752600"/>
            <a:ext cx="6301442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33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Wireless Channel Path Loss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RMS channel delay spread: 22ns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No clustering effect was seen</a:t>
            </a:r>
            <a:endParaRPr lang="en-GB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20902"/>
              </p:ext>
            </p:extLst>
          </p:nvPr>
        </p:nvGraphicFramePr>
        <p:xfrm>
          <a:off x="381000" y="4114800"/>
          <a:ext cx="8370888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0296"/>
                <a:gridCol w="2790296"/>
                <a:gridCol w="2790296"/>
              </a:tblGrid>
              <a:tr h="609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indoor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ntra-vehicle based model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RMS channel</a:t>
                      </a:r>
                      <a:r>
                        <a:rPr lang="en-US" baseline="0" dirty="0" smtClean="0"/>
                        <a:t> delay spread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40ns – 600ns for one 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3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MIMO Channel Matrix Condition Number and Rank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981200"/>
            <a:ext cx="79248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 smtClean="0"/>
              <a:t>All of the measured 2x2 MIMO channel matrices have a </a:t>
            </a:r>
            <a:r>
              <a:rPr lang="en-US" u="sng" kern="0" dirty="0" smtClean="0"/>
              <a:t>rank</a:t>
            </a:r>
            <a:r>
              <a:rPr lang="en-US" kern="0" dirty="0" smtClean="0"/>
              <a:t> of 2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 smtClean="0"/>
              <a:t> The channel matrix’s </a:t>
            </a:r>
            <a:r>
              <a:rPr lang="en-US" u="sng" kern="0" dirty="0" smtClean="0"/>
              <a:t>condition number </a:t>
            </a:r>
            <a:r>
              <a:rPr lang="en-US" kern="0" dirty="0" smtClean="0"/>
              <a:t>varies significantly between bands and within bands.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 smtClean="0"/>
              <a:t>Based on the measurements the condition number varies between 0dB to 30dB</a:t>
            </a: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1990074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Wireless </a:t>
            </a:r>
            <a:r>
              <a:rPr lang="en-GB" dirty="0"/>
              <a:t>Channel Matrix Condition Number and Rank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1666901"/>
            <a:ext cx="9067799" cy="46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0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Wireless Channel </a:t>
            </a:r>
            <a:br>
              <a:rPr lang="en-GB" dirty="0" smtClean="0"/>
            </a:br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RX power of an intra-vehicle WLAN system is strong relative to indoor scenarios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Initial measurements of inter-vehicle interference suggest RX SNR of about 30dB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intra-vehicle channel </a:t>
            </a:r>
            <a:r>
              <a:rPr lang="en-GB" dirty="0" smtClean="0"/>
              <a:t>delay spread is </a:t>
            </a:r>
            <a:r>
              <a:rPr lang="en-GB" dirty="0" smtClean="0"/>
              <a:t>very short, thus it is possible to shorten the CP and gain efficiency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 It is theoretically possible to achieve full 2x2 MIMO, however due to large changes in the streams’ power it is hard to implement practically. Addressing this issue, especially in a non Rx power limited environment can increase performance.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02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 this submission the wireless channel inside a vehicle is discussed.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Wireless LAN is becoming a leading standard in vehicular communications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Many vehicle models today have a built in WLAN communication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WLAN is present in virtually every consumer electronic device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Vehicle manufacturers adapt the vehicles to the changes in consumer electronics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WLAN is used in intra-vehicle infotainment systems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WLAN can also be used for vehicular sensor linking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number of vehicle models equipped with WLAN is constantly increasing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677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WLAN in the Vehicle – Channel Perspective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vehicular environment posts some unique challenges for WLAN systems aiming at providing top performance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WLAN can be used in three vehicular scenarios: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Intra-vehicle communication – mainly for infotainment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Inter-vehicle communication such as multimedia, mesh networking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Vehicle to infrastructure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 this submission the intra-vehicle 2.4GHz wireless channel will be discussed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345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Wireless Channel Measurements Setup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wireless channel measurements were performed using the following equipment: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GM SUV vehicle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Agilent PNA N5242A network analyser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4 </a:t>
            </a:r>
            <a:r>
              <a:rPr lang="en-GB" dirty="0" err="1" smtClean="0"/>
              <a:t>omni</a:t>
            </a:r>
            <a:r>
              <a:rPr lang="en-GB" dirty="0" smtClean="0"/>
              <a:t>-directional </a:t>
            </a:r>
            <a:r>
              <a:rPr lang="en-GB" dirty="0" err="1" smtClean="0"/>
              <a:t>WiFi</a:t>
            </a:r>
            <a:r>
              <a:rPr lang="en-GB" dirty="0" smtClean="0"/>
              <a:t> antennas in a 2x2 configuration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 this setup there was no driver / passengers in the vehicle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384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Wireless Channel Measurements Setup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4"/>
          <a:stretch/>
        </p:blipFill>
        <p:spPr>
          <a:xfrm>
            <a:off x="838200" y="1766712"/>
            <a:ext cx="7581268" cy="46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7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Wireless Channel Measurements Locations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56582"/>
              </p:ext>
            </p:extLst>
          </p:nvPr>
        </p:nvGraphicFramePr>
        <p:xfrm>
          <a:off x="304800" y="1828800"/>
          <a:ext cx="8534400" cy="3029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  <a:gridCol w="2971800"/>
                <a:gridCol w="1524000"/>
                <a:gridCol w="2743200"/>
              </a:tblGrid>
              <a:tr h="39087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 of the vehicle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Rear of the vehicle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4665">
                <a:tc>
                  <a:txBody>
                    <a:bodyPr/>
                    <a:lstStyle/>
                    <a:p>
                      <a:r>
                        <a:rPr lang="en-US" dirty="0" smtClean="0"/>
                        <a:t>1, 2, 3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Dashboard</a:t>
                      </a:r>
                      <a:r>
                        <a:rPr lang="en-US" baseline="0" dirty="0" smtClean="0"/>
                        <a:t>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B, C,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Rear passenger head</a:t>
                      </a:r>
                      <a:r>
                        <a:rPr lang="en-US" baseline="0" dirty="0" smtClean="0"/>
                        <a:t> height</a:t>
                      </a:r>
                      <a:endParaRPr lang="en-US" dirty="0"/>
                    </a:p>
                  </a:txBody>
                  <a:tcPr/>
                </a:tc>
              </a:tr>
              <a:tr h="654665">
                <a:tc>
                  <a:txBody>
                    <a:bodyPr/>
                    <a:lstStyle/>
                    <a:p>
                      <a:r>
                        <a:rPr lang="en-US" dirty="0" smtClean="0"/>
                        <a:t>4, 5, 6, 7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Kick Panels (Low </a:t>
                      </a:r>
                      <a:r>
                        <a:rPr lang="en-US" dirty="0" smtClean="0"/>
                        <a:t>behind </a:t>
                      </a:r>
                      <a:r>
                        <a:rPr lang="en-US" dirty="0" smtClean="0"/>
                        <a:t>dashboard)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E, F, G,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Rear passenger seat height</a:t>
                      </a:r>
                      <a:endParaRPr lang="en-US" dirty="0"/>
                    </a:p>
                  </a:txBody>
                  <a:tcPr/>
                </a:tc>
              </a:tr>
              <a:tr h="6546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I, J, K,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Rear passenger foot height</a:t>
                      </a:r>
                      <a:endParaRPr lang="en-US" dirty="0"/>
                    </a:p>
                  </a:txBody>
                  <a:tcPr/>
                </a:tc>
              </a:tr>
              <a:tr h="6546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M, N, O,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Trunk floor height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6912" y="5257800"/>
            <a:ext cx="791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possible rear-front combinations were measured (112 measurements)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13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Wireless Channel Measurements Locations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1907894"/>
            <a:ext cx="8720793" cy="4416706"/>
            <a:chOff x="1511908" y="2059388"/>
            <a:chExt cx="8720793" cy="4416706"/>
          </a:xfrm>
        </p:grpSpPr>
        <p:grpSp>
          <p:nvGrpSpPr>
            <p:cNvPr id="11" name="Group 10"/>
            <p:cNvGrpSpPr/>
            <p:nvPr/>
          </p:nvGrpSpPr>
          <p:grpSpPr>
            <a:xfrm>
              <a:off x="1511908" y="2059388"/>
              <a:ext cx="8720792" cy="4416706"/>
              <a:chOff x="2179818" y="2011680"/>
              <a:chExt cx="8720792" cy="441670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061"/>
              <a:stretch/>
            </p:blipFill>
            <p:spPr>
              <a:xfrm>
                <a:off x="2266121" y="2011680"/>
                <a:ext cx="8634489" cy="4416706"/>
              </a:xfrm>
              <a:prstGeom prst="rect">
                <a:avLst/>
              </a:prstGeom>
            </p:spPr>
          </p:pic>
          <p:sp>
            <p:nvSpPr>
              <p:cNvPr id="26" name="Oval 25"/>
              <p:cNvSpPr/>
              <p:nvPr/>
            </p:nvSpPr>
            <p:spPr>
              <a:xfrm>
                <a:off x="2266122" y="2162756"/>
                <a:ext cx="294198" cy="238539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1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179818" y="4100763"/>
                <a:ext cx="294198" cy="238539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261163" y="6038770"/>
                <a:ext cx="294198" cy="238539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901515" y="2059388"/>
                <a:ext cx="294198" cy="23853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A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901515" y="3388048"/>
                <a:ext cx="294198" cy="23853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B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901515" y="4880143"/>
                <a:ext cx="294198" cy="23853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901515" y="6137376"/>
                <a:ext cx="294198" cy="23853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D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353216" y="2139175"/>
                <a:ext cx="294198" cy="23853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379928" y="3519108"/>
                <a:ext cx="294198" cy="23853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F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379928" y="4854477"/>
                <a:ext cx="294198" cy="23853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G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379928" y="6070576"/>
                <a:ext cx="294198" cy="23853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H</a:t>
                </a: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270439" y="2210463"/>
              <a:ext cx="294198" cy="238539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272271" y="3555026"/>
              <a:ext cx="294198" cy="238539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270439" y="4808582"/>
              <a:ext cx="294198" cy="238539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6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270439" y="6237555"/>
              <a:ext cx="294198" cy="238539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7</a:t>
              </a:r>
            </a:p>
          </p:txBody>
        </p:sp>
        <p:sp>
          <p:nvSpPr>
            <p:cNvPr id="16" name="Snip Same Side Corner Rectangle 15"/>
            <p:cNvSpPr/>
            <p:nvPr/>
          </p:nvSpPr>
          <p:spPr>
            <a:xfrm rot="5400000">
              <a:off x="7885906" y="3487354"/>
              <a:ext cx="3101009" cy="1592579"/>
            </a:xfrm>
            <a:prstGeom prst="snip2SameRect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Trunk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72224" y="2186882"/>
              <a:ext cx="294198" cy="238539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372224" y="3455497"/>
              <a:ext cx="294198" cy="238539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J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372224" y="4902184"/>
              <a:ext cx="294198" cy="238539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372224" y="6118284"/>
              <a:ext cx="294198" cy="238539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015042" y="2885687"/>
              <a:ext cx="294198" cy="238539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9142212" y="5467454"/>
              <a:ext cx="294198" cy="238539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9938503" y="2997324"/>
              <a:ext cx="294198" cy="238539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9918573" y="5348184"/>
              <a:ext cx="294198" cy="238539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027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Jan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Igal Kotzer, General Motors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Intra-Vehicle Wireless Channel Path Loss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1524000"/>
            <a:ext cx="6629401" cy="49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1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4353</TotalTime>
  <Words>881</Words>
  <Application>Microsoft Office PowerPoint</Application>
  <PresentationFormat>On-screen Show (4:3)</PresentationFormat>
  <Paragraphs>210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MS Gothic</vt:lpstr>
      <vt:lpstr>Arial</vt:lpstr>
      <vt:lpstr>Calibri</vt:lpstr>
      <vt:lpstr>Cambria Math</vt:lpstr>
      <vt:lpstr>Times New Roman</vt:lpstr>
      <vt:lpstr>Office Theme</vt:lpstr>
      <vt:lpstr>Document</vt:lpstr>
      <vt:lpstr>Intra-Vehicle Channel Model</vt:lpstr>
      <vt:lpstr>Abstract</vt:lpstr>
      <vt:lpstr>Introduction</vt:lpstr>
      <vt:lpstr>WLAN in the Vehicle – Channel Perspective</vt:lpstr>
      <vt:lpstr>Intra-Vehicle Wireless Channel Measurements Setup</vt:lpstr>
      <vt:lpstr>Intra-Vehicle Wireless Channel Measurements Setup</vt:lpstr>
      <vt:lpstr>Intra-Vehicle Wireless Channel Measurements Locations</vt:lpstr>
      <vt:lpstr>Intra-Vehicle Wireless Channel Measurements Locations</vt:lpstr>
      <vt:lpstr>Intra-Vehicle Wireless Channel Path Loss</vt:lpstr>
      <vt:lpstr>Intra-Vehicle Wireless Channel Path Loss</vt:lpstr>
      <vt:lpstr>Intra-Vehicle Wireless Channel Delay Spread</vt:lpstr>
      <vt:lpstr>Intra-Vehicle Wireless Channel Path Loss</vt:lpstr>
      <vt:lpstr>Intra-Vehicle MIMO Channel Matrix Condition Number and Rank</vt:lpstr>
      <vt:lpstr>Intra-Vehicle Wireless Channel Matrix Condition Number and Rank</vt:lpstr>
      <vt:lpstr>Intra-Vehicle Wireless Channel  Discussion</vt:lpstr>
    </vt:vector>
  </TitlesOfParts>
  <Company>GM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Intra-Vehicular Channel Model</dc:title>
  <dc:creator>Igal Kotzer</dc:creator>
  <cp:lastModifiedBy>Igal Kotzer</cp:lastModifiedBy>
  <cp:revision>36</cp:revision>
  <cp:lastPrinted>1601-01-01T00:00:00Z</cp:lastPrinted>
  <dcterms:created xsi:type="dcterms:W3CDTF">2014-01-12T17:04:51Z</dcterms:created>
  <dcterms:modified xsi:type="dcterms:W3CDTF">2014-01-21T04:10:44Z</dcterms:modified>
</cp:coreProperties>
</file>