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71" r:id="rId2"/>
    <p:sldId id="272" r:id="rId3"/>
    <p:sldId id="304" r:id="rId4"/>
    <p:sldId id="273" r:id="rId5"/>
    <p:sldId id="274" r:id="rId6"/>
    <p:sldId id="275" r:id="rId7"/>
    <p:sldId id="276" r:id="rId8"/>
    <p:sldId id="307" r:id="rId9"/>
    <p:sldId id="291" r:id="rId10"/>
    <p:sldId id="278" r:id="rId11"/>
    <p:sldId id="289" r:id="rId12"/>
    <p:sldId id="305" r:id="rId13"/>
    <p:sldId id="297" r:id="rId14"/>
    <p:sldId id="303" r:id="rId15"/>
    <p:sldId id="31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4" autoAdjust="0"/>
    <p:restoredTop sz="86466" autoAdjust="0"/>
  </p:normalViewPr>
  <p:slideViewPr>
    <p:cSldViewPr>
      <p:cViewPr varScale="1">
        <p:scale>
          <a:sx n="62" d="100"/>
          <a:sy n="62" d="100"/>
        </p:scale>
        <p:origin x="-40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  2013</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802.11-13/xxxr0</a:t>
            </a:r>
            <a:endParaRPr lang="en-US"/>
          </a:p>
        </p:txBody>
      </p:sp>
      <p:sp>
        <p:nvSpPr>
          <p:cNvPr id="11267" name="Rectangle 3"/>
          <p:cNvSpPr>
            <a:spLocks noGrp="1" noChangeArrowheads="1"/>
          </p:cNvSpPr>
          <p:nvPr>
            <p:ph type="dt" sz="quarter" idx="1"/>
          </p:nvPr>
        </p:nvSpPr>
        <p:spPr>
          <a:noFill/>
        </p:spPr>
        <p:txBody>
          <a:bodyPr/>
          <a:lstStyle/>
          <a:p>
            <a:r>
              <a:rPr lang="en-US" smtClean="0"/>
              <a:t>Nov  2013</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802.11-13/xxxr0</a:t>
            </a:r>
            <a:endParaRPr lang="en-US"/>
          </a:p>
        </p:txBody>
      </p:sp>
      <p:sp>
        <p:nvSpPr>
          <p:cNvPr id="12291" name="Rectangle 3"/>
          <p:cNvSpPr>
            <a:spLocks noGrp="1" noChangeArrowheads="1"/>
          </p:cNvSpPr>
          <p:nvPr>
            <p:ph type="dt" sz="quarter" idx="1"/>
          </p:nvPr>
        </p:nvSpPr>
        <p:spPr>
          <a:noFill/>
        </p:spPr>
        <p:txBody>
          <a:bodyPr/>
          <a:lstStyle/>
          <a:p>
            <a:r>
              <a:rPr lang="en-US" smtClean="0"/>
              <a:t>Nov  2013</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802.11-13/xxxr0</a:t>
            </a:r>
            <a:endParaRPr lang="en-US"/>
          </a:p>
        </p:txBody>
      </p:sp>
      <p:sp>
        <p:nvSpPr>
          <p:cNvPr id="5" name="Date Placeholder 4"/>
          <p:cNvSpPr>
            <a:spLocks noGrp="1"/>
          </p:cNvSpPr>
          <p:nvPr>
            <p:ph type="dt" idx="11"/>
          </p:nvPr>
        </p:nvSpPr>
        <p:spPr/>
        <p:txBody>
          <a:bodyPr/>
          <a:lstStyle/>
          <a:p>
            <a:pPr>
              <a:defRPr/>
            </a:pPr>
            <a:r>
              <a:rPr lang="en-US" smtClean="0"/>
              <a:t>Nov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802.11-13/xxxr0</a:t>
            </a:r>
            <a:endParaRPr lang="en-US"/>
          </a:p>
        </p:txBody>
      </p:sp>
      <p:sp>
        <p:nvSpPr>
          <p:cNvPr id="13315" name="Rectangle 3"/>
          <p:cNvSpPr>
            <a:spLocks noGrp="1" noChangeArrowheads="1"/>
          </p:cNvSpPr>
          <p:nvPr>
            <p:ph type="dt" sz="quarter" idx="1"/>
          </p:nvPr>
        </p:nvSpPr>
        <p:spPr>
          <a:noFill/>
        </p:spPr>
        <p:txBody>
          <a:bodyPr/>
          <a:lstStyle/>
          <a:p>
            <a:r>
              <a:rPr lang="en-US" smtClean="0"/>
              <a:t>Nov  2013</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927775" y="8814888"/>
            <a:ext cx="3004820" cy="464026"/>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55700" y="696039"/>
            <a:ext cx="4622800" cy="3480197"/>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93420" y="4408250"/>
            <a:ext cx="5547360" cy="4271298"/>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dirty="0" smtClean="0"/>
              <a:t>January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802.11-14/0085r0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3/11-13-0001-01-0000-802-11-operations-manual.docx"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grouper.ieee.org/groups/802/PNP/approved/IEEE_802_Chairs_guidelines_v1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3.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2.pdf" TargetMode="External"/><Relationship Id="rId9" Type="http://schemas.openxmlformats.org/officeDocument/2006/relationships/hyperlink" Target="http://www.ieee802.org/11/Rules/rule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listserv@listserv.ieee.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dirty="0" smtClean="0"/>
              <a:t>Nov 2013</a:t>
            </a:r>
            <a:endParaRPr lang="en-US" dirty="0"/>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1</a:t>
            </a:r>
            <a:r>
              <a:rPr lang="en-US" baseline="30000" dirty="0" smtClean="0"/>
              <a:t>st</a:t>
            </a:r>
            <a:r>
              <a:rPr lang="en-US" dirty="0" smtClean="0"/>
              <a:t> Vice Chair Report </a:t>
            </a:r>
            <a:r>
              <a:rPr lang="en-US" dirty="0" smtClean="0"/>
              <a:t>Jan 2014</a:t>
            </a:r>
            <a:endParaRPr lang="en-US" dirty="0" smtClean="0"/>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2014-01-20</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nvGraphicFramePr>
        <p:xfrm>
          <a:off x="609600" y="228600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Nov 2013</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Procedures </a:t>
            </a:r>
          </a:p>
        </p:txBody>
      </p:sp>
      <p:sp>
        <p:nvSpPr>
          <p:cNvPr id="8198" name="Rectangle 3"/>
          <p:cNvSpPr>
            <a:spLocks noGrp="1" noChangeArrowheads="1"/>
          </p:cNvSpPr>
          <p:nvPr>
            <p:ph type="body" idx="1"/>
          </p:nvPr>
        </p:nvSpPr>
        <p:spPr>
          <a:xfrm>
            <a:off x="685800" y="1219200"/>
            <a:ext cx="7772400" cy="5181600"/>
          </a:xfrm>
          <a:noFill/>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Dec 2012)</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1600" dirty="0" smtClean="0"/>
              <a:t>(v12, effective 19 July, 2013)</a:t>
            </a:r>
          </a:p>
          <a:p>
            <a:pPr lvl="1"/>
            <a:r>
              <a:rPr lang="en-US" sz="1400" dirty="0" smtClean="0">
                <a:hlinkClick r:id="rId4"/>
              </a:rPr>
              <a:t>http://grouper.ieee.org/groups/802/PNP/approved/IEEE_802_OM_v12.pdf</a:t>
            </a:r>
            <a:endParaRPr lang="en-US" sz="1400" dirty="0" smtClean="0"/>
          </a:p>
          <a:p>
            <a:pPr lvl="1"/>
            <a:endParaRPr lang="en-US" sz="800" dirty="0" smtClean="0"/>
          </a:p>
          <a:p>
            <a:r>
              <a:rPr lang="en-US" sz="2000" dirty="0" smtClean="0">
                <a:hlinkClick r:id="rId5" action="ppaction://hlinkfile"/>
              </a:rPr>
              <a:t>IEEE 802 Working Group </a:t>
            </a:r>
            <a:r>
              <a:rPr lang="en-US" sz="2000" dirty="0" err="1" smtClean="0">
                <a:hlinkClick r:id="rId5" action="ppaction://hlinkfile"/>
              </a:rPr>
              <a:t>P&amp;Procedures</a:t>
            </a:r>
            <a:r>
              <a:rPr lang="en-US" sz="2000" dirty="0" smtClean="0"/>
              <a:t> </a:t>
            </a:r>
            <a:r>
              <a:rPr lang="en-US" sz="1600" dirty="0" smtClean="0"/>
              <a:t>(v13, effective 22 March 2013</a:t>
            </a:r>
            <a:endParaRPr lang="en-US" sz="2000" dirty="0" smtClean="0"/>
          </a:p>
          <a:p>
            <a:pPr lvl="1"/>
            <a:r>
              <a:rPr lang="en-US" sz="1400" dirty="0" smtClean="0">
                <a:hlinkClick r:id="rId6"/>
              </a:rPr>
              <a:t>http://grouper.ieee.org/groups/802/PNP/approved/IEEE_802_WG_PandP_v13.pdf</a:t>
            </a:r>
            <a:endParaRPr lang="en-US" sz="1400" dirty="0" smtClean="0"/>
          </a:p>
          <a:p>
            <a:pPr lvl="1"/>
            <a:endParaRPr lang="en-US" sz="1400" dirty="0" smtClean="0"/>
          </a:p>
          <a:p>
            <a:r>
              <a:rPr lang="en-US" sz="2000" dirty="0" smtClean="0">
                <a:hlinkClick r:id="rId7"/>
              </a:rPr>
              <a:t>IEEE 802 LMSC Chair's Guidelines</a:t>
            </a:r>
            <a:r>
              <a:rPr lang="en-US" sz="2000" dirty="0" smtClean="0"/>
              <a:t>: </a:t>
            </a:r>
            <a:r>
              <a:rPr lang="en-US" sz="1600" dirty="0" smtClean="0"/>
              <a:t>v15, effective 19 July 2013</a:t>
            </a:r>
            <a:endParaRPr lang="en-US" sz="2000" dirty="0" smtClean="0">
              <a:hlinkClick r:id="rId3"/>
            </a:endParaRPr>
          </a:p>
          <a:p>
            <a:pPr lvl="1"/>
            <a:r>
              <a:rPr lang="en-US" sz="1400" dirty="0" smtClean="0">
                <a:hlinkClick r:id="rId7"/>
              </a:rPr>
              <a:t>http://grouper.ieee.org/groups/802/PNP/approved/IEEE_802_Chairs_guidelines_v15.pdf</a:t>
            </a:r>
            <a:endParaRPr lang="en-US" sz="1400" dirty="0" smtClean="0"/>
          </a:p>
          <a:p>
            <a:pPr lvl="1">
              <a:buNone/>
            </a:pPr>
            <a:endParaRPr lang="en-US" sz="1400" dirty="0" smtClean="0"/>
          </a:p>
          <a:p>
            <a:r>
              <a:rPr lang="en-US" sz="2000" dirty="0" smtClean="0">
                <a:hlinkClick r:id="rId8" tooltip="802.11 WG Operation Manual"/>
              </a:rPr>
              <a:t>IEEE 802.11 WG OM</a:t>
            </a:r>
            <a:r>
              <a:rPr lang="en-US" sz="1800" dirty="0" smtClean="0"/>
              <a:t>: (Approved January 2013)</a:t>
            </a:r>
          </a:p>
          <a:p>
            <a:pPr lvl="1"/>
            <a:r>
              <a:rPr lang="en-US" sz="1200" dirty="0" smtClean="0">
                <a:hlinkClick r:id="rId8"/>
              </a:rPr>
              <a:t>https://mentor.ieee.org/802.11/dcn/13/11-13-0001-01-0000-802-11-operations-manual.docx</a:t>
            </a:r>
            <a:endParaRPr lang="en-US" sz="1200" dirty="0" smtClean="0"/>
          </a:p>
          <a:p>
            <a:pPr>
              <a:buFontTx/>
              <a:buNone/>
            </a:pPr>
            <a:r>
              <a:rPr lang="en-US" sz="2000" dirty="0" smtClean="0"/>
              <a:t>Policies and Procedures hierarchy</a:t>
            </a:r>
          </a:p>
          <a:p>
            <a:pPr lvl="1"/>
            <a:r>
              <a:rPr lang="en-US" sz="1800" dirty="0" smtClean="0">
                <a:hlinkClick r:id="rId9"/>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 e-mailed session announcements. To join this list and stay informed about upcoming plenary sessions, send email to </a:t>
            </a:r>
            <a:r>
              <a:rPr lang="en-US" b="0" u="sng" dirty="0" smtClean="0">
                <a:hlinkClick r:id="rId2"/>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Information</a:t>
            </a:r>
            <a:endParaRPr lang="en-US" dirty="0"/>
          </a:p>
        </p:txBody>
      </p:sp>
      <p:sp>
        <p:nvSpPr>
          <p:cNvPr id="3" name="Content Placeholder 2"/>
          <p:cNvSpPr>
            <a:spLocks noGrp="1"/>
          </p:cNvSpPr>
          <p:nvPr>
            <p:ph idx="1"/>
          </p:nvPr>
        </p:nvSpPr>
        <p:spPr>
          <a:xfrm>
            <a:off x="685800" y="1905000"/>
            <a:ext cx="7772400" cy="4191000"/>
          </a:xfrm>
        </p:spPr>
        <p:txBody>
          <a:bodyPr/>
          <a:lstStyle/>
          <a:p>
            <a:r>
              <a:rPr lang="en-US" dirty="0" smtClean="0"/>
              <a:t>Next </a:t>
            </a:r>
            <a:r>
              <a:rPr lang="en-US" dirty="0" smtClean="0"/>
              <a:t>Plenary: Beijing, China – 16-21 March </a:t>
            </a:r>
            <a:r>
              <a:rPr lang="en-US" dirty="0" smtClean="0"/>
              <a:t>2014</a:t>
            </a:r>
          </a:p>
          <a:p>
            <a:r>
              <a:rPr lang="en-US" dirty="0" smtClean="0"/>
              <a:t>Next Interim: Waikoloa, HI – 11-16 May 2014</a:t>
            </a:r>
            <a:endParaRPr lang="en-US" dirty="0" smtClean="0"/>
          </a:p>
          <a:p>
            <a:endParaRPr lang="en-US" dirty="0" smtClean="0"/>
          </a:p>
          <a:p>
            <a:r>
              <a:rPr lang="en-US" dirty="0" smtClean="0"/>
              <a:t>Please suggest Restaurants, methods of getting from Airport to Hotel, local </a:t>
            </a:r>
            <a:r>
              <a:rPr lang="en-US" dirty="0" smtClean="0"/>
              <a:t>attractions…</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Nov 2013</a:t>
            </a:r>
            <a:endParaRPr lang="en-US"/>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772400" cy="5029200"/>
          </a:xfrm>
          <a:noFill/>
        </p:spPr>
        <p:txBody>
          <a:bodyPr/>
          <a:lstStyle/>
          <a:p>
            <a:pPr>
              <a:buFontTx/>
              <a:buNone/>
            </a:pPr>
            <a:r>
              <a:rPr lang="en-US" dirty="0" smtClean="0"/>
              <a:t>This slide contains requested reports and status from the 802.11 1</a:t>
            </a:r>
            <a:r>
              <a:rPr lang="en-US" baseline="30000" dirty="0" smtClean="0"/>
              <a:t>st</a:t>
            </a:r>
            <a:r>
              <a:rPr lang="en-US" dirty="0" smtClean="0"/>
              <a:t> Vice-Chair:</a:t>
            </a:r>
          </a:p>
          <a:p>
            <a:pPr lvl="1">
              <a:buFontTx/>
              <a:buNone/>
            </a:pPr>
            <a:r>
              <a:rPr lang="en-US" dirty="0" smtClean="0"/>
              <a:t>	Current Patent Slides</a:t>
            </a:r>
          </a:p>
          <a:p>
            <a:pPr lvl="1">
              <a:buFontTx/>
              <a:buNone/>
            </a:pPr>
            <a:r>
              <a:rPr lang="en-US" dirty="0" smtClean="0"/>
              <a:t>	Current P&amp;P and OM for IEEE-SA, IEEE 802, and IEEE 802.11</a:t>
            </a:r>
          </a:p>
          <a:p>
            <a:pPr lvl="1">
              <a:buFontTx/>
              <a:buNone/>
            </a:pPr>
            <a:r>
              <a:rPr lang="en-US" dirty="0" smtClean="0"/>
              <a:t>	Reminder on Posting Documents</a:t>
            </a:r>
          </a:p>
          <a:p>
            <a:pPr lvl="1">
              <a:buFontTx/>
              <a:buNone/>
            </a:pPr>
            <a:r>
              <a:rPr lang="en-US" dirty="0" smtClean="0"/>
              <a:t>	Joining 802 All List Server</a:t>
            </a:r>
          </a:p>
          <a:p>
            <a:pPr lvl="1">
              <a:buFontTx/>
              <a:buNone/>
            </a:pPr>
            <a:r>
              <a:rPr lang="en-US" dirty="0" smtClean="0"/>
              <a:t>	Update on New Rules under consideration this week</a:t>
            </a:r>
          </a:p>
          <a:p>
            <a:pPr>
              <a:buFontTx/>
              <a:buNone/>
            </a:pPr>
            <a:r>
              <a:rPr lang="en-US"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Nov 2013</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4</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Nov 2013</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5</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Nov 2013</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6</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 2013</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7</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Nov 2013</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
        <p:nvSpPr>
          <p:cNvPr id="11" name="Footer Placeholder 10"/>
          <p:cNvSpPr>
            <a:spLocks noGrp="1"/>
          </p:cNvSpPr>
          <p:nvPr>
            <p:ph type="ftr" sz="quarter" idx="11"/>
          </p:nvPr>
        </p:nvSpPr>
        <p:spPr/>
        <p:txBody>
          <a:bodyPr/>
          <a:lstStyle/>
          <a:p>
            <a:pPr>
              <a:defRPr/>
            </a:pPr>
            <a:r>
              <a:rPr lang="en-US" smtClean="0"/>
              <a:t>Jon Rosdahl (CSR)</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a:t>
            </a:r>
            <a:r>
              <a:rPr lang="en-US" dirty="0" smtClean="0"/>
              <a:t>current version of the IEEE-SA Standards Board Bylaws is available at: </a:t>
            </a:r>
          </a:p>
          <a:p>
            <a:pPr lvl="1">
              <a:buNone/>
            </a:pPr>
            <a:r>
              <a:rPr lang="en-US" sz="1600" dirty="0" smtClean="0">
                <a:hlinkClick r:id="rId2"/>
              </a:rPr>
              <a:t>http://standards.ieee.org/develop/policies/bylaws/index.html</a:t>
            </a:r>
            <a:r>
              <a:rPr lang="en-US" sz="1600" dirty="0" smtClean="0"/>
              <a:t> (HTML version) </a:t>
            </a:r>
          </a:p>
          <a:p>
            <a:pPr lvl="1">
              <a:buNone/>
            </a:pPr>
            <a:r>
              <a:rPr lang="en-US" sz="1600" dirty="0" smtClean="0">
                <a:hlinkClick r:id="rId3"/>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4"/>
              </a:rPr>
              <a:t>http://standards.ieee.org/develop/policies/opman/index.html</a:t>
            </a:r>
            <a:r>
              <a:rPr lang="en-US" sz="1600" dirty="0" smtClean="0"/>
              <a:t> (HTML version) </a:t>
            </a:r>
          </a:p>
          <a:p>
            <a:pPr lvl="1">
              <a:buNone/>
            </a:pPr>
            <a:r>
              <a:rPr lang="en-US" sz="1600" dirty="0" smtClean="0">
                <a:hlinkClick r:id="rId5"/>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6672</TotalTime>
  <Words>1054</Words>
  <Application>Microsoft Office PowerPoint</Application>
  <PresentationFormat>On-screen Show (4:3)</PresentationFormat>
  <Paragraphs>172</Paragraphs>
  <Slides>15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1st Vice Chair Report Jan 2014</vt:lpstr>
      <vt:lpstr>Abstract</vt:lpstr>
      <vt:lpstr>Monday–  802.11 Opening Plenary</vt:lpstr>
      <vt:lpstr>Participants, Patents, and Duty to Inform</vt:lpstr>
      <vt:lpstr>Patent Related Links</vt:lpstr>
      <vt:lpstr>Call for Potentially Essential Patents</vt:lpstr>
      <vt:lpstr>Other Guidelines for IEEE WG Meetings</vt:lpstr>
      <vt:lpstr>Slide 8</vt:lpstr>
      <vt:lpstr>Current IEEE-SA Rules</vt:lpstr>
      <vt:lpstr>Current IEEE 802 Procedures </vt:lpstr>
      <vt:lpstr>Reminder for Posting Documents</vt:lpstr>
      <vt:lpstr>IEEE 802-ALL EMAIL List Server</vt:lpstr>
      <vt:lpstr>Wednesday –  802.11 Mid-Week Plenary</vt:lpstr>
      <vt:lpstr>Friday –  802.11 Closing Plenary</vt:lpstr>
      <vt:lpstr>Local Venue Information</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subject>11-14/0085r0</dc:subject>
  <dc:creator>Jon Rosdahl</dc:creator>
  <cp:keywords>January 2014</cp:keywords>
  <dc:description>Jon Rosdahl (CSR Technologies Inc)</dc:description>
  <cp:lastModifiedBy>jr05</cp:lastModifiedBy>
  <cp:revision>45</cp:revision>
  <cp:lastPrinted>1998-02-10T13:28:06Z</cp:lastPrinted>
  <dcterms:created xsi:type="dcterms:W3CDTF">2012-03-12T21:29:33Z</dcterms:created>
  <dcterms:modified xsi:type="dcterms:W3CDTF">2014-01-20T06:11:03Z</dcterms:modified>
</cp:coreProperties>
</file>