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5" r:id="rId3"/>
    <p:sldId id="257" r:id="rId4"/>
    <p:sldId id="265" r:id="rId5"/>
    <p:sldId id="274" r:id="rId6"/>
    <p:sldId id="276" r:id="rId7"/>
    <p:sldId id="269" r:id="rId8"/>
    <p:sldId id="277"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169" autoAdjust="0"/>
    <p:restoredTop sz="86095" autoAdjust="0"/>
  </p:normalViewPr>
  <p:slideViewPr>
    <p:cSldViewPr>
      <p:cViewPr varScale="1">
        <p:scale>
          <a:sx n="61" d="100"/>
          <a:sy n="61" d="100"/>
        </p:scale>
        <p:origin x="-582" y="-9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xmlns=""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xmlns=""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802.11-14/0084r0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802.11-14/0084r0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xmlns=""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xmlns="" val="262950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953000"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US" sz="1800" b="1" dirty="0" smtClean="0">
                <a:solidFill>
                  <a:schemeClr val="tx1"/>
                </a:solidFill>
                <a:effectLst/>
              </a:rPr>
              <a:t>11-14/0084r0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a:t>
            </a:r>
            <a:r>
              <a:rPr lang="en-US" dirty="0" smtClean="0"/>
              <a:t>January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2014-01-19</a:t>
            </a:r>
            <a:endParaRPr lang="en-GB" sz="2000" b="0" dirty="0" smtClean="0"/>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54"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2</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a:t>
            </a:r>
            <a:r>
              <a:rPr lang="en-US" altLang="ko-KR" sz="1600" dirty="0" smtClean="0">
                <a:solidFill>
                  <a:schemeClr val="tx1"/>
                </a:solidFill>
                <a:ea typeface="굴림" pitchFamily="50" charset="-127"/>
              </a:rPr>
              <a:t>Jan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19 Jan </a:t>
            </a:r>
            <a:r>
              <a:rPr lang="en-US" altLang="ko-KR" sz="1600" dirty="0" smtClean="0">
                <a:solidFill>
                  <a:schemeClr val="tx1"/>
                </a:solidFill>
                <a:ea typeface="굴림" pitchFamily="50" charset="-127"/>
              </a:rPr>
              <a:t>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a:t>
            </a:r>
            <a:r>
              <a:rPr lang="en-US" altLang="ko-KR" sz="1600" dirty="0" smtClean="0">
                <a:solidFill>
                  <a:schemeClr val="tx1"/>
                </a:solidFill>
                <a:ea typeface="굴림" pitchFamily="50" charset="-127"/>
              </a:rPr>
              <a:t>Jan 2014 </a:t>
            </a:r>
            <a:r>
              <a:rPr lang="en-US" altLang="ko-KR" sz="1600" dirty="0" smtClean="0">
                <a:solidFill>
                  <a:schemeClr val="tx1"/>
                </a:solidFill>
                <a:ea typeface="굴림" pitchFamily="50" charset="-127"/>
              </a:rPr>
              <a:t>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11-114/0084r0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395023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January </a:t>
            </a:r>
            <a:r>
              <a:rPr lang="en-GB" dirty="0" smtClean="0"/>
              <a:t>2014 </a:t>
            </a:r>
            <a:r>
              <a:rPr lang="en-GB" dirty="0" smtClean="0"/>
              <a:t>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15-14-30-00-0000</a:t>
            </a:r>
            <a:r>
              <a:rPr lang="en-GB" dirty="0" smtClean="0"/>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defTabSz="914400" eaLnBrk="1" hangingPunct="1">
              <a:lnSpc>
                <a:spcPct val="90000"/>
              </a:lnSpc>
              <a:tabLst>
                <a:tab pos="7372350" algn="r"/>
              </a:tabLst>
            </a:pPr>
            <a:r>
              <a:rPr lang="en-US" dirty="0" smtClean="0"/>
              <a:t>Sept </a:t>
            </a:r>
            <a:r>
              <a:rPr lang="en-US" dirty="0" smtClean="0"/>
              <a:t>1, 2013 – $</a:t>
            </a:r>
            <a:r>
              <a:rPr lang="en-US" b="0" dirty="0" smtClean="0"/>
              <a:t>409,424.4</a:t>
            </a:r>
            <a:r>
              <a:rPr lang="en-US" dirty="0" smtClean="0"/>
              <a:t>0</a:t>
            </a:r>
          </a:p>
          <a:p>
            <a:pPr lvl="1" defTabSz="914400" eaLnBrk="1" hangingPunct="1">
              <a:lnSpc>
                <a:spcPct val="90000"/>
              </a:lnSpc>
              <a:tabLst>
                <a:tab pos="7372350" algn="r"/>
              </a:tabLst>
            </a:pPr>
            <a:r>
              <a:rPr lang="en-US" sz="1600" dirty="0" smtClean="0"/>
              <a:t>IEEE account:  $386,061.74 +85.67-$21,515.00+88.07+83.64 = $364,804.12 </a:t>
            </a:r>
          </a:p>
          <a:p>
            <a:pPr lvl="1" defTabSz="914400" eaLnBrk="1" hangingPunct="1">
              <a:lnSpc>
                <a:spcPct val="90000"/>
              </a:lnSpc>
              <a:tabLst>
                <a:tab pos="7372350" algn="r"/>
              </a:tabLst>
            </a:pPr>
            <a:r>
              <a:rPr lang="en-US" sz="1600" dirty="0" smtClean="0"/>
              <a:t>Face-to-Face:  $193,000.31 - $146,358.20 -$1,982.86 - $39.00 = $44,620.25</a:t>
            </a:r>
          </a:p>
          <a:p>
            <a:pPr lvl="1"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Oct 31, 2013 – $409,466.33</a:t>
            </a:r>
          </a:p>
          <a:p>
            <a:pPr lvl="1" defTabSz="914400" eaLnBrk="1" hangingPunct="1">
              <a:lnSpc>
                <a:spcPct val="90000"/>
              </a:lnSpc>
              <a:tabLst>
                <a:tab pos="7372350" algn="r"/>
              </a:tabLst>
            </a:pPr>
            <a:r>
              <a:rPr lang="en-US" sz="1600" dirty="0" smtClean="0"/>
              <a:t>IEEE account:  $364,804.12 + $80.96 = $364,885.08</a:t>
            </a:r>
          </a:p>
          <a:p>
            <a:pPr lvl="1" defTabSz="914400" eaLnBrk="1" hangingPunct="1">
              <a:lnSpc>
                <a:spcPct val="90000"/>
              </a:lnSpc>
              <a:tabLst>
                <a:tab pos="7372350" algn="r"/>
              </a:tabLst>
            </a:pPr>
            <a:r>
              <a:rPr lang="en-US" sz="1600" dirty="0" smtClean="0"/>
              <a:t>Face-to-Face:      $44,620.25 – 39 </a:t>
            </a:r>
            <a:r>
              <a:rPr lang="en-US" sz="1600" dirty="0" smtClean="0"/>
              <a:t>+ 9600 – 147.75 = </a:t>
            </a:r>
            <a:r>
              <a:rPr lang="en-US" sz="1600" dirty="0" smtClean="0"/>
              <a:t>$</a:t>
            </a:r>
            <a:r>
              <a:rPr lang="en-US" sz="1600" dirty="0" smtClean="0"/>
              <a:t>5</a:t>
            </a:r>
            <a:r>
              <a:rPr lang="en-US" sz="1600" dirty="0" smtClean="0"/>
              <a:t>4,033.50</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Dec </a:t>
            </a:r>
            <a:r>
              <a:rPr lang="en-US" dirty="0" smtClean="0"/>
              <a:t>31, 2013 – $409,466.33</a:t>
            </a:r>
          </a:p>
          <a:p>
            <a:pPr lvl="1" defTabSz="914400" eaLnBrk="1" hangingPunct="1">
              <a:lnSpc>
                <a:spcPct val="90000"/>
              </a:lnSpc>
              <a:tabLst>
                <a:tab pos="7372350" algn="r"/>
              </a:tabLst>
            </a:pPr>
            <a:r>
              <a:rPr lang="en-US" sz="1600" dirty="0" smtClean="0"/>
              <a:t>IEEE account:  </a:t>
            </a:r>
            <a:r>
              <a:rPr lang="en-US" sz="1600" dirty="0" smtClean="0"/>
              <a:t>$364,885.08  +  83.67 + 80.99 + 21,515 -25   =  $386,539.74</a:t>
            </a:r>
            <a:endParaRPr lang="en-US" sz="1600" dirty="0" smtClean="0"/>
          </a:p>
          <a:p>
            <a:pPr lvl="1" defTabSz="914400" eaLnBrk="1" hangingPunct="1">
              <a:lnSpc>
                <a:spcPct val="90000"/>
              </a:lnSpc>
              <a:tabLst>
                <a:tab pos="7372350" algn="r"/>
              </a:tabLst>
            </a:pPr>
            <a:r>
              <a:rPr lang="en-US" sz="1600" dirty="0" smtClean="0"/>
              <a:t>Face-to-Face:     </a:t>
            </a:r>
            <a:r>
              <a:rPr lang="en-US" sz="1600" dirty="0" smtClean="0"/>
              <a:t>$44,581.25 + 95,700 – 32,306.83 +104,850 – 10,836.33 = $211,440.34</a:t>
            </a:r>
            <a:endParaRPr lang="en-US" sz="1600" dirty="0" smtClean="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8382000" cy="526297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a:t>
            </a:r>
            <a:r>
              <a:rPr lang="en-US" sz="1600" dirty="0" smtClean="0">
                <a:solidFill>
                  <a:schemeClr val="tx1"/>
                </a:solidFill>
              </a:rPr>
              <a:t>)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a:t>
            </a:r>
            <a:r>
              <a:rPr lang="en-US" sz="1600" dirty="0" smtClean="0">
                <a:solidFill>
                  <a:schemeClr val="tx1"/>
                </a:solidFill>
              </a:rPr>
              <a:t>$52,376</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a:t>
            </a:r>
            <a:r>
              <a:rPr lang="en-US" sz="1600" dirty="0" smtClean="0">
                <a:solidFill>
                  <a:schemeClr val="tx1"/>
                </a:solidFill>
              </a:rPr>
              <a:t>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a:t>
            </a:r>
            <a:r>
              <a:rPr lang="en-US" sz="1600" b="1" dirty="0" smtClean="0">
                <a:solidFill>
                  <a:schemeClr val="tx1"/>
                </a:solidFill>
              </a:rPr>
              <a:t>Surplus </a:t>
            </a:r>
            <a:r>
              <a:rPr lang="en-US" sz="1600" b="1" dirty="0" smtClean="0">
                <a:solidFill>
                  <a:schemeClr val="tx1"/>
                </a:solidFill>
              </a:rPr>
              <a:t>				</a:t>
            </a:r>
            <a:r>
              <a:rPr lang="en-US" sz="1600" b="1" dirty="0" smtClean="0">
                <a:solidFill>
                  <a:schemeClr val="tx1"/>
                </a:solidFill>
              </a:rPr>
              <a:t>	$</a:t>
            </a:r>
            <a:r>
              <a:rPr lang="en-US" sz="1600" b="1" dirty="0" smtClean="0">
                <a:solidFill>
                  <a:schemeClr val="tx1"/>
                </a:solidFill>
              </a:rPr>
              <a:t>19,199</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(social0	$</a:t>
            </a:r>
            <a:r>
              <a:rPr lang="en-US" sz="1600" dirty="0" smtClean="0">
                <a:solidFill>
                  <a:schemeClr val="tx1"/>
                </a:solidFill>
              </a:rPr>
              <a:t>36,830</a:t>
            </a:r>
            <a:endParaRPr lang="en-US" sz="1600" dirty="0">
              <a:solidFill>
                <a:schemeClr val="tx1"/>
              </a:solidFill>
            </a:endParaRPr>
          </a:p>
        </p:txBody>
      </p:sp>
      <p:sp>
        <p:nvSpPr>
          <p:cNvPr id="4" name="TextBox 3"/>
          <p:cNvSpPr txBox="1"/>
          <p:nvPr/>
        </p:nvSpPr>
        <p:spPr>
          <a:xfrm>
            <a:off x="5562600" y="5105400"/>
            <a:ext cx="2819400" cy="861774"/>
          </a:xfrm>
          <a:prstGeom prst="rect">
            <a:avLst/>
          </a:prstGeom>
          <a:noFill/>
        </p:spPr>
        <p:txBody>
          <a:bodyPr wrap="square" rtlCol="0">
            <a:spAutoFit/>
          </a:bodyPr>
          <a:lstStyle/>
          <a:p>
            <a:r>
              <a:rPr lang="en-US" sz="1600" dirty="0" smtClean="0">
                <a:solidFill>
                  <a:schemeClr val="tx1"/>
                </a:solidFill>
              </a:rPr>
              <a:t>Surplus </a:t>
            </a:r>
            <a:r>
              <a:rPr lang="en-US" sz="1600" dirty="0" smtClean="0">
                <a:solidFill>
                  <a:schemeClr val="tx1"/>
                </a:solidFill>
              </a:rPr>
              <a:t>was returned </a:t>
            </a:r>
            <a:r>
              <a:rPr lang="en-US" sz="1600" dirty="0" smtClean="0">
                <a:solidFill>
                  <a:schemeClr val="tx1"/>
                </a:solidFill>
              </a:rPr>
              <a:t>to sponsor</a:t>
            </a:r>
          </a:p>
          <a:p>
            <a:endParaRPr lang="en-US" sz="1600" dirty="0">
              <a:solidFill>
                <a:schemeClr val="tx1"/>
              </a:solidFill>
            </a:endParaRPr>
          </a:p>
          <a:p>
            <a:r>
              <a:rPr lang="en-US" sz="1800" b="1" dirty="0" smtClean="0">
                <a:solidFill>
                  <a:schemeClr val="tx1"/>
                </a:solidFill>
              </a:rPr>
              <a:t>Net cost to 802.15/11 = </a:t>
            </a:r>
            <a:r>
              <a:rPr lang="en-US" sz="1800" b="1" dirty="0" smtClean="0">
                <a:solidFill>
                  <a:schemeClr val="tx1"/>
                </a:solidFill>
              </a:rPr>
              <a:t>$25</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Century City, CA - January 2014</a:t>
            </a:r>
            <a:endParaRPr lang="en-US" dirty="0"/>
          </a:p>
        </p:txBody>
      </p:sp>
      <p:sp>
        <p:nvSpPr>
          <p:cNvPr id="2" name="Date Placeholder 1"/>
          <p:cNvSpPr>
            <a:spLocks noGrp="1"/>
          </p:cNvSpPr>
          <p:nvPr>
            <p:ph type="dt" idx="10"/>
          </p:nvPr>
        </p:nvSpPr>
        <p:spPr/>
        <p:txBody>
          <a:bodyPr/>
          <a:lstStyle/>
          <a:p>
            <a:pPr>
              <a:defRPr/>
            </a:pPr>
            <a:r>
              <a:rPr lang="en-US" smtClean="0"/>
              <a:t>January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200,250	$268,050</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a:t>
            </a:r>
            <a:r>
              <a:rPr lang="en-US" sz="1400" dirty="0" smtClean="0">
                <a:solidFill>
                  <a:schemeClr val="tx1"/>
                </a:solidFill>
                <a:ea typeface="MS PGothic" pitchFamily="34" charset="-128"/>
              </a:rPr>
              <a:t>$      7,600</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402</a:t>
            </a:r>
            <a:r>
              <a:rPr lang="en-US" sz="1400" dirty="0" smtClean="0">
                <a:solidFill>
                  <a:schemeClr val="tx1"/>
                </a:solidFill>
                <a:ea typeface="MS PGothic" pitchFamily="34" charset="-128"/>
              </a:rPr>
              <a:t>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a:t>
            </a:r>
            <a:r>
              <a:rPr lang="en-US" sz="1600" b="1" dirty="0" smtClean="0">
                <a:solidFill>
                  <a:srgbClr val="FF0000"/>
                </a:solidFill>
                <a:ea typeface="MS PGothic" pitchFamily="34" charset="-128"/>
              </a:rPr>
              <a:t>209,563	$275,753</a:t>
            </a:r>
            <a:r>
              <a:rPr lang="en-US" sz="1600" b="1" dirty="0" smtClean="0">
                <a:solidFill>
                  <a:srgbClr val="FF0000"/>
                </a:solidFill>
                <a:ea typeface="MS PGothic" pitchFamily="34" charset="-128"/>
              </a:rPr>
              <a:t>	</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a:t>
            </a:r>
            <a:r>
              <a:rPr lang="en-US" sz="1400" dirty="0" smtClean="0">
                <a:solidFill>
                  <a:schemeClr val="tx1"/>
                </a:solidFill>
                <a:ea typeface="MS PGothic" pitchFamily="34" charset="-128"/>
              </a:rPr>
              <a:t>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$17,000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10,513</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$ 13,902</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$38,000	</a:t>
            </a:r>
            <a:r>
              <a:rPr lang="en-US" sz="1400" dirty="0" smtClean="0">
                <a:solidFill>
                  <a:schemeClr val="tx1"/>
                </a:solidFill>
                <a:ea typeface="MS PGothic" pitchFamily="34" charset="-128"/>
              </a:rPr>
              <a:t>$ 45,750</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a:t>
            </a:r>
            <a:r>
              <a:rPr lang="en-US" sz="1400" dirty="0" smtClean="0">
                <a:solidFill>
                  <a:schemeClr val="tx1"/>
                </a:solidFill>
                <a:ea typeface="MS PGothic" pitchFamily="34" charset="-128"/>
              </a:rPr>
              <a:t>85,000	$122,000</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a:t>
            </a:r>
            <a:r>
              <a:rPr lang="en-US" sz="1400" dirty="0" smtClean="0">
                <a:solidFill>
                  <a:schemeClr val="tx1"/>
                </a:solidFill>
                <a:ea typeface="MS PGothic" pitchFamily="34" charset="-128"/>
              </a:rPr>
              <a:t>36,000	$ 57,000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18,000	</a:t>
            </a:r>
            <a:r>
              <a:rPr lang="en-US" sz="1400" dirty="0" smtClean="0">
                <a:solidFill>
                  <a:schemeClr val="tx1"/>
                </a:solidFill>
                <a:ea typeface="MS PGothic" pitchFamily="34" charset="-128"/>
              </a:rPr>
              <a:t>$ 28,500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a:t>
            </a:r>
            <a:r>
              <a:rPr lang="en-US" sz="1400" dirty="0" smtClean="0">
                <a:solidFill>
                  <a:schemeClr val="tx1"/>
                </a:solidFill>
                <a:ea typeface="MS PGothic" pitchFamily="34" charset="-128"/>
              </a:rPr>
              <a:t>$ 6,500	</a:t>
            </a:r>
            <a:r>
              <a:rPr lang="en-US" sz="1400" dirty="0" smtClean="0">
                <a:solidFill>
                  <a:schemeClr val="tx1"/>
                </a:solidFill>
                <a:ea typeface="MS PGothic" pitchFamily="34" charset="-128"/>
              </a:rPr>
              <a:t>$   4,000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1,400	$   1,600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a:t>
            </a:r>
            <a:r>
              <a:rPr lang="en-US" sz="1600" b="1" dirty="0">
                <a:solidFill>
                  <a:srgbClr val="FF0000"/>
                </a:solidFill>
                <a:ea typeface="MS PGothic" pitchFamily="34" charset="-128"/>
              </a:rPr>
              <a:t>9,313.00</a:t>
            </a:r>
            <a:r>
              <a:rPr lang="en-US" sz="1600" b="1" dirty="0" smtClean="0">
                <a:solidFill>
                  <a:srgbClr val="FF0000"/>
                </a:solidFill>
                <a:ea typeface="MS PGothic" pitchFamily="34" charset="-128"/>
              </a:rPr>
              <a:t>)	$(103)</a:t>
            </a:r>
            <a:r>
              <a:rPr lang="en-US" sz="1600" b="1" dirty="0" smtClean="0">
                <a:solidFill>
                  <a:srgbClr val="FF0000"/>
                </a:solidFill>
                <a:ea typeface="MS PGothic" pitchFamily="34" charset="-128"/>
              </a:rPr>
              <a:t>	</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181600" y="12954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a:t>
            </a:r>
            <a:r>
              <a:rPr lang="en-US" sz="1800" b="1" dirty="0" smtClean="0">
                <a:solidFill>
                  <a:schemeClr val="tx1"/>
                </a:solidFill>
                <a:ea typeface="MS PGothic" pitchFamily="34" charset="-128"/>
              </a:rPr>
              <a:t>Jan </a:t>
            </a:r>
            <a:r>
              <a:rPr lang="en-US" sz="1800" b="1" dirty="0" smtClean="0">
                <a:solidFill>
                  <a:schemeClr val="tx1"/>
                </a:solidFill>
                <a:ea typeface="MS PGothic" pitchFamily="34" charset="-128"/>
              </a:rPr>
              <a:t>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xmlns="" val="2354405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($680 -  $100.35)</a:t>
            </a:r>
          </a:p>
          <a:p>
            <a:pPr marL="515938" lvl="1" indent="-174625" defTabSz="914400" eaLnBrk="1" hangingPunct="1">
              <a:lnSpc>
                <a:spcPct val="90000"/>
              </a:lnSpc>
              <a:tabLst>
                <a:tab pos="7372350" algn="r"/>
              </a:tabLst>
            </a:pPr>
            <a:r>
              <a:rPr lang="en-US" sz="1400" dirty="0" smtClean="0"/>
              <a:t>314 – Indian Wells ($7,665 -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($15,259  - $ 5,887)</a:t>
            </a:r>
          </a:p>
          <a:p>
            <a:pPr marL="515938" lvl="1" indent="-174625" defTabSz="914400" eaLnBrk="1" hangingPunct="1">
              <a:lnSpc>
                <a:spcPct val="90000"/>
              </a:lnSpc>
              <a:tabLst>
                <a:tab pos="7372350" algn="r"/>
              </a:tabLst>
            </a:pPr>
            <a:r>
              <a:rPr lang="en-US" sz="1400" dirty="0" smtClean="0"/>
              <a:t>337 – Hawaii      ($ 10,533 - </a:t>
            </a:r>
            <a:r>
              <a:rPr lang="en-US" sz="1400" dirty="0"/>
              <a:t>$10,173</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($5,067 - $25) </a:t>
            </a: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913713"/>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endParaRPr lang="en-US" sz="2000" dirty="0" smtClean="0"/>
          </a:p>
          <a:p>
            <a:pPr marL="454025" lvl="1" indent="-112713" defTabSz="914400" eaLnBrk="1" hangingPunct="1">
              <a:lnSpc>
                <a:spcPct val="90000"/>
              </a:lnSpc>
              <a:tabLst>
                <a:tab pos="7372350" algn="r"/>
              </a:tabLst>
            </a:pPr>
            <a:r>
              <a:rPr lang="en-US" sz="1800" dirty="0" smtClean="0"/>
              <a:t>402</a:t>
            </a:r>
            <a:r>
              <a:rPr lang="en-US" sz="1800" dirty="0" smtClean="0"/>
              <a:t> </a:t>
            </a:r>
            <a:r>
              <a:rPr lang="en-US" sz="1800" dirty="0" smtClean="0"/>
              <a:t>– </a:t>
            </a:r>
            <a:r>
              <a:rPr lang="en-US" sz="1800" dirty="0" smtClean="0"/>
              <a:t>LA </a:t>
            </a:r>
            <a:r>
              <a:rPr lang="en-US" sz="1800" dirty="0" smtClean="0"/>
              <a:t>(</a:t>
            </a:r>
            <a:r>
              <a:rPr lang="en-US" sz="1800" dirty="0" smtClean="0">
                <a:solidFill>
                  <a:srgbClr val="FF0000"/>
                </a:solidFill>
              </a:rPr>
              <a:t>$9,312</a:t>
            </a:r>
            <a:r>
              <a:rPr lang="en-US" sz="1800" dirty="0" smtClean="0"/>
              <a:t> , </a:t>
            </a:r>
            <a:r>
              <a:rPr lang="en-US" sz="1800" dirty="0" smtClean="0">
                <a:solidFill>
                  <a:srgbClr val="FF0000"/>
                </a:solidFill>
              </a:rPr>
              <a:t>$103</a:t>
            </a:r>
            <a:r>
              <a:rPr lang="en-US" sz="1800" dirty="0" smtClean="0"/>
              <a:t> )</a:t>
            </a:r>
            <a:endParaRPr lang="en-US" sz="1800" dirty="0" smtClean="0"/>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5452</TotalTime>
  <Words>822</Words>
  <Application>Microsoft Office PowerPoint</Application>
  <PresentationFormat>On-screen Show (4:3)</PresentationFormat>
  <Paragraphs>191</Paragraphs>
  <Slides>8</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Document</vt:lpstr>
      <vt:lpstr>Treasurer Report January 2014</vt:lpstr>
      <vt:lpstr>Slide 2</vt:lpstr>
      <vt:lpstr>Abstract</vt:lpstr>
      <vt:lpstr>Treasury Net Worth (Unaudited)</vt:lpstr>
      <vt:lpstr>Nanjing, China – Sept 2013</vt:lpstr>
      <vt:lpstr> Century City, CA - January 2014</vt:lpstr>
      <vt:lpstr>Historical Attendance</vt:lpstr>
      <vt:lpstr>Historical Attendance</vt:lpstr>
    </vt:vector>
  </TitlesOfParts>
  <Company>CSR, BCA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2014</dc:title>
  <dc:creator>Jon Rosdahl</dc:creator>
  <cp:keywords>January 2014</cp:keywords>
  <dc:description>Jon Rosdahl (CSR Technologies); Ben Rolfe (BCA)</dc:description>
  <cp:lastModifiedBy>jr05</cp:lastModifiedBy>
  <cp:revision>86</cp:revision>
  <cp:lastPrinted>1601-01-01T00:00:00Z</cp:lastPrinted>
  <dcterms:created xsi:type="dcterms:W3CDTF">2012-05-13T15:07:35Z</dcterms:created>
  <dcterms:modified xsi:type="dcterms:W3CDTF">2014-01-19T20:14:35Z</dcterms:modified>
</cp:coreProperties>
</file>