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19"/>
  </p:notesMasterIdLst>
  <p:handoutMasterIdLst>
    <p:handoutMasterId r:id="rId20"/>
  </p:handoutMasterIdLst>
  <p:sldIdLst>
    <p:sldId id="269" r:id="rId3"/>
    <p:sldId id="389" r:id="rId4"/>
    <p:sldId id="351" r:id="rId5"/>
    <p:sldId id="355" r:id="rId6"/>
    <p:sldId id="383" r:id="rId7"/>
    <p:sldId id="356" r:id="rId8"/>
    <p:sldId id="391" r:id="rId9"/>
    <p:sldId id="344" r:id="rId10"/>
    <p:sldId id="384" r:id="rId11"/>
    <p:sldId id="346" r:id="rId12"/>
    <p:sldId id="348" r:id="rId13"/>
    <p:sldId id="385" r:id="rId14"/>
    <p:sldId id="387" r:id="rId15"/>
    <p:sldId id="388" r:id="rId16"/>
    <p:sldId id="392" r:id="rId17"/>
    <p:sldId id="390" r:id="rId1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3" autoAdjust="0"/>
    <p:restoredTop sz="99548" autoAdjust="0"/>
  </p:normalViewPr>
  <p:slideViewPr>
    <p:cSldViewPr>
      <p:cViewPr>
        <p:scale>
          <a:sx n="80" d="100"/>
          <a:sy n="80" d="100"/>
        </p:scale>
        <p:origin x="-1674" y="-3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-3300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2836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3422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5949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7314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2733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2014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6053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5514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8794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689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2836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65956" y="6475413"/>
            <a:ext cx="1477969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Nihar Jindal, Broadcom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2824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7508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156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65956" y="6475413"/>
            <a:ext cx="1477969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Nihar Jindal, Broadcom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4075" y="6475413"/>
            <a:ext cx="13398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802.11-14/0083r0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January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9B8102-1C59-4682-B359-B7C4630A8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768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Nihar Jindal, Broadcom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sz="2800" dirty="0" smtClean="0"/>
              <a:t>Improved Spatial Reuse Feasibility – Part II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2014-01-20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1576446"/>
              </p:ext>
            </p:extLst>
          </p:nvPr>
        </p:nvGraphicFramePr>
        <p:xfrm>
          <a:off x="1366838" y="2795588"/>
          <a:ext cx="6710362" cy="310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27" name="Document" r:id="rId5" imgW="9199155" imgH="4251693" progId="Word.Document.8">
                  <p:embed/>
                </p:oleObj>
              </mc:Choice>
              <mc:Fallback>
                <p:oleObj name="Document" r:id="rId5" imgW="9199155" imgH="4251693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6838" y="2795588"/>
                        <a:ext cx="6710362" cy="3105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685800" y="1524000"/>
            <a:ext cx="77724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fontScale="92500" lnSpcReduction="1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dirty="0" smtClean="0"/>
              <a:t>Consider single AP-&gt;STA flow, for network with -55 </a:t>
            </a:r>
            <a:r>
              <a:rPr lang="en-US" dirty="0" err="1" smtClean="0"/>
              <a:t>dBm</a:t>
            </a:r>
            <a:r>
              <a:rPr lang="en-US" dirty="0" smtClean="0"/>
              <a:t> interference </a:t>
            </a:r>
            <a:r>
              <a:rPr lang="en-US" dirty="0" err="1" smtClean="0"/>
              <a:t>threhsold</a:t>
            </a:r>
            <a:endParaRPr lang="en-US" dirty="0" smtClean="0"/>
          </a:p>
          <a:p>
            <a:pPr lvl="1"/>
            <a:r>
              <a:rPr lang="en-US" dirty="0" smtClean="0"/>
              <a:t>Link was active in 625 out of 1000 TX events</a:t>
            </a:r>
          </a:p>
          <a:p>
            <a:pPr lvl="1"/>
            <a:r>
              <a:rPr lang="en-US" dirty="0" smtClean="0"/>
              <a:t>SINR distribution during those 625 TX events shown below right</a:t>
            </a:r>
          </a:p>
          <a:p>
            <a:pPr lvl="1"/>
            <a:r>
              <a:rPr lang="en-US" dirty="0" smtClean="0"/>
              <a:t>PER and </a:t>
            </a:r>
            <a:r>
              <a:rPr lang="en-US" dirty="0" err="1" smtClean="0"/>
              <a:t>goodput</a:t>
            </a:r>
            <a:r>
              <a:rPr lang="en-US" dirty="0" smtClean="0"/>
              <a:t> per MCS (assuming cliff wall PER curves):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Selected MCS and average rate of                                             different methods: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MCS Selection Example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Nihar Jindal,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399" y="4134218"/>
            <a:ext cx="3124201" cy="2343151"/>
          </a:xfrm>
          <a:prstGeom prst="rect">
            <a:avLst/>
          </a:prstGeom>
        </p:spPr>
      </p:pic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7833750"/>
              </p:ext>
            </p:extLst>
          </p:nvPr>
        </p:nvGraphicFramePr>
        <p:xfrm>
          <a:off x="1397001" y="3276600"/>
          <a:ext cx="6349997" cy="762000"/>
        </p:xfrm>
        <a:graphic>
          <a:graphicData uri="http://schemas.openxmlformats.org/drawingml/2006/table">
            <a:tbl>
              <a:tblPr/>
              <a:tblGrid>
                <a:gridCol w="866342"/>
                <a:gridCol w="609295"/>
                <a:gridCol w="609295"/>
                <a:gridCol w="609295"/>
                <a:gridCol w="609295"/>
                <a:gridCol w="609295"/>
                <a:gridCol w="609295"/>
                <a:gridCol w="609295"/>
                <a:gridCol w="609295"/>
                <a:gridCol w="609295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MCS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Rate (Mbps)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58.5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Goodput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27.3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18.6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23.2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8113628"/>
              </p:ext>
            </p:extLst>
          </p:nvPr>
        </p:nvGraphicFramePr>
        <p:xfrm>
          <a:off x="2083095" y="5410200"/>
          <a:ext cx="2476500" cy="952500"/>
        </p:xfrm>
        <a:graphic>
          <a:graphicData uri="http://schemas.openxmlformats.org/drawingml/2006/table">
            <a:tbl>
              <a:tblPr/>
              <a:tblGrid>
                <a:gridCol w="1041400"/>
                <a:gridCol w="609600"/>
                <a:gridCol w="8255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Method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MCS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Avg. Rate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Genie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various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46.1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Goodput-max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27.3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SNR-based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10% PER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7955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MCS Selection </a:t>
            </a:r>
            <a:r>
              <a:rPr lang="en-US" dirty="0" err="1" smtClean="0"/>
              <a:t>Warmup</a:t>
            </a:r>
            <a:r>
              <a:rPr lang="en-US" dirty="0" smtClean="0"/>
              <a:t> Period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Goodput</a:t>
            </a:r>
            <a:r>
              <a:rPr lang="en-US" dirty="0" smtClean="0"/>
              <a:t>-max and 10%PER methods require knowledge of SINR and/or PER </a:t>
            </a:r>
            <a:r>
              <a:rPr lang="en-US" dirty="0" err="1" smtClean="0"/>
              <a:t>per</a:t>
            </a:r>
            <a:r>
              <a:rPr lang="en-US" dirty="0" smtClean="0"/>
              <a:t> MCS statistics to determine MCS</a:t>
            </a:r>
          </a:p>
          <a:p>
            <a:r>
              <a:rPr lang="en-US" dirty="0" smtClean="0"/>
              <a:t>Statistics can be based on:</a:t>
            </a:r>
          </a:p>
          <a:p>
            <a:pPr lvl="1"/>
            <a:r>
              <a:rPr lang="en-US" dirty="0" smtClean="0"/>
              <a:t>All TX events in a drop</a:t>
            </a:r>
          </a:p>
          <a:p>
            <a:pPr lvl="1"/>
            <a:r>
              <a:rPr lang="en-US" dirty="0" err="1" smtClean="0"/>
              <a:t>Warmup</a:t>
            </a:r>
            <a:r>
              <a:rPr lang="en-US" dirty="0" smtClean="0"/>
              <a:t> period: first X TX events (per flow) in a drop, e.g., with X = 50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Nihar Jindal,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718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of MCS Selection Schemes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Nihar Jindal,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Random AP placement, 1 channel, 100% DL traffic</a:t>
            </a:r>
          </a:p>
          <a:p>
            <a:r>
              <a:rPr lang="en-US" dirty="0" smtClean="0"/>
              <a:t>Compare following schemes:</a:t>
            </a:r>
          </a:p>
          <a:p>
            <a:pPr lvl="1"/>
            <a:r>
              <a:rPr lang="en-US" dirty="0" smtClean="0"/>
              <a:t>Genie MCS</a:t>
            </a:r>
          </a:p>
          <a:p>
            <a:pPr lvl="1"/>
            <a:r>
              <a:rPr lang="en-US" dirty="0" smtClean="0"/>
              <a:t>Fixed MCS based on interference-free SNR with 6 dB margin</a:t>
            </a:r>
          </a:p>
          <a:p>
            <a:pPr lvl="2"/>
            <a:r>
              <a:rPr lang="en-US" dirty="0" smtClean="0"/>
              <a:t>Always selects MCS8 due to very high interference-free SNR</a:t>
            </a:r>
          </a:p>
          <a:p>
            <a:pPr lvl="1"/>
            <a:r>
              <a:rPr lang="en-US" dirty="0" err="1" smtClean="0"/>
              <a:t>Goodput</a:t>
            </a:r>
            <a:r>
              <a:rPr lang="en-US" dirty="0" smtClean="0"/>
              <a:t>-max MCS</a:t>
            </a:r>
          </a:p>
          <a:p>
            <a:pPr lvl="2"/>
            <a:r>
              <a:rPr lang="en-US" dirty="0" smtClean="0"/>
              <a:t>Based on all TX events</a:t>
            </a:r>
          </a:p>
          <a:p>
            <a:pPr lvl="2"/>
            <a:r>
              <a:rPr lang="en-US" dirty="0" smtClean="0"/>
              <a:t>Based on 50 event </a:t>
            </a:r>
            <a:r>
              <a:rPr lang="en-US" dirty="0" err="1" smtClean="0"/>
              <a:t>warmup</a:t>
            </a:r>
            <a:r>
              <a:rPr lang="en-US" dirty="0" smtClean="0"/>
              <a:t> period</a:t>
            </a:r>
          </a:p>
          <a:p>
            <a:pPr lvl="1"/>
            <a:r>
              <a:rPr lang="en-US" dirty="0" smtClean="0"/>
              <a:t>10% PER MCS</a:t>
            </a:r>
            <a:endParaRPr lang="en-US" dirty="0"/>
          </a:p>
          <a:p>
            <a:pPr lvl="2"/>
            <a:r>
              <a:rPr lang="en-US" dirty="0"/>
              <a:t>Based on all TX events</a:t>
            </a:r>
          </a:p>
          <a:p>
            <a:pPr lvl="2"/>
            <a:r>
              <a:rPr lang="en-US" dirty="0"/>
              <a:t>Based on 50 event </a:t>
            </a:r>
            <a:r>
              <a:rPr lang="en-US" dirty="0" err="1"/>
              <a:t>warmup</a:t>
            </a:r>
            <a:r>
              <a:rPr lang="en-US" dirty="0"/>
              <a:t> period</a:t>
            </a:r>
          </a:p>
          <a:p>
            <a:pPr lvl="1"/>
            <a:endParaRPr lang="en-US" dirty="0" smtClean="0"/>
          </a:p>
          <a:p>
            <a:pPr lvl="2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4071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of MCS Selection Schemes (2)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1502508"/>
            <a:ext cx="7174306" cy="4974492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Nihar Jindal,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368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Observations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Nihar Jindal,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343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Ordering in terms of absolute throughput and multiplicative gain:</a:t>
            </a:r>
          </a:p>
          <a:p>
            <a:pPr lvl="1"/>
            <a:r>
              <a:rPr lang="en-US" dirty="0" smtClean="0"/>
              <a:t>Genie &gt; </a:t>
            </a:r>
            <a:r>
              <a:rPr lang="en-US" dirty="0" err="1" smtClean="0"/>
              <a:t>goodput</a:t>
            </a:r>
            <a:r>
              <a:rPr lang="en-US" dirty="0" smtClean="0"/>
              <a:t>-max &gt; 10% PER &gt; </a:t>
            </a:r>
            <a:r>
              <a:rPr lang="en-US" dirty="0" err="1" smtClean="0"/>
              <a:t>Int</a:t>
            </a:r>
            <a:r>
              <a:rPr lang="en-US" dirty="0" smtClean="0"/>
              <a:t>-free SNR</a:t>
            </a:r>
          </a:p>
          <a:p>
            <a:pPr lvl="1"/>
            <a:r>
              <a:rPr lang="en-US" dirty="0" smtClean="0"/>
              <a:t>All schemes give same baseline (-90 </a:t>
            </a:r>
            <a:r>
              <a:rPr lang="en-US" dirty="0" err="1" smtClean="0"/>
              <a:t>dBm</a:t>
            </a:r>
            <a:r>
              <a:rPr lang="en-US" dirty="0" smtClean="0"/>
              <a:t> threshold) results</a:t>
            </a:r>
          </a:p>
          <a:p>
            <a:pPr lvl="2"/>
            <a:r>
              <a:rPr lang="en-US" dirty="0" smtClean="0"/>
              <a:t>All active links operate at MCS8</a:t>
            </a:r>
          </a:p>
          <a:p>
            <a:pPr lvl="1"/>
            <a:r>
              <a:rPr lang="en-US" dirty="0" smtClean="0"/>
              <a:t>SNR-based MCS selection performs very poorly in terms of mean and 5% </a:t>
            </a:r>
            <a:r>
              <a:rPr lang="en-US" dirty="0" err="1" smtClean="0"/>
              <a:t>tput</a:t>
            </a:r>
            <a:r>
              <a:rPr lang="en-US" dirty="0" smtClean="0"/>
              <a:t> with high CCA threshold</a:t>
            </a:r>
          </a:p>
          <a:p>
            <a:pPr lvl="1"/>
            <a:r>
              <a:rPr lang="en-US" dirty="0" smtClean="0"/>
              <a:t>Compared to </a:t>
            </a:r>
            <a:r>
              <a:rPr lang="en-US" dirty="0" err="1" smtClean="0"/>
              <a:t>goodput</a:t>
            </a:r>
            <a:r>
              <a:rPr lang="en-US" dirty="0" smtClean="0"/>
              <a:t>-max MCS, 10% PER MCS gives reasonable mean throughput but significantly lower 5% </a:t>
            </a:r>
            <a:r>
              <a:rPr lang="en-US" dirty="0" err="1" smtClean="0"/>
              <a:t>tput</a:t>
            </a:r>
            <a:r>
              <a:rPr lang="en-US" dirty="0" smtClean="0"/>
              <a:t> with high CCA</a:t>
            </a:r>
          </a:p>
          <a:p>
            <a:r>
              <a:rPr lang="en-US" dirty="0" smtClean="0"/>
              <a:t>No noticeable difference between </a:t>
            </a:r>
            <a:r>
              <a:rPr lang="en-US" dirty="0" err="1" smtClean="0"/>
              <a:t>goodput</a:t>
            </a:r>
            <a:r>
              <a:rPr lang="en-US" dirty="0" smtClean="0"/>
              <a:t>-max MCS using </a:t>
            </a:r>
            <a:r>
              <a:rPr lang="en-US" dirty="0" err="1" smtClean="0"/>
              <a:t>warmup</a:t>
            </a:r>
            <a:r>
              <a:rPr lang="en-US" dirty="0" smtClean="0"/>
              <a:t> versus using all TX events</a:t>
            </a:r>
            <a:endParaRPr lang="en-US" dirty="0"/>
          </a:p>
          <a:p>
            <a:r>
              <a:rPr lang="en-US" dirty="0" smtClean="0"/>
              <a:t>See same behavior for other combinations of central/random AP, 1 vs. 3 channels, DL </a:t>
            </a:r>
            <a:r>
              <a:rPr lang="en-US" dirty="0" err="1" smtClean="0"/>
              <a:t>vs</a:t>
            </a:r>
            <a:r>
              <a:rPr lang="en-US" dirty="0" smtClean="0"/>
              <a:t> DL/UL traffic</a:t>
            </a:r>
          </a:p>
          <a:p>
            <a:pPr lvl="2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9493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</a:t>
            </a:r>
            <a:r>
              <a:rPr lang="en-US" dirty="0" err="1" smtClean="0"/>
              <a:t>goodput</a:t>
            </a:r>
            <a:r>
              <a:rPr lang="en-US" dirty="0" smtClean="0"/>
              <a:t>-maximizing MCS as baseline MCS selection method</a:t>
            </a:r>
          </a:p>
          <a:p>
            <a:pPr lvl="1"/>
            <a:r>
              <a:rPr lang="en-US" dirty="0" smtClean="0"/>
              <a:t>Achieves the desired balance of simplicity and realism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Nihar Jindal,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4910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[1] “</a:t>
            </a:r>
            <a:r>
              <a:rPr lang="en-US" dirty="0"/>
              <a:t>Digital mobile radio towards future generation systems, final report,” COST Action 231, European Communities, EUR 18957, Tech. Rep., 1999.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[2] </a:t>
            </a:r>
            <a:r>
              <a:rPr lang="en-US" dirty="0" err="1"/>
              <a:t>Zyoud</a:t>
            </a:r>
            <a:r>
              <a:rPr lang="en-US" dirty="0"/>
              <a:t> et. al., Comparison of Empirical Indoor Propagation </a:t>
            </a:r>
            <a:r>
              <a:rPr lang="en-US" dirty="0" err="1" smtClean="0"/>
              <a:t>methodls</a:t>
            </a:r>
            <a:r>
              <a:rPr lang="en-US" dirty="0" smtClean="0"/>
              <a:t> </a:t>
            </a:r>
            <a:r>
              <a:rPr lang="en-US" dirty="0"/>
              <a:t>for 4G Wireless Networks at 2.6 GHz, Int. Conf. on Control, Engineering, &amp; Information </a:t>
            </a:r>
            <a:r>
              <a:rPr lang="en-US" dirty="0" smtClean="0"/>
              <a:t>Technology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493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802.11-14/0082r0 (“</a:t>
            </a:r>
            <a:r>
              <a:rPr lang="en-US" dirty="0"/>
              <a:t>Improved Spatial Reuse Feasibility – Part </a:t>
            </a:r>
            <a:r>
              <a:rPr lang="en-US" dirty="0" smtClean="0"/>
              <a:t>I”) we provided initial PHY system simulation results</a:t>
            </a:r>
          </a:p>
          <a:p>
            <a:r>
              <a:rPr lang="en-US" dirty="0" smtClean="0"/>
              <a:t>In this follow-up presentation, we provide further detail on two topics:</a:t>
            </a:r>
          </a:p>
          <a:p>
            <a:pPr lvl="1"/>
            <a:r>
              <a:rPr lang="en-US" dirty="0" smtClean="0"/>
              <a:t>Summation of wall and floor losses</a:t>
            </a:r>
          </a:p>
          <a:p>
            <a:pPr lvl="1"/>
            <a:r>
              <a:rPr lang="en-US" dirty="0" smtClean="0"/>
              <a:t>MCS selection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Nihar Jindal,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066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Summation of Wall &amp; Floor Losses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696200" cy="1981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Literature suggests that summation of losses is sub-linear [1][2]</a:t>
            </a:r>
          </a:p>
          <a:p>
            <a:pPr lvl="1"/>
            <a:r>
              <a:rPr lang="en-US" dirty="0" smtClean="0"/>
              <a:t>From COST 231, loss from N floors is N^((N+2)/(N+1)-0.46) * K, where K is the floor loss</a:t>
            </a:r>
          </a:p>
          <a:p>
            <a:pPr lvl="1"/>
            <a:r>
              <a:rPr lang="en-US" dirty="0" smtClean="0"/>
              <a:t>Important to note that wall/floor loss factors are not measured physical wall losses, but instead are coefficients chosen to fit measurement data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Nihar Jindal,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7884" y="3429000"/>
            <a:ext cx="4043916" cy="3032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8054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Summation of Wall &amp; Floor </a:t>
            </a:r>
            <a:r>
              <a:rPr lang="en-US" dirty="0" smtClean="0"/>
              <a:t>Losses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2514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Compare 2 different methods: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Sub-linear summation of wall losses, sub-linear summation of floor losses, linear summation of total wall and total floor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Sub-linear summation of all losses, with 14.5 dB per wall and floor</a:t>
            </a:r>
          </a:p>
          <a:p>
            <a:pPr marL="1257300" lvl="2" indent="-457200"/>
            <a:r>
              <a:rPr lang="en-US" dirty="0" smtClean="0"/>
              <a:t>Method requires single coefficient for wall and floor loss</a:t>
            </a:r>
            <a:endParaRPr lang="en-US" dirty="0"/>
          </a:p>
          <a:p>
            <a:pPr marL="514350" indent="-457200"/>
            <a:r>
              <a:rPr lang="en-US" dirty="0"/>
              <a:t>If wall=floor loss, L</a:t>
            </a:r>
            <a:r>
              <a:rPr lang="en-US" baseline="-25000" dirty="0"/>
              <a:t>1</a:t>
            </a:r>
            <a:r>
              <a:rPr lang="en-US" dirty="0"/>
              <a:t> &gt; L</a:t>
            </a:r>
            <a:r>
              <a:rPr lang="en-US" baseline="-25000" dirty="0"/>
              <a:t>2</a:t>
            </a:r>
          </a:p>
          <a:p>
            <a:pPr marL="514350" indent="-457200"/>
            <a:r>
              <a:rPr lang="en-US" dirty="0" smtClean="0"/>
              <a:t>Method 1 used </a:t>
            </a:r>
            <a:r>
              <a:rPr lang="en-US" dirty="0"/>
              <a:t>in </a:t>
            </a:r>
            <a:r>
              <a:rPr lang="en-US" dirty="0" smtClean="0"/>
              <a:t>earlier presentation (802.11-14/0082r0)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Nihar Jindal,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0862995"/>
              </p:ext>
            </p:extLst>
          </p:nvPr>
        </p:nvGraphicFramePr>
        <p:xfrm>
          <a:off x="2209800" y="4343400"/>
          <a:ext cx="4419600" cy="1725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45" name="Equation" r:id="rId3" imgW="3251160" imgH="1269720" progId="Equation.DSMT4">
                  <p:embed/>
                </p:oleObj>
              </mc:Choice>
              <mc:Fallback>
                <p:oleObj name="Equation" r:id="rId3" imgW="3251160" imgH="126972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4343400"/>
                        <a:ext cx="4419600" cy="1725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56230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685800" y="1676400"/>
            <a:ext cx="7772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fontScale="92500" lnSpcReduction="2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dirty="0" smtClean="0"/>
              <a:t>CDF of RX power at middle AP (center of middle floor) from other AP’s, assuming 23 </a:t>
            </a:r>
            <a:r>
              <a:rPr lang="en-US" dirty="0" err="1" smtClean="0"/>
              <a:t>dBm</a:t>
            </a:r>
            <a:r>
              <a:rPr lang="en-US" dirty="0" smtClean="0"/>
              <a:t> TX power</a:t>
            </a:r>
          </a:p>
          <a:p>
            <a:r>
              <a:rPr lang="en-US" dirty="0" smtClean="0"/>
              <a:t># of AP’s above -90 significantly larger for method 2 compared to method 1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RX Power CDF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Nihar Jindal,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2895600"/>
            <a:ext cx="4739886" cy="3559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9710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Penetration Loss Summation - Results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Nihar Jindal,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685800" y="1524001"/>
            <a:ext cx="7772400" cy="1447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fontScale="62500" lnSpcReduction="2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dirty="0" smtClean="0"/>
              <a:t>50/50 DL/UL traffic, random AP, 1 channel</a:t>
            </a:r>
          </a:p>
          <a:p>
            <a:r>
              <a:rPr lang="en-US" dirty="0" smtClean="0"/>
              <a:t>Smaller penetration loss for method 2 leads to higher interference, and lower absolute throughput</a:t>
            </a:r>
          </a:p>
          <a:p>
            <a:pPr lvl="1"/>
            <a:r>
              <a:rPr lang="en-US" dirty="0" smtClean="0"/>
              <a:t>Throughput difference is particularly large with -90 </a:t>
            </a:r>
            <a:r>
              <a:rPr lang="en-US" dirty="0" err="1" smtClean="0"/>
              <a:t>dBm</a:t>
            </a:r>
            <a:r>
              <a:rPr lang="en-US" dirty="0" smtClean="0"/>
              <a:t> threshold, due to the large difference in # of nodes seen above -90 </a:t>
            </a:r>
            <a:r>
              <a:rPr lang="en-US" dirty="0" err="1" smtClean="0"/>
              <a:t>dBm</a:t>
            </a:r>
            <a:endParaRPr lang="en-US" dirty="0" smtClean="0"/>
          </a:p>
          <a:p>
            <a:pPr lvl="1"/>
            <a:r>
              <a:rPr lang="en-US" dirty="0" smtClean="0"/>
              <a:t>Smaller throughput difference when CCA threshold is higher</a:t>
            </a:r>
          </a:p>
          <a:p>
            <a:pPr lvl="1"/>
            <a:r>
              <a:rPr lang="en-US" dirty="0" smtClean="0"/>
              <a:t>Large throughput difference with -90 </a:t>
            </a:r>
            <a:r>
              <a:rPr lang="en-US" dirty="0" err="1" smtClean="0"/>
              <a:t>dBm</a:t>
            </a:r>
            <a:r>
              <a:rPr lang="en-US" dirty="0" smtClean="0"/>
              <a:t> threshold leads to large difference in multiplicative gain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2553" y="2895600"/>
            <a:ext cx="5795047" cy="3548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1666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scenario 1, we feel that wall and floor losses are similar, and so we feel method 2 (sub-linear summation of all losses) is appropriate</a:t>
            </a:r>
          </a:p>
          <a:p>
            <a:r>
              <a:rPr lang="en-US" dirty="0" smtClean="0"/>
              <a:t>Scenario 2 (enterprise, wireless office) currently only has a single floor (with 8 x 64 STA’s) and 7 dB cubicle wall loss.  We feel this scenario should be extended to multi-floor,  in which case floor and wall (cubicle) losses will be quite </a:t>
            </a:r>
            <a:r>
              <a:rPr lang="en-US" dirty="0" smtClean="0"/>
              <a:t>different</a:t>
            </a:r>
            <a:r>
              <a:rPr lang="en-US" dirty="0"/>
              <a:t> </a:t>
            </a:r>
            <a:r>
              <a:rPr lang="en-US" dirty="0" smtClean="0"/>
              <a:t>and thus</a:t>
            </a:r>
            <a:r>
              <a:rPr lang="en-US" dirty="0" smtClean="0"/>
              <a:t> method </a:t>
            </a:r>
            <a:r>
              <a:rPr lang="en-US" dirty="0" smtClean="0"/>
              <a:t>1 is needed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Nihar Jindal,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1992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MCS Selection (from Part I)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5720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Required SNR per MCS defined by Shannon capacity with 7 dB gap (4 dB from BCC, 3 dB implementation loss):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Genie MCS: find highest MCS supportable based on per-TX event SINR</a:t>
            </a:r>
          </a:p>
          <a:p>
            <a:r>
              <a:rPr lang="en-US" dirty="0" smtClean="0"/>
              <a:t>Fixed MCS: MCS for a flow is the MCS supportable with SNR = (interference-free SNR –margin)</a:t>
            </a:r>
          </a:p>
          <a:p>
            <a:endParaRPr lang="en-US" dirty="0"/>
          </a:p>
          <a:p>
            <a:r>
              <a:rPr lang="en-US" dirty="0" smtClean="0"/>
              <a:t>With genie MCS, a flow can have a different MCS for different TX events.  Throughput is the rate averaged across all TX events.</a:t>
            </a:r>
          </a:p>
          <a:p>
            <a:r>
              <a:rPr lang="en-US" dirty="0" smtClean="0"/>
              <a:t>With fixed MCS, a flow has the same MCS for every TX event (within a drop).  Throughput is defined as the </a:t>
            </a:r>
            <a:r>
              <a:rPr lang="en-US" dirty="0" err="1" smtClean="0"/>
              <a:t>goodput</a:t>
            </a:r>
            <a:r>
              <a:rPr lang="en-US" dirty="0" smtClean="0"/>
              <a:t> = TX rate of assigned MCS X success probability of assigned MCS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Nihar Jindal,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6899053"/>
              </p:ext>
            </p:extLst>
          </p:nvPr>
        </p:nvGraphicFramePr>
        <p:xfrm>
          <a:off x="1295400" y="2590800"/>
          <a:ext cx="6705600" cy="384810"/>
        </p:xfrm>
        <a:graphic>
          <a:graphicData uri="http://schemas.openxmlformats.org/drawingml/2006/table">
            <a:tbl>
              <a:tblPr/>
              <a:tblGrid>
                <a:gridCol w="685800"/>
                <a:gridCol w="5334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MCS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effectLst/>
                        </a:rPr>
                        <a:t>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effectLst/>
                        </a:rPr>
                        <a:t>1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effectLst/>
                        </a:rPr>
                        <a:t>2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effectLst/>
                        </a:rPr>
                        <a:t>3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effectLst/>
                        </a:rPr>
                        <a:t>4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effectLst/>
                        </a:rPr>
                        <a:t>5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effectLst/>
                        </a:rPr>
                        <a:t>6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effectLst/>
                        </a:rPr>
                        <a:t>7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effectLst/>
                        </a:rPr>
                        <a:t>8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effectLst/>
                        </a:rPr>
                        <a:t>9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effectLst/>
                        </a:rPr>
                        <a:t>SNR (dB)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effectLst/>
                        </a:rPr>
                        <a:t>3.2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effectLst/>
                        </a:rPr>
                        <a:t>7.0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effectLst/>
                        </a:rPr>
                        <a:t>9.6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effectLst/>
                        </a:rPr>
                        <a:t>11.8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effectLst/>
                        </a:rPr>
                        <a:t>15.5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effectLst/>
                        </a:rPr>
                        <a:t>18.8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effectLst/>
                        </a:rPr>
                        <a:t>20.4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effectLst/>
                        </a:rPr>
                        <a:t>21.9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effectLst/>
                        </a:rPr>
                        <a:t>25.0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effectLst/>
                        </a:rPr>
                        <a:t>27.0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0322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Alternative MCS Selection Schemes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648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Genie MCS is overly optimistic because it presumes knowledge of the instantaneous SINR.</a:t>
            </a:r>
          </a:p>
          <a:p>
            <a:r>
              <a:rPr lang="en-US" dirty="0"/>
              <a:t>C</a:t>
            </a:r>
            <a:r>
              <a:rPr lang="en-US" dirty="0" smtClean="0"/>
              <a:t>hoosing MCS based on interference-free SNR is overly pessimistic and not sufficiently adaptive</a:t>
            </a:r>
          </a:p>
          <a:p>
            <a:endParaRPr lang="en-US" dirty="0" smtClean="0"/>
          </a:p>
          <a:p>
            <a:r>
              <a:rPr lang="en-US" dirty="0" smtClean="0"/>
              <a:t>Objective is to find an MCS selection scheme that is simple yet realistic</a:t>
            </a:r>
          </a:p>
          <a:p>
            <a:r>
              <a:rPr lang="en-US" dirty="0" smtClean="0"/>
              <a:t>Consider two SINR statistics based MCS selection schemes: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err="1"/>
              <a:t>Goodput</a:t>
            </a:r>
            <a:r>
              <a:rPr lang="en-US" dirty="0"/>
              <a:t>-maximizing MCS: based on flow’s SINR statistics, find MCS that maximizes </a:t>
            </a:r>
            <a:r>
              <a:rPr lang="en-US" dirty="0" err="1"/>
              <a:t>goodput</a:t>
            </a:r>
            <a:r>
              <a:rPr lang="en-US" dirty="0"/>
              <a:t>=(1-PER)*rate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10% PER MCS: find highest MCS such that PER &lt;= 10</a:t>
            </a:r>
            <a:r>
              <a:rPr lang="en-US" dirty="0" smtClean="0"/>
              <a:t>%</a:t>
            </a:r>
          </a:p>
          <a:p>
            <a:pPr lvl="1"/>
            <a:r>
              <a:rPr lang="en-US" dirty="0" smtClean="0"/>
              <a:t>For both schemes, a </a:t>
            </a:r>
            <a:r>
              <a:rPr lang="en-US" dirty="0"/>
              <a:t>particular flow uses a single MCS for all TX events within a drop 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Nihar Jindal,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329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169069</TotalTime>
  <Words>1236</Words>
  <Application>Microsoft Office PowerPoint</Application>
  <PresentationFormat>On-screen Show (4:3)</PresentationFormat>
  <Paragraphs>223</Paragraphs>
  <Slides>16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802-11-Submission</vt:lpstr>
      <vt:lpstr>Custom Design</vt:lpstr>
      <vt:lpstr>Document</vt:lpstr>
      <vt:lpstr>Equation</vt:lpstr>
      <vt:lpstr>Improved Spatial Reuse Feasibility – Part II</vt:lpstr>
      <vt:lpstr>Introduction</vt:lpstr>
      <vt:lpstr>Summation of Wall &amp; Floor Losses</vt:lpstr>
      <vt:lpstr>Summation of Wall &amp; Floor Losses (2)</vt:lpstr>
      <vt:lpstr>RX Power CDF</vt:lpstr>
      <vt:lpstr>Penetration Loss Summation - Results</vt:lpstr>
      <vt:lpstr>Proposal</vt:lpstr>
      <vt:lpstr>MCS Selection (from Part I)</vt:lpstr>
      <vt:lpstr>Alternative MCS Selection Schemes</vt:lpstr>
      <vt:lpstr>MCS Selection Example</vt:lpstr>
      <vt:lpstr>MCS Selection Warmup Period</vt:lpstr>
      <vt:lpstr>Comparison of MCS Selection Schemes</vt:lpstr>
      <vt:lpstr>Comparison of MCS Selection Schemes (2)</vt:lpstr>
      <vt:lpstr>Observations</vt:lpstr>
      <vt:lpstr>Proposal</vt:lpstr>
      <vt:lpstr>References</vt:lpstr>
    </vt:vector>
  </TitlesOfParts>
  <Company>AT&amp;T Labs Research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Broadcom User</cp:lastModifiedBy>
  <cp:revision>1316</cp:revision>
  <cp:lastPrinted>1998-02-10T13:28:06Z</cp:lastPrinted>
  <dcterms:created xsi:type="dcterms:W3CDTF">2007-05-21T21:00:37Z</dcterms:created>
  <dcterms:modified xsi:type="dcterms:W3CDTF">2014-01-22T23:21:34Z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-1492896339</vt:i4>
  </property>
  <property fmtid="{D5CDD505-2E9C-101B-9397-08002B2CF9AE}" pid="3" name="_NewReviewCycle">
    <vt:lpwstr/>
  </property>
  <property fmtid="{D5CDD505-2E9C-101B-9397-08002B2CF9AE}" pid="4" name="_EmailSubject">
    <vt:lpwstr>ED threshold for multiple RX antennsa</vt:lpwstr>
  </property>
  <property fmtid="{D5CDD505-2E9C-101B-9397-08002B2CF9AE}" pid="5" name="_AuthorEmail">
    <vt:lpwstr>njindal@broadcom.com</vt:lpwstr>
  </property>
  <property fmtid="{D5CDD505-2E9C-101B-9397-08002B2CF9AE}" pid="6" name="_AuthorEmailDisplayName">
    <vt:lpwstr>Nihar Jindal</vt:lpwstr>
  </property>
  <property fmtid="{D5CDD505-2E9C-101B-9397-08002B2CF9AE}" pid="7" name="_PreviousAdHocReviewCycleID">
    <vt:i4>-1237997891</vt:i4>
  </property>
</Properties>
</file>