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2"/>
  </p:notesMasterIdLst>
  <p:handoutMasterIdLst>
    <p:handoutMasterId r:id="rId23"/>
  </p:handoutMasterIdLst>
  <p:sldIdLst>
    <p:sldId id="269" r:id="rId3"/>
    <p:sldId id="310" r:id="rId4"/>
    <p:sldId id="358" r:id="rId5"/>
    <p:sldId id="341" r:id="rId6"/>
    <p:sldId id="342" r:id="rId7"/>
    <p:sldId id="343" r:id="rId8"/>
    <p:sldId id="345" r:id="rId9"/>
    <p:sldId id="344" r:id="rId10"/>
    <p:sldId id="367" r:id="rId11"/>
    <p:sldId id="368" r:id="rId12"/>
    <p:sldId id="369" r:id="rId13"/>
    <p:sldId id="370" r:id="rId14"/>
    <p:sldId id="371" r:id="rId15"/>
    <p:sldId id="372" r:id="rId16"/>
    <p:sldId id="373" r:id="rId17"/>
    <p:sldId id="374" r:id="rId18"/>
    <p:sldId id="375" r:id="rId19"/>
    <p:sldId id="376" r:id="rId20"/>
    <p:sldId id="377"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900" y="-5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148"/>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January 2014</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January 2014</a:t>
            </a:r>
            <a:endParaRPr lang="en-US"/>
          </a:p>
        </p:txBody>
      </p:sp>
      <p:sp>
        <p:nvSpPr>
          <p:cNvPr id="8" name="Footer Placeholder 7"/>
          <p:cNvSpPr>
            <a:spLocks noGrp="1"/>
          </p:cNvSpPr>
          <p:nvPr>
            <p:ph type="ftr" sz="quarter" idx="11"/>
          </p:nvPr>
        </p:nvSpPr>
        <p:spPr/>
        <p:txBody>
          <a:bodyPr/>
          <a:lstStyle/>
          <a:p>
            <a:r>
              <a:rPr lang="en-US" smtClean="0"/>
              <a:t>Ron Porat,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Ron Porat,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2014</a:t>
            </a:r>
            <a:endParaRPr lang="en-US"/>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2014</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2014</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802.11-14/0082r0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Ron Porat,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January 2014</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Improved Spatial Reuse Feasibility – Part I</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2014-01-20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2226159"/>
              </p:ext>
            </p:extLst>
          </p:nvPr>
        </p:nvGraphicFramePr>
        <p:xfrm>
          <a:off x="690563" y="2795588"/>
          <a:ext cx="6780212" cy="3140075"/>
        </p:xfrm>
        <a:graphic>
          <a:graphicData uri="http://schemas.openxmlformats.org/presentationml/2006/ole">
            <mc:AlternateContent xmlns:mc="http://schemas.openxmlformats.org/markup-compatibility/2006">
              <mc:Choice xmlns:v="urn:schemas-microsoft-com:vml" Requires="v">
                <p:oleObj spid="_x0000_s1794" name="Document" r:id="rId4" imgW="9112628" imgH="4216480" progId="Word.Document.8">
                  <p:embed/>
                </p:oleObj>
              </mc:Choice>
              <mc:Fallback>
                <p:oleObj name="Document" r:id="rId4" imgW="9112628" imgH="4216480" progId="Word.Document.8">
                  <p:embed/>
                  <p:pic>
                    <p:nvPicPr>
                      <p:cNvPr id="0" name="Object 3"/>
                      <p:cNvPicPr>
                        <a:picLocks noChangeAspect="1" noChangeArrowheads="1"/>
                      </p:cNvPicPr>
                      <p:nvPr/>
                    </p:nvPicPr>
                    <p:blipFill>
                      <a:blip r:embed="rId5"/>
                      <a:srcRect/>
                      <a:stretch>
                        <a:fillRect/>
                      </a:stretch>
                    </p:blipFill>
                    <p:spPr bwMode="auto">
                      <a:xfrm>
                        <a:off x="690563" y="2795588"/>
                        <a:ext cx="6780212"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Parameters</a:t>
            </a:r>
            <a:endParaRPr lang="en-US" dirty="0"/>
          </a:p>
        </p:txBody>
      </p:sp>
      <p:sp>
        <p:nvSpPr>
          <p:cNvPr id="3" name="Content Placeholder 2"/>
          <p:cNvSpPr>
            <a:spLocks noGrp="1"/>
          </p:cNvSpPr>
          <p:nvPr>
            <p:ph idx="1"/>
          </p:nvPr>
        </p:nvSpPr>
        <p:spPr>
          <a:xfrm>
            <a:off x="685800" y="1600200"/>
            <a:ext cx="7772400" cy="4648200"/>
          </a:xfrm>
        </p:spPr>
        <p:txBody>
          <a:bodyPr>
            <a:normAutofit fontScale="62500" lnSpcReduction="20000"/>
          </a:bodyPr>
          <a:lstStyle/>
          <a:p>
            <a:r>
              <a:rPr lang="en-US" sz="2300" dirty="0" smtClean="0"/>
              <a:t>5 floor building with 2x10 apartments per floor, 10m x 10m x 3m apartments</a:t>
            </a:r>
          </a:p>
          <a:p>
            <a:r>
              <a:rPr lang="en-US" sz="2300" dirty="0" smtClean="0"/>
              <a:t>5 STA’s per apartment, randomly located</a:t>
            </a:r>
          </a:p>
          <a:p>
            <a:r>
              <a:rPr lang="en-US" sz="2300" dirty="0" smtClean="0"/>
              <a:t>AWGN for baseline and 11nB model for PL, shadowing, and multipath:</a:t>
            </a:r>
          </a:p>
          <a:p>
            <a:pPr lvl="1"/>
            <a:r>
              <a:rPr lang="en-US" sz="2300" dirty="0" smtClean="0"/>
              <a:t>PL: free space until breakpoint distance of 5 meters, exponent of 3.5 after breakpoint distance</a:t>
            </a:r>
          </a:p>
          <a:p>
            <a:pPr lvl="1"/>
            <a:r>
              <a:rPr lang="en-US" sz="2300" dirty="0" smtClean="0"/>
              <a:t>4 dB shadow fading std. deviation</a:t>
            </a:r>
          </a:p>
          <a:p>
            <a:r>
              <a:rPr lang="en-US" sz="2300" dirty="0" smtClean="0"/>
              <a:t>Penetration losses: 12 dB floor, 17 dB </a:t>
            </a:r>
            <a:r>
              <a:rPr lang="en-US" sz="2300" dirty="0" smtClean="0"/>
              <a:t>wall. Total loss based on the formula below (details in part II)</a:t>
            </a:r>
            <a:endParaRPr lang="en-US" sz="2300" dirty="0" smtClean="0"/>
          </a:p>
          <a:p>
            <a:pPr lvl="1"/>
            <a:endParaRPr lang="en-US" sz="2300" dirty="0" smtClean="0"/>
          </a:p>
          <a:p>
            <a:pPr lvl="1"/>
            <a:endParaRPr lang="en-US" sz="2300" dirty="0"/>
          </a:p>
          <a:p>
            <a:pPr lvl="1"/>
            <a:endParaRPr lang="en-US" sz="2300" dirty="0" smtClean="0"/>
          </a:p>
          <a:p>
            <a:pPr lvl="1"/>
            <a:endParaRPr lang="en-US" sz="2300" dirty="0" smtClean="0"/>
          </a:p>
          <a:p>
            <a:endParaRPr lang="en-US" sz="2300" dirty="0" smtClean="0"/>
          </a:p>
          <a:p>
            <a:r>
              <a:rPr lang="en-US" sz="2300" dirty="0" smtClean="0"/>
              <a:t>2.4 GHz, 20 MHz channels, either all BSS’s on same channel or each BSS randomly picks 1 out of 3 </a:t>
            </a:r>
            <a:r>
              <a:rPr lang="en-US" sz="2300" dirty="0" smtClean="0"/>
              <a:t>channels (no adjacent channel leakage)</a:t>
            </a:r>
            <a:endParaRPr lang="en-US" sz="2300" dirty="0" smtClean="0"/>
          </a:p>
          <a:p>
            <a:r>
              <a:rPr lang="en-US" sz="2300" dirty="0" smtClean="0"/>
              <a:t>Traffic: full buffer, 100% DL, 50% DL</a:t>
            </a:r>
          </a:p>
          <a:p>
            <a:r>
              <a:rPr lang="en-US" sz="2300" dirty="0" smtClean="0"/>
              <a:t>Antennas: N</a:t>
            </a:r>
            <a:r>
              <a:rPr lang="en-US" sz="2300" baseline="-25000" dirty="0" smtClean="0"/>
              <a:t>AP</a:t>
            </a:r>
            <a:r>
              <a:rPr lang="en-US" sz="2300" dirty="0" smtClean="0"/>
              <a:t> = 2 (CDD), N</a:t>
            </a:r>
            <a:r>
              <a:rPr lang="en-US" sz="2300" baseline="-25000" dirty="0" smtClean="0"/>
              <a:t>STA</a:t>
            </a:r>
            <a:r>
              <a:rPr lang="en-US" sz="2300" dirty="0" smtClean="0"/>
              <a:t> = 1. For 2x1 scenario, 2RX uses </a:t>
            </a:r>
            <a:r>
              <a:rPr lang="en-US" sz="2300" dirty="0" smtClean="0"/>
              <a:t>MRC</a:t>
            </a:r>
            <a:r>
              <a:rPr lang="en-US" sz="2300" dirty="0"/>
              <a:t> </a:t>
            </a:r>
            <a:r>
              <a:rPr lang="en-US" sz="2300" dirty="0" smtClean="0">
                <a:sym typeface="Wingdings" panose="05000000000000000000" pitchFamily="2" charset="2"/>
              </a:rPr>
              <a:t> one spatial stream only</a:t>
            </a:r>
            <a:endParaRPr lang="en-US" sz="2300" dirty="0" smtClean="0"/>
          </a:p>
          <a:p>
            <a:r>
              <a:rPr lang="en-US" sz="2300" dirty="0"/>
              <a:t>TX </a:t>
            </a:r>
            <a:r>
              <a:rPr lang="en-US" sz="2300" dirty="0" smtClean="0"/>
              <a:t>power per antenna: </a:t>
            </a:r>
            <a:r>
              <a:rPr lang="en-US" sz="2300" dirty="0"/>
              <a:t>23 </a:t>
            </a:r>
            <a:r>
              <a:rPr lang="en-US" sz="2300" dirty="0" err="1"/>
              <a:t>dBm</a:t>
            </a:r>
            <a:r>
              <a:rPr lang="en-US" sz="2300" dirty="0"/>
              <a:t> AP, 17 </a:t>
            </a:r>
            <a:r>
              <a:rPr lang="en-US" sz="2300" dirty="0" err="1"/>
              <a:t>dBm</a:t>
            </a:r>
            <a:r>
              <a:rPr lang="en-US" sz="2300" dirty="0"/>
              <a:t> STA</a:t>
            </a:r>
          </a:p>
          <a:p>
            <a:r>
              <a:rPr lang="en-US" sz="2300" dirty="0"/>
              <a:t>5 dB noise </a:t>
            </a:r>
            <a:r>
              <a:rPr lang="en-US" sz="2300" dirty="0" smtClean="0"/>
              <a:t>figure</a:t>
            </a:r>
          </a:p>
          <a:p>
            <a:r>
              <a:rPr lang="en-US" sz="2300" dirty="0" smtClean="0"/>
              <a:t>Genie MCS</a:t>
            </a:r>
          </a:p>
          <a:p>
            <a:r>
              <a:rPr lang="en-US" sz="2300" dirty="0" smtClean="0"/>
              <a:t>CCA levels are varied from -90dBm to -30dBm. (-90dBm assumed lowest detection threshold)</a:t>
            </a:r>
            <a:endParaRPr lang="en-US" sz="2300"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093584331"/>
              </p:ext>
            </p:extLst>
          </p:nvPr>
        </p:nvGraphicFramePr>
        <p:xfrm>
          <a:off x="2438400" y="3124200"/>
          <a:ext cx="4418012" cy="635000"/>
        </p:xfrm>
        <a:graphic>
          <a:graphicData uri="http://schemas.openxmlformats.org/presentationml/2006/ole">
            <mc:AlternateContent xmlns:mc="http://schemas.openxmlformats.org/markup-compatibility/2006">
              <mc:Choice xmlns:v="urn:schemas-microsoft-com:vml" Requires="v">
                <p:oleObj spid="_x0000_s7200" name="Equation" r:id="rId3" imgW="2743200" imgH="393480" progId="Equation.DSMT4">
                  <p:embed/>
                </p:oleObj>
              </mc:Choice>
              <mc:Fallback>
                <p:oleObj name="Equation" r:id="rId3" imgW="2743200" imgH="393480" progId="Equation.DSMT4">
                  <p:embed/>
                  <p:pic>
                    <p:nvPicPr>
                      <p:cNvPr id="0" name=""/>
                      <p:cNvPicPr>
                        <a:picLocks noChangeAspect="1" noChangeArrowheads="1"/>
                      </p:cNvPicPr>
                      <p:nvPr/>
                    </p:nvPicPr>
                    <p:blipFill>
                      <a:blip r:embed="rId4"/>
                      <a:srcRect/>
                      <a:stretch>
                        <a:fillRect/>
                      </a:stretch>
                    </p:blipFill>
                    <p:spPr bwMode="auto">
                      <a:xfrm>
                        <a:off x="2438400" y="3124200"/>
                        <a:ext cx="4418012"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63168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Performance</a:t>
            </a:r>
            <a:endParaRPr lang="en-US" dirty="0"/>
          </a:p>
        </p:txBody>
      </p:sp>
      <p:sp>
        <p:nvSpPr>
          <p:cNvPr id="3" name="Content Placeholder 2"/>
          <p:cNvSpPr>
            <a:spLocks noGrp="1"/>
          </p:cNvSpPr>
          <p:nvPr>
            <p:ph idx="1"/>
          </p:nvPr>
        </p:nvSpPr>
        <p:spPr>
          <a:xfrm>
            <a:off x="685800" y="1752600"/>
            <a:ext cx="7772400" cy="4343400"/>
          </a:xfrm>
        </p:spPr>
        <p:txBody>
          <a:bodyPr>
            <a:noAutofit/>
          </a:bodyPr>
          <a:lstStyle/>
          <a:p>
            <a:r>
              <a:rPr lang="en-US" sz="1600" dirty="0" smtClean="0"/>
              <a:t>CCA threshold set a -90dBm</a:t>
            </a:r>
          </a:p>
          <a:p>
            <a:endParaRPr lang="en-US" sz="1600" dirty="0" smtClean="0"/>
          </a:p>
          <a:p>
            <a:r>
              <a:rPr lang="en-US" sz="1600" dirty="0" smtClean="0"/>
              <a:t>Because </a:t>
            </a:r>
            <a:r>
              <a:rPr lang="en-US" sz="1600" dirty="0" smtClean="0"/>
              <a:t>of small apartment size and high TX power, single TX shuts down large # of neighboring apartments when the lowest value of CCA is used </a:t>
            </a:r>
          </a:p>
          <a:p>
            <a:pPr lvl="1"/>
            <a:r>
              <a:rPr lang="en-US" sz="1400" dirty="0" smtClean="0"/>
              <a:t>For AWGN without shadowing, interior AP transmission shuts down (heard at power &gt; -90 </a:t>
            </a:r>
            <a:r>
              <a:rPr lang="en-US" sz="1400" dirty="0" err="1" smtClean="0"/>
              <a:t>dBm</a:t>
            </a:r>
            <a:r>
              <a:rPr lang="en-US" sz="1400" dirty="0" smtClean="0"/>
              <a:t>) 30 apartments</a:t>
            </a:r>
          </a:p>
          <a:p>
            <a:pPr lvl="1"/>
            <a:r>
              <a:rPr lang="en-US" sz="1400" dirty="0" smtClean="0"/>
              <a:t>Airtime per apartment for AWGN with no shadowing: interior (48 apartments) 5.5%, non-corner edge (44 apartments) 8.5%, corner (8 apartments) 15%</a:t>
            </a:r>
          </a:p>
          <a:p>
            <a:pPr lvl="1"/>
            <a:r>
              <a:rPr lang="en-US" sz="1400" dirty="0" smtClean="0"/>
              <a:t>Shadowing and multipath lead to spread in airtime per apartment</a:t>
            </a:r>
          </a:p>
          <a:p>
            <a:endParaRPr lang="en-US" sz="1600" dirty="0" smtClean="0"/>
          </a:p>
          <a:p>
            <a:r>
              <a:rPr lang="en-US" sz="1600" dirty="0" smtClean="0"/>
              <a:t>Highest MCS (8) achieved whenever on-air, because small apartment size leads to very strong signal (above -40 </a:t>
            </a:r>
            <a:r>
              <a:rPr lang="en-US" sz="1600" dirty="0" err="1" smtClean="0"/>
              <a:t>dBm</a:t>
            </a:r>
            <a:r>
              <a:rPr lang="en-US" sz="1600" dirty="0" smtClean="0"/>
              <a:t>) and low CCA threshold ensures very low interference</a:t>
            </a:r>
          </a:p>
          <a:p>
            <a:pPr lvl="1"/>
            <a:r>
              <a:rPr lang="en-US" sz="1400" dirty="0" smtClean="0"/>
              <a:t>RX power by STA (in absence of shadowing or multipath) in corner of apartment is -36 </a:t>
            </a:r>
            <a:r>
              <a:rPr lang="en-US" sz="1400" dirty="0" err="1" smtClean="0"/>
              <a:t>dBm</a:t>
            </a:r>
            <a:r>
              <a:rPr lang="en-US" sz="1400" dirty="0" smtClean="0"/>
              <a:t> for center AP, and -47 </a:t>
            </a:r>
            <a:r>
              <a:rPr lang="en-US" sz="1400" dirty="0" err="1" smtClean="0"/>
              <a:t>dBm</a:t>
            </a:r>
            <a:r>
              <a:rPr lang="en-US" sz="1400" dirty="0" smtClean="0"/>
              <a:t> for AP in opposite corner, but only -71 </a:t>
            </a:r>
            <a:r>
              <a:rPr lang="en-US" sz="1400" dirty="0" err="1" smtClean="0"/>
              <a:t>dBm</a:t>
            </a:r>
            <a:r>
              <a:rPr lang="en-US" sz="1400" dirty="0" smtClean="0"/>
              <a:t> is needed for MCS8</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320947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Baseline Results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12" name="Content Placeholder 2"/>
          <p:cNvSpPr txBox="1">
            <a:spLocks/>
          </p:cNvSpPr>
          <p:nvPr/>
        </p:nvSpPr>
        <p:spPr bwMode="auto">
          <a:xfrm>
            <a:off x="691738" y="1524000"/>
            <a:ext cx="7772400" cy="99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Results </a:t>
            </a:r>
            <a:r>
              <a:rPr lang="en-US" sz="1600" dirty="0"/>
              <a:t>for 100% DL, center </a:t>
            </a:r>
            <a:r>
              <a:rPr lang="en-US" sz="1600" dirty="0" smtClean="0"/>
              <a:t>AP</a:t>
            </a:r>
            <a:endParaRPr lang="en-US" sz="1200" dirty="0"/>
          </a:p>
          <a:p>
            <a:r>
              <a:rPr lang="en-US" sz="1600" dirty="0" smtClean="0"/>
              <a:t>Plots of throughput CDF and airtime (per STA) CDF</a:t>
            </a:r>
          </a:p>
          <a:p>
            <a:pPr lvl="1"/>
            <a:endParaRPr lang="en-US" sz="1600" dirty="0" smtClean="0"/>
          </a:p>
          <a:p>
            <a:pPr lvl="1"/>
            <a:endParaRPr lang="en-US" sz="1600" dirty="0"/>
          </a:p>
        </p:txBody>
      </p:sp>
      <p:graphicFrame>
        <p:nvGraphicFramePr>
          <p:cNvPr id="14" name="Table 13"/>
          <p:cNvGraphicFramePr>
            <a:graphicFrameLocks noGrp="1"/>
          </p:cNvGraphicFramePr>
          <p:nvPr>
            <p:extLst>
              <p:ext uri="{D42A27DB-BD31-4B8C-83A1-F6EECF244321}">
                <p14:modId xmlns:p14="http://schemas.microsoft.com/office/powerpoint/2010/main" val="3241130550"/>
              </p:ext>
            </p:extLst>
          </p:nvPr>
        </p:nvGraphicFramePr>
        <p:xfrm>
          <a:off x="1066800" y="2362200"/>
          <a:ext cx="7397340" cy="1524140"/>
        </p:xfrm>
        <a:graphic>
          <a:graphicData uri="http://schemas.openxmlformats.org/drawingml/2006/table">
            <a:tbl>
              <a:tblPr firstRow="1" bandRow="1">
                <a:tableStyleId>{5C22544A-7EE6-4342-B048-85BDC9FD1C3A}</a:tableStyleId>
              </a:tblPr>
              <a:tblGrid>
                <a:gridCol w="1479468"/>
                <a:gridCol w="1479468"/>
                <a:gridCol w="1479468"/>
                <a:gridCol w="1479468"/>
                <a:gridCol w="1479468"/>
              </a:tblGrid>
              <a:tr h="304870">
                <a:tc>
                  <a:txBody>
                    <a:bodyPr/>
                    <a:lstStyle/>
                    <a:p>
                      <a:r>
                        <a:rPr lang="en-US" sz="1200" dirty="0" smtClean="0"/>
                        <a:t>Channel</a:t>
                      </a:r>
                      <a:endParaRPr lang="en-US" sz="1200" dirty="0"/>
                    </a:p>
                  </a:txBody>
                  <a:tcPr/>
                </a:tc>
                <a:tc>
                  <a:txBody>
                    <a:bodyPr/>
                    <a:lstStyle/>
                    <a:p>
                      <a:r>
                        <a:rPr lang="en-US" sz="1200" dirty="0" smtClean="0"/>
                        <a:t>Drops/TX</a:t>
                      </a:r>
                      <a:r>
                        <a:rPr lang="en-US" sz="1200" baseline="0" dirty="0" smtClean="0"/>
                        <a:t> events</a:t>
                      </a:r>
                      <a:endParaRPr lang="en-US" sz="1200" dirty="0"/>
                    </a:p>
                  </a:txBody>
                  <a:tcPr/>
                </a:tc>
                <a:tc>
                  <a:txBody>
                    <a:bodyPr/>
                    <a:lstStyle/>
                    <a:p>
                      <a:r>
                        <a:rPr lang="en-US" sz="1200" dirty="0" smtClean="0"/>
                        <a:t>Mean </a:t>
                      </a:r>
                      <a:r>
                        <a:rPr lang="en-US" sz="1200" dirty="0" err="1" smtClean="0"/>
                        <a:t>Tput</a:t>
                      </a:r>
                      <a:r>
                        <a:rPr lang="en-US" sz="1200" dirty="0" smtClean="0"/>
                        <a:t> (Mbps)</a:t>
                      </a:r>
                      <a:endParaRPr lang="en-US" sz="1200" dirty="0"/>
                    </a:p>
                  </a:txBody>
                  <a:tcPr/>
                </a:tc>
                <a:tc>
                  <a:txBody>
                    <a:bodyPr/>
                    <a:lstStyle/>
                    <a:p>
                      <a:r>
                        <a:rPr lang="en-US" sz="1200" dirty="0" smtClean="0"/>
                        <a:t>5% </a:t>
                      </a:r>
                      <a:r>
                        <a:rPr lang="en-US" sz="1200" dirty="0" err="1" smtClean="0"/>
                        <a:t>Tput</a:t>
                      </a:r>
                      <a:r>
                        <a:rPr lang="en-US" sz="1200" dirty="0" smtClean="0"/>
                        <a:t> (Mbps)</a:t>
                      </a:r>
                      <a:endParaRPr lang="en-US" sz="1200" dirty="0"/>
                    </a:p>
                  </a:txBody>
                  <a:tcPr/>
                </a:tc>
                <a:tc>
                  <a:txBody>
                    <a:bodyPr/>
                    <a:lstStyle/>
                    <a:p>
                      <a:r>
                        <a:rPr lang="en-US" sz="1200" dirty="0" err="1" smtClean="0"/>
                        <a:t>Avg</a:t>
                      </a:r>
                      <a:r>
                        <a:rPr lang="en-US" sz="1200" dirty="0" smtClean="0"/>
                        <a:t> # Links Active</a:t>
                      </a:r>
                      <a:endParaRPr lang="en-US" sz="1200" dirty="0"/>
                    </a:p>
                  </a:txBody>
                  <a:tcPr/>
                </a:tc>
              </a:tr>
              <a:tr h="304870">
                <a:tc>
                  <a:txBody>
                    <a:bodyPr/>
                    <a:lstStyle/>
                    <a:p>
                      <a:r>
                        <a:rPr lang="en-US" sz="1200" dirty="0" smtClean="0"/>
                        <a:t>AWGN, no shadow</a:t>
                      </a:r>
                      <a:endParaRPr lang="en-US" sz="1200" dirty="0"/>
                    </a:p>
                  </a:txBody>
                  <a:tcPr/>
                </a:tc>
                <a:tc>
                  <a:txBody>
                    <a:bodyPr/>
                    <a:lstStyle/>
                    <a:p>
                      <a:r>
                        <a:rPr lang="en-US" sz="1200" dirty="0" smtClean="0"/>
                        <a:t>1/10000</a:t>
                      </a:r>
                      <a:endParaRPr lang="en-US" sz="1200" dirty="0"/>
                    </a:p>
                  </a:txBody>
                  <a:tcPr/>
                </a:tc>
                <a:tc>
                  <a:txBody>
                    <a:bodyPr/>
                    <a:lstStyle/>
                    <a:p>
                      <a:r>
                        <a:rPr lang="en-US" sz="1200" dirty="0" smtClean="0"/>
                        <a:t>1.20</a:t>
                      </a:r>
                      <a:endParaRPr lang="en-US" sz="1200" dirty="0"/>
                    </a:p>
                  </a:txBody>
                  <a:tcPr/>
                </a:tc>
                <a:tc>
                  <a:txBody>
                    <a:bodyPr/>
                    <a:lstStyle/>
                    <a:p>
                      <a:r>
                        <a:rPr lang="en-US" sz="1200" dirty="0" smtClean="0"/>
                        <a:t>0.8</a:t>
                      </a:r>
                      <a:endParaRPr lang="en-US" sz="1200" dirty="0"/>
                    </a:p>
                  </a:txBody>
                  <a:tcPr/>
                </a:tc>
                <a:tc>
                  <a:txBody>
                    <a:bodyPr/>
                    <a:lstStyle/>
                    <a:p>
                      <a:r>
                        <a:rPr lang="en-US" sz="1200" dirty="0" smtClean="0"/>
                        <a:t>7.7</a:t>
                      </a:r>
                      <a:endParaRPr lang="en-US" sz="1200" dirty="0"/>
                    </a:p>
                  </a:txBody>
                  <a:tcPr/>
                </a:tc>
              </a:tr>
              <a:tr h="373310">
                <a:tc>
                  <a:txBody>
                    <a:bodyPr/>
                    <a:lstStyle/>
                    <a:p>
                      <a:r>
                        <a:rPr lang="en-US" sz="1200" dirty="0" smtClean="0"/>
                        <a:t>AWGN, 4</a:t>
                      </a:r>
                      <a:r>
                        <a:rPr lang="en-US" sz="1200" baseline="0" dirty="0" smtClean="0"/>
                        <a:t> dB shadow</a:t>
                      </a:r>
                      <a:endParaRPr lang="en-US" sz="1200" dirty="0"/>
                    </a:p>
                  </a:txBody>
                  <a:tcPr/>
                </a:tc>
                <a:tc>
                  <a:txBody>
                    <a:bodyPr/>
                    <a:lstStyle/>
                    <a:p>
                      <a:r>
                        <a:rPr lang="en-US" sz="1200" dirty="0" smtClean="0"/>
                        <a:t>10/10000</a:t>
                      </a:r>
                      <a:endParaRPr lang="en-US" sz="1200" dirty="0"/>
                    </a:p>
                  </a:txBody>
                  <a:tcPr/>
                </a:tc>
                <a:tc>
                  <a:txBody>
                    <a:bodyPr/>
                    <a:lstStyle/>
                    <a:p>
                      <a:r>
                        <a:rPr lang="en-US" sz="1200" dirty="0" smtClean="0"/>
                        <a:t>1.24</a:t>
                      </a:r>
                      <a:endParaRPr lang="en-US" sz="1200" dirty="0"/>
                    </a:p>
                  </a:txBody>
                  <a:tcPr/>
                </a:tc>
                <a:tc>
                  <a:txBody>
                    <a:bodyPr/>
                    <a:lstStyle/>
                    <a:p>
                      <a:r>
                        <a:rPr lang="en-US" sz="1200" dirty="0" smtClean="0"/>
                        <a:t>0.76</a:t>
                      </a:r>
                      <a:endParaRPr lang="en-US" sz="1200" dirty="0"/>
                    </a:p>
                  </a:txBody>
                  <a:tcPr/>
                </a:tc>
                <a:tc>
                  <a:txBody>
                    <a:bodyPr/>
                    <a:lstStyle/>
                    <a:p>
                      <a:r>
                        <a:rPr lang="en-US" sz="1200" dirty="0" smtClean="0"/>
                        <a:t>8.0</a:t>
                      </a:r>
                      <a:endParaRPr lang="en-US" sz="1200" dirty="0"/>
                    </a:p>
                  </a:txBody>
                  <a:tcPr/>
                </a:tc>
              </a:tr>
              <a:tr h="373310">
                <a:tc>
                  <a:txBody>
                    <a:bodyPr/>
                    <a:lstStyle/>
                    <a:p>
                      <a:r>
                        <a:rPr lang="en-US" sz="1200" dirty="0" smtClean="0"/>
                        <a:t>2x1 11nB, 4 dB shadow</a:t>
                      </a:r>
                      <a:endParaRPr lang="en-US" sz="1200" dirty="0"/>
                    </a:p>
                  </a:txBody>
                  <a:tcPr/>
                </a:tc>
                <a:tc>
                  <a:txBody>
                    <a:bodyPr/>
                    <a:lstStyle/>
                    <a:p>
                      <a:r>
                        <a:rPr lang="en-US" sz="1200" dirty="0" smtClean="0"/>
                        <a:t>10/10000</a:t>
                      </a:r>
                      <a:endParaRPr lang="en-US" sz="1200" dirty="0"/>
                    </a:p>
                  </a:txBody>
                  <a:tcPr/>
                </a:tc>
                <a:tc>
                  <a:txBody>
                    <a:bodyPr/>
                    <a:lstStyle/>
                    <a:p>
                      <a:r>
                        <a:rPr lang="en-US" sz="1200" dirty="0" smtClean="0"/>
                        <a:t>1.16</a:t>
                      </a:r>
                      <a:endParaRPr lang="en-US" sz="1200" dirty="0"/>
                    </a:p>
                  </a:txBody>
                  <a:tcPr/>
                </a:tc>
                <a:tc>
                  <a:txBody>
                    <a:bodyPr/>
                    <a:lstStyle/>
                    <a:p>
                      <a:r>
                        <a:rPr lang="en-US" sz="1200" dirty="0" smtClean="0"/>
                        <a:t>0.69</a:t>
                      </a:r>
                      <a:endParaRPr lang="en-US" sz="1200" dirty="0"/>
                    </a:p>
                  </a:txBody>
                  <a:tcPr/>
                </a:tc>
                <a:tc>
                  <a:txBody>
                    <a:bodyPr/>
                    <a:lstStyle/>
                    <a:p>
                      <a:r>
                        <a:rPr lang="en-US" sz="1200" dirty="0" smtClean="0"/>
                        <a:t>7.5</a:t>
                      </a:r>
                    </a:p>
                  </a:txBody>
                  <a:tcPr/>
                </a:tc>
              </a:tr>
            </a:tbl>
          </a:graphicData>
        </a:graphic>
      </p:graphicFrame>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311" y="4114799"/>
            <a:ext cx="8921254" cy="2299287"/>
          </a:xfrm>
          <a:prstGeom prst="rect">
            <a:avLst/>
          </a:prstGeom>
        </p:spPr>
      </p:pic>
    </p:spTree>
    <p:extLst>
      <p:ext uri="{BB962C8B-B14F-4D97-AF65-F5344CB8AC3E}">
        <p14:creationId xmlns:p14="http://schemas.microsoft.com/office/powerpoint/2010/main" val="3477470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685800" y="1828800"/>
            <a:ext cx="7772400" cy="1676400"/>
          </a:xfrm>
        </p:spPr>
        <p:txBody>
          <a:bodyPr>
            <a:normAutofit fontScale="70000" lnSpcReduction="20000"/>
          </a:bodyPr>
          <a:lstStyle/>
          <a:p>
            <a:r>
              <a:rPr lang="en-US" dirty="0" smtClean="0"/>
              <a:t>If CCA threshold increased to -60 </a:t>
            </a:r>
            <a:r>
              <a:rPr lang="en-US" dirty="0" err="1" smtClean="0"/>
              <a:t>dBm</a:t>
            </a:r>
            <a:r>
              <a:rPr lang="en-US" dirty="0" smtClean="0"/>
              <a:t>, can still maintain MCS8 for almost all links while increasing airtime per STA by 4X</a:t>
            </a:r>
          </a:p>
          <a:p>
            <a:pPr lvl="1"/>
            <a:r>
              <a:rPr lang="en-US" dirty="0"/>
              <a:t>Because signal RX power is &gt;&gt; than required for </a:t>
            </a:r>
            <a:r>
              <a:rPr lang="en-US" dirty="0" smtClean="0"/>
              <a:t>MCS8</a:t>
            </a:r>
          </a:p>
          <a:p>
            <a:pPr lvl="1"/>
            <a:endParaRPr lang="en-US" dirty="0" smtClean="0"/>
          </a:p>
          <a:p>
            <a:r>
              <a:rPr lang="en-US" dirty="0" smtClean="0"/>
              <a:t>With threshold &gt; -60 </a:t>
            </a:r>
            <a:r>
              <a:rPr lang="en-US" dirty="0" err="1" smtClean="0"/>
              <a:t>dBm</a:t>
            </a:r>
            <a:r>
              <a:rPr lang="en-US" dirty="0" smtClean="0"/>
              <a:t>, interference begins leading to lower MCS’s.</a:t>
            </a:r>
          </a:p>
          <a:p>
            <a:pPr lvl="1"/>
            <a:r>
              <a:rPr lang="en-US" dirty="0" smtClean="0"/>
              <a:t>Mean throughput continues to increase as threshold goes &gt; -60 </a:t>
            </a:r>
            <a:r>
              <a:rPr lang="en-US" dirty="0" err="1" smtClean="0"/>
              <a:t>dBm</a:t>
            </a:r>
            <a:r>
              <a:rPr lang="en-US" dirty="0" smtClean="0"/>
              <a:t>, but 5% throughput begins to drop</a:t>
            </a:r>
            <a:endParaRPr lang="en-US" dirty="0"/>
          </a:p>
        </p:txBody>
      </p:sp>
      <p:sp>
        <p:nvSpPr>
          <p:cNvPr id="2" name="Title 1"/>
          <p:cNvSpPr>
            <a:spLocks noGrp="1"/>
          </p:cNvSpPr>
          <p:nvPr>
            <p:ph type="title"/>
          </p:nvPr>
        </p:nvSpPr>
        <p:spPr/>
        <p:txBody>
          <a:bodyPr/>
          <a:lstStyle/>
          <a:p>
            <a:r>
              <a:rPr lang="en-US" sz="2400" dirty="0" smtClean="0"/>
              <a:t>AWGN, 4 dB shadow, center AP, 1 channel, 100% DL</a:t>
            </a:r>
            <a:endParaRPr lang="en-US" sz="2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aphicFrame>
        <p:nvGraphicFramePr>
          <p:cNvPr id="14" name="Table 13"/>
          <p:cNvGraphicFramePr>
            <a:graphicFrameLocks noGrp="1"/>
          </p:cNvGraphicFramePr>
          <p:nvPr>
            <p:extLst>
              <p:ext uri="{D42A27DB-BD31-4B8C-83A1-F6EECF244321}">
                <p14:modId xmlns:p14="http://schemas.microsoft.com/office/powerpoint/2010/main" val="649115379"/>
              </p:ext>
            </p:extLst>
          </p:nvPr>
        </p:nvGraphicFramePr>
        <p:xfrm>
          <a:off x="2667000" y="3581400"/>
          <a:ext cx="4267200" cy="2788920"/>
        </p:xfrm>
        <a:graphic>
          <a:graphicData uri="http://schemas.openxmlformats.org/drawingml/2006/table">
            <a:tbl>
              <a:tblPr firstRow="1" bandRow="1">
                <a:tableStyleId>{5C22544A-7EE6-4342-B048-85BDC9FD1C3A}</a:tableStyleId>
              </a:tblPr>
              <a:tblGrid>
                <a:gridCol w="1422400"/>
                <a:gridCol w="1422400"/>
                <a:gridCol w="1422400"/>
              </a:tblGrid>
              <a:tr h="388276">
                <a:tc>
                  <a:txBody>
                    <a:bodyPr/>
                    <a:lstStyle/>
                    <a:p>
                      <a:pPr algn="ctr"/>
                      <a:r>
                        <a:rPr lang="en-US" sz="1200" dirty="0" smtClean="0"/>
                        <a:t>CCA Threshold</a:t>
                      </a:r>
                      <a:endParaRPr lang="en-US" sz="1200" dirty="0"/>
                    </a:p>
                  </a:txBody>
                  <a:tcPr/>
                </a:tc>
                <a:tc>
                  <a:txBody>
                    <a:bodyPr/>
                    <a:lstStyle/>
                    <a:p>
                      <a:pPr algn="ctr"/>
                      <a:r>
                        <a:rPr lang="en-US" sz="1200" dirty="0" err="1" smtClean="0"/>
                        <a:t>Avg</a:t>
                      </a:r>
                      <a:r>
                        <a:rPr lang="en-US" sz="1200" dirty="0" smtClean="0"/>
                        <a:t> per-STA airtime </a:t>
                      </a:r>
                      <a:r>
                        <a:rPr lang="en-US" sz="1200" baseline="0" dirty="0" smtClean="0"/>
                        <a:t> </a:t>
                      </a:r>
                      <a:r>
                        <a:rPr lang="en-US" sz="1200" dirty="0" smtClean="0"/>
                        <a:t>(%)</a:t>
                      </a:r>
                      <a:endParaRPr lang="en-US" sz="1200" dirty="0"/>
                    </a:p>
                  </a:txBody>
                  <a:tcPr/>
                </a:tc>
                <a:tc>
                  <a:txBody>
                    <a:bodyPr/>
                    <a:lstStyle/>
                    <a:p>
                      <a:pPr algn="ctr"/>
                      <a:r>
                        <a:rPr lang="en-US" sz="1200" dirty="0" err="1" smtClean="0"/>
                        <a:t>Avg</a:t>
                      </a:r>
                      <a:r>
                        <a:rPr lang="en-US" sz="1200" dirty="0" smtClean="0"/>
                        <a:t> rate of active link (Mbps)</a:t>
                      </a:r>
                      <a:endParaRPr lang="en-US" sz="1200" dirty="0"/>
                    </a:p>
                  </a:txBody>
                  <a:tcPr/>
                </a:tc>
              </a:tr>
              <a:tr h="232966">
                <a:tc>
                  <a:txBody>
                    <a:bodyPr/>
                    <a:lstStyle/>
                    <a:p>
                      <a:pPr algn="ctr"/>
                      <a:r>
                        <a:rPr lang="en-US" sz="1100" b="1" dirty="0" smtClean="0">
                          <a:solidFill>
                            <a:srgbClr val="FF0000"/>
                          </a:solidFill>
                        </a:rPr>
                        <a:t>-90</a:t>
                      </a:r>
                      <a:endParaRPr lang="en-US" sz="1100" b="1" dirty="0">
                        <a:solidFill>
                          <a:srgbClr val="FF0000"/>
                        </a:solidFill>
                      </a:endParaRPr>
                    </a:p>
                  </a:txBody>
                  <a:tcPr/>
                </a:tc>
                <a:tc>
                  <a:txBody>
                    <a:bodyPr/>
                    <a:lstStyle/>
                    <a:p>
                      <a:pPr algn="ctr"/>
                      <a:r>
                        <a:rPr lang="en-US" sz="1100" b="1" dirty="0" smtClean="0">
                          <a:solidFill>
                            <a:srgbClr val="FF0000"/>
                          </a:solidFill>
                        </a:rPr>
                        <a:t>1.6</a:t>
                      </a:r>
                      <a:endParaRPr lang="en-US" sz="1100" b="1" dirty="0">
                        <a:solidFill>
                          <a:srgbClr val="FF0000"/>
                        </a:solidFill>
                      </a:endParaRPr>
                    </a:p>
                  </a:txBody>
                  <a:tcPr/>
                </a:tc>
                <a:tc>
                  <a:txBody>
                    <a:bodyPr/>
                    <a:lstStyle/>
                    <a:p>
                      <a:pPr algn="ctr"/>
                      <a:r>
                        <a:rPr lang="en-US" sz="1100" b="1" dirty="0" smtClean="0">
                          <a:solidFill>
                            <a:srgbClr val="FF0000"/>
                          </a:solidFill>
                        </a:rPr>
                        <a:t>78</a:t>
                      </a:r>
                      <a:endParaRPr lang="en-US" sz="1100" b="1" dirty="0">
                        <a:solidFill>
                          <a:srgbClr val="FF0000"/>
                        </a:solidFill>
                      </a:endParaRPr>
                    </a:p>
                  </a:txBody>
                  <a:tcPr/>
                </a:tc>
              </a:tr>
              <a:tr h="232966">
                <a:tc>
                  <a:txBody>
                    <a:bodyPr/>
                    <a:lstStyle/>
                    <a:p>
                      <a:pPr algn="ctr"/>
                      <a:r>
                        <a:rPr lang="en-US" sz="1100" dirty="0" smtClean="0"/>
                        <a:t>-85</a:t>
                      </a:r>
                      <a:endParaRPr lang="en-US" sz="1100" dirty="0"/>
                    </a:p>
                  </a:txBody>
                  <a:tcPr/>
                </a:tc>
                <a:tc>
                  <a:txBody>
                    <a:bodyPr/>
                    <a:lstStyle/>
                    <a:p>
                      <a:pPr algn="ctr"/>
                      <a:r>
                        <a:rPr lang="en-US" sz="1100" dirty="0" smtClean="0"/>
                        <a:t>2.0</a:t>
                      </a:r>
                      <a:endParaRPr lang="en-US" sz="1100" dirty="0"/>
                    </a:p>
                  </a:txBody>
                  <a:tcPr/>
                </a:tc>
                <a:tc>
                  <a:txBody>
                    <a:bodyPr/>
                    <a:lstStyle/>
                    <a:p>
                      <a:pPr algn="ctr"/>
                      <a:r>
                        <a:rPr lang="en-US" sz="1100" dirty="0" smtClean="0"/>
                        <a:t>78</a:t>
                      </a:r>
                      <a:endParaRPr lang="en-US" sz="1100" dirty="0"/>
                    </a:p>
                  </a:txBody>
                  <a:tcPr/>
                </a:tc>
              </a:tr>
              <a:tr h="232966">
                <a:tc>
                  <a:txBody>
                    <a:bodyPr/>
                    <a:lstStyle/>
                    <a:p>
                      <a:pPr algn="ctr"/>
                      <a:r>
                        <a:rPr lang="en-US" sz="1100" dirty="0" smtClean="0"/>
                        <a:t>-80</a:t>
                      </a:r>
                      <a:endParaRPr lang="en-US" sz="1100" dirty="0"/>
                    </a:p>
                  </a:txBody>
                  <a:tcPr/>
                </a:tc>
                <a:tc>
                  <a:txBody>
                    <a:bodyPr/>
                    <a:lstStyle/>
                    <a:p>
                      <a:pPr algn="ctr"/>
                      <a:r>
                        <a:rPr lang="en-US" sz="1100" dirty="0" smtClean="0"/>
                        <a:t>2.5</a:t>
                      </a:r>
                      <a:endParaRPr lang="en-US" sz="1100" dirty="0"/>
                    </a:p>
                  </a:txBody>
                  <a:tcPr/>
                </a:tc>
                <a:tc>
                  <a:txBody>
                    <a:bodyPr/>
                    <a:lstStyle/>
                    <a:p>
                      <a:pPr algn="ctr"/>
                      <a:r>
                        <a:rPr lang="en-US" sz="1100" dirty="0" smtClean="0"/>
                        <a:t>78</a:t>
                      </a:r>
                      <a:endParaRPr lang="en-US" sz="1100" dirty="0"/>
                    </a:p>
                  </a:txBody>
                  <a:tcPr/>
                </a:tc>
              </a:tr>
              <a:tr h="232966">
                <a:tc>
                  <a:txBody>
                    <a:bodyPr/>
                    <a:lstStyle/>
                    <a:p>
                      <a:pPr algn="ctr"/>
                      <a:r>
                        <a:rPr lang="en-US" sz="1100" dirty="0" smtClean="0"/>
                        <a:t>-75</a:t>
                      </a:r>
                      <a:endParaRPr lang="en-US" sz="1100" dirty="0"/>
                    </a:p>
                  </a:txBody>
                  <a:tcPr/>
                </a:tc>
                <a:tc>
                  <a:txBody>
                    <a:bodyPr/>
                    <a:lstStyle/>
                    <a:p>
                      <a:pPr algn="ctr"/>
                      <a:r>
                        <a:rPr lang="en-US" sz="1100" dirty="0" smtClean="0"/>
                        <a:t>2.9</a:t>
                      </a:r>
                      <a:endParaRPr lang="en-US" sz="1100" dirty="0"/>
                    </a:p>
                  </a:txBody>
                  <a:tcPr/>
                </a:tc>
                <a:tc>
                  <a:txBody>
                    <a:bodyPr/>
                    <a:lstStyle/>
                    <a:p>
                      <a:pPr algn="ctr"/>
                      <a:r>
                        <a:rPr lang="en-US" sz="1100" dirty="0" smtClean="0"/>
                        <a:t>78</a:t>
                      </a:r>
                      <a:endParaRPr lang="en-US" sz="1100" dirty="0"/>
                    </a:p>
                  </a:txBody>
                  <a:tcPr/>
                </a:tc>
              </a:tr>
              <a:tr h="232966">
                <a:tc>
                  <a:txBody>
                    <a:bodyPr/>
                    <a:lstStyle/>
                    <a:p>
                      <a:pPr algn="ctr"/>
                      <a:r>
                        <a:rPr lang="en-US" sz="1100" dirty="0" smtClean="0"/>
                        <a:t>-70</a:t>
                      </a:r>
                      <a:endParaRPr lang="en-US" sz="1100" dirty="0"/>
                    </a:p>
                  </a:txBody>
                  <a:tcPr/>
                </a:tc>
                <a:tc>
                  <a:txBody>
                    <a:bodyPr/>
                    <a:lstStyle/>
                    <a:p>
                      <a:pPr algn="ctr"/>
                      <a:r>
                        <a:rPr lang="en-US" sz="1100" dirty="0" smtClean="0"/>
                        <a:t>3.7</a:t>
                      </a:r>
                      <a:endParaRPr lang="en-US" sz="1100" dirty="0"/>
                    </a:p>
                  </a:txBody>
                  <a:tcPr/>
                </a:tc>
                <a:tc>
                  <a:txBody>
                    <a:bodyPr/>
                    <a:lstStyle/>
                    <a:p>
                      <a:pPr algn="ctr"/>
                      <a:r>
                        <a:rPr lang="en-US" sz="1100" dirty="0" smtClean="0"/>
                        <a:t>78</a:t>
                      </a:r>
                      <a:endParaRPr lang="en-US" sz="1100" dirty="0"/>
                    </a:p>
                  </a:txBody>
                  <a:tcPr/>
                </a:tc>
              </a:tr>
              <a:tr h="232966">
                <a:tc>
                  <a:txBody>
                    <a:bodyPr/>
                    <a:lstStyle/>
                    <a:p>
                      <a:pPr algn="ctr"/>
                      <a:r>
                        <a:rPr lang="en-US" sz="1100" dirty="0" smtClean="0"/>
                        <a:t>-65</a:t>
                      </a:r>
                      <a:endParaRPr lang="en-US" sz="1100" dirty="0"/>
                    </a:p>
                  </a:txBody>
                  <a:tcPr/>
                </a:tc>
                <a:tc>
                  <a:txBody>
                    <a:bodyPr/>
                    <a:lstStyle/>
                    <a:p>
                      <a:pPr algn="ctr"/>
                      <a:r>
                        <a:rPr lang="en-US" sz="1100" dirty="0" smtClean="0"/>
                        <a:t>4.9</a:t>
                      </a:r>
                      <a:endParaRPr lang="en-US" sz="1100" dirty="0"/>
                    </a:p>
                  </a:txBody>
                  <a:tcPr/>
                </a:tc>
                <a:tc>
                  <a:txBody>
                    <a:bodyPr/>
                    <a:lstStyle/>
                    <a:p>
                      <a:pPr algn="ctr"/>
                      <a:r>
                        <a:rPr lang="en-US" sz="1100" dirty="0" smtClean="0"/>
                        <a:t>77</a:t>
                      </a:r>
                      <a:endParaRPr lang="en-US" sz="1100" dirty="0"/>
                    </a:p>
                  </a:txBody>
                  <a:tcPr/>
                </a:tc>
              </a:tr>
              <a:tr h="232966">
                <a:tc>
                  <a:txBody>
                    <a:bodyPr/>
                    <a:lstStyle/>
                    <a:p>
                      <a:pPr algn="ctr"/>
                      <a:r>
                        <a:rPr lang="en-US" sz="1100" b="1" dirty="0" smtClean="0">
                          <a:solidFill>
                            <a:srgbClr val="FF0000"/>
                          </a:solidFill>
                        </a:rPr>
                        <a:t>-60</a:t>
                      </a:r>
                      <a:endParaRPr lang="en-US" sz="1100" b="1" dirty="0">
                        <a:solidFill>
                          <a:srgbClr val="FF0000"/>
                        </a:solidFill>
                      </a:endParaRPr>
                    </a:p>
                  </a:txBody>
                  <a:tcPr/>
                </a:tc>
                <a:tc>
                  <a:txBody>
                    <a:bodyPr/>
                    <a:lstStyle/>
                    <a:p>
                      <a:pPr algn="ctr"/>
                      <a:r>
                        <a:rPr lang="en-US" sz="1100" b="1" dirty="0" smtClean="0">
                          <a:solidFill>
                            <a:srgbClr val="FF0000"/>
                          </a:solidFill>
                        </a:rPr>
                        <a:t>6.5</a:t>
                      </a:r>
                      <a:endParaRPr lang="en-US" sz="1100" b="1" dirty="0">
                        <a:solidFill>
                          <a:srgbClr val="FF0000"/>
                        </a:solidFill>
                      </a:endParaRPr>
                    </a:p>
                  </a:txBody>
                  <a:tcPr/>
                </a:tc>
                <a:tc>
                  <a:txBody>
                    <a:bodyPr/>
                    <a:lstStyle/>
                    <a:p>
                      <a:pPr algn="ctr"/>
                      <a:r>
                        <a:rPr lang="en-US" sz="1100" b="1" dirty="0" smtClean="0">
                          <a:solidFill>
                            <a:srgbClr val="FF0000"/>
                          </a:solidFill>
                        </a:rPr>
                        <a:t>76</a:t>
                      </a:r>
                      <a:endParaRPr lang="en-US" sz="1100" b="1" dirty="0">
                        <a:solidFill>
                          <a:srgbClr val="FF0000"/>
                        </a:solidFill>
                      </a:endParaRPr>
                    </a:p>
                  </a:txBody>
                  <a:tcPr/>
                </a:tc>
              </a:tr>
              <a:tr h="232966">
                <a:tc>
                  <a:txBody>
                    <a:bodyPr/>
                    <a:lstStyle/>
                    <a:p>
                      <a:pPr algn="ctr"/>
                      <a:r>
                        <a:rPr lang="en-US" sz="1100" dirty="0" smtClean="0"/>
                        <a:t>-55</a:t>
                      </a:r>
                      <a:endParaRPr lang="en-US" sz="1100" dirty="0"/>
                    </a:p>
                  </a:txBody>
                  <a:tcPr/>
                </a:tc>
                <a:tc>
                  <a:txBody>
                    <a:bodyPr/>
                    <a:lstStyle/>
                    <a:p>
                      <a:pPr algn="ctr"/>
                      <a:r>
                        <a:rPr lang="en-US" sz="1100" dirty="0" smtClean="0"/>
                        <a:t>7.6</a:t>
                      </a:r>
                      <a:endParaRPr lang="en-US" sz="1100" dirty="0"/>
                    </a:p>
                  </a:txBody>
                  <a:tcPr/>
                </a:tc>
                <a:tc>
                  <a:txBody>
                    <a:bodyPr/>
                    <a:lstStyle/>
                    <a:p>
                      <a:pPr algn="ctr"/>
                      <a:r>
                        <a:rPr lang="en-US" sz="1100" dirty="0" smtClean="0"/>
                        <a:t>71</a:t>
                      </a:r>
                      <a:endParaRPr lang="en-US" sz="1100" dirty="0"/>
                    </a:p>
                  </a:txBody>
                  <a:tcPr/>
                </a:tc>
              </a:tr>
              <a:tr h="232966">
                <a:tc>
                  <a:txBody>
                    <a:bodyPr/>
                    <a:lstStyle/>
                    <a:p>
                      <a:pPr algn="ctr"/>
                      <a:r>
                        <a:rPr lang="en-US" sz="1100" dirty="0" smtClean="0"/>
                        <a:t>-50</a:t>
                      </a:r>
                      <a:endParaRPr lang="en-US" sz="1100" dirty="0"/>
                    </a:p>
                  </a:txBody>
                  <a:tcPr/>
                </a:tc>
                <a:tc>
                  <a:txBody>
                    <a:bodyPr/>
                    <a:lstStyle/>
                    <a:p>
                      <a:pPr algn="ctr"/>
                      <a:r>
                        <a:rPr lang="en-US" sz="1100" dirty="0" smtClean="0"/>
                        <a:t>9.1</a:t>
                      </a:r>
                      <a:endParaRPr lang="en-US" sz="1100" dirty="0"/>
                    </a:p>
                  </a:txBody>
                  <a:tcPr/>
                </a:tc>
                <a:tc>
                  <a:txBody>
                    <a:bodyPr/>
                    <a:lstStyle/>
                    <a:p>
                      <a:pPr algn="ctr"/>
                      <a:r>
                        <a:rPr lang="en-US" sz="1100" dirty="0" smtClean="0"/>
                        <a:t>62</a:t>
                      </a:r>
                      <a:endParaRPr lang="en-US" sz="1100" dirty="0"/>
                    </a:p>
                  </a:txBody>
                  <a:tcPr/>
                </a:tc>
              </a:tr>
            </a:tbl>
          </a:graphicData>
        </a:graphic>
      </p:graphicFrame>
    </p:spTree>
    <p:extLst>
      <p:ext uri="{BB962C8B-B14F-4D97-AF65-F5344CB8AC3E}">
        <p14:creationId xmlns:p14="http://schemas.microsoft.com/office/powerpoint/2010/main" val="3011605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AWGN, 4 dB shadow, center AP, 1 channel, 100% DL (2)</a:t>
            </a:r>
            <a:endParaRPr lang="en-US" sz="2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2191120"/>
            <a:ext cx="5715000" cy="4286250"/>
          </a:xfrm>
          <a:prstGeom prst="rect">
            <a:avLst/>
          </a:prstGeom>
        </p:spPr>
      </p:pic>
      <p:sp>
        <p:nvSpPr>
          <p:cNvPr id="9" name="Content Placeholder 8"/>
          <p:cNvSpPr>
            <a:spLocks noGrp="1"/>
          </p:cNvSpPr>
          <p:nvPr>
            <p:ph idx="1"/>
          </p:nvPr>
        </p:nvSpPr>
        <p:spPr>
          <a:xfrm>
            <a:off x="685800" y="1752600"/>
            <a:ext cx="7772400" cy="476250"/>
          </a:xfrm>
        </p:spPr>
        <p:txBody>
          <a:bodyPr>
            <a:normAutofit/>
          </a:bodyPr>
          <a:lstStyle/>
          <a:p>
            <a:r>
              <a:rPr lang="en-US" sz="1600" dirty="0" smtClean="0"/>
              <a:t>&gt; 4X gain in terms of mean and 5% throughput with -60 </a:t>
            </a:r>
            <a:r>
              <a:rPr lang="en-US" sz="1600" dirty="0" err="1" smtClean="0"/>
              <a:t>dBm</a:t>
            </a:r>
            <a:r>
              <a:rPr lang="en-US" sz="1600" dirty="0" smtClean="0"/>
              <a:t> threshold</a:t>
            </a:r>
            <a:endParaRPr lang="en-US" sz="1600" dirty="0"/>
          </a:p>
        </p:txBody>
      </p:sp>
    </p:spTree>
    <p:extLst>
      <p:ext uri="{BB962C8B-B14F-4D97-AF65-F5344CB8AC3E}">
        <p14:creationId xmlns:p14="http://schemas.microsoft.com/office/powerpoint/2010/main" val="3390738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t>2x1 11nB, 4 dB shadow, 100% DL traffic</a:t>
            </a:r>
            <a:endParaRPr lang="en-US" sz="2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2689104"/>
            <a:ext cx="6629400" cy="3778587"/>
          </a:xfrm>
          <a:prstGeom prst="rect">
            <a:avLst/>
          </a:prstGeom>
        </p:spPr>
      </p:pic>
      <p:sp>
        <p:nvSpPr>
          <p:cNvPr id="8" name="Content Placeholder 11"/>
          <p:cNvSpPr txBox="1">
            <a:spLocks/>
          </p:cNvSpPr>
          <p:nvPr/>
        </p:nvSpPr>
        <p:spPr bwMode="auto">
          <a:xfrm>
            <a:off x="708804" y="1371600"/>
            <a:ext cx="77724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200" dirty="0"/>
              <a:t>Center vs. randomly located AP</a:t>
            </a:r>
          </a:p>
          <a:p>
            <a:pPr lvl="1"/>
            <a:r>
              <a:rPr lang="en-US" sz="1100" dirty="0"/>
              <a:t>With random AP get weaker signal links and more random </a:t>
            </a:r>
            <a:r>
              <a:rPr lang="en-US" sz="1100" dirty="0" smtClean="0"/>
              <a:t>interference – some links are badly positioned for aggressive spatial reuse</a:t>
            </a:r>
            <a:endParaRPr lang="en-US" sz="1100" dirty="0"/>
          </a:p>
          <a:p>
            <a:pPr lvl="1"/>
            <a:r>
              <a:rPr lang="en-US" sz="1100" dirty="0" smtClean="0"/>
              <a:t>Mean throughputs are very similar, and 5% throughput very similar until reasonably high threshold reached</a:t>
            </a:r>
          </a:p>
          <a:p>
            <a:r>
              <a:rPr lang="en-US" sz="1200" dirty="0" smtClean="0"/>
              <a:t>1 vs. 3 channels</a:t>
            </a:r>
          </a:p>
          <a:p>
            <a:pPr lvl="1"/>
            <a:r>
              <a:rPr lang="en-US" sz="1100" dirty="0" smtClean="0"/>
              <a:t>Larger throughput for 3 channels vs. 1 channel, although gains are about 2X</a:t>
            </a:r>
          </a:p>
          <a:p>
            <a:pPr lvl="1"/>
            <a:r>
              <a:rPr lang="en-US" sz="1100" dirty="0" smtClean="0"/>
              <a:t>Performance </a:t>
            </a:r>
            <a:r>
              <a:rPr lang="en-US" sz="1100" dirty="0"/>
              <a:t>vs. CCA threshold </a:t>
            </a:r>
            <a:r>
              <a:rPr lang="en-US" sz="1100" dirty="0" smtClean="0"/>
              <a:t> shows same trends as 1 channel</a:t>
            </a:r>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sz="1200" dirty="0"/>
          </a:p>
          <a:p>
            <a:pPr marL="0" indent="0">
              <a:buNone/>
            </a:pPr>
            <a:r>
              <a:rPr lang="en-US" sz="1400" dirty="0" smtClean="0"/>
              <a:t>See &gt; 2X gain in terms</a:t>
            </a:r>
          </a:p>
          <a:p>
            <a:pPr marL="0" indent="0">
              <a:buNone/>
            </a:pPr>
            <a:r>
              <a:rPr lang="en-US" sz="1400" dirty="0" smtClean="0"/>
              <a:t>of mean and 5% </a:t>
            </a:r>
            <a:r>
              <a:rPr lang="en-US" sz="1400" dirty="0" err="1" smtClean="0"/>
              <a:t>Tput</a:t>
            </a:r>
            <a:r>
              <a:rPr lang="en-US" sz="1400" dirty="0" smtClean="0"/>
              <a:t> </a:t>
            </a:r>
          </a:p>
          <a:p>
            <a:pPr marL="0" indent="0">
              <a:buNone/>
            </a:pPr>
            <a:r>
              <a:rPr lang="en-US" sz="1400" dirty="0" smtClean="0"/>
              <a:t>at optimum point for all 4 </a:t>
            </a:r>
          </a:p>
          <a:p>
            <a:pPr marL="0" indent="0">
              <a:buNone/>
            </a:pPr>
            <a:r>
              <a:rPr lang="en-US" sz="1400" dirty="0" smtClean="0"/>
              <a:t>scenarios</a:t>
            </a:r>
            <a:endParaRPr lang="en-US" sz="1400" dirty="0"/>
          </a:p>
        </p:txBody>
      </p:sp>
    </p:spTree>
    <p:extLst>
      <p:ext uri="{BB962C8B-B14F-4D97-AF65-F5344CB8AC3E}">
        <p14:creationId xmlns:p14="http://schemas.microsoft.com/office/powerpoint/2010/main" val="3171052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2x1 11nB, 4 dB shadow, 100% DL vs. 50% DL traffic</a:t>
            </a:r>
            <a:endParaRPr lang="en-US" sz="2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Content Placeholder 11"/>
          <p:cNvSpPr txBox="1">
            <a:spLocks/>
          </p:cNvSpPr>
          <p:nvPr/>
        </p:nvSpPr>
        <p:spPr bwMode="auto">
          <a:xfrm>
            <a:off x="685800" y="1828800"/>
            <a:ext cx="7772400" cy="114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With mix of UL/DL traffic, UL </a:t>
            </a:r>
            <a:r>
              <a:rPr lang="en-US" dirty="0" err="1"/>
              <a:t>T</a:t>
            </a:r>
            <a:r>
              <a:rPr lang="en-US" dirty="0" err="1" smtClean="0"/>
              <a:t>put</a:t>
            </a:r>
            <a:r>
              <a:rPr lang="en-US" dirty="0" smtClean="0"/>
              <a:t> lower than DL due to lower power</a:t>
            </a:r>
          </a:p>
          <a:p>
            <a:pPr lvl="1"/>
            <a:r>
              <a:rPr lang="en-US" dirty="0" smtClean="0"/>
              <a:t>Effect only shows up when CCA threshold high enough to enable meaningful interference</a:t>
            </a:r>
          </a:p>
          <a:p>
            <a:pPr lvl="1"/>
            <a:r>
              <a:rPr lang="en-US" dirty="0" smtClean="0"/>
              <a:t>Gains for UL traffic smaller than for DL traffic, but still very large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2590800"/>
            <a:ext cx="6645637" cy="3861829"/>
          </a:xfrm>
          <a:prstGeom prst="rect">
            <a:avLst/>
          </a:prstGeom>
        </p:spPr>
      </p:pic>
    </p:spTree>
    <p:extLst>
      <p:ext uri="{BB962C8B-B14F-4D97-AF65-F5344CB8AC3E}">
        <p14:creationId xmlns:p14="http://schemas.microsoft.com/office/powerpoint/2010/main" val="2494603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85800" y="1676400"/>
            <a:ext cx="7772400" cy="4419600"/>
          </a:xfrm>
        </p:spPr>
        <p:txBody>
          <a:bodyPr>
            <a:noAutofit/>
          </a:bodyPr>
          <a:lstStyle/>
          <a:p>
            <a:r>
              <a:rPr lang="en-US" sz="1600" dirty="0" smtClean="0"/>
              <a:t>Ran simulation with different CCA thresholds, and </a:t>
            </a:r>
            <a:r>
              <a:rPr lang="en-US" sz="1600" dirty="0" err="1" smtClean="0"/>
              <a:t>ploted</a:t>
            </a:r>
            <a:r>
              <a:rPr lang="en-US" sz="1600" dirty="0" smtClean="0"/>
              <a:t> performance metrics vs. CCA threshold</a:t>
            </a:r>
          </a:p>
          <a:p>
            <a:pPr lvl="1"/>
            <a:r>
              <a:rPr lang="en-US" sz="1600" dirty="0" smtClean="0"/>
              <a:t>Increasing threshold leads to more spatial reuse and more interference -&gt; increased airtime per STA, at expense of increased interference (decreased SINR)</a:t>
            </a:r>
          </a:p>
          <a:p>
            <a:endParaRPr lang="en-US" sz="1600" dirty="0"/>
          </a:p>
          <a:p>
            <a:r>
              <a:rPr lang="en-US" sz="1600" dirty="0" smtClean="0"/>
              <a:t>Baseline: -90 </a:t>
            </a:r>
            <a:r>
              <a:rPr lang="en-US" sz="1600" dirty="0" err="1" smtClean="0"/>
              <a:t>dBm</a:t>
            </a:r>
            <a:r>
              <a:rPr lang="en-US" sz="1600" dirty="0" smtClean="0"/>
              <a:t> threshold</a:t>
            </a:r>
          </a:p>
          <a:p>
            <a:r>
              <a:rPr lang="en-US" sz="1600" dirty="0" smtClean="0"/>
              <a:t>We observe &gt;2X gain in mean throughput and </a:t>
            </a:r>
            <a:r>
              <a:rPr lang="en-US" sz="1600" dirty="0"/>
              <a:t>2</a:t>
            </a:r>
            <a:r>
              <a:rPr lang="en-US" sz="1600" dirty="0" smtClean="0"/>
              <a:t>X gain in 5% throughput (UL and DL traffic)  by increasing threshold to </a:t>
            </a:r>
            <a:r>
              <a:rPr lang="en-US" sz="1600" dirty="0" smtClean="0"/>
              <a:t>the range [-70,-60] </a:t>
            </a:r>
            <a:r>
              <a:rPr lang="en-US" sz="1600" dirty="0" err="1" smtClean="0"/>
              <a:t>dBm</a:t>
            </a:r>
            <a:endParaRPr lang="en-US" sz="1600" dirty="0" smtClean="0"/>
          </a:p>
          <a:p>
            <a:pPr lvl="1"/>
            <a:r>
              <a:rPr lang="en-US" sz="1600" dirty="0" smtClean="0"/>
              <a:t>Because apartments are so small, desired signal is very strong (~ -40 </a:t>
            </a:r>
            <a:r>
              <a:rPr lang="en-US" sz="1600" dirty="0" err="1" smtClean="0"/>
              <a:t>dBm</a:t>
            </a:r>
            <a:r>
              <a:rPr lang="en-US" sz="1600" dirty="0" smtClean="0"/>
              <a:t>) and thus highest MCS can be achieved even with -70 </a:t>
            </a:r>
            <a:r>
              <a:rPr lang="en-US" sz="1600" dirty="0" err="1" smtClean="0"/>
              <a:t>dBm</a:t>
            </a:r>
            <a:r>
              <a:rPr lang="en-US" sz="1600" dirty="0" smtClean="0"/>
              <a:t> </a:t>
            </a:r>
            <a:r>
              <a:rPr lang="en-US" sz="1600" dirty="0" smtClean="0"/>
              <a:t>interference</a:t>
            </a:r>
          </a:p>
          <a:p>
            <a:pPr lvl="1"/>
            <a:endParaRPr lang="en-US" sz="1600" dirty="0"/>
          </a:p>
          <a:p>
            <a:r>
              <a:rPr lang="en-US" sz="1600" dirty="0" smtClean="0"/>
              <a:t>The focus of this work was not on latency but we also note that latency is reduced with higher CCA since STA are not locked out of the channel for long periods of time when they here many neighbors</a:t>
            </a:r>
            <a:endParaRPr lang="en-US" sz="1600"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1769296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[1] 11-11-0061-00-00ac-cca-threshold-levels</a:t>
            </a:r>
          </a:p>
          <a:p>
            <a:pPr marL="0" indent="0">
              <a:buNone/>
            </a:pPr>
            <a:r>
              <a:rPr lang="en-US" dirty="0" smtClean="0"/>
              <a:t>[2] </a:t>
            </a:r>
            <a:r>
              <a:rPr lang="en-US" dirty="0"/>
              <a:t>S</a:t>
            </a:r>
            <a:r>
              <a:rPr lang="en-US" dirty="0" smtClean="0"/>
              <a:t>imulation </a:t>
            </a:r>
            <a:r>
              <a:rPr lang="en-US" dirty="0"/>
              <a:t>scenario working document </a:t>
            </a:r>
            <a:r>
              <a:rPr lang="en-US" dirty="0" smtClean="0"/>
              <a:t>11-13/1001r5</a:t>
            </a:r>
          </a:p>
          <a:p>
            <a:pPr marL="0" indent="0">
              <a:buNone/>
            </a:pPr>
            <a:r>
              <a:rPr lang="en-US" dirty="0" smtClean="0"/>
              <a:t>[</a:t>
            </a:r>
            <a:r>
              <a:rPr lang="en-US" dirty="0"/>
              <a:t>3] 11-13-1359-00-0hew-HEW-Evaluation-Methodology</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1145167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874589"/>
            <a:ext cx="7772400" cy="5519990"/>
          </a:xfrm>
        </p:spPr>
      </p:pic>
      <p:sp>
        <p:nvSpPr>
          <p:cNvPr id="2" name="Title 1"/>
          <p:cNvSpPr>
            <a:spLocks noGrp="1"/>
          </p:cNvSpPr>
          <p:nvPr>
            <p:ph type="title"/>
          </p:nvPr>
        </p:nvSpPr>
        <p:spPr>
          <a:xfrm>
            <a:off x="457200" y="762000"/>
            <a:ext cx="7772400" cy="457200"/>
          </a:xfrm>
        </p:spPr>
        <p:txBody>
          <a:bodyPr/>
          <a:lstStyle/>
          <a:p>
            <a:r>
              <a:rPr lang="en-US" sz="2800" dirty="0" smtClean="0"/>
              <a:t>Backup – Complete Results DL/UL 50/50</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681441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Background</a:t>
            </a:r>
          </a:p>
        </p:txBody>
      </p:sp>
      <p:sp>
        <p:nvSpPr>
          <p:cNvPr id="6149" name="Rectangle 3"/>
          <p:cNvSpPr>
            <a:spLocks noGrp="1" noChangeArrowheads="1"/>
          </p:cNvSpPr>
          <p:nvPr>
            <p:ph type="body" idx="1"/>
          </p:nvPr>
        </p:nvSpPr>
        <p:spPr>
          <a:xfrm>
            <a:off x="685800" y="1828800"/>
            <a:ext cx="7772400" cy="4572000"/>
          </a:xfrm>
        </p:spPr>
        <p:txBody>
          <a:bodyPr/>
          <a:lstStyle/>
          <a:p>
            <a:r>
              <a:rPr lang="en-US" sz="1600" b="0" dirty="0" smtClean="0"/>
              <a:t>During 11ac we investigated the appropriate value for CCA levels in secondary channels [1]. The value ended up </a:t>
            </a:r>
            <a:r>
              <a:rPr lang="en-US" sz="1600" b="0" dirty="0" smtClean="0"/>
              <a:t>at </a:t>
            </a:r>
            <a:r>
              <a:rPr lang="en-US" sz="1600" b="0" dirty="0" smtClean="0"/>
              <a:t>the</a:t>
            </a:r>
            <a:r>
              <a:rPr lang="en-US" sz="1600" b="0" dirty="0" smtClean="0"/>
              <a:t> </a:t>
            </a:r>
            <a:r>
              <a:rPr lang="en-US" sz="1600" b="0" dirty="0" smtClean="0"/>
              <a:t>mid point between aggressive (high) value close to ED level and a conservative (low) value close to the primary channel </a:t>
            </a:r>
            <a:r>
              <a:rPr lang="en-US" sz="1600" b="0" dirty="0" smtClean="0"/>
              <a:t>level [-62,-72,-82].</a:t>
            </a:r>
            <a:endParaRPr lang="en-US" sz="1600" b="0" dirty="0" smtClean="0"/>
          </a:p>
          <a:p>
            <a:r>
              <a:rPr lang="en-US" sz="1600" b="0" dirty="0" smtClean="0"/>
              <a:t>In this contribution we take a step back and investigate the optimal CCA value for the primary channel </a:t>
            </a:r>
            <a:r>
              <a:rPr lang="en-US" sz="1600" b="0" dirty="0" smtClean="0"/>
              <a:t>that maximizes</a:t>
            </a:r>
            <a:r>
              <a:rPr lang="en-US" sz="1600" b="0" dirty="0" smtClean="0"/>
              <a:t> </a:t>
            </a:r>
            <a:r>
              <a:rPr lang="en-US" sz="1600" b="0" dirty="0" smtClean="0"/>
              <a:t>the average throughput for dense deployments.  In particular we use a PHY system simulation to examine the average and 5 percentile throughput in scenario 1 of [2</a:t>
            </a:r>
            <a:r>
              <a:rPr lang="en-US" sz="1600" b="0" dirty="0" smtClean="0"/>
              <a:t>].  </a:t>
            </a:r>
            <a:endParaRPr lang="en-US" sz="1600" b="0" dirty="0" smtClean="0"/>
          </a:p>
          <a:p>
            <a:r>
              <a:rPr lang="en-US" sz="1600" b="0" dirty="0" smtClean="0"/>
              <a:t>The underlying mode of operation uses the concept of BSS color introduced in 11ah:</a:t>
            </a:r>
          </a:p>
          <a:p>
            <a:pPr lvl="1"/>
            <a:r>
              <a:rPr lang="en-US" sz="1400" dirty="0" smtClean="0"/>
              <a:t>Each BSS has a different color (TBD bits) that enables STA to know (with high probability) whether the transmission is within their BSS or not after decoding the SIG field.</a:t>
            </a:r>
          </a:p>
          <a:p>
            <a:pPr lvl="1"/>
            <a:r>
              <a:rPr lang="en-US" sz="1400" dirty="0" smtClean="0"/>
              <a:t>Transmissions within the BSS are deferred to at the lowest possible level in order to on one hand side provide the lowest sensitivity and on the other hand side prevent intra-BSS </a:t>
            </a:r>
            <a:r>
              <a:rPr lang="en-US" sz="1400" dirty="0" smtClean="0"/>
              <a:t>multiple unsynchronized transmissions </a:t>
            </a:r>
            <a:r>
              <a:rPr lang="en-US" sz="1400" dirty="0" smtClean="0"/>
              <a:t>(which are bound to be unsuccessful)</a:t>
            </a:r>
          </a:p>
          <a:p>
            <a:pPr lvl="1"/>
            <a:r>
              <a:rPr lang="en-US" sz="1400" b="0" dirty="0" smtClean="0"/>
              <a:t>Transmissions that are perceived to belong to an OBSS (different color) are deferred to based on the CCA value (in 11ah 3 values of CCA levels exist).</a:t>
            </a:r>
          </a:p>
          <a:p>
            <a:r>
              <a:rPr lang="en-US" sz="1600" b="0" dirty="0" smtClean="0"/>
              <a:t>With that type of operation, the CCA level functions as a simple OBSS spatial reuse factor – high value leads to high spatial reuse, large number of concurrent transmissions, potentially high average throughput in dense environment but also reduced average  </a:t>
            </a:r>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January 2014</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 Outline</a:t>
            </a:r>
            <a:endParaRPr lang="en-US" dirty="0"/>
          </a:p>
        </p:txBody>
      </p:sp>
      <p:sp>
        <p:nvSpPr>
          <p:cNvPr id="3" name="Content Placeholder 2"/>
          <p:cNvSpPr>
            <a:spLocks noGrp="1"/>
          </p:cNvSpPr>
          <p:nvPr>
            <p:ph idx="1"/>
          </p:nvPr>
        </p:nvSpPr>
        <p:spPr>
          <a:xfrm>
            <a:off x="685800" y="1905000"/>
            <a:ext cx="7772400" cy="4343400"/>
          </a:xfrm>
        </p:spPr>
        <p:txBody>
          <a:bodyPr/>
          <a:lstStyle/>
          <a:p>
            <a:pPr marL="0" indent="0">
              <a:buNone/>
            </a:pPr>
            <a:r>
              <a:rPr lang="en-US" sz="1600" b="0" dirty="0"/>
              <a:t> </a:t>
            </a:r>
            <a:r>
              <a:rPr lang="en-US" sz="1600" b="0" dirty="0" smtClean="0"/>
              <a:t>      SINR </a:t>
            </a:r>
            <a:r>
              <a:rPr lang="en-US" sz="1600" b="0" dirty="0"/>
              <a:t>per </a:t>
            </a:r>
            <a:r>
              <a:rPr lang="en-US" sz="1600" b="0" dirty="0" smtClean="0"/>
              <a:t>link.</a:t>
            </a:r>
          </a:p>
          <a:p>
            <a:r>
              <a:rPr lang="en-US" sz="1600" b="0" dirty="0" smtClean="0"/>
              <a:t>Low </a:t>
            </a:r>
            <a:r>
              <a:rPr lang="en-US" sz="1600" b="0" dirty="0"/>
              <a:t>value leads to low spatial reuse, sometime referred to noise limited </a:t>
            </a:r>
            <a:r>
              <a:rPr lang="en-US" sz="1600" b="0" dirty="0" smtClean="0"/>
              <a:t>operation but also high SINR per link. This is the mode of operation for 802.11 systems today as the current value of -82dBm in the spec is based on what was perceived in 11a as the practical detection threshold.  The actual detection threshold is lower and we have used -90dBm in the simulations as the minimum investigated value.</a:t>
            </a:r>
          </a:p>
          <a:p>
            <a:r>
              <a:rPr lang="en-US" sz="1600" b="0" dirty="0" smtClean="0"/>
              <a:t>The tradeoff between many links operating at medium SINR and few links operating at high SINR needs to be studied in many environments (those defined for HEW in [2] but also others less dense), several low and high MIMO configurations and include all PHY/MAC techniques to verify that gains in one case are not losses in another.</a:t>
            </a:r>
          </a:p>
          <a:p>
            <a:pPr lvl="1"/>
            <a:r>
              <a:rPr lang="en-US" sz="1400" dirty="0" smtClean="0"/>
              <a:t>In all, we believe substantial amount of simulations will be required to ascertain the gains/losses in all device </a:t>
            </a:r>
            <a:r>
              <a:rPr lang="en-US" sz="1400" dirty="0" smtClean="0"/>
              <a:t>configurations / </a:t>
            </a:r>
            <a:r>
              <a:rPr lang="en-US" sz="1400" dirty="0" smtClean="0"/>
              <a:t>deployment scenarios and a fast simulation is critical.</a:t>
            </a:r>
            <a:endParaRPr lang="en-US" sz="1400" b="0" dirty="0" smtClean="0"/>
          </a:p>
          <a:p>
            <a:r>
              <a:rPr lang="en-US" sz="1600" b="0" dirty="0" smtClean="0"/>
              <a:t>Part I of this contribution explains in detail </a:t>
            </a:r>
            <a:r>
              <a:rPr lang="en-US" sz="1600" b="0" dirty="0" smtClean="0"/>
              <a:t>(sufficient</a:t>
            </a:r>
            <a:r>
              <a:rPr lang="en-US" sz="1600" b="0" dirty="0" smtClean="0"/>
              <a:t> </a:t>
            </a:r>
            <a:r>
              <a:rPr lang="en-US" sz="1600" b="0" dirty="0"/>
              <a:t>for other companies to replicate results</a:t>
            </a:r>
            <a:r>
              <a:rPr lang="en-US" sz="1600" b="0" dirty="0" smtClean="0"/>
              <a:t>) the </a:t>
            </a:r>
            <a:r>
              <a:rPr lang="en-US" sz="1600" b="0" dirty="0" smtClean="0"/>
              <a:t>PHY system simulation we use, the performance metrics and proceeds to provide few simulation results</a:t>
            </a:r>
            <a:r>
              <a:rPr lang="en-US" sz="1600" b="0" dirty="0" smtClean="0"/>
              <a:t>.</a:t>
            </a:r>
            <a:endParaRPr lang="en-US" sz="1400" b="0" dirty="0" smtClean="0"/>
          </a:p>
          <a:p>
            <a:r>
              <a:rPr lang="en-US" sz="1600" b="0" dirty="0" smtClean="0"/>
              <a:t>Part II of this contribution adds research into several parameters, channels and configurations and provides more insight.</a:t>
            </a:r>
            <a:endParaRPr lang="en-US" sz="1600" b="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74900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Description of Simulation</a:t>
            </a:r>
            <a:endParaRPr lang="en-US" dirty="0"/>
          </a:p>
        </p:txBody>
      </p:sp>
      <p:sp>
        <p:nvSpPr>
          <p:cNvPr id="3" name="Content Placeholder 2"/>
          <p:cNvSpPr>
            <a:spLocks noGrp="1"/>
          </p:cNvSpPr>
          <p:nvPr>
            <p:ph idx="1"/>
          </p:nvPr>
        </p:nvSpPr>
        <p:spPr>
          <a:xfrm>
            <a:off x="685800" y="1600200"/>
            <a:ext cx="7772400" cy="4724400"/>
          </a:xfrm>
        </p:spPr>
        <p:txBody>
          <a:bodyPr>
            <a:noAutofit/>
          </a:bodyPr>
          <a:lstStyle/>
          <a:p>
            <a:endParaRPr lang="en-US" sz="1600" dirty="0" smtClean="0"/>
          </a:p>
          <a:p>
            <a:r>
              <a:rPr lang="en-US" sz="1600" dirty="0" smtClean="0"/>
              <a:t>Drop</a:t>
            </a:r>
            <a:r>
              <a:rPr lang="en-US" sz="1600" dirty="0"/>
              <a:t>: place AP’s and STA’s, according to </a:t>
            </a:r>
            <a:r>
              <a:rPr lang="en-US" sz="1600" dirty="0" smtClean="0"/>
              <a:t>scenario (and any specified spatial distributions)</a:t>
            </a:r>
            <a:endParaRPr lang="en-US" sz="1600" dirty="0"/>
          </a:p>
          <a:p>
            <a:endParaRPr lang="en-US" sz="1600" dirty="0" smtClean="0"/>
          </a:p>
          <a:p>
            <a:r>
              <a:rPr lang="en-US" sz="1600" dirty="0" smtClean="0"/>
              <a:t>TX </a:t>
            </a:r>
            <a:r>
              <a:rPr lang="en-US" sz="1600" dirty="0" smtClean="0"/>
              <a:t>event: </a:t>
            </a:r>
            <a:r>
              <a:rPr lang="en-US" sz="1600" dirty="0" smtClean="0"/>
              <a:t>determine </a:t>
            </a:r>
            <a:r>
              <a:rPr lang="en-US" sz="1600" dirty="0"/>
              <a:t>set of active TX </a:t>
            </a:r>
            <a:r>
              <a:rPr lang="en-US" sz="1600" dirty="0" smtClean="0"/>
              <a:t>nodes and RX SINR based on that set</a:t>
            </a:r>
            <a:endParaRPr lang="en-US" sz="1600" dirty="0"/>
          </a:p>
          <a:p>
            <a:endParaRPr lang="en-US" sz="1600" dirty="0" smtClean="0"/>
          </a:p>
          <a:p>
            <a:r>
              <a:rPr lang="en-US" sz="1600" dirty="0" smtClean="0"/>
              <a:t>For </a:t>
            </a:r>
            <a:r>
              <a:rPr lang="en-US" sz="1600" dirty="0" smtClean="0"/>
              <a:t>a single drop, run many TX events and compute a per-flow throughput</a:t>
            </a:r>
          </a:p>
          <a:p>
            <a:pPr lvl="1"/>
            <a:r>
              <a:rPr lang="en-US" sz="1400" dirty="0" smtClean="0"/>
              <a:t>Flow is either uplink from a STA or downlink to a STA.   Total # of flows = 2 * # STA’s</a:t>
            </a:r>
          </a:p>
          <a:p>
            <a:endParaRPr lang="en-US" sz="1600" dirty="0" smtClean="0"/>
          </a:p>
          <a:p>
            <a:r>
              <a:rPr lang="en-US" sz="1600" dirty="0" smtClean="0"/>
              <a:t>Perform </a:t>
            </a:r>
            <a:r>
              <a:rPr lang="en-US" sz="1600" dirty="0"/>
              <a:t>above across many drops to get averaging across spatial distribution </a:t>
            </a:r>
          </a:p>
          <a:p>
            <a:endParaRPr lang="en-US" sz="1600" dirty="0"/>
          </a:p>
          <a:p>
            <a:endParaRPr lang="en-US" sz="16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183599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Details of </a:t>
            </a:r>
            <a:r>
              <a:rPr lang="en-US" dirty="0" smtClean="0"/>
              <a:t>Drop Procedure</a:t>
            </a:r>
            <a:endParaRPr lang="en-US" dirty="0"/>
          </a:p>
        </p:txBody>
      </p:sp>
      <p:sp>
        <p:nvSpPr>
          <p:cNvPr id="3" name="Content Placeholder 2"/>
          <p:cNvSpPr>
            <a:spLocks noGrp="1"/>
          </p:cNvSpPr>
          <p:nvPr>
            <p:ph idx="1"/>
          </p:nvPr>
        </p:nvSpPr>
        <p:spPr>
          <a:xfrm>
            <a:off x="685800" y="1600200"/>
            <a:ext cx="7772400" cy="4800600"/>
          </a:xfrm>
        </p:spPr>
        <p:txBody>
          <a:bodyPr>
            <a:noAutofit/>
          </a:bodyPr>
          <a:lstStyle/>
          <a:p>
            <a:r>
              <a:rPr lang="en-US" sz="1600" dirty="0" smtClean="0"/>
              <a:t>Drop AP’s and STA’s according to scenario (random and/or deterministic placement)</a:t>
            </a:r>
          </a:p>
          <a:p>
            <a:pPr lvl="1"/>
            <a:r>
              <a:rPr lang="en-US" sz="1400" dirty="0" smtClean="0"/>
              <a:t>Ensure that every STA &lt;-&gt; associated AP link can sustain MCS0 (or another predetermined MCS) in both directions.  If not, re-drop STA</a:t>
            </a:r>
            <a:r>
              <a:rPr lang="en-US" sz="1600" dirty="0" smtClean="0"/>
              <a:t>.</a:t>
            </a:r>
          </a:p>
          <a:p>
            <a:r>
              <a:rPr lang="en-US" sz="1600" dirty="0" smtClean="0"/>
              <a:t>Channel for every link in network determined by distance-based PL, shadowing, wall/floor loss, and multipath model</a:t>
            </a:r>
          </a:p>
          <a:p>
            <a:pPr lvl="1"/>
            <a:r>
              <a:rPr lang="en-US" sz="1400" dirty="0" smtClean="0"/>
              <a:t>Independent shadowing for every TX-RX link</a:t>
            </a:r>
          </a:p>
          <a:p>
            <a:pPr lvl="1"/>
            <a:r>
              <a:rPr lang="en-US" sz="1400" dirty="0" smtClean="0"/>
              <a:t>Deterministic values for wall &amp; floor loss</a:t>
            </a:r>
          </a:p>
          <a:p>
            <a:pPr lvl="1"/>
            <a:r>
              <a:rPr lang="en-US" sz="1400" dirty="0" smtClean="0"/>
              <a:t>Total penetration loss = f(# of walls traversed)* </a:t>
            </a:r>
            <a:r>
              <a:rPr lang="en-US" sz="1400" dirty="0" err="1" smtClean="0"/>
              <a:t>wall_loss</a:t>
            </a:r>
            <a:r>
              <a:rPr lang="en-US" sz="1400" dirty="0" smtClean="0"/>
              <a:t> + f(# floors traversed) </a:t>
            </a:r>
            <a:r>
              <a:rPr lang="en-US" sz="1400" dirty="0"/>
              <a:t>*</a:t>
            </a:r>
            <a:r>
              <a:rPr lang="en-US" sz="1400" dirty="0" smtClean="0"/>
              <a:t> </a:t>
            </a:r>
            <a:r>
              <a:rPr lang="en-US" sz="1400" dirty="0" err="1" smtClean="0"/>
              <a:t>floor_loss</a:t>
            </a:r>
            <a:endParaRPr lang="en-US" sz="1400" dirty="0" smtClean="0"/>
          </a:p>
          <a:p>
            <a:pPr lvl="2"/>
            <a:r>
              <a:rPr lang="en-US" sz="1200" dirty="0" smtClean="0"/>
              <a:t>F() is a sub-linear function detailed later in slides</a:t>
            </a:r>
          </a:p>
          <a:p>
            <a:pPr lvl="2"/>
            <a:r>
              <a:rPr lang="en-US" sz="1200" dirty="0" smtClean="0"/>
              <a:t># </a:t>
            </a:r>
            <a:r>
              <a:rPr lang="en-US" sz="1200" dirty="0"/>
              <a:t>of walls traversed </a:t>
            </a:r>
            <a:r>
              <a:rPr lang="en-US" sz="1200" dirty="0" smtClean="0"/>
              <a:t> =  # traversed in x direction + # traversed in y direction, so diagonally opposite apartments are separated by 2 walls</a:t>
            </a:r>
          </a:p>
          <a:p>
            <a:r>
              <a:rPr lang="en-US" sz="1600" dirty="0" smtClean="0"/>
              <a:t>Once drop has been made, for link between every pair of devices in the building have:</a:t>
            </a:r>
          </a:p>
          <a:p>
            <a:pPr lvl="1"/>
            <a:r>
              <a:rPr lang="en-US" sz="1400" dirty="0" smtClean="0"/>
              <a:t>PL value, with PL value accounting for shadowing and penetration losses</a:t>
            </a:r>
          </a:p>
          <a:p>
            <a:pPr lvl="1"/>
            <a:r>
              <a:rPr lang="en-US" sz="1400" dirty="0" smtClean="0"/>
              <a:t>Multipath channel</a:t>
            </a:r>
          </a:p>
          <a:p>
            <a:pPr lvl="1"/>
            <a:r>
              <a:rPr lang="en-US" sz="1400" dirty="0" smtClean="0"/>
              <a:t>No time variation of channels, i.e., for each drop the channels are all completely fixed</a:t>
            </a:r>
          </a:p>
          <a:p>
            <a:pPr lvl="1"/>
            <a:endParaRPr lang="en-US" sz="16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953467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Details </a:t>
            </a:r>
            <a:r>
              <a:rPr lang="en-US" dirty="0" smtClean="0"/>
              <a:t>of TX Event</a:t>
            </a:r>
            <a:endParaRPr lang="en-US" dirty="0"/>
          </a:p>
        </p:txBody>
      </p:sp>
      <p:sp>
        <p:nvSpPr>
          <p:cNvPr id="3" name="Content Placeholder 2"/>
          <p:cNvSpPr>
            <a:spLocks noGrp="1"/>
          </p:cNvSpPr>
          <p:nvPr>
            <p:ph idx="1"/>
          </p:nvPr>
        </p:nvSpPr>
        <p:spPr>
          <a:xfrm>
            <a:off x="685800" y="1600200"/>
            <a:ext cx="7772400" cy="4495800"/>
          </a:xfrm>
        </p:spPr>
        <p:txBody>
          <a:bodyPr>
            <a:noAutofit/>
          </a:bodyPr>
          <a:lstStyle/>
          <a:p>
            <a:endParaRPr lang="en-US" sz="1600" dirty="0" smtClean="0"/>
          </a:p>
          <a:p>
            <a:r>
              <a:rPr lang="en-US" sz="1600" dirty="0" smtClean="0"/>
              <a:t>Initialize </a:t>
            </a:r>
            <a:r>
              <a:rPr lang="en-US" sz="1600" dirty="0" smtClean="0"/>
              <a:t>visited BSS set as empty.</a:t>
            </a:r>
          </a:p>
          <a:p>
            <a:r>
              <a:rPr lang="en-US" sz="1600" dirty="0" smtClean="0"/>
              <a:t>Randomly </a:t>
            </a:r>
            <a:r>
              <a:rPr lang="en-US" sz="1600" dirty="0"/>
              <a:t>select an un-visited BSS</a:t>
            </a:r>
          </a:p>
          <a:p>
            <a:pPr lvl="1"/>
            <a:r>
              <a:rPr lang="en-US" sz="1400" dirty="0" smtClean="0"/>
              <a:t>Identify </a:t>
            </a:r>
            <a:r>
              <a:rPr lang="en-US" sz="1400" dirty="0" smtClean="0"/>
              <a:t>potential TX/RX pair in selected BSS: Randomly determine downlink/uplink according to downlink probability, and randomly </a:t>
            </a:r>
            <a:r>
              <a:rPr lang="en-US" sz="1400" dirty="0"/>
              <a:t>select one of STA’s in </a:t>
            </a:r>
            <a:r>
              <a:rPr lang="en-US" sz="1400" dirty="0" smtClean="0"/>
              <a:t>selected BSS</a:t>
            </a:r>
            <a:endParaRPr lang="en-US" sz="1400" dirty="0"/>
          </a:p>
          <a:p>
            <a:pPr lvl="1"/>
            <a:r>
              <a:rPr lang="en-US" sz="1400" dirty="0"/>
              <a:t>Check interference level from already activated </a:t>
            </a:r>
            <a:r>
              <a:rPr lang="en-US" sz="1400" dirty="0" smtClean="0"/>
              <a:t>TX’s at </a:t>
            </a:r>
            <a:r>
              <a:rPr lang="en-US" sz="1400" dirty="0"/>
              <a:t>potential TX </a:t>
            </a:r>
            <a:r>
              <a:rPr lang="en-US" sz="1400" dirty="0" smtClean="0"/>
              <a:t>device</a:t>
            </a:r>
          </a:p>
          <a:p>
            <a:pPr lvl="2"/>
            <a:r>
              <a:rPr lang="en-US" sz="1200" dirty="0"/>
              <a:t>Sum </a:t>
            </a:r>
            <a:r>
              <a:rPr lang="en-US" sz="1200" dirty="0" smtClean="0"/>
              <a:t>power in </a:t>
            </a:r>
            <a:r>
              <a:rPr lang="en-US" sz="1200" dirty="0"/>
              <a:t>linear domain across </a:t>
            </a:r>
            <a:r>
              <a:rPr lang="en-US" sz="1200" dirty="0" smtClean="0"/>
              <a:t>interferers and tones, and average (in linear domain) across RX antennas to </a:t>
            </a:r>
            <a:r>
              <a:rPr lang="en-US" sz="1200" dirty="0"/>
              <a:t>get aggregate </a:t>
            </a:r>
            <a:r>
              <a:rPr lang="en-US" sz="1200" dirty="0" smtClean="0"/>
              <a:t>interference</a:t>
            </a:r>
            <a:endParaRPr lang="en-US" sz="1200" dirty="0"/>
          </a:p>
          <a:p>
            <a:pPr lvl="2"/>
            <a:r>
              <a:rPr lang="en-US" sz="1200" dirty="0"/>
              <a:t>If interference &lt;= threshold, activate link and add </a:t>
            </a:r>
            <a:r>
              <a:rPr lang="en-US" sz="1200" dirty="0" smtClean="0"/>
              <a:t>potential TX </a:t>
            </a:r>
            <a:r>
              <a:rPr lang="en-US" sz="1200" dirty="0"/>
              <a:t>to set of already activated </a:t>
            </a:r>
            <a:r>
              <a:rPr lang="en-US" sz="1200" dirty="0" smtClean="0"/>
              <a:t>TX’s</a:t>
            </a:r>
            <a:endParaRPr lang="en-US" sz="1200" dirty="0"/>
          </a:p>
          <a:p>
            <a:pPr lvl="2"/>
            <a:r>
              <a:rPr lang="en-US" sz="1200" dirty="0"/>
              <a:t>If interference &gt; threshold, do not activate</a:t>
            </a:r>
            <a:r>
              <a:rPr lang="en-US" sz="1600" dirty="0" smtClean="0"/>
              <a:t>.</a:t>
            </a:r>
          </a:p>
          <a:p>
            <a:r>
              <a:rPr lang="en-US" sz="1600" dirty="0" smtClean="0"/>
              <a:t>Continue </a:t>
            </a:r>
            <a:r>
              <a:rPr lang="en-US" sz="1600" dirty="0"/>
              <a:t>above until </a:t>
            </a:r>
            <a:r>
              <a:rPr lang="en-US" sz="1600" dirty="0" smtClean="0"/>
              <a:t>every BSS </a:t>
            </a:r>
            <a:r>
              <a:rPr lang="en-US" sz="1600" dirty="0"/>
              <a:t>has been </a:t>
            </a:r>
            <a:r>
              <a:rPr lang="en-US" sz="1600" dirty="0" smtClean="0"/>
              <a:t>tried once.</a:t>
            </a:r>
            <a:endParaRPr lang="en-US" sz="1600" dirty="0"/>
          </a:p>
          <a:p>
            <a:r>
              <a:rPr lang="en-US" sz="1600" dirty="0" smtClean="0"/>
              <a:t>Once complete, the </a:t>
            </a:r>
            <a:r>
              <a:rPr lang="en-US" sz="1600" dirty="0"/>
              <a:t>set of active TX nodes in the current TX </a:t>
            </a:r>
            <a:r>
              <a:rPr lang="en-US" sz="1600" dirty="0" smtClean="0"/>
              <a:t>event has been determined.  </a:t>
            </a:r>
            <a:endParaRPr lang="en-US" sz="1600" dirty="0"/>
          </a:p>
          <a:p>
            <a:r>
              <a:rPr lang="en-US" sz="1600" dirty="0" smtClean="0"/>
              <a:t>For each TX event, visit BSS’s in a random order -&gt; thereby leading to possibly different active TX set for each TX event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634649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SINR Computation</a:t>
            </a:r>
            <a:endParaRPr lang="en-US" dirty="0"/>
          </a:p>
        </p:txBody>
      </p:sp>
      <p:sp>
        <p:nvSpPr>
          <p:cNvPr id="3" name="Content Placeholder 2"/>
          <p:cNvSpPr>
            <a:spLocks noGrp="1"/>
          </p:cNvSpPr>
          <p:nvPr>
            <p:ph idx="1"/>
          </p:nvPr>
        </p:nvSpPr>
        <p:spPr>
          <a:xfrm>
            <a:off x="304800" y="1600200"/>
            <a:ext cx="8382000" cy="4800600"/>
          </a:xfrm>
        </p:spPr>
        <p:txBody>
          <a:bodyPr>
            <a:normAutofit/>
          </a:bodyPr>
          <a:lstStyle/>
          <a:p>
            <a:r>
              <a:rPr lang="en-US" sz="1600" dirty="0"/>
              <a:t>Determine per-RX effective </a:t>
            </a:r>
            <a:r>
              <a:rPr lang="en-US" sz="1600" dirty="0" smtClean="0"/>
              <a:t>SINR </a:t>
            </a:r>
            <a:r>
              <a:rPr lang="en-US" sz="1600" dirty="0"/>
              <a:t>based on </a:t>
            </a:r>
            <a:r>
              <a:rPr lang="en-US" sz="1600" dirty="0" smtClean="0"/>
              <a:t>active </a:t>
            </a:r>
            <a:r>
              <a:rPr lang="en-US" sz="1600" dirty="0"/>
              <a:t>TX set:</a:t>
            </a:r>
          </a:p>
          <a:p>
            <a:pPr lvl="1"/>
            <a:endParaRPr lang="en-US" sz="1600" dirty="0" smtClean="0"/>
          </a:p>
          <a:p>
            <a:pPr lvl="1"/>
            <a:r>
              <a:rPr lang="en-US" sz="1600" dirty="0" smtClean="0"/>
              <a:t>Per-tone </a:t>
            </a:r>
            <a:r>
              <a:rPr lang="en-US" sz="1600" dirty="0"/>
              <a:t>SINR computed by linearly summing power over interferers:</a:t>
            </a:r>
          </a:p>
          <a:p>
            <a:pPr lvl="1"/>
            <a:endParaRPr lang="en-US" sz="1600" dirty="0"/>
          </a:p>
          <a:p>
            <a:pPr lvl="1"/>
            <a:endParaRPr lang="en-US" sz="1600" dirty="0" smtClean="0"/>
          </a:p>
          <a:p>
            <a:pPr lvl="1"/>
            <a:endParaRPr lang="en-US" sz="1600" dirty="0"/>
          </a:p>
          <a:p>
            <a:pPr marL="457200" lvl="1" indent="0">
              <a:buNone/>
            </a:pPr>
            <a:r>
              <a:rPr lang="en-US" sz="1600" dirty="0"/>
              <a:t>       </a:t>
            </a:r>
            <a:endParaRPr lang="en-US" sz="1600" dirty="0" smtClean="0"/>
          </a:p>
          <a:p>
            <a:pPr marL="457200" lvl="1" indent="0">
              <a:buNone/>
            </a:pPr>
            <a:r>
              <a:rPr lang="en-US" sz="1600" dirty="0" smtClean="0"/>
              <a:t>where </a:t>
            </a:r>
            <a:r>
              <a:rPr lang="en-US" sz="1600" dirty="0" err="1"/>
              <a:t>S</a:t>
            </a:r>
            <a:r>
              <a:rPr lang="en-US" sz="1600" baseline="-25000" dirty="0" err="1"/>
              <a:t>k</a:t>
            </a:r>
            <a:r>
              <a:rPr lang="en-US" sz="1600" dirty="0"/>
              <a:t> is signal power on tone k and </a:t>
            </a:r>
            <a:r>
              <a:rPr lang="en-US" sz="1600" dirty="0" err="1"/>
              <a:t>I</a:t>
            </a:r>
            <a:r>
              <a:rPr lang="en-US" sz="1600" baseline="-25000" dirty="0" err="1"/>
              <a:t>l,k</a:t>
            </a:r>
            <a:r>
              <a:rPr lang="en-US" sz="1600" dirty="0"/>
              <a:t> is the power from the l-</a:t>
            </a:r>
            <a:r>
              <a:rPr lang="en-US" sz="1600" dirty="0" err="1"/>
              <a:t>th</a:t>
            </a:r>
            <a:r>
              <a:rPr lang="en-US" sz="1600" dirty="0"/>
              <a:t> interferer (out of L) on tone k, with </a:t>
            </a:r>
            <a:r>
              <a:rPr lang="en-US" sz="1600" dirty="0" err="1"/>
              <a:t>S</a:t>
            </a:r>
            <a:r>
              <a:rPr lang="en-US" sz="1600" baseline="-25000" dirty="0" err="1"/>
              <a:t>k</a:t>
            </a:r>
            <a:r>
              <a:rPr lang="en-US" sz="1600" dirty="0"/>
              <a:t> and </a:t>
            </a:r>
            <a:r>
              <a:rPr lang="en-US" sz="1600" dirty="0" err="1"/>
              <a:t>I</a:t>
            </a:r>
            <a:r>
              <a:rPr lang="en-US" sz="1600" baseline="-25000" dirty="0" err="1"/>
              <a:t>l,k</a:t>
            </a:r>
            <a:r>
              <a:rPr lang="en-US" sz="1600" dirty="0"/>
              <a:t> both capturing </a:t>
            </a:r>
            <a:r>
              <a:rPr lang="en-US" sz="1600" dirty="0" smtClean="0"/>
              <a:t>RX filtering, PL</a:t>
            </a:r>
            <a:r>
              <a:rPr lang="en-US" sz="1600" dirty="0"/>
              <a:t>, shadowing, multipath, and TX </a:t>
            </a:r>
            <a:r>
              <a:rPr lang="en-US" sz="1600" dirty="0" smtClean="0"/>
              <a:t>power for all STA to STA pairs.</a:t>
            </a:r>
            <a:endParaRPr lang="en-US" sz="1600" dirty="0"/>
          </a:p>
          <a:p>
            <a:pPr lvl="1"/>
            <a:endParaRPr lang="en-US" sz="1600" dirty="0" smtClean="0"/>
          </a:p>
          <a:p>
            <a:pPr lvl="1"/>
            <a:r>
              <a:rPr lang="en-US" sz="1600" dirty="0" smtClean="0"/>
              <a:t>Effective </a:t>
            </a:r>
            <a:r>
              <a:rPr lang="en-US" sz="1600" dirty="0"/>
              <a:t>SINR computed by averaging per-tone Shannon capacity, and then inverting capacity </a:t>
            </a:r>
            <a:r>
              <a:rPr lang="en-US" sz="1600" dirty="0" smtClean="0"/>
              <a:t>formula</a:t>
            </a:r>
          </a:p>
          <a:p>
            <a:pPr lvl="1"/>
            <a:endParaRPr lang="en-US" sz="1600" dirty="0"/>
          </a:p>
          <a:p>
            <a:pPr lvl="1"/>
            <a:endParaRPr lang="en-US" dirty="0" smtClean="0"/>
          </a:p>
          <a:p>
            <a:endParaRPr lang="en-US" dirty="0" smtClean="0"/>
          </a:p>
          <a:p>
            <a:endParaRPr lang="en-US" dirty="0" smtClean="0"/>
          </a:p>
          <a:p>
            <a:pPr lvl="1"/>
            <a:endParaRPr lang="en-US" dirty="0"/>
          </a:p>
          <a:p>
            <a:pPr lvl="1"/>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218040942"/>
              </p:ext>
            </p:extLst>
          </p:nvPr>
        </p:nvGraphicFramePr>
        <p:xfrm>
          <a:off x="3048000" y="2667000"/>
          <a:ext cx="2206626" cy="762000"/>
        </p:xfrm>
        <a:graphic>
          <a:graphicData uri="http://schemas.openxmlformats.org/presentationml/2006/ole">
            <mc:AlternateContent xmlns:mc="http://schemas.openxmlformats.org/markup-compatibility/2006">
              <mc:Choice xmlns:v="urn:schemas-microsoft-com:vml" Requires="v">
                <p:oleObj spid="_x0000_s3519" name="Equation" r:id="rId3" imgW="1396800" imgH="482400" progId="Equation.DSMT4">
                  <p:embed/>
                </p:oleObj>
              </mc:Choice>
              <mc:Fallback>
                <p:oleObj name="Equation" r:id="rId3" imgW="1396800" imgH="4824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667000"/>
                        <a:ext cx="2206626" cy="762000"/>
                      </a:xfrm>
                      <a:prstGeom prst="rect">
                        <a:avLst/>
                      </a:prstGeom>
                      <a:noFill/>
                      <a:ln>
                        <a:noFill/>
                      </a:ln>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274156340"/>
              </p:ext>
            </p:extLst>
          </p:nvPr>
        </p:nvGraphicFramePr>
        <p:xfrm>
          <a:off x="1981200" y="5334000"/>
          <a:ext cx="5958594" cy="838200"/>
        </p:xfrm>
        <a:graphic>
          <a:graphicData uri="http://schemas.openxmlformats.org/presentationml/2006/ole">
            <mc:AlternateContent xmlns:mc="http://schemas.openxmlformats.org/markup-compatibility/2006">
              <mc:Choice xmlns:v="urn:schemas-microsoft-com:vml" Requires="v">
                <p:oleObj spid="_x0000_s3520" name="Equation" r:id="rId5" imgW="3340080" imgH="469800" progId="Equation.DSMT4">
                  <p:embed/>
                </p:oleObj>
              </mc:Choice>
              <mc:Fallback>
                <p:oleObj name="Equation" r:id="rId5" imgW="3340080" imgH="4698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5334000"/>
                        <a:ext cx="5958594" cy="8382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78998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MCS Selection</a:t>
            </a:r>
            <a:endParaRPr lang="en-US" dirty="0"/>
          </a:p>
        </p:txBody>
      </p:sp>
      <p:sp>
        <p:nvSpPr>
          <p:cNvPr id="3" name="Content Placeholder 2"/>
          <p:cNvSpPr>
            <a:spLocks noGrp="1"/>
          </p:cNvSpPr>
          <p:nvPr>
            <p:ph idx="1"/>
          </p:nvPr>
        </p:nvSpPr>
        <p:spPr>
          <a:xfrm>
            <a:off x="685800" y="1676400"/>
            <a:ext cx="7772400" cy="4572000"/>
          </a:xfrm>
        </p:spPr>
        <p:txBody>
          <a:bodyPr>
            <a:noAutofit/>
          </a:bodyPr>
          <a:lstStyle/>
          <a:p>
            <a:r>
              <a:rPr lang="en-US" sz="1600" dirty="0" smtClean="0"/>
              <a:t>Required SNR per MCS defined by Shannon capacity with 7 dB gap (4 dB from BCC, 3 dB implementation loss):</a:t>
            </a:r>
          </a:p>
          <a:p>
            <a:endParaRPr lang="en-US" sz="1600" dirty="0"/>
          </a:p>
          <a:p>
            <a:endParaRPr lang="en-US" sz="1600" dirty="0" smtClean="0"/>
          </a:p>
          <a:p>
            <a:endParaRPr lang="en-US" sz="1600" dirty="0" smtClean="0"/>
          </a:p>
          <a:p>
            <a:r>
              <a:rPr lang="en-US" sz="1600" dirty="0" smtClean="0"/>
              <a:t>MCS selection. The current EM document [3] discusses two options</a:t>
            </a:r>
          </a:p>
          <a:p>
            <a:pPr lvl="1"/>
            <a:r>
              <a:rPr lang="en-US" sz="1400" dirty="0"/>
              <a:t>Fixed MCS: MCS for a flow is the MCS supportable with SNR = interference-free SNR –margin</a:t>
            </a:r>
          </a:p>
          <a:p>
            <a:pPr lvl="1"/>
            <a:r>
              <a:rPr lang="en-US" sz="1400" dirty="0" smtClean="0"/>
              <a:t>Genie </a:t>
            </a:r>
            <a:r>
              <a:rPr lang="en-US" sz="1400" dirty="0" smtClean="0"/>
              <a:t>MCS: find highest MCS supportable based on per-TX event SINR</a:t>
            </a:r>
          </a:p>
          <a:p>
            <a:pPr marL="0" indent="0">
              <a:buNone/>
            </a:pPr>
            <a:r>
              <a:rPr lang="en-US" sz="1600" dirty="0"/>
              <a:t> </a:t>
            </a:r>
            <a:r>
              <a:rPr lang="en-US" sz="1600" dirty="0" smtClean="0"/>
              <a:t>       </a:t>
            </a:r>
            <a:r>
              <a:rPr lang="en-US" sz="1600" dirty="0" smtClean="0"/>
              <a:t>In part I we focus on genie MCS and in part II we explore several MCS adaptation  </a:t>
            </a:r>
          </a:p>
          <a:p>
            <a:pPr marL="0" indent="0">
              <a:buNone/>
            </a:pPr>
            <a:r>
              <a:rPr lang="en-US" sz="1600" dirty="0"/>
              <a:t> </a:t>
            </a:r>
            <a:r>
              <a:rPr lang="en-US" sz="1600" dirty="0" smtClean="0"/>
              <a:t>       </a:t>
            </a:r>
            <a:r>
              <a:rPr lang="en-US" sz="1600" dirty="0" smtClean="0"/>
              <a:t>schemes</a:t>
            </a:r>
            <a:endParaRPr lang="en-US" sz="1600" dirty="0"/>
          </a:p>
          <a:p>
            <a:endParaRPr lang="en-US" sz="1600" dirty="0" smtClean="0"/>
          </a:p>
          <a:p>
            <a:r>
              <a:rPr lang="en-US" sz="1600" dirty="0" smtClean="0"/>
              <a:t>With </a:t>
            </a:r>
            <a:r>
              <a:rPr lang="en-US" sz="1600" dirty="0" smtClean="0"/>
              <a:t>genie MCS, a flow can have a different MCS for different TX events.  Throughput is the rate averaged across all TX events.</a:t>
            </a:r>
          </a:p>
          <a:p>
            <a:r>
              <a:rPr lang="en-US" sz="1600" dirty="0" smtClean="0"/>
              <a:t>With </a:t>
            </a:r>
            <a:r>
              <a:rPr lang="en-US" sz="1600" dirty="0" smtClean="0"/>
              <a:t>fixed MCS, a flow has the same MCS for every TX event (within a drop</a:t>
            </a:r>
            <a:r>
              <a:rPr lang="en-US" sz="1600" dirty="0" smtClean="0"/>
              <a:t>). Throughput </a:t>
            </a:r>
            <a:r>
              <a:rPr lang="en-US" sz="1600" dirty="0" smtClean="0"/>
              <a:t>is defined as the </a:t>
            </a:r>
            <a:r>
              <a:rPr lang="en-US" sz="1600" dirty="0" err="1" smtClean="0"/>
              <a:t>goodput</a:t>
            </a:r>
            <a:r>
              <a:rPr lang="en-US" sz="1600" dirty="0" smtClean="0"/>
              <a:t> = rate of assigned MCS times fraction of </a:t>
            </a:r>
            <a:r>
              <a:rPr lang="en-US" sz="1600" dirty="0" smtClean="0"/>
              <a:t>TX  </a:t>
            </a:r>
            <a:r>
              <a:rPr lang="en-US" sz="1600" dirty="0" smtClean="0"/>
              <a:t>events where </a:t>
            </a:r>
            <a:r>
              <a:rPr lang="en-US" sz="1600" dirty="0" smtClean="0"/>
              <a:t>the SINR was higher than the minimum required for that MCS.</a:t>
            </a:r>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05581650"/>
              </p:ext>
            </p:extLst>
          </p:nvPr>
        </p:nvGraphicFramePr>
        <p:xfrm>
          <a:off x="1295400" y="2438400"/>
          <a:ext cx="6705600" cy="384810"/>
        </p:xfrm>
        <a:graphic>
          <a:graphicData uri="http://schemas.openxmlformats.org/drawingml/2006/table">
            <a:tbl>
              <a:tblPr/>
              <a:tblGrid>
                <a:gridCol w="685800"/>
                <a:gridCol w="533400"/>
                <a:gridCol w="609600"/>
                <a:gridCol w="609600"/>
                <a:gridCol w="609600"/>
                <a:gridCol w="609600"/>
                <a:gridCol w="609600"/>
                <a:gridCol w="609600"/>
                <a:gridCol w="609600"/>
                <a:gridCol w="609600"/>
                <a:gridCol w="609600"/>
              </a:tblGrid>
              <a:tr h="190500">
                <a:tc>
                  <a:txBody>
                    <a:bodyPr/>
                    <a:lstStyle/>
                    <a:p>
                      <a:pPr algn="l" fontAlgn="b"/>
                      <a:r>
                        <a:rPr lang="en-US" sz="1200" b="1" u="none" strike="noStrike" dirty="0">
                          <a:effectLst/>
                        </a:rPr>
                        <a:t>MCS</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a:effectLst/>
                        </a:rPr>
                        <a:t>0</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1</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2</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3</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4</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dirty="0">
                          <a:effectLst/>
                        </a:rPr>
                        <a:t>5</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a:effectLst/>
                        </a:rPr>
                        <a:t>6</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dirty="0">
                          <a:effectLst/>
                        </a:rPr>
                        <a:t>7</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dirty="0">
                          <a:effectLst/>
                        </a:rPr>
                        <a:t>8</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a:effectLst/>
                        </a:rPr>
                        <a:t>9</a:t>
                      </a:r>
                      <a:endParaRPr lang="en-US" sz="1200" b="1" i="0" u="none" strike="noStrike">
                        <a:solidFill>
                          <a:srgbClr val="000000"/>
                        </a:solidFill>
                        <a:effectLst/>
                        <a:latin typeface="Calibri"/>
                      </a:endParaRPr>
                    </a:p>
                  </a:txBody>
                  <a:tcPr marL="9525" marR="9525" marT="9525" marB="0" anchor="b"/>
                </a:tc>
              </a:tr>
              <a:tr h="190500">
                <a:tc>
                  <a:txBody>
                    <a:bodyPr/>
                    <a:lstStyle/>
                    <a:p>
                      <a:pPr algn="l" fontAlgn="b"/>
                      <a:r>
                        <a:rPr lang="en-US" sz="1200" b="1" u="none" strike="noStrike">
                          <a:effectLst/>
                        </a:rPr>
                        <a:t>SNR (dB)</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dirty="0">
                          <a:effectLst/>
                        </a:rPr>
                        <a:t>3.2</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a:effectLst/>
                        </a:rPr>
                        <a:t>7.0</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9.6</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11.8</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15.5</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18.8</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dirty="0">
                          <a:effectLst/>
                        </a:rPr>
                        <a:t>20.4</a:t>
                      </a:r>
                      <a:endParaRPr lang="en-US" sz="1200" b="1" i="0" u="none" strike="noStrike" dirty="0">
                        <a:solidFill>
                          <a:srgbClr val="000000"/>
                        </a:solidFill>
                        <a:effectLst/>
                        <a:latin typeface="Calibri"/>
                      </a:endParaRPr>
                    </a:p>
                  </a:txBody>
                  <a:tcPr marL="9525" marR="9525" marT="9525" marB="0" anchor="b"/>
                </a:tc>
                <a:tc>
                  <a:txBody>
                    <a:bodyPr/>
                    <a:lstStyle/>
                    <a:p>
                      <a:pPr algn="r" fontAlgn="b"/>
                      <a:r>
                        <a:rPr lang="en-US" sz="1200" b="1" u="none" strike="noStrike">
                          <a:effectLst/>
                        </a:rPr>
                        <a:t>21.9</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a:effectLst/>
                        </a:rPr>
                        <a:t>25.0</a:t>
                      </a:r>
                      <a:endParaRPr lang="en-US" sz="1200" b="1" i="0" u="none" strike="noStrike">
                        <a:solidFill>
                          <a:srgbClr val="000000"/>
                        </a:solidFill>
                        <a:effectLst/>
                        <a:latin typeface="Calibri"/>
                      </a:endParaRPr>
                    </a:p>
                  </a:txBody>
                  <a:tcPr marL="9525" marR="9525" marT="9525" marB="0" anchor="b"/>
                </a:tc>
                <a:tc>
                  <a:txBody>
                    <a:bodyPr/>
                    <a:lstStyle/>
                    <a:p>
                      <a:pPr algn="r" fontAlgn="b"/>
                      <a:r>
                        <a:rPr lang="en-US" sz="1200" b="1" u="none" strike="noStrike" dirty="0">
                          <a:effectLst/>
                        </a:rPr>
                        <a:t>27.0</a:t>
                      </a:r>
                      <a:endParaRPr lang="en-US" sz="12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91032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Metrics</a:t>
            </a:r>
            <a:endParaRPr lang="en-US" dirty="0"/>
          </a:p>
        </p:txBody>
      </p:sp>
      <p:sp>
        <p:nvSpPr>
          <p:cNvPr id="3" name="Content Placeholder 2"/>
          <p:cNvSpPr>
            <a:spLocks noGrp="1"/>
          </p:cNvSpPr>
          <p:nvPr>
            <p:ph idx="1"/>
          </p:nvPr>
        </p:nvSpPr>
        <p:spPr/>
        <p:txBody>
          <a:bodyPr>
            <a:noAutofit/>
          </a:bodyPr>
          <a:lstStyle/>
          <a:p>
            <a:r>
              <a:rPr lang="en-US" sz="1600" dirty="0" smtClean="0"/>
              <a:t>Each drop yields one throughput value per flow, e.g., single drop in </a:t>
            </a:r>
            <a:r>
              <a:rPr lang="en-US" sz="1600" dirty="0"/>
              <a:t>scenario 1 (100 </a:t>
            </a:r>
            <a:r>
              <a:rPr lang="en-US" sz="1600" dirty="0" smtClean="0"/>
              <a:t>apartment) yields 200 throughput values (100 downlink &amp; 100 uplink)</a:t>
            </a:r>
          </a:p>
          <a:p>
            <a:pPr lvl="1"/>
            <a:r>
              <a:rPr lang="en-US" sz="1400" dirty="0" smtClean="0"/>
              <a:t>Sufficient # of TX events should be run so that each of the per-flow throughput values has reasonably converged </a:t>
            </a:r>
          </a:p>
          <a:p>
            <a:endParaRPr lang="en-US" sz="1600" dirty="0" smtClean="0"/>
          </a:p>
          <a:p>
            <a:r>
              <a:rPr lang="en-US" sz="1600" dirty="0" smtClean="0"/>
              <a:t>Throughput values concatenated across drops, from which following metrics are computed:</a:t>
            </a:r>
          </a:p>
          <a:p>
            <a:pPr lvl="1"/>
            <a:r>
              <a:rPr lang="en-US" sz="1400" dirty="0"/>
              <a:t>Mean throughput</a:t>
            </a:r>
          </a:p>
          <a:p>
            <a:pPr lvl="1"/>
            <a:r>
              <a:rPr lang="en-US" sz="1400" dirty="0" smtClean="0"/>
              <a:t>5% throughput</a:t>
            </a:r>
          </a:p>
          <a:p>
            <a:pPr lvl="1"/>
            <a:r>
              <a:rPr lang="en-US" sz="1400" dirty="0" smtClean="0"/>
              <a:t>Throughput is long-term averaged, so accounts for percentage of time each flow is active</a:t>
            </a:r>
          </a:p>
          <a:p>
            <a:endParaRPr lang="en-US" sz="1600" dirty="0" smtClean="0"/>
          </a:p>
          <a:p>
            <a:r>
              <a:rPr lang="en-US" sz="1600" dirty="0" smtClean="0"/>
              <a:t>Example: 10 drops with 2000 TX events per drop</a:t>
            </a:r>
          </a:p>
          <a:p>
            <a:pPr lvl="1"/>
            <a:r>
              <a:rPr lang="en-US" sz="1400" dirty="0" smtClean="0"/>
              <a:t>For each drop there are 100 DL throughputs &amp; 100 UL throughputs</a:t>
            </a:r>
          </a:p>
          <a:p>
            <a:pPr lvl="1"/>
            <a:r>
              <a:rPr lang="en-US" sz="1400" dirty="0" smtClean="0"/>
              <a:t>Concatenate all 1000 DL throughputs and 1000 UL throughputs, and compute mean DL and UL, and 5% DL and 5% UL</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692172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168840</TotalTime>
  <Words>2445</Words>
  <Application>Microsoft Office PowerPoint</Application>
  <PresentationFormat>On-screen Show (4:3)</PresentationFormat>
  <Paragraphs>310</Paragraphs>
  <Slides>19</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19</vt:i4>
      </vt:variant>
    </vt:vector>
  </HeadingPairs>
  <TitlesOfParts>
    <vt:vector size="23" baseType="lpstr">
      <vt:lpstr>802-11-Submission</vt:lpstr>
      <vt:lpstr>Custom Design</vt:lpstr>
      <vt:lpstr>Document</vt:lpstr>
      <vt:lpstr>Equation</vt:lpstr>
      <vt:lpstr>Improved Spatial Reuse Feasibility – Part I</vt:lpstr>
      <vt:lpstr>Background</vt:lpstr>
      <vt:lpstr>Cont. - Outline</vt:lpstr>
      <vt:lpstr>High-Level Description of Simulation</vt:lpstr>
      <vt:lpstr>Further Details of Drop Procedure</vt:lpstr>
      <vt:lpstr>Further Details of TX Event</vt:lpstr>
      <vt:lpstr>SINR Computation</vt:lpstr>
      <vt:lpstr>MCS Selection</vt:lpstr>
      <vt:lpstr>Performance Metrics</vt:lpstr>
      <vt:lpstr>Simulation Parameters</vt:lpstr>
      <vt:lpstr>Baseline Performance</vt:lpstr>
      <vt:lpstr>Baseline Results</vt:lpstr>
      <vt:lpstr>AWGN, 4 dB shadow, center AP, 1 channel, 100% DL</vt:lpstr>
      <vt:lpstr>AWGN, 4 dB shadow, center AP, 1 channel, 100% DL (2)</vt:lpstr>
      <vt:lpstr>2x1 11nB, 4 dB shadow, 100% DL traffic</vt:lpstr>
      <vt:lpstr>2x1 11nB, 4 dB shadow, 100% DL vs. 50% DL traffic</vt:lpstr>
      <vt:lpstr>Conclusions</vt:lpstr>
      <vt:lpstr>References</vt:lpstr>
      <vt:lpstr>Backup – Complete Results DL/UL 50/50</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1294</cp:revision>
  <cp:lastPrinted>1998-02-10T13:28:06Z</cp:lastPrinted>
  <dcterms:created xsi:type="dcterms:W3CDTF">2007-05-21T21:00:37Z</dcterms:created>
  <dcterms:modified xsi:type="dcterms:W3CDTF">2014-01-20T23:21:01Z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916076159</vt:i4>
  </property>
  <property fmtid="{D5CDD505-2E9C-101B-9397-08002B2CF9AE}" pid="3" name="_NewReviewCycle">
    <vt:lpwstr/>
  </property>
  <property fmtid="{D5CDD505-2E9C-101B-9397-08002B2CF9AE}" pid="4" name="_EmailSubject">
    <vt:lpwstr>ED threshold for multiple RX antennsa</vt:lpwstr>
  </property>
  <property fmtid="{D5CDD505-2E9C-101B-9397-08002B2CF9AE}" pid="5" name="_AuthorEmail">
    <vt:lpwstr>njindal@broadcom.com</vt:lpwstr>
  </property>
  <property fmtid="{D5CDD505-2E9C-101B-9397-08002B2CF9AE}" pid="6" name="_AuthorEmailDisplayName">
    <vt:lpwstr>Nihar Jindal</vt:lpwstr>
  </property>
  <property fmtid="{D5CDD505-2E9C-101B-9397-08002B2CF9AE}" pid="7" name="_PreviousAdHocReviewCycleID">
    <vt:i4>696533451</vt:i4>
  </property>
</Properties>
</file>