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80" r:id="rId4"/>
    <p:sldId id="288" r:id="rId5"/>
    <p:sldId id="283" r:id="rId6"/>
    <p:sldId id="279" r:id="rId7"/>
    <p:sldId id="284" r:id="rId8"/>
    <p:sldId id="282" r:id="rId9"/>
    <p:sldId id="287" r:id="rId10"/>
    <p:sldId id="290" r:id="rId11"/>
    <p:sldId id="289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1" autoAdjust="0"/>
    <p:restoredTop sz="94660"/>
  </p:normalViewPr>
  <p:slideViewPr>
    <p:cSldViewPr>
      <p:cViewPr varScale="1">
        <p:scale>
          <a:sx n="70" d="100"/>
          <a:sy n="70" d="100"/>
        </p:scale>
        <p:origin x="-123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93DAA090-33D8-4E5A-A4BB-0A5636DBDFFC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9DEB9BE-8D56-43EA-8319-F6626DE42027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349522-3CCF-4D3D-9CA8-1D6EF64D9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802.11-14/0065r0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4099" y="6475413"/>
            <a:ext cx="1469826" cy="184666"/>
          </a:xfrm>
        </p:spPr>
        <p:txBody>
          <a:bodyPr/>
          <a:lstStyle/>
          <a:p>
            <a:r>
              <a:rPr lang="en-US" dirty="0" smtClean="0"/>
              <a:t>William Carney, SONY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Comments on Draft HEW PAR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2014-01-20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539893"/>
              </p:ext>
            </p:extLst>
          </p:nvPr>
        </p:nvGraphicFramePr>
        <p:xfrm>
          <a:off x="534988" y="2387600"/>
          <a:ext cx="8158162" cy="463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6" name="Document" r:id="rId4" imgW="8593018" imgH="4878600" progId="Word.Document.8">
                  <p:embed/>
                </p:oleObj>
              </mc:Choice>
              <mc:Fallback>
                <p:oleObj name="Document" r:id="rId4" imgW="8593018" imgH="48786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87600"/>
                        <a:ext cx="8158162" cy="463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performance metric</a:t>
            </a:r>
          </a:p>
          <a:p>
            <a:pPr lvl="1"/>
            <a:r>
              <a:rPr lang="en-US" dirty="0" smtClean="0"/>
              <a:t>We have suggested “at least 10x”</a:t>
            </a:r>
          </a:p>
          <a:p>
            <a:r>
              <a:rPr lang="en-US" dirty="0" smtClean="0"/>
              <a:t>OFDM legacy interoperability only</a:t>
            </a:r>
          </a:p>
          <a:p>
            <a:r>
              <a:rPr lang="en-US" dirty="0" smtClean="0"/>
              <a:t>Importance of video traffic and appropriate metric</a:t>
            </a:r>
          </a:p>
          <a:p>
            <a:r>
              <a:rPr lang="en-US" dirty="0" smtClean="0"/>
              <a:t>Tradeoff of power vs. performance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Osama Aboul-Magd,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66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altLang="ja-JP" dirty="0"/>
              <a:t>Cisco Visual Networking Index: Global Mobile Data Traffic Forecast Update, </a:t>
            </a:r>
            <a:r>
              <a:rPr lang="en-US" altLang="ja-JP" dirty="0" smtClean="0"/>
              <a:t>2012–2017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4099" y="6475413"/>
            <a:ext cx="1469826" cy="184666"/>
          </a:xfrm>
        </p:spPr>
        <p:txBody>
          <a:bodyPr/>
          <a:lstStyle/>
          <a:p>
            <a:r>
              <a:rPr lang="en-US" dirty="0"/>
              <a:t>William Carney,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24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CE56206-307E-45F0-AE4C-0F1D20EBB32A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submission provides comments in response to the Chair’s proposed edits (11-13/1410r3) to the original draft HEW PAR text (11-13/1410r1)</a:t>
            </a:r>
          </a:p>
          <a:p>
            <a:pPr lvl="1"/>
            <a:r>
              <a:rPr lang="en-US" dirty="0" smtClean="0"/>
              <a:t>Clarifications</a:t>
            </a:r>
          </a:p>
          <a:p>
            <a:pPr lvl="1"/>
            <a:r>
              <a:rPr lang="en-US" dirty="0" smtClean="0"/>
              <a:t>Additions</a:t>
            </a:r>
          </a:p>
          <a:p>
            <a:pPr lvl="1"/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</p:spPr>
        <p:txBody>
          <a:bodyPr/>
          <a:lstStyle/>
          <a:p>
            <a:r>
              <a:rPr lang="en-US" dirty="0" smtClean="0"/>
              <a:t>William Carney, SONY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“Scope” (5.2b)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6400800" cy="4495800"/>
          </a:xfrm>
        </p:spPr>
        <p:txBody>
          <a:bodyPr/>
          <a:lstStyle/>
          <a:p>
            <a:r>
              <a:rPr lang="en-GB" sz="1600" dirty="0" smtClean="0"/>
              <a:t>This amendment defines standardized modifications to both the 802.11 physical layers (PHY) and the 802.11 Medium Access Control Layer (MAC) that enable modes of operation capable of supporting </a:t>
            </a:r>
            <a:r>
              <a:rPr lang="en-GB" sz="1600" dirty="0" smtClean="0">
                <a:solidFill>
                  <a:srgbClr val="FF0000"/>
                </a:solidFill>
              </a:rPr>
              <a:t>at least two (2)</a:t>
            </a:r>
            <a:r>
              <a:rPr lang="en-GB" sz="1600" dirty="0" smtClean="0"/>
              <a:t> times improvements in the average throughput per station </a:t>
            </a:r>
            <a:r>
              <a:rPr lang="en-GB" sz="1600" dirty="0" smtClean="0">
                <a:solidFill>
                  <a:srgbClr val="FF0000"/>
                </a:solidFill>
              </a:rPr>
              <a:t>(measured at the MAC data service access point) </a:t>
            </a:r>
            <a:r>
              <a:rPr lang="en-GB" sz="1600" dirty="0" smtClean="0"/>
              <a:t>in </a:t>
            </a:r>
            <a:r>
              <a:rPr lang="en-GB" sz="1600" dirty="0" smtClean="0">
                <a:solidFill>
                  <a:srgbClr val="FF0000"/>
                </a:solidFill>
              </a:rPr>
              <a:t>dense</a:t>
            </a:r>
            <a:r>
              <a:rPr lang="en-GB" sz="1600" dirty="0" smtClean="0"/>
              <a:t> indoor</a:t>
            </a:r>
            <a:r>
              <a:rPr lang="en-GB" sz="1600" strike="sngStrike" dirty="0" smtClean="0"/>
              <a:t>,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FF0000"/>
                </a:solidFill>
              </a:rPr>
              <a:t>and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FF0000"/>
                </a:solidFill>
              </a:rPr>
              <a:t>pedestrian-speed</a:t>
            </a:r>
            <a:r>
              <a:rPr lang="en-GB" sz="1600" dirty="0" smtClean="0"/>
              <a:t> outdoor</a:t>
            </a:r>
            <a:r>
              <a:rPr lang="en-GB" sz="1600" strike="sngStrike" dirty="0" smtClean="0"/>
              <a:t>, and dense </a:t>
            </a:r>
            <a:r>
              <a:rPr lang="en-GB" sz="1600" dirty="0" smtClean="0"/>
              <a:t>deployment scenarios.</a:t>
            </a:r>
            <a:endParaRPr lang="en-US" sz="1600" dirty="0" smtClean="0"/>
          </a:p>
          <a:p>
            <a:pPr>
              <a:buNone/>
            </a:pPr>
            <a:r>
              <a:rPr lang="en-GB" sz="1600" dirty="0" smtClean="0"/>
              <a:t> </a:t>
            </a:r>
            <a:endParaRPr lang="en-US" sz="1600" dirty="0" smtClean="0"/>
          </a:p>
          <a:p>
            <a:r>
              <a:rPr lang="en-GB" sz="1600" dirty="0" smtClean="0"/>
              <a:t>The new standard operates </a:t>
            </a:r>
            <a:r>
              <a:rPr lang="en-GB" sz="1600" dirty="0" smtClean="0">
                <a:solidFill>
                  <a:srgbClr val="FF0000"/>
                </a:solidFill>
              </a:rPr>
              <a:t>in the 2.4 GHz and 5 GHz frequency bands.</a:t>
            </a:r>
            <a:r>
              <a:rPr lang="en-GB" sz="1600" strike="sngStrike" dirty="0" smtClean="0">
                <a:solidFill>
                  <a:srgbClr val="FF0000"/>
                </a:solidFill>
              </a:rPr>
              <a:t> </a:t>
            </a:r>
            <a:r>
              <a:rPr lang="en-GB" sz="1600" strike="sngStrike" dirty="0" smtClean="0"/>
              <a:t>below 6 GHz carrier frequency while ensuring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FF0000"/>
                </a:solidFill>
              </a:rPr>
              <a:t>The new amendment shall include a mode of operation </a:t>
            </a:r>
            <a:r>
              <a:rPr lang="en-GB" sz="1600" dirty="0" smtClean="0"/>
              <a:t>ensuring  backward compatibility and coexistence with </a:t>
            </a:r>
            <a:r>
              <a:rPr lang="en-GB" sz="1600" u="sng" dirty="0" smtClean="0"/>
              <a:t>legacy IEEE802.11 devices </a:t>
            </a:r>
            <a:r>
              <a:rPr lang="en-GB" sz="1600" strike="sngStrike" dirty="0" smtClean="0"/>
              <a:t>in the 2.4 GHz and 5 GHz unlicensed bands </a:t>
            </a:r>
            <a:r>
              <a:rPr lang="en-GB" sz="1600" dirty="0" smtClean="0">
                <a:solidFill>
                  <a:srgbClr val="FF0000"/>
                </a:solidFill>
              </a:rPr>
              <a:t>operating in the same bands.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74100" y="6475413"/>
            <a:ext cx="1469825" cy="184666"/>
          </a:xfrm>
        </p:spPr>
        <p:txBody>
          <a:bodyPr/>
          <a:lstStyle/>
          <a:p>
            <a:r>
              <a:rPr lang="en-US" dirty="0"/>
              <a:t>William Carney, </a:t>
            </a:r>
            <a:r>
              <a:rPr lang="en-US" dirty="0" smtClean="0"/>
              <a:t>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FFA1C71-BB64-4242-AACA-EEDB95228CA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Line Callout 2 8"/>
          <p:cNvSpPr/>
          <p:nvPr/>
        </p:nvSpPr>
        <p:spPr bwMode="auto">
          <a:xfrm>
            <a:off x="6934200" y="1524000"/>
            <a:ext cx="1828800" cy="1524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4485"/>
              <a:gd name="adj6" fmla="val -194321"/>
            </a:avLst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2X is not a significant improvement compared with previous MAC/PHY enhancements nor is it adequate, given  network traffic  forecasts.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Callout 2 9"/>
          <p:cNvSpPr/>
          <p:nvPr/>
        </p:nvSpPr>
        <p:spPr bwMode="auto">
          <a:xfrm>
            <a:off x="6934200" y="3200400"/>
            <a:ext cx="1828800" cy="990600"/>
          </a:xfrm>
          <a:prstGeom prst="borderCallout2">
            <a:avLst>
              <a:gd name="adj1" fmla="val 52816"/>
              <a:gd name="adj2" fmla="val -5952"/>
              <a:gd name="adj3" fmla="val 45124"/>
              <a:gd name="adj4" fmla="val -20834"/>
              <a:gd name="adj5" fmla="val 13069"/>
              <a:gd name="adj6" fmla="val -101888"/>
            </a:avLst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 all outdoor environments will have pedestrian speed characteristics (stadium).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Callout 2 10"/>
          <p:cNvSpPr/>
          <p:nvPr/>
        </p:nvSpPr>
        <p:spPr bwMode="auto">
          <a:xfrm>
            <a:off x="6934200" y="4343400"/>
            <a:ext cx="1828800" cy="1219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0144"/>
              <a:gd name="adj6" fmla="val -108158"/>
            </a:avLst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Interoperability with non-OFDM modes will unnecessarily burden HEW networks and hinder efficiency enhancements.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Perspective on Improvement Metric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1800" dirty="0"/>
              <a:t>Estimations </a:t>
            </a:r>
            <a:r>
              <a:rPr lang="en-US" sz="1800" dirty="0" smtClean="0"/>
              <a:t>of network traffic</a:t>
            </a:r>
            <a:r>
              <a:rPr lang="en-US" sz="1800" dirty="0"/>
              <a:t>, for example Cisco </a:t>
            </a:r>
            <a:r>
              <a:rPr lang="en-US" sz="1800" dirty="0" smtClean="0"/>
              <a:t>VNI, </a:t>
            </a:r>
            <a:r>
              <a:rPr lang="en-US" sz="1800" dirty="0"/>
              <a:t>show </a:t>
            </a:r>
            <a:r>
              <a:rPr lang="en-US" sz="1800" dirty="0" smtClean="0"/>
              <a:t>approximately 4x </a:t>
            </a:r>
            <a:r>
              <a:rPr lang="en-US" sz="1800" dirty="0"/>
              <a:t>increase between 2014 – 2017 </a:t>
            </a:r>
            <a:r>
              <a:rPr lang="en-US" sz="1800" dirty="0" smtClean="0"/>
              <a:t>for </a:t>
            </a:r>
            <a:r>
              <a:rPr lang="en-US" sz="1800" dirty="0"/>
              <a:t>mobile </a:t>
            </a:r>
            <a:r>
              <a:rPr lang="en-US" sz="1800" dirty="0" smtClean="0"/>
              <a:t>data [1]</a:t>
            </a:r>
            <a:endParaRPr lang="en-US" sz="1800" dirty="0" smtClean="0"/>
          </a:p>
          <a:p>
            <a:r>
              <a:rPr lang="en-US" sz="1800" dirty="0" smtClean="0"/>
              <a:t>Comparing </a:t>
            </a:r>
            <a:r>
              <a:rPr lang="en-US" sz="1800" dirty="0"/>
              <a:t>802.11ac (2013) with HEW (2020 in wide deployments), traffic will have increased at least </a:t>
            </a:r>
            <a:r>
              <a:rPr lang="en-US" sz="1800" dirty="0" smtClean="0"/>
              <a:t>10x</a:t>
            </a:r>
          </a:p>
          <a:p>
            <a:r>
              <a:rPr lang="en-US" sz="1800" dirty="0" smtClean="0"/>
              <a:t>With congested and dense scenarios being identified as a weak </a:t>
            </a:r>
            <a:r>
              <a:rPr lang="en-US" sz="1800" dirty="0"/>
              <a:t>spot for </a:t>
            </a:r>
            <a:r>
              <a:rPr lang="en-US" sz="1800" dirty="0" smtClean="0"/>
              <a:t>WLAN, major </a:t>
            </a:r>
            <a:r>
              <a:rPr lang="en-US" sz="1800" dirty="0"/>
              <a:t>capacity </a:t>
            </a:r>
            <a:r>
              <a:rPr lang="en-US" sz="1800" dirty="0" smtClean="0"/>
              <a:t>improvements are justified</a:t>
            </a:r>
            <a:endParaRPr lang="en-US" sz="1800" dirty="0"/>
          </a:p>
          <a:p>
            <a:r>
              <a:rPr lang="en-US" sz="1800" dirty="0" smtClean="0"/>
              <a:t>In addition, project proposals </a:t>
            </a:r>
            <a:r>
              <a:rPr lang="en-US" sz="1800" dirty="0"/>
              <a:t>for 5G </a:t>
            </a:r>
            <a:r>
              <a:rPr lang="en-US" sz="1800" dirty="0" smtClean="0"/>
              <a:t>are considering 1,000x </a:t>
            </a:r>
            <a:r>
              <a:rPr lang="en-US" sz="1800" dirty="0"/>
              <a:t>as the new targets for parameters </a:t>
            </a:r>
            <a:r>
              <a:rPr lang="en-US" sz="1800" dirty="0" smtClean="0"/>
              <a:t>of throughput</a:t>
            </a:r>
            <a:r>
              <a:rPr lang="en-US" sz="1800" dirty="0"/>
              <a:t>, </a:t>
            </a:r>
            <a:r>
              <a:rPr lang="en-US" sz="1800" dirty="0" smtClean="0"/>
              <a:t>latency, etc.</a:t>
            </a:r>
          </a:p>
          <a:p>
            <a:r>
              <a:rPr lang="en-US" sz="1800" dirty="0" smtClean="0"/>
              <a:t>HEW proposed requirements of only 2x </a:t>
            </a:r>
            <a:r>
              <a:rPr lang="en-US" sz="1800" dirty="0"/>
              <a:t>or 4x </a:t>
            </a:r>
            <a:r>
              <a:rPr lang="en-US" sz="1800" dirty="0" smtClean="0"/>
              <a:t>are insufficient and underwhelming since 5G and HEW will release in a similar timeframe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4099" y="6475413"/>
            <a:ext cx="1469826" cy="184666"/>
          </a:xfrm>
        </p:spPr>
        <p:txBody>
          <a:bodyPr/>
          <a:lstStyle/>
          <a:p>
            <a:r>
              <a:rPr lang="en-US" dirty="0"/>
              <a:t>William Carney,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1746" name="Pictur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648200"/>
            <a:ext cx="7051194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4495800" y="5799667"/>
            <a:ext cx="589203" cy="304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705600" y="5833534"/>
            <a:ext cx="589203" cy="304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Left Brace 11"/>
          <p:cNvSpPr/>
          <p:nvPr/>
        </p:nvSpPr>
        <p:spPr bwMode="auto">
          <a:xfrm rot="5400000">
            <a:off x="5557501" y="4424700"/>
            <a:ext cx="609599" cy="2123401"/>
          </a:xfrm>
          <a:prstGeom prst="leftBrace">
            <a:avLst>
              <a:gd name="adj1" fmla="val 59806"/>
              <a:gd name="adj2" fmla="val 49495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1464" y="5405735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~4X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635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“Scope” (5.2b) </a:t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(Suggested Changes)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543800" cy="4648200"/>
          </a:xfrm>
        </p:spPr>
        <p:txBody>
          <a:bodyPr/>
          <a:lstStyle/>
          <a:p>
            <a:r>
              <a:rPr lang="en-GB" sz="2000" dirty="0" smtClean="0"/>
              <a:t>This amendment defines standardized modifications to both the 802.11 physical layers (PHY) and the 802.11 Medium Access Control Layer (MAC) that enable modes of operation capable of supporting </a:t>
            </a:r>
            <a:r>
              <a:rPr lang="en-GB" sz="2000" dirty="0" smtClean="0">
                <a:solidFill>
                  <a:srgbClr val="FF0000"/>
                </a:solidFill>
              </a:rPr>
              <a:t>at least </a:t>
            </a:r>
            <a:r>
              <a:rPr lang="en-GB" sz="2000" dirty="0" smtClean="0">
                <a:solidFill>
                  <a:srgbClr val="00B050"/>
                </a:solidFill>
              </a:rPr>
              <a:t>ten (10)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times improvements in the average throughput per station </a:t>
            </a:r>
            <a:r>
              <a:rPr lang="en-GB" sz="2000" dirty="0" smtClean="0">
                <a:solidFill>
                  <a:srgbClr val="FF0000"/>
                </a:solidFill>
              </a:rPr>
              <a:t>(measured at the MAC data service access point) </a:t>
            </a:r>
            <a:r>
              <a:rPr lang="en-GB" sz="2000" dirty="0" smtClean="0"/>
              <a:t>in </a:t>
            </a:r>
            <a:r>
              <a:rPr lang="en-GB" sz="2000" dirty="0" smtClean="0">
                <a:solidFill>
                  <a:srgbClr val="FF0000"/>
                </a:solidFill>
              </a:rPr>
              <a:t>dense</a:t>
            </a:r>
            <a:r>
              <a:rPr lang="en-GB" sz="2000" dirty="0" smtClean="0"/>
              <a:t> indoor</a:t>
            </a:r>
            <a:r>
              <a:rPr lang="en-GB" sz="2000" strike="sngStrike" dirty="0" smtClean="0"/>
              <a:t>,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and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00B050"/>
                </a:solidFill>
              </a:rPr>
              <a:t>both dense stationary and </a:t>
            </a:r>
            <a:r>
              <a:rPr lang="en-GB" sz="2000" dirty="0" smtClean="0">
                <a:solidFill>
                  <a:srgbClr val="FF0000"/>
                </a:solidFill>
              </a:rPr>
              <a:t>pedestrian-speed</a:t>
            </a:r>
            <a:r>
              <a:rPr lang="en-GB" sz="2000" dirty="0" smtClean="0"/>
              <a:t> outdoor</a:t>
            </a:r>
            <a:r>
              <a:rPr lang="en-GB" sz="2000" strike="sngStrike" dirty="0" smtClean="0"/>
              <a:t>, and dense </a:t>
            </a:r>
            <a:r>
              <a:rPr lang="en-GB" sz="2000" dirty="0" smtClean="0"/>
              <a:t>deployment scenarios.</a:t>
            </a:r>
            <a:endParaRPr lang="en-US" sz="2000" dirty="0" smtClean="0"/>
          </a:p>
          <a:p>
            <a:pPr>
              <a:buNone/>
            </a:pPr>
            <a:r>
              <a:rPr lang="en-GB" sz="2000" dirty="0" smtClean="0"/>
              <a:t> </a:t>
            </a:r>
            <a:endParaRPr lang="en-US" sz="2000" dirty="0" smtClean="0"/>
          </a:p>
          <a:p>
            <a:r>
              <a:rPr lang="en-GB" sz="2000" dirty="0" smtClean="0"/>
              <a:t>The new standard operates </a:t>
            </a:r>
            <a:r>
              <a:rPr lang="en-GB" sz="2000" dirty="0" smtClean="0">
                <a:solidFill>
                  <a:srgbClr val="FF0000"/>
                </a:solidFill>
              </a:rPr>
              <a:t>in the 2.4 GHz and 5 GHz frequency bands.</a:t>
            </a:r>
            <a:r>
              <a:rPr lang="en-GB" sz="2000" strike="sngStrike" dirty="0" smtClean="0">
                <a:solidFill>
                  <a:srgbClr val="FF0000"/>
                </a:solidFill>
              </a:rPr>
              <a:t> </a:t>
            </a:r>
            <a:r>
              <a:rPr lang="en-GB" sz="2000" strike="sngStrike" dirty="0" smtClean="0"/>
              <a:t>below 6 GHz carrier frequency while ensuring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The new amendment shall include a mode of operation ensuring</a:t>
            </a:r>
            <a:r>
              <a:rPr lang="en-GB" sz="2000" dirty="0" smtClean="0"/>
              <a:t>  backward compatibility and coexistence with </a:t>
            </a:r>
            <a:r>
              <a:rPr lang="en-GB" sz="2000" u="sng" dirty="0" smtClean="0"/>
              <a:t>legacy </a:t>
            </a:r>
            <a:r>
              <a:rPr lang="en-GB" sz="2000" u="sng" dirty="0" smtClean="0">
                <a:solidFill>
                  <a:srgbClr val="00B050"/>
                </a:solidFill>
              </a:rPr>
              <a:t>OFDM</a:t>
            </a:r>
            <a:r>
              <a:rPr lang="en-GB" sz="2000" u="sng" dirty="0" smtClean="0"/>
              <a:t> IEEE802.11 devices </a:t>
            </a:r>
            <a:r>
              <a:rPr lang="en-GB" sz="2000" strike="sngStrike" dirty="0" smtClean="0"/>
              <a:t>in the 2.4 GHz and 5 GHz unlicensed bands </a:t>
            </a:r>
            <a:r>
              <a:rPr lang="en-GB" sz="2000" dirty="0" smtClean="0">
                <a:solidFill>
                  <a:srgbClr val="FF0000"/>
                </a:solidFill>
              </a:rPr>
              <a:t>operating in the same bands.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FFA1C71-BB64-4242-AACA-EEDB95228CA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</p:spPr>
        <p:txBody>
          <a:bodyPr/>
          <a:lstStyle/>
          <a:p>
            <a:r>
              <a:rPr lang="en-US" dirty="0" smtClean="0"/>
              <a:t>William Carney,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5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“Need for the Project” (5.5)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6248400" cy="4572000"/>
          </a:xfrm>
        </p:spPr>
        <p:txBody>
          <a:bodyPr/>
          <a:lstStyle/>
          <a:p>
            <a:r>
              <a:rPr lang="en-GB" sz="1400" dirty="0" smtClean="0"/>
              <a:t>WLAN devices are currently </a:t>
            </a:r>
            <a:r>
              <a:rPr lang="en-GB" sz="1400" dirty="0" smtClean="0">
                <a:solidFill>
                  <a:srgbClr val="FF0000"/>
                </a:solidFill>
              </a:rPr>
              <a:t>being</a:t>
            </a:r>
            <a:r>
              <a:rPr lang="en-GB" sz="1400" dirty="0" smtClean="0"/>
              <a:t> </a:t>
            </a:r>
            <a:r>
              <a:rPr lang="en-GB" sz="1400" strike="sngStrike" dirty="0" smtClean="0"/>
              <a:t>been</a:t>
            </a:r>
            <a:r>
              <a:rPr lang="en-GB" sz="1400" dirty="0" smtClean="0"/>
              <a:t> deployed in diverse environments </a:t>
            </a:r>
            <a:r>
              <a:rPr lang="en-GB" sz="1400" strike="sngStrike" dirty="0" smtClean="0"/>
              <a:t>scenarios</a:t>
            </a:r>
            <a:r>
              <a:rPr lang="en-GB" sz="1400" dirty="0" smtClean="0"/>
              <a:t>. </a:t>
            </a:r>
            <a:r>
              <a:rPr lang="en-GB" sz="1400" dirty="0" smtClean="0">
                <a:solidFill>
                  <a:srgbClr val="FF0000"/>
                </a:solidFill>
              </a:rPr>
              <a:t>These environments are characterized by the existence of many access points and many stations in a geographically limited areas. Increased interference from neighbouring devices gives rise to performance degradation. Additionally WLAN devices are increasingly required to support a variety of applications such as video, cloud access, and offloading. With the real-time performance requirements of some of these application, WLAN users demand improved reliability in delivering their applications.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00"/>
                </a:solidFill>
              </a:rPr>
              <a:t>Unlike previous amendments where the focus was on improving aggregate throughput, this amendment will focus on improving metrics that are affecting user experience, such as average per station throughput, the 5</a:t>
            </a:r>
            <a:r>
              <a:rPr lang="en-GB" sz="1400" baseline="30000" dirty="0" smtClean="0">
                <a:solidFill>
                  <a:srgbClr val="FF0000"/>
                </a:solidFill>
              </a:rPr>
              <a:t>th</a:t>
            </a:r>
            <a:r>
              <a:rPr lang="en-GB" sz="1400" dirty="0" smtClean="0">
                <a:solidFill>
                  <a:srgbClr val="FF0000"/>
                </a:solidFill>
              </a:rPr>
              <a:t> percentile of per station throughput, and area throughput.  </a:t>
            </a:r>
            <a:r>
              <a:rPr lang="en-GB" sz="1400" strike="sngStrike" dirty="0" smtClean="0"/>
              <a:t>Previous amendments have focused on increasing peak rates and have shown modes of operation capable of supporting several </a:t>
            </a:r>
            <a:r>
              <a:rPr lang="en-GB" sz="1400" strike="sngStrike" dirty="0" err="1" smtClean="0"/>
              <a:t>Gbps</a:t>
            </a:r>
            <a:r>
              <a:rPr lang="en-GB" sz="1400" strike="sngStrike" dirty="0" smtClean="0"/>
              <a:t> rates. This project will focus on the need for efficiency improvements in high density deployments</a:t>
            </a:r>
            <a:r>
              <a:rPr lang="en-GB" sz="1400" dirty="0" smtClean="0"/>
              <a:t>.  </a:t>
            </a:r>
            <a:r>
              <a:rPr lang="en-GB" sz="1400" strike="sngStrike" dirty="0" smtClean="0"/>
              <a:t>In addition, </a:t>
            </a:r>
            <a:r>
              <a:rPr lang="en-GB" sz="1400" dirty="0" smtClean="0"/>
              <a:t>Improvements will be made to support environments such as wireless corporate office, outdoor hotspot, dense residential apartments, or stadiums.  </a:t>
            </a:r>
            <a:r>
              <a:rPr lang="en-GB" sz="1400" strike="sngStrike" dirty="0" smtClean="0"/>
              <a:t>Improvements will target increasing the area throughput and/or average throughput per station.  Quality of experience for the user will be addressed by improving the minimum average data rate, or maximum connection setup delay, or maximum packet transmission delay.</a:t>
            </a:r>
            <a:endParaRPr lang="en-US" sz="1400" strike="sngStrike" dirty="0" smtClean="0"/>
          </a:p>
          <a:p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FFA1C71-BB64-4242-AACA-EEDB95228CA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Line Callout 2 7"/>
          <p:cNvSpPr/>
          <p:nvPr/>
        </p:nvSpPr>
        <p:spPr bwMode="auto">
          <a:xfrm>
            <a:off x="7086600" y="1828800"/>
            <a:ext cx="1828800" cy="1219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8356"/>
              <a:gd name="adj6" fmla="val -84032"/>
            </a:avLst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Video traffic will dominate HEW networks, yet this text does not adequately represent this highly significant factor.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Line Callout 2 8"/>
          <p:cNvSpPr/>
          <p:nvPr/>
        </p:nvSpPr>
        <p:spPr bwMode="auto">
          <a:xfrm>
            <a:off x="7086600" y="3429000"/>
            <a:ext cx="1828800" cy="17526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5213"/>
              <a:gd name="adj6" fmla="val -54525"/>
            </a:avLst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With video traffic dominating HEW networks, metric(s) appropriate to demonstrating such improvements </a:t>
            </a:r>
            <a:r>
              <a:rPr lang="en-US" b="1" dirty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to the efficiency of this traffic type are important.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</p:spPr>
        <p:txBody>
          <a:bodyPr/>
          <a:lstStyle/>
          <a:p>
            <a:r>
              <a:rPr lang="en-US" dirty="0" smtClean="0"/>
              <a:t>William Carney, SONY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“Need for the Project” (5.5)</a:t>
            </a:r>
            <a:br>
              <a:rPr lang="en-US" dirty="0" smtClean="0"/>
            </a:br>
            <a:r>
              <a:rPr lang="en-US" dirty="0">
                <a:solidFill>
                  <a:srgbClr val="00B050"/>
                </a:solidFill>
              </a:rPr>
              <a:t>(Suggested Changes)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GB" sz="1400" dirty="0" smtClean="0"/>
              <a:t>WLAN devices are currently </a:t>
            </a:r>
            <a:r>
              <a:rPr lang="en-GB" sz="1400" dirty="0" smtClean="0">
                <a:solidFill>
                  <a:srgbClr val="FF0000"/>
                </a:solidFill>
              </a:rPr>
              <a:t>being</a:t>
            </a:r>
            <a:r>
              <a:rPr lang="en-GB" sz="1400" dirty="0" smtClean="0"/>
              <a:t> </a:t>
            </a:r>
            <a:r>
              <a:rPr lang="en-GB" sz="1400" strike="sngStrike" dirty="0" smtClean="0"/>
              <a:t>been</a:t>
            </a:r>
            <a:r>
              <a:rPr lang="en-GB" sz="1400" dirty="0" smtClean="0"/>
              <a:t> deployed in diverse environments </a:t>
            </a:r>
            <a:r>
              <a:rPr lang="en-GB" sz="1400" strike="sngStrike" dirty="0" smtClean="0"/>
              <a:t>scenarios</a:t>
            </a:r>
            <a:r>
              <a:rPr lang="en-GB" sz="1400" dirty="0" smtClean="0"/>
              <a:t>. </a:t>
            </a:r>
            <a:r>
              <a:rPr lang="en-GB" sz="1400" dirty="0" smtClean="0">
                <a:solidFill>
                  <a:srgbClr val="FF0000"/>
                </a:solidFill>
              </a:rPr>
              <a:t>These environments are characterized by the existence of many access points and many stations in a geographically limited areas. Increased interference from neighbouring devices gives rise to performance degradation. Additionally WLAN devices are increasingly required to support a variety of applications such as video, cloud access, and offloading. </a:t>
            </a:r>
            <a:r>
              <a:rPr lang="en-GB" sz="1600" dirty="0" smtClean="0">
                <a:solidFill>
                  <a:srgbClr val="00B050"/>
                </a:solidFill>
              </a:rPr>
              <a:t>In particular, video traffic is expected to dominate HEW networks in all modes of use.  </a:t>
            </a:r>
            <a:r>
              <a:rPr lang="en-GB" sz="1400" dirty="0" smtClean="0">
                <a:solidFill>
                  <a:srgbClr val="FF0000"/>
                </a:solidFill>
              </a:rPr>
              <a:t>With the real-time performance requirements of some of these application, WLAN users demand improved reliability in delivering their applications.</a:t>
            </a:r>
            <a:r>
              <a:rPr lang="en-GB" sz="1400" dirty="0" smtClean="0"/>
              <a:t>  </a:t>
            </a:r>
            <a:r>
              <a:rPr lang="en-GB" sz="1400" strike="sngStrike" dirty="0" smtClean="0">
                <a:solidFill>
                  <a:srgbClr val="FF0000"/>
                </a:solidFill>
              </a:rPr>
              <a:t>Unlike previous amendments where the focus was on improving aggregate throughput, </a:t>
            </a:r>
            <a:r>
              <a:rPr lang="en-GB" sz="1400" dirty="0">
                <a:solidFill>
                  <a:srgbClr val="FF0000"/>
                </a:solidFill>
              </a:rPr>
              <a:t>T</a:t>
            </a:r>
            <a:r>
              <a:rPr lang="en-GB" sz="1400" dirty="0" smtClean="0">
                <a:solidFill>
                  <a:srgbClr val="FF0000"/>
                </a:solidFill>
              </a:rPr>
              <a:t>his amendment will focus on improving metrics that are affecting user experience, such as average per station throughput, the 5</a:t>
            </a:r>
            <a:r>
              <a:rPr lang="en-GB" sz="1400" baseline="30000" dirty="0" smtClean="0">
                <a:solidFill>
                  <a:srgbClr val="FF0000"/>
                </a:solidFill>
              </a:rPr>
              <a:t>th</a:t>
            </a:r>
            <a:r>
              <a:rPr lang="en-GB" sz="1400" dirty="0" smtClean="0">
                <a:solidFill>
                  <a:srgbClr val="FF0000"/>
                </a:solidFill>
              </a:rPr>
              <a:t> percentile of per station throughput, </a:t>
            </a:r>
            <a:r>
              <a:rPr lang="en-GB" sz="1600" dirty="0" smtClean="0">
                <a:solidFill>
                  <a:srgbClr val="00B050"/>
                </a:solidFill>
              </a:rPr>
              <a:t>Video </a:t>
            </a:r>
            <a:r>
              <a:rPr lang="en-GB" sz="1600" dirty="0" smtClean="0">
                <a:solidFill>
                  <a:srgbClr val="00B050"/>
                </a:solidFill>
              </a:rPr>
              <a:t>traffic QoS </a:t>
            </a:r>
            <a:r>
              <a:rPr lang="en-GB" sz="1400" dirty="0" smtClean="0">
                <a:solidFill>
                  <a:srgbClr val="FF0000"/>
                </a:solidFill>
              </a:rPr>
              <a:t>and </a:t>
            </a:r>
            <a:r>
              <a:rPr lang="en-GB" sz="1400" dirty="0" smtClean="0">
                <a:solidFill>
                  <a:srgbClr val="FF0000"/>
                </a:solidFill>
              </a:rPr>
              <a:t>area throughput.  </a:t>
            </a:r>
            <a:r>
              <a:rPr lang="en-GB" sz="1400" strike="sngStrike" dirty="0" smtClean="0"/>
              <a:t>Previous amendments have focused on increasing peak rates and have shown modes of operation capable of supporting several </a:t>
            </a:r>
            <a:r>
              <a:rPr lang="en-GB" sz="1400" strike="sngStrike" dirty="0" err="1" smtClean="0"/>
              <a:t>Gbps</a:t>
            </a:r>
            <a:r>
              <a:rPr lang="en-GB" sz="1400" strike="sngStrike" dirty="0" smtClean="0"/>
              <a:t> rates. This project will focus on the need for efficiency improvements in high density deployments</a:t>
            </a:r>
            <a:r>
              <a:rPr lang="en-GB" sz="1400" dirty="0" smtClean="0"/>
              <a:t>.  </a:t>
            </a:r>
            <a:r>
              <a:rPr lang="en-GB" sz="1400" strike="sngStrike" dirty="0" smtClean="0"/>
              <a:t>In addition, </a:t>
            </a:r>
            <a:r>
              <a:rPr lang="en-GB" sz="1400" dirty="0" smtClean="0"/>
              <a:t>Improvements will be made to support environments such as wireless corporate office, outdoor hotspot, dense residential apartments, or stadiums.  </a:t>
            </a:r>
            <a:r>
              <a:rPr lang="en-GB" sz="1400" strike="sngStrike" dirty="0" smtClean="0"/>
              <a:t>Improvements will target increasing the area throughput and/or average throughput per station.  Quality of experience for the user will be addressed by improving the minimum average data rate, or maximum connection setup delay, or maximum packet transmission delay.</a:t>
            </a:r>
            <a:endParaRPr lang="en-US" sz="1400" strike="sngStrike" dirty="0" smtClean="0"/>
          </a:p>
          <a:p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FFA1C71-BB64-4242-AACA-EEDB95228CA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</p:spPr>
        <p:txBody>
          <a:bodyPr/>
          <a:lstStyle/>
          <a:p>
            <a:r>
              <a:rPr lang="en-US" dirty="0" smtClean="0"/>
              <a:t>William Carney,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Explanatory Notes (8.1)- </a:t>
            </a:r>
            <a:r>
              <a:rPr lang="en-US" dirty="0" err="1" smtClean="0"/>
              <a:t>cntd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5867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These scenarios highlight three categories of objectives to improve WLAN efficiency in WLANs:</a:t>
            </a:r>
          </a:p>
          <a:p>
            <a:pPr marL="400050" lvl="1" indent="0"/>
            <a:r>
              <a:rPr lang="en-US" sz="1200" strike="sngStrike" dirty="0" smtClean="0"/>
              <a:t>Significantly increase airtime usage efficiency </a:t>
            </a:r>
            <a:r>
              <a:rPr lang="en-US" sz="1200" dirty="0" smtClean="0">
                <a:solidFill>
                  <a:srgbClr val="FF0000"/>
                </a:solidFill>
              </a:rPr>
              <a:t>Efficient use of spectrum resources</a:t>
            </a:r>
            <a:r>
              <a:rPr lang="en-US" sz="1200" dirty="0" smtClean="0"/>
              <a:t> in scenarios with a high density of STAs per BSS.</a:t>
            </a:r>
          </a:p>
          <a:p>
            <a:pPr marL="400050" lvl="1" indent="0"/>
            <a:r>
              <a:rPr lang="en-US" sz="1200" dirty="0" smtClean="0"/>
              <a:t>Significantly Increase spectral reuse and manage interference between neighboring OBSS in scenarios with a high density of both STAs and BSSs, in cases where they may or may  not share the same management entity</a:t>
            </a:r>
          </a:p>
          <a:p>
            <a:pPr marL="400050" lvl="1" indent="0"/>
            <a:r>
              <a:rPr lang="en-US" sz="1200" dirty="0" smtClean="0"/>
              <a:t>Increase</a:t>
            </a:r>
            <a:r>
              <a:rPr lang="en-US" sz="1200" dirty="0" smtClean="0">
                <a:solidFill>
                  <a:srgbClr val="FF0000"/>
                </a:solidFill>
              </a:rPr>
              <a:t>d</a:t>
            </a:r>
            <a:r>
              <a:rPr lang="en-US" sz="1200" dirty="0" smtClean="0"/>
              <a:t> robustness to outdoor propagation characteristics and increase uplink transmission reliability</a:t>
            </a:r>
          </a:p>
          <a:p>
            <a:pPr marL="0" indent="0">
              <a:buNone/>
            </a:pPr>
            <a:r>
              <a:rPr lang="en-US" sz="1400" dirty="0" smtClean="0"/>
              <a:t>The metrics will directly correspond to the user experience in the identified scenarios, including overall throughputs, distribution of throughputs (e.g. 5th percentile of user throughput CDF), and satisfaction of </a:t>
            </a:r>
            <a:r>
              <a:rPr lang="en-US" sz="1400" dirty="0" smtClean="0">
                <a:solidFill>
                  <a:srgbClr val="FF0000"/>
                </a:solidFill>
              </a:rPr>
              <a:t>packet delay and </a:t>
            </a:r>
            <a:r>
              <a:rPr lang="en-US" sz="1400" strike="sngStrike" dirty="0" smtClean="0"/>
              <a:t>latency/jitter/</a:t>
            </a:r>
            <a:r>
              <a:rPr lang="en-US" sz="1400" dirty="0" smtClean="0"/>
              <a:t>packet loss </a:t>
            </a:r>
            <a:r>
              <a:rPr lang="en-US" sz="1400" strike="sngStrike" dirty="0" smtClean="0"/>
              <a:t>constraints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requirements</a:t>
            </a:r>
            <a:r>
              <a:rPr lang="en-US" sz="1400" dirty="0" smtClean="0"/>
              <a:t> of applications.</a:t>
            </a:r>
          </a:p>
          <a:p>
            <a:pPr marL="0" indent="0">
              <a:buNone/>
            </a:pPr>
            <a:r>
              <a:rPr lang="en-US" sz="1400" dirty="0" smtClean="0"/>
              <a:t>This amendment may include the capability to handle multiple simultaneous communications in both the spatial and frequency domains, in both the UL and DL.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This amendment may include modes of operation that improve the power consumption of battery- operated devices.</a:t>
            </a:r>
          </a:p>
          <a:p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Line Callout 2 6"/>
          <p:cNvSpPr/>
          <p:nvPr/>
        </p:nvSpPr>
        <p:spPr bwMode="auto">
          <a:xfrm>
            <a:off x="7010400" y="4267200"/>
            <a:ext cx="1828800" cy="838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1557"/>
              <a:gd name="adj6" fmla="val -38709"/>
            </a:avLst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The tradeoff between power efficiency and performance needs to be clarified.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</p:spPr>
        <p:txBody>
          <a:bodyPr/>
          <a:lstStyle/>
          <a:p>
            <a:r>
              <a:rPr lang="en-US" dirty="0" smtClean="0"/>
              <a:t>William Carney, SONY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Explanatory Notes (8.1)- </a:t>
            </a:r>
            <a:r>
              <a:rPr lang="en-US" dirty="0" err="1" smtClean="0"/>
              <a:t>cntd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solidFill>
                  <a:srgbClr val="00B050"/>
                </a:solidFill>
              </a:rPr>
              <a:t>(Suggested Changes)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These scenarios highlight three categories of objectives to improve WLAN efficiency in WLANs:</a:t>
            </a:r>
          </a:p>
          <a:p>
            <a:pPr marL="400050" lvl="1" indent="0"/>
            <a:r>
              <a:rPr lang="en-US" sz="1400" strike="sngStrike" dirty="0" smtClean="0"/>
              <a:t>Significantly increase airtime usage efficiency </a:t>
            </a:r>
            <a:r>
              <a:rPr lang="en-US" sz="1400" dirty="0" smtClean="0">
                <a:solidFill>
                  <a:srgbClr val="FF0000"/>
                </a:solidFill>
              </a:rPr>
              <a:t>Efficient use of spectrum resources</a:t>
            </a:r>
            <a:r>
              <a:rPr lang="en-US" sz="1400" dirty="0" smtClean="0"/>
              <a:t> in scenarios with a high density of STAs per BSS.</a:t>
            </a:r>
          </a:p>
          <a:p>
            <a:pPr marL="400050" lvl="1" indent="0"/>
            <a:r>
              <a:rPr lang="en-US" sz="1400" dirty="0" smtClean="0"/>
              <a:t>Significantly Increase spectral reuse and manage interference between neighboring OBSS in scenarios with a high density of both STAs and BSSs, in cases where they may or may  not share the same management entity</a:t>
            </a:r>
          </a:p>
          <a:p>
            <a:pPr marL="400050" lvl="1" indent="0"/>
            <a:r>
              <a:rPr lang="en-US" sz="1400" dirty="0" smtClean="0"/>
              <a:t>Increase</a:t>
            </a:r>
            <a:r>
              <a:rPr lang="en-US" sz="1400" dirty="0" smtClean="0">
                <a:solidFill>
                  <a:srgbClr val="FF0000"/>
                </a:solidFill>
              </a:rPr>
              <a:t>d</a:t>
            </a:r>
            <a:r>
              <a:rPr lang="en-US" sz="1400" dirty="0" smtClean="0"/>
              <a:t> robustness to outdoor propagation characteristics and increase uplink transmission reliability</a:t>
            </a:r>
          </a:p>
          <a:p>
            <a:pPr marL="0" indent="0">
              <a:buNone/>
            </a:pPr>
            <a:r>
              <a:rPr lang="en-US" sz="1600" dirty="0" smtClean="0"/>
              <a:t>The metrics will directly correspond to the user experience in the identified scenarios, including overall throughputs, distribution of throughputs (e.g. 5th percentile of user throughput CDF), and satisfaction of </a:t>
            </a:r>
            <a:r>
              <a:rPr lang="en-US" sz="1600" dirty="0" smtClean="0">
                <a:solidFill>
                  <a:srgbClr val="FF0000"/>
                </a:solidFill>
              </a:rPr>
              <a:t>packet delay and </a:t>
            </a:r>
            <a:r>
              <a:rPr lang="en-US" sz="1600" strike="sngStrike" dirty="0" smtClean="0"/>
              <a:t>latency/jitter/</a:t>
            </a:r>
            <a:r>
              <a:rPr lang="en-US" sz="1600" dirty="0" smtClean="0"/>
              <a:t>packet loss </a:t>
            </a:r>
            <a:r>
              <a:rPr lang="en-US" sz="1600" strike="sngStrike" dirty="0" smtClean="0"/>
              <a:t>constraints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requirements</a:t>
            </a:r>
            <a:r>
              <a:rPr lang="en-US" sz="1600" dirty="0" smtClean="0"/>
              <a:t> of applications.</a:t>
            </a:r>
          </a:p>
          <a:p>
            <a:pPr marL="0" indent="0">
              <a:buNone/>
            </a:pPr>
            <a:r>
              <a:rPr lang="en-US" sz="1600" dirty="0" smtClean="0"/>
              <a:t>This amendment may include the capability to handle multiple simultaneous communications in both the spatial and frequency domains, in both the UL and DL.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This amendment may include modes of operation that improve the power consumption of battery- operated </a:t>
            </a:r>
            <a:r>
              <a:rPr lang="en-US" sz="1600" dirty="0">
                <a:solidFill>
                  <a:srgbClr val="FF0000"/>
                </a:solidFill>
              </a:rPr>
              <a:t>devices </a:t>
            </a:r>
            <a:r>
              <a:rPr lang="en-US" sz="1800" dirty="0">
                <a:solidFill>
                  <a:srgbClr val="00B050"/>
                </a:solidFill>
              </a:rPr>
              <a:t>without causing </a:t>
            </a:r>
            <a:r>
              <a:rPr lang="en-US" sz="1800" dirty="0" smtClean="0">
                <a:solidFill>
                  <a:srgbClr val="00B050"/>
                </a:solidFill>
              </a:rPr>
              <a:t>significant degradation to </a:t>
            </a:r>
            <a:r>
              <a:rPr lang="en-US" sz="1800" dirty="0">
                <a:solidFill>
                  <a:srgbClr val="00B050"/>
                </a:solidFill>
              </a:rPr>
              <a:t>data throughput.</a:t>
            </a:r>
            <a:endParaRPr lang="en-US" sz="1600" dirty="0" smtClean="0">
              <a:solidFill>
                <a:srgbClr val="00B050"/>
              </a:solidFill>
            </a:endParaRP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</p:spPr>
        <p:txBody>
          <a:bodyPr/>
          <a:lstStyle/>
          <a:p>
            <a:r>
              <a:rPr lang="en-US" dirty="0" smtClean="0"/>
              <a:t>William Carney,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36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1188</TotalTime>
  <Words>1438</Words>
  <Application>Microsoft Office PowerPoint</Application>
  <PresentationFormat>On-screen Show (4:3)</PresentationFormat>
  <Paragraphs>98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Microsoft Word 97 - 2003 Document</vt:lpstr>
      <vt:lpstr>Comments on Draft HEW PAR</vt:lpstr>
      <vt:lpstr>Abstract</vt:lpstr>
      <vt:lpstr>Proposed “Scope” (5.2b)</vt:lpstr>
      <vt:lpstr>Perspective on Improvement Metric </vt:lpstr>
      <vt:lpstr>Proposed “Scope” (5.2b)  (Suggested Changes)</vt:lpstr>
      <vt:lpstr>Proposed “Need for the Project” (5.5)</vt:lpstr>
      <vt:lpstr>Proposed “Need for the Project” (5.5) (Suggested Changes)</vt:lpstr>
      <vt:lpstr>Proposed Explanatory Notes (8.1)- cntd</vt:lpstr>
      <vt:lpstr>Proposed Explanatory Notes (8.1)- cntd (Suggested Changes)</vt:lpstr>
      <vt:lpstr>Potential Straw Polls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Carney, William</cp:lastModifiedBy>
  <cp:revision>58</cp:revision>
  <cp:lastPrinted>1998-02-10T13:28:06Z</cp:lastPrinted>
  <dcterms:created xsi:type="dcterms:W3CDTF">2014-01-02T14:03:14Z</dcterms:created>
  <dcterms:modified xsi:type="dcterms:W3CDTF">2014-01-20T19:03:21Z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