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12"/>
  </p:notesMasterIdLst>
  <p:handoutMasterIdLst>
    <p:handoutMasterId r:id="rId13"/>
  </p:handoutMasterIdLst>
  <p:sldIdLst>
    <p:sldId id="269" r:id="rId3"/>
    <p:sldId id="274" r:id="rId4"/>
    <p:sldId id="317" r:id="rId5"/>
    <p:sldId id="318" r:id="rId6"/>
    <p:sldId id="326" r:id="rId7"/>
    <p:sldId id="324" r:id="rId8"/>
    <p:sldId id="319" r:id="rId9"/>
    <p:sldId id="327" r:id="rId10"/>
    <p:sldId id="275" r:id="rId11"/>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vid" initials="DY" lastIdx="2" clrIdx="0"/>
  <p:cmAuthor id="1" name="c00213226" initials="c"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FF00"/>
    <a:srgbClr val="FF00FF"/>
    <a:srgbClr val="FF33CC"/>
    <a:srgbClr val="FF3300"/>
    <a:srgbClr val="FF9966"/>
    <a:srgbClr val="66FF99"/>
    <a:srgbClr val="FF9933"/>
    <a:srgbClr val="66FF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中度样式 3 - 强调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04" autoAdjust="0"/>
    <p:restoredTop sz="86345" autoAdjust="0"/>
  </p:normalViewPr>
  <p:slideViewPr>
    <p:cSldViewPr>
      <p:cViewPr>
        <p:scale>
          <a:sx n="60" d="100"/>
          <a:sy n="60" d="100"/>
        </p:scale>
        <p:origin x="-1590"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8" d="100"/>
        <a:sy n="88" d="100"/>
      </p:scale>
      <p:origin x="0" y="0"/>
    </p:cViewPr>
  </p:sorterViewPr>
  <p:notesViewPr>
    <p:cSldViewPr>
      <p:cViewPr>
        <p:scale>
          <a:sx n="100" d="100"/>
          <a:sy n="100" d="100"/>
        </p:scale>
        <p:origin x="-2832" y="42"/>
      </p:cViewPr>
      <p:guideLst>
        <p:guide orient="horz" pos="2163"/>
        <p:guide pos="284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F8AC18-894E-4AE0-962E-3D75FA9A1D8F}" type="doc">
      <dgm:prSet loTypeId="urn:microsoft.com/office/officeart/2005/8/layout/chevron1" loCatId="process" qsTypeId="urn:microsoft.com/office/officeart/2005/8/quickstyle/simple1" qsCatId="simple" csTypeId="urn:microsoft.com/office/officeart/2005/8/colors/accent1_2" csCatId="accent1" phldr="1"/>
      <dgm:spPr/>
    </dgm:pt>
    <dgm:pt modelId="{313BAE2D-6FCA-445F-8F89-73C3A4B1AA21}">
      <dgm:prSet phldrT="[文本]" custT="1"/>
      <dgm:spPr/>
      <dgm:t>
        <a:bodyPr/>
        <a:lstStyle/>
        <a:p>
          <a:r>
            <a:rPr lang="en-US" altLang="zh-CN" sz="1400" b="1" dirty="0" smtClean="0"/>
            <a:t>65nm</a:t>
          </a:r>
          <a:endParaRPr lang="zh-CN" altLang="en-US" sz="1400" b="1" dirty="0"/>
        </a:p>
      </dgm:t>
    </dgm:pt>
    <dgm:pt modelId="{F70F7E62-B289-4616-AD2A-CAAEACC9BB9E}" type="parTrans" cxnId="{00FDB198-8683-44AF-A8C2-0638397D8870}">
      <dgm:prSet/>
      <dgm:spPr/>
      <dgm:t>
        <a:bodyPr/>
        <a:lstStyle/>
        <a:p>
          <a:endParaRPr lang="zh-CN" altLang="en-US"/>
        </a:p>
      </dgm:t>
    </dgm:pt>
    <dgm:pt modelId="{220DE79D-7DF5-42F3-B01E-2B9DD361D6D6}" type="sibTrans" cxnId="{00FDB198-8683-44AF-A8C2-0638397D8870}">
      <dgm:prSet/>
      <dgm:spPr/>
      <dgm:t>
        <a:bodyPr/>
        <a:lstStyle/>
        <a:p>
          <a:endParaRPr lang="zh-CN" altLang="en-US"/>
        </a:p>
      </dgm:t>
    </dgm:pt>
    <dgm:pt modelId="{F17882BE-D067-4209-967E-50D5B48D7174}">
      <dgm:prSet phldrT="[文本]" custT="1"/>
      <dgm:spPr/>
      <dgm:t>
        <a:bodyPr/>
        <a:lstStyle/>
        <a:p>
          <a:r>
            <a:rPr lang="en-US" altLang="zh-CN" sz="1400" b="1" dirty="0" smtClean="0"/>
            <a:t>40nm</a:t>
          </a:r>
          <a:endParaRPr lang="zh-CN" altLang="en-US" sz="1400" b="1" dirty="0"/>
        </a:p>
      </dgm:t>
    </dgm:pt>
    <dgm:pt modelId="{615F7A6A-7CFD-429D-8D71-2655D38C7DB9}" type="parTrans" cxnId="{37CCE43C-0BB6-4E4D-BC2A-5753BD2FE887}">
      <dgm:prSet/>
      <dgm:spPr/>
      <dgm:t>
        <a:bodyPr/>
        <a:lstStyle/>
        <a:p>
          <a:endParaRPr lang="zh-CN" altLang="en-US"/>
        </a:p>
      </dgm:t>
    </dgm:pt>
    <dgm:pt modelId="{BB9299D4-E039-4250-A36F-E53696D31E7B}" type="sibTrans" cxnId="{37CCE43C-0BB6-4E4D-BC2A-5753BD2FE887}">
      <dgm:prSet/>
      <dgm:spPr/>
      <dgm:t>
        <a:bodyPr/>
        <a:lstStyle/>
        <a:p>
          <a:endParaRPr lang="zh-CN" altLang="en-US"/>
        </a:p>
      </dgm:t>
    </dgm:pt>
    <dgm:pt modelId="{1CB0D135-DD9D-4EF7-AEBF-E459498DA0BF}">
      <dgm:prSet phldrT="[文本]" custT="1"/>
      <dgm:spPr/>
      <dgm:t>
        <a:bodyPr/>
        <a:lstStyle/>
        <a:p>
          <a:r>
            <a:rPr lang="en-US" altLang="zh-CN" sz="1400" b="1" dirty="0" smtClean="0"/>
            <a:t>28nm</a:t>
          </a:r>
          <a:endParaRPr lang="zh-CN" altLang="en-US" sz="1400" b="1" dirty="0"/>
        </a:p>
      </dgm:t>
    </dgm:pt>
    <dgm:pt modelId="{59A47F9C-2791-4E0F-955F-00C2BA86A78D}" type="parTrans" cxnId="{9CA0B90B-CFB9-475F-AAEC-5B882F1EE7CA}">
      <dgm:prSet/>
      <dgm:spPr/>
      <dgm:t>
        <a:bodyPr/>
        <a:lstStyle/>
        <a:p>
          <a:endParaRPr lang="zh-CN" altLang="en-US"/>
        </a:p>
      </dgm:t>
    </dgm:pt>
    <dgm:pt modelId="{AD206EA8-339E-49C6-811B-82D49E158A7C}" type="sibTrans" cxnId="{9CA0B90B-CFB9-475F-AAEC-5B882F1EE7CA}">
      <dgm:prSet/>
      <dgm:spPr/>
      <dgm:t>
        <a:bodyPr/>
        <a:lstStyle/>
        <a:p>
          <a:endParaRPr lang="zh-CN" altLang="en-US"/>
        </a:p>
      </dgm:t>
    </dgm:pt>
    <dgm:pt modelId="{3B2689E1-6F3E-4634-A5E2-C2AD8FE6DD7F}">
      <dgm:prSet phldrT="[文本]" custT="1"/>
      <dgm:spPr/>
      <dgm:t>
        <a:bodyPr/>
        <a:lstStyle/>
        <a:p>
          <a:r>
            <a:rPr lang="en-US" altLang="zh-CN" sz="1400" b="1" dirty="0" smtClean="0"/>
            <a:t>20nm</a:t>
          </a:r>
          <a:endParaRPr lang="zh-CN" altLang="en-US" sz="1400" b="1" dirty="0"/>
        </a:p>
      </dgm:t>
    </dgm:pt>
    <dgm:pt modelId="{CD805D8B-F070-453B-8887-D3BD9EAC130B}" type="parTrans" cxnId="{81CDC537-16BF-4872-8EC0-5B7668CFE973}">
      <dgm:prSet/>
      <dgm:spPr/>
      <dgm:t>
        <a:bodyPr/>
        <a:lstStyle/>
        <a:p>
          <a:endParaRPr lang="zh-CN" altLang="en-US"/>
        </a:p>
      </dgm:t>
    </dgm:pt>
    <dgm:pt modelId="{A58D3A22-7F66-4AB8-99B0-E27D8AF0B0A4}" type="sibTrans" cxnId="{81CDC537-16BF-4872-8EC0-5B7668CFE973}">
      <dgm:prSet/>
      <dgm:spPr/>
      <dgm:t>
        <a:bodyPr/>
        <a:lstStyle/>
        <a:p>
          <a:endParaRPr lang="zh-CN" altLang="en-US"/>
        </a:p>
      </dgm:t>
    </dgm:pt>
    <dgm:pt modelId="{1D2C260A-C3B7-4A84-A87E-FCB5579F8ECE}">
      <dgm:prSet phldrT="[文本]" custT="1"/>
      <dgm:spPr/>
      <dgm:t>
        <a:bodyPr/>
        <a:lstStyle/>
        <a:p>
          <a:r>
            <a:rPr lang="en-US" altLang="zh-CN" sz="1400" b="1" dirty="0" smtClean="0"/>
            <a:t>16/14nm</a:t>
          </a:r>
          <a:endParaRPr lang="zh-CN" altLang="en-US" sz="1400" b="1" dirty="0"/>
        </a:p>
      </dgm:t>
    </dgm:pt>
    <dgm:pt modelId="{AEEE6032-8EDA-442D-95F8-EE7DD2E6A47E}" type="parTrans" cxnId="{568C3650-9D03-4B1D-B76C-F7C874747CEA}">
      <dgm:prSet/>
      <dgm:spPr/>
      <dgm:t>
        <a:bodyPr/>
        <a:lstStyle/>
        <a:p>
          <a:endParaRPr lang="zh-CN" altLang="en-US"/>
        </a:p>
      </dgm:t>
    </dgm:pt>
    <dgm:pt modelId="{451FE0AE-E0B6-4FF9-902E-100B5C61FCEA}" type="sibTrans" cxnId="{568C3650-9D03-4B1D-B76C-F7C874747CEA}">
      <dgm:prSet/>
      <dgm:spPr/>
      <dgm:t>
        <a:bodyPr/>
        <a:lstStyle/>
        <a:p>
          <a:endParaRPr lang="zh-CN" altLang="en-US"/>
        </a:p>
      </dgm:t>
    </dgm:pt>
    <dgm:pt modelId="{D4BF0F3A-A714-4BD0-B0B1-68CEF8E8FDFD}">
      <dgm:prSet phldrT="[文本]" custT="1"/>
      <dgm:spPr>
        <a:solidFill>
          <a:srgbClr val="92D050"/>
        </a:solidFill>
      </dgm:spPr>
      <dgm:t>
        <a:bodyPr/>
        <a:lstStyle/>
        <a:p>
          <a:r>
            <a:rPr lang="en-US" altLang="zh-CN" sz="1400" b="1" dirty="0" smtClean="0"/>
            <a:t>10nm?</a:t>
          </a:r>
          <a:endParaRPr lang="zh-CN" altLang="en-US" sz="1400" b="1" dirty="0"/>
        </a:p>
      </dgm:t>
    </dgm:pt>
    <dgm:pt modelId="{36CCD3F5-A6D7-44DC-8974-3EE3FB04FF01}" type="parTrans" cxnId="{67CD812B-F0F9-4810-95E8-E7E3A1C42E89}">
      <dgm:prSet/>
      <dgm:spPr/>
      <dgm:t>
        <a:bodyPr/>
        <a:lstStyle/>
        <a:p>
          <a:endParaRPr lang="zh-CN" altLang="en-US"/>
        </a:p>
      </dgm:t>
    </dgm:pt>
    <dgm:pt modelId="{930C1064-6AED-4C15-AC0E-322C52B0386A}" type="sibTrans" cxnId="{67CD812B-F0F9-4810-95E8-E7E3A1C42E89}">
      <dgm:prSet/>
      <dgm:spPr/>
      <dgm:t>
        <a:bodyPr/>
        <a:lstStyle/>
        <a:p>
          <a:endParaRPr lang="zh-CN" altLang="en-US"/>
        </a:p>
      </dgm:t>
    </dgm:pt>
    <dgm:pt modelId="{C77A43DB-958D-47DF-9C0B-C623B7E02199}" type="pres">
      <dgm:prSet presAssocID="{63F8AC18-894E-4AE0-962E-3D75FA9A1D8F}" presName="Name0" presStyleCnt="0">
        <dgm:presLayoutVars>
          <dgm:dir/>
          <dgm:animLvl val="lvl"/>
          <dgm:resizeHandles val="exact"/>
        </dgm:presLayoutVars>
      </dgm:prSet>
      <dgm:spPr/>
    </dgm:pt>
    <dgm:pt modelId="{C4656155-89D5-4A3D-8F95-AC79B8C69253}" type="pres">
      <dgm:prSet presAssocID="{313BAE2D-6FCA-445F-8F89-73C3A4B1AA21}" presName="parTxOnly" presStyleLbl="node1" presStyleIdx="0" presStyleCnt="6">
        <dgm:presLayoutVars>
          <dgm:chMax val="0"/>
          <dgm:chPref val="0"/>
          <dgm:bulletEnabled val="1"/>
        </dgm:presLayoutVars>
      </dgm:prSet>
      <dgm:spPr/>
      <dgm:t>
        <a:bodyPr/>
        <a:lstStyle/>
        <a:p>
          <a:endParaRPr lang="zh-CN" altLang="en-US"/>
        </a:p>
      </dgm:t>
    </dgm:pt>
    <dgm:pt modelId="{74556B27-4A15-4A35-B13B-E7D74D8EC8E1}" type="pres">
      <dgm:prSet presAssocID="{220DE79D-7DF5-42F3-B01E-2B9DD361D6D6}" presName="parTxOnlySpace" presStyleCnt="0"/>
      <dgm:spPr/>
    </dgm:pt>
    <dgm:pt modelId="{1184CCAC-B459-4FA3-8E0D-13BA0E754FE1}" type="pres">
      <dgm:prSet presAssocID="{F17882BE-D067-4209-967E-50D5B48D7174}" presName="parTxOnly" presStyleLbl="node1" presStyleIdx="1" presStyleCnt="6">
        <dgm:presLayoutVars>
          <dgm:chMax val="0"/>
          <dgm:chPref val="0"/>
          <dgm:bulletEnabled val="1"/>
        </dgm:presLayoutVars>
      </dgm:prSet>
      <dgm:spPr/>
      <dgm:t>
        <a:bodyPr/>
        <a:lstStyle/>
        <a:p>
          <a:endParaRPr lang="zh-CN" altLang="en-US"/>
        </a:p>
      </dgm:t>
    </dgm:pt>
    <dgm:pt modelId="{DF340829-1E3C-4272-958F-DB7A789192E1}" type="pres">
      <dgm:prSet presAssocID="{BB9299D4-E039-4250-A36F-E53696D31E7B}" presName="parTxOnlySpace" presStyleCnt="0"/>
      <dgm:spPr/>
    </dgm:pt>
    <dgm:pt modelId="{E3C84074-3AA0-407E-9E19-13C6DC2D429A}" type="pres">
      <dgm:prSet presAssocID="{1CB0D135-DD9D-4EF7-AEBF-E459498DA0BF}" presName="parTxOnly" presStyleLbl="node1" presStyleIdx="2" presStyleCnt="6">
        <dgm:presLayoutVars>
          <dgm:chMax val="0"/>
          <dgm:chPref val="0"/>
          <dgm:bulletEnabled val="1"/>
        </dgm:presLayoutVars>
      </dgm:prSet>
      <dgm:spPr/>
      <dgm:t>
        <a:bodyPr/>
        <a:lstStyle/>
        <a:p>
          <a:endParaRPr lang="zh-CN" altLang="en-US"/>
        </a:p>
      </dgm:t>
    </dgm:pt>
    <dgm:pt modelId="{0C21460A-D183-47C5-9706-47F09D2111C4}" type="pres">
      <dgm:prSet presAssocID="{AD206EA8-339E-49C6-811B-82D49E158A7C}" presName="parTxOnlySpace" presStyleCnt="0"/>
      <dgm:spPr/>
    </dgm:pt>
    <dgm:pt modelId="{3406BD07-EDA2-43F7-93EC-F5804886F6A3}" type="pres">
      <dgm:prSet presAssocID="{3B2689E1-6F3E-4634-A5E2-C2AD8FE6DD7F}" presName="parTxOnly" presStyleLbl="node1" presStyleIdx="3" presStyleCnt="6">
        <dgm:presLayoutVars>
          <dgm:chMax val="0"/>
          <dgm:chPref val="0"/>
          <dgm:bulletEnabled val="1"/>
        </dgm:presLayoutVars>
      </dgm:prSet>
      <dgm:spPr/>
      <dgm:t>
        <a:bodyPr/>
        <a:lstStyle/>
        <a:p>
          <a:endParaRPr lang="zh-CN" altLang="en-US"/>
        </a:p>
      </dgm:t>
    </dgm:pt>
    <dgm:pt modelId="{7DC3C00D-8F0B-4FD9-BDC4-6579C00D5567}" type="pres">
      <dgm:prSet presAssocID="{A58D3A22-7F66-4AB8-99B0-E27D8AF0B0A4}" presName="parTxOnlySpace" presStyleCnt="0"/>
      <dgm:spPr/>
    </dgm:pt>
    <dgm:pt modelId="{22B5F6FE-AE7B-42CD-BE95-74BF20CC2C02}" type="pres">
      <dgm:prSet presAssocID="{1D2C260A-C3B7-4A84-A87E-FCB5579F8ECE}" presName="parTxOnly" presStyleLbl="node1" presStyleIdx="4" presStyleCnt="6">
        <dgm:presLayoutVars>
          <dgm:chMax val="0"/>
          <dgm:chPref val="0"/>
          <dgm:bulletEnabled val="1"/>
        </dgm:presLayoutVars>
      </dgm:prSet>
      <dgm:spPr/>
      <dgm:t>
        <a:bodyPr/>
        <a:lstStyle/>
        <a:p>
          <a:endParaRPr lang="zh-CN" altLang="en-US"/>
        </a:p>
      </dgm:t>
    </dgm:pt>
    <dgm:pt modelId="{EADBD286-D3C9-4B10-A29F-B1D16A43BEDD}" type="pres">
      <dgm:prSet presAssocID="{451FE0AE-E0B6-4FF9-902E-100B5C61FCEA}" presName="parTxOnlySpace" presStyleCnt="0"/>
      <dgm:spPr/>
    </dgm:pt>
    <dgm:pt modelId="{96D736E8-593B-4813-9395-8D826B44BB01}" type="pres">
      <dgm:prSet presAssocID="{D4BF0F3A-A714-4BD0-B0B1-68CEF8E8FDFD}" presName="parTxOnly" presStyleLbl="node1" presStyleIdx="5" presStyleCnt="6">
        <dgm:presLayoutVars>
          <dgm:chMax val="0"/>
          <dgm:chPref val="0"/>
          <dgm:bulletEnabled val="1"/>
        </dgm:presLayoutVars>
      </dgm:prSet>
      <dgm:spPr/>
      <dgm:t>
        <a:bodyPr/>
        <a:lstStyle/>
        <a:p>
          <a:endParaRPr lang="zh-CN" altLang="en-US"/>
        </a:p>
      </dgm:t>
    </dgm:pt>
  </dgm:ptLst>
  <dgm:cxnLst>
    <dgm:cxn modelId="{112E4713-B51A-40E6-8DC2-EEB76A10D459}" type="presOf" srcId="{D4BF0F3A-A714-4BD0-B0B1-68CEF8E8FDFD}" destId="{96D736E8-593B-4813-9395-8D826B44BB01}" srcOrd="0" destOrd="0" presId="urn:microsoft.com/office/officeart/2005/8/layout/chevron1"/>
    <dgm:cxn modelId="{5E08155D-85F7-4BD8-9FEE-103DA198F974}" type="presOf" srcId="{313BAE2D-6FCA-445F-8F89-73C3A4B1AA21}" destId="{C4656155-89D5-4A3D-8F95-AC79B8C69253}" srcOrd="0" destOrd="0" presId="urn:microsoft.com/office/officeart/2005/8/layout/chevron1"/>
    <dgm:cxn modelId="{568C3650-9D03-4B1D-B76C-F7C874747CEA}" srcId="{63F8AC18-894E-4AE0-962E-3D75FA9A1D8F}" destId="{1D2C260A-C3B7-4A84-A87E-FCB5579F8ECE}" srcOrd="4" destOrd="0" parTransId="{AEEE6032-8EDA-442D-95F8-EE7DD2E6A47E}" sibTransId="{451FE0AE-E0B6-4FF9-902E-100B5C61FCEA}"/>
    <dgm:cxn modelId="{DCC9A8C3-7C3A-44C8-82A9-A3EF08BA2E64}" type="presOf" srcId="{F17882BE-D067-4209-967E-50D5B48D7174}" destId="{1184CCAC-B459-4FA3-8E0D-13BA0E754FE1}" srcOrd="0" destOrd="0" presId="urn:microsoft.com/office/officeart/2005/8/layout/chevron1"/>
    <dgm:cxn modelId="{9CA0B90B-CFB9-475F-AAEC-5B882F1EE7CA}" srcId="{63F8AC18-894E-4AE0-962E-3D75FA9A1D8F}" destId="{1CB0D135-DD9D-4EF7-AEBF-E459498DA0BF}" srcOrd="2" destOrd="0" parTransId="{59A47F9C-2791-4E0F-955F-00C2BA86A78D}" sibTransId="{AD206EA8-339E-49C6-811B-82D49E158A7C}"/>
    <dgm:cxn modelId="{00FDB198-8683-44AF-A8C2-0638397D8870}" srcId="{63F8AC18-894E-4AE0-962E-3D75FA9A1D8F}" destId="{313BAE2D-6FCA-445F-8F89-73C3A4B1AA21}" srcOrd="0" destOrd="0" parTransId="{F70F7E62-B289-4616-AD2A-CAAEACC9BB9E}" sibTransId="{220DE79D-7DF5-42F3-B01E-2B9DD361D6D6}"/>
    <dgm:cxn modelId="{37CCE43C-0BB6-4E4D-BC2A-5753BD2FE887}" srcId="{63F8AC18-894E-4AE0-962E-3D75FA9A1D8F}" destId="{F17882BE-D067-4209-967E-50D5B48D7174}" srcOrd="1" destOrd="0" parTransId="{615F7A6A-7CFD-429D-8D71-2655D38C7DB9}" sibTransId="{BB9299D4-E039-4250-A36F-E53696D31E7B}"/>
    <dgm:cxn modelId="{81CDC537-16BF-4872-8EC0-5B7668CFE973}" srcId="{63F8AC18-894E-4AE0-962E-3D75FA9A1D8F}" destId="{3B2689E1-6F3E-4634-A5E2-C2AD8FE6DD7F}" srcOrd="3" destOrd="0" parTransId="{CD805D8B-F070-453B-8887-D3BD9EAC130B}" sibTransId="{A58D3A22-7F66-4AB8-99B0-E27D8AF0B0A4}"/>
    <dgm:cxn modelId="{F5662ACB-3431-4485-8DF0-BEE1091563A2}" type="presOf" srcId="{1CB0D135-DD9D-4EF7-AEBF-E459498DA0BF}" destId="{E3C84074-3AA0-407E-9E19-13C6DC2D429A}" srcOrd="0" destOrd="0" presId="urn:microsoft.com/office/officeart/2005/8/layout/chevron1"/>
    <dgm:cxn modelId="{67CD812B-F0F9-4810-95E8-E7E3A1C42E89}" srcId="{63F8AC18-894E-4AE0-962E-3D75FA9A1D8F}" destId="{D4BF0F3A-A714-4BD0-B0B1-68CEF8E8FDFD}" srcOrd="5" destOrd="0" parTransId="{36CCD3F5-A6D7-44DC-8974-3EE3FB04FF01}" sibTransId="{930C1064-6AED-4C15-AC0E-322C52B0386A}"/>
    <dgm:cxn modelId="{F792926C-DABD-4B0C-BCE3-DD950EE4F1C2}" type="presOf" srcId="{1D2C260A-C3B7-4A84-A87E-FCB5579F8ECE}" destId="{22B5F6FE-AE7B-42CD-BE95-74BF20CC2C02}" srcOrd="0" destOrd="0" presId="urn:microsoft.com/office/officeart/2005/8/layout/chevron1"/>
    <dgm:cxn modelId="{C18EF9BE-CF8C-467E-8B41-F311C831B4F2}" type="presOf" srcId="{3B2689E1-6F3E-4634-A5E2-C2AD8FE6DD7F}" destId="{3406BD07-EDA2-43F7-93EC-F5804886F6A3}" srcOrd="0" destOrd="0" presId="urn:microsoft.com/office/officeart/2005/8/layout/chevron1"/>
    <dgm:cxn modelId="{CA013259-41E8-47C6-BF8F-E066E1FFC868}" type="presOf" srcId="{63F8AC18-894E-4AE0-962E-3D75FA9A1D8F}" destId="{C77A43DB-958D-47DF-9C0B-C623B7E02199}" srcOrd="0" destOrd="0" presId="urn:microsoft.com/office/officeart/2005/8/layout/chevron1"/>
    <dgm:cxn modelId="{579D6ABC-15C8-4BCB-ABA7-6C9BDCB38BE1}" type="presParOf" srcId="{C77A43DB-958D-47DF-9C0B-C623B7E02199}" destId="{C4656155-89D5-4A3D-8F95-AC79B8C69253}" srcOrd="0" destOrd="0" presId="urn:microsoft.com/office/officeart/2005/8/layout/chevron1"/>
    <dgm:cxn modelId="{BCB44A7F-5B60-4DED-8A5A-0C73339AD5FE}" type="presParOf" srcId="{C77A43DB-958D-47DF-9C0B-C623B7E02199}" destId="{74556B27-4A15-4A35-B13B-E7D74D8EC8E1}" srcOrd="1" destOrd="0" presId="urn:microsoft.com/office/officeart/2005/8/layout/chevron1"/>
    <dgm:cxn modelId="{6185BDCB-49E3-4419-9E55-E89181BD25AE}" type="presParOf" srcId="{C77A43DB-958D-47DF-9C0B-C623B7E02199}" destId="{1184CCAC-B459-4FA3-8E0D-13BA0E754FE1}" srcOrd="2" destOrd="0" presId="urn:microsoft.com/office/officeart/2005/8/layout/chevron1"/>
    <dgm:cxn modelId="{73EA04AD-9274-4713-99B4-19B6DF6DD056}" type="presParOf" srcId="{C77A43DB-958D-47DF-9C0B-C623B7E02199}" destId="{DF340829-1E3C-4272-958F-DB7A789192E1}" srcOrd="3" destOrd="0" presId="urn:microsoft.com/office/officeart/2005/8/layout/chevron1"/>
    <dgm:cxn modelId="{F89EFD59-5352-48F0-8C37-E945B810DC35}" type="presParOf" srcId="{C77A43DB-958D-47DF-9C0B-C623B7E02199}" destId="{E3C84074-3AA0-407E-9E19-13C6DC2D429A}" srcOrd="4" destOrd="0" presId="urn:microsoft.com/office/officeart/2005/8/layout/chevron1"/>
    <dgm:cxn modelId="{505AA49C-02D6-4723-ACDE-C350525F66A3}" type="presParOf" srcId="{C77A43DB-958D-47DF-9C0B-C623B7E02199}" destId="{0C21460A-D183-47C5-9706-47F09D2111C4}" srcOrd="5" destOrd="0" presId="urn:microsoft.com/office/officeart/2005/8/layout/chevron1"/>
    <dgm:cxn modelId="{4FDF8CEB-0BB0-45B7-9A08-B09829EFD76D}" type="presParOf" srcId="{C77A43DB-958D-47DF-9C0B-C623B7E02199}" destId="{3406BD07-EDA2-43F7-93EC-F5804886F6A3}" srcOrd="6" destOrd="0" presId="urn:microsoft.com/office/officeart/2005/8/layout/chevron1"/>
    <dgm:cxn modelId="{AF6F9516-7AE7-4C49-AFFD-3CD30DC351D3}" type="presParOf" srcId="{C77A43DB-958D-47DF-9C0B-C623B7E02199}" destId="{7DC3C00D-8F0B-4FD9-BDC4-6579C00D5567}" srcOrd="7" destOrd="0" presId="urn:microsoft.com/office/officeart/2005/8/layout/chevron1"/>
    <dgm:cxn modelId="{C36C7F65-DA17-4780-89FE-6BE3E51E6300}" type="presParOf" srcId="{C77A43DB-958D-47DF-9C0B-C623B7E02199}" destId="{22B5F6FE-AE7B-42CD-BE95-74BF20CC2C02}" srcOrd="8" destOrd="0" presId="urn:microsoft.com/office/officeart/2005/8/layout/chevron1"/>
    <dgm:cxn modelId="{021C7288-6E13-4290-9999-2E27117C0BA2}" type="presParOf" srcId="{C77A43DB-958D-47DF-9C0B-C623B7E02199}" destId="{EADBD286-D3C9-4B10-A29F-B1D16A43BEDD}" srcOrd="9" destOrd="0" presId="urn:microsoft.com/office/officeart/2005/8/layout/chevron1"/>
    <dgm:cxn modelId="{87F04DC4-6C3F-4B15-976B-1AB9050813C1}" type="presParOf" srcId="{C77A43DB-958D-47DF-9C0B-C623B7E02199}" destId="{96D736E8-593B-4813-9395-8D826B44BB01}" srcOrd="10" destOrd="0" presId="urn:microsoft.com/office/officeart/2005/8/layout/chevr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4656155-89D5-4A3D-8F95-AC79B8C69253}">
      <dsp:nvSpPr>
        <dsp:cNvPr id="0" name=""/>
        <dsp:cNvSpPr/>
      </dsp:nvSpPr>
      <dsp:spPr>
        <a:xfrm>
          <a:off x="3571" y="153352"/>
          <a:ext cx="1328737" cy="531494"/>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altLang="zh-CN" sz="1400" b="1" kern="1200" dirty="0" smtClean="0"/>
            <a:t>65nm</a:t>
          </a:r>
          <a:endParaRPr lang="zh-CN" altLang="en-US" sz="1400" b="1" kern="1200" dirty="0"/>
        </a:p>
      </dsp:txBody>
      <dsp:txXfrm>
        <a:off x="3571" y="153352"/>
        <a:ext cx="1328737" cy="531494"/>
      </dsp:txXfrm>
    </dsp:sp>
    <dsp:sp modelId="{1184CCAC-B459-4FA3-8E0D-13BA0E754FE1}">
      <dsp:nvSpPr>
        <dsp:cNvPr id="0" name=""/>
        <dsp:cNvSpPr/>
      </dsp:nvSpPr>
      <dsp:spPr>
        <a:xfrm>
          <a:off x="1199435" y="153352"/>
          <a:ext cx="1328737" cy="531494"/>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altLang="zh-CN" sz="1400" b="1" kern="1200" dirty="0" smtClean="0"/>
            <a:t>40nm</a:t>
          </a:r>
          <a:endParaRPr lang="zh-CN" altLang="en-US" sz="1400" b="1" kern="1200" dirty="0"/>
        </a:p>
      </dsp:txBody>
      <dsp:txXfrm>
        <a:off x="1199435" y="153352"/>
        <a:ext cx="1328737" cy="531494"/>
      </dsp:txXfrm>
    </dsp:sp>
    <dsp:sp modelId="{E3C84074-3AA0-407E-9E19-13C6DC2D429A}">
      <dsp:nvSpPr>
        <dsp:cNvPr id="0" name=""/>
        <dsp:cNvSpPr/>
      </dsp:nvSpPr>
      <dsp:spPr>
        <a:xfrm>
          <a:off x="2395299" y="153352"/>
          <a:ext cx="1328737" cy="531494"/>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altLang="zh-CN" sz="1400" b="1" kern="1200" dirty="0" smtClean="0"/>
            <a:t>28nm</a:t>
          </a:r>
          <a:endParaRPr lang="zh-CN" altLang="en-US" sz="1400" b="1" kern="1200" dirty="0"/>
        </a:p>
      </dsp:txBody>
      <dsp:txXfrm>
        <a:off x="2395299" y="153352"/>
        <a:ext cx="1328737" cy="531494"/>
      </dsp:txXfrm>
    </dsp:sp>
    <dsp:sp modelId="{3406BD07-EDA2-43F7-93EC-F5804886F6A3}">
      <dsp:nvSpPr>
        <dsp:cNvPr id="0" name=""/>
        <dsp:cNvSpPr/>
      </dsp:nvSpPr>
      <dsp:spPr>
        <a:xfrm>
          <a:off x="3591163" y="153352"/>
          <a:ext cx="1328737" cy="531494"/>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altLang="zh-CN" sz="1400" b="1" kern="1200" dirty="0" smtClean="0"/>
            <a:t>20nm</a:t>
          </a:r>
          <a:endParaRPr lang="zh-CN" altLang="en-US" sz="1400" b="1" kern="1200" dirty="0"/>
        </a:p>
      </dsp:txBody>
      <dsp:txXfrm>
        <a:off x="3591163" y="153352"/>
        <a:ext cx="1328737" cy="531494"/>
      </dsp:txXfrm>
    </dsp:sp>
    <dsp:sp modelId="{22B5F6FE-AE7B-42CD-BE95-74BF20CC2C02}">
      <dsp:nvSpPr>
        <dsp:cNvPr id="0" name=""/>
        <dsp:cNvSpPr/>
      </dsp:nvSpPr>
      <dsp:spPr>
        <a:xfrm>
          <a:off x="4787026" y="153352"/>
          <a:ext cx="1328737" cy="531494"/>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altLang="zh-CN" sz="1400" b="1" kern="1200" dirty="0" smtClean="0"/>
            <a:t>16/14nm</a:t>
          </a:r>
          <a:endParaRPr lang="zh-CN" altLang="en-US" sz="1400" b="1" kern="1200" dirty="0"/>
        </a:p>
      </dsp:txBody>
      <dsp:txXfrm>
        <a:off x="4787026" y="153352"/>
        <a:ext cx="1328737" cy="531494"/>
      </dsp:txXfrm>
    </dsp:sp>
    <dsp:sp modelId="{96D736E8-593B-4813-9395-8D826B44BB01}">
      <dsp:nvSpPr>
        <dsp:cNvPr id="0" name=""/>
        <dsp:cNvSpPr/>
      </dsp:nvSpPr>
      <dsp:spPr>
        <a:xfrm>
          <a:off x="5982890" y="153352"/>
          <a:ext cx="1328737" cy="531494"/>
        </a:xfrm>
        <a:prstGeom prst="chevron">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altLang="zh-CN" sz="1400" b="1" kern="1200" dirty="0" smtClean="0"/>
            <a:t>10nm?</a:t>
          </a:r>
          <a:endParaRPr lang="zh-CN" altLang="en-US" sz="1400" b="1" kern="1200" dirty="0"/>
        </a:p>
      </dsp:txBody>
      <dsp:txXfrm>
        <a:off x="5982890" y="153352"/>
        <a:ext cx="1328737" cy="531494"/>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a:t>
            </a:r>
            <a:r>
              <a:rPr lang="en-US" smtClean="0"/>
              <a:t>802.11-12/0038r6</a:t>
            </a:r>
            <a:endParaRPr lang="en-US"/>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Nov 2012</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Adrian Stephens, Intel Corporation</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smtClean="0"/>
            </a:lvl1pPr>
          </a:lstStyle>
          <a:p>
            <a:pPr>
              <a:defRPr/>
            </a:pPr>
            <a:r>
              <a:rPr lang="en-US" altLang="zh-CN"/>
              <a:t>Page </a:t>
            </a:r>
            <a:fld id="{9A802E21-0ECF-4346-A3E2-E095EECE8600}" type="slidenum">
              <a:rPr lang="en-US" altLang="zh-CN"/>
              <a:pPr>
                <a:defRPr/>
              </a:pPr>
              <a:t>‹#›</a:t>
            </a:fld>
            <a:endParaRPr lang="en-US" altLang="zh-CN"/>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p:spPr>
        <p:txBody>
          <a:bodyPr wrap="none" anchor="ctr"/>
          <a:lstStyle/>
          <a:p>
            <a:pPr>
              <a:defRPr/>
            </a:pPr>
            <a:endParaRPr lang="zh-CN" altLang="en-US"/>
          </a:p>
        </p:txBody>
      </p:sp>
      <p:sp>
        <p:nvSpPr>
          <p:cNvPr id="20487" name="Rectangle 7"/>
          <p:cNvSpPr>
            <a:spLocks noChangeArrowheads="1"/>
          </p:cNvSpPr>
          <p:nvPr/>
        </p:nvSpPr>
        <p:spPr bwMode="auto">
          <a:xfrm>
            <a:off x="685800" y="8997950"/>
            <a:ext cx="703263" cy="182563"/>
          </a:xfrm>
          <a:prstGeom prst="rect">
            <a:avLst/>
          </a:prstGeom>
          <a:noFill/>
          <a:ln>
            <a:noFill/>
          </a:ln>
          <a:extLst>
            <a:ext uri="{909E8E84-426E-40DD-AFC4-6F175D3DCCD1}"/>
            <a:ext uri="{91240B29-F687-4F45-9708-019B960494DF}"/>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p:spPr>
        <p:txBody>
          <a:bodyPr wrap="none" anchor="ctr"/>
          <a:lstStyle/>
          <a:p>
            <a:pPr>
              <a:defRPr/>
            </a:pPr>
            <a:endParaRPr lang="zh-CN"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802.11-11/0051r2</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2011</a:t>
            </a:r>
          </a:p>
        </p:txBody>
      </p:sp>
      <p:sp>
        <p:nvSpPr>
          <p:cNvPr id="12292"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Adrian Stephens, Intel Corporation</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smtClean="0"/>
            </a:lvl1pPr>
          </a:lstStyle>
          <a:p>
            <a:pPr>
              <a:defRPr/>
            </a:pPr>
            <a:r>
              <a:rPr lang="en-US" altLang="zh-CN"/>
              <a:t>Page </a:t>
            </a:r>
            <a:fld id="{63204676-7FEB-4D70-859A-6FE318108C74}" type="slidenum">
              <a:rPr lang="en-US" altLang="zh-CN"/>
              <a:pPr>
                <a:defRPr/>
              </a:pPr>
              <a:t>‹#›</a:t>
            </a:fld>
            <a:endParaRPr lang="en-US" altLang="zh-CN"/>
          </a:p>
        </p:txBody>
      </p:sp>
      <p:sp>
        <p:nvSpPr>
          <p:cNvPr id="18440" name="Rectangle 8"/>
          <p:cNvSpPr>
            <a:spLocks noChangeArrowheads="1"/>
          </p:cNvSpPr>
          <p:nvPr/>
        </p:nvSpPr>
        <p:spPr bwMode="auto">
          <a:xfrm>
            <a:off x="715963" y="9001125"/>
            <a:ext cx="703262" cy="182563"/>
          </a:xfrm>
          <a:prstGeom prst="rect">
            <a:avLst/>
          </a:prstGeom>
          <a:noFill/>
          <a:ln>
            <a:noFill/>
          </a:ln>
          <a:extLst>
            <a:ext uri="{909E8E84-426E-40DD-AFC4-6F175D3DCCD1}"/>
            <a:ext uri="{91240B29-F687-4F45-9708-019B960494DF}"/>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p:spPr>
        <p:txBody>
          <a:bodyPr wrap="none" anchor="ctr"/>
          <a:lstStyle/>
          <a:p>
            <a:pPr>
              <a:defRPr/>
            </a:pPr>
            <a:endParaRPr lang="zh-CN" altLang="en-US"/>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p:spPr>
        <p:txBody>
          <a:bodyPr wrap="none" anchor="ctr"/>
          <a:lstStyle/>
          <a:p>
            <a:pPr>
              <a:defRPr/>
            </a:pPr>
            <a:endParaRPr lang="zh-CN"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zh-CN" smtClean="0"/>
              <a:t>doc.: IEEE 802.11-11/0051r2</a:t>
            </a:r>
          </a:p>
        </p:txBody>
      </p:sp>
      <p:sp>
        <p:nvSpPr>
          <p:cNvPr id="13315" name="Rectangle 3"/>
          <p:cNvSpPr>
            <a:spLocks noGrp="1" noChangeArrowheads="1"/>
          </p:cNvSpPr>
          <p:nvPr>
            <p:ph type="dt" sz="quarter" idx="1"/>
          </p:nvPr>
        </p:nvSpPr>
        <p:spPr>
          <a:noFill/>
        </p:spPr>
        <p:txBody>
          <a:bodyPr/>
          <a:lstStyle/>
          <a:p>
            <a:r>
              <a:rPr lang="en-US" altLang="zh-CN" smtClean="0"/>
              <a:t>May 2011</a:t>
            </a:r>
          </a:p>
        </p:txBody>
      </p:sp>
      <p:sp>
        <p:nvSpPr>
          <p:cNvPr id="13316" name="Rectangle 6"/>
          <p:cNvSpPr>
            <a:spLocks noGrp="1" noChangeArrowheads="1"/>
          </p:cNvSpPr>
          <p:nvPr>
            <p:ph type="ftr" sz="quarter" idx="4"/>
          </p:nvPr>
        </p:nvSpPr>
        <p:spPr>
          <a:noFill/>
        </p:spPr>
        <p:txBody>
          <a:bodyPr/>
          <a:lstStyle/>
          <a:p>
            <a:pPr lvl="4"/>
            <a:r>
              <a:rPr lang="en-US" altLang="zh-CN" smtClean="0"/>
              <a:t>Adrian Stephens, Intel Corporation</a:t>
            </a:r>
          </a:p>
        </p:txBody>
      </p:sp>
      <p:sp>
        <p:nvSpPr>
          <p:cNvPr id="13317" name="Rectangle 7"/>
          <p:cNvSpPr>
            <a:spLocks noGrp="1" noChangeArrowheads="1"/>
          </p:cNvSpPr>
          <p:nvPr>
            <p:ph type="sldNum" sz="quarter" idx="5"/>
          </p:nvPr>
        </p:nvSpPr>
        <p:spPr>
          <a:noFill/>
        </p:spPr>
        <p:txBody>
          <a:bodyPr/>
          <a:lstStyle/>
          <a:p>
            <a:r>
              <a:rPr lang="en-US" altLang="zh-CN"/>
              <a:t>Page </a:t>
            </a:r>
            <a:fld id="{9A277E94-B3B5-4477-836C-884F7E15B4A6}" type="slidenum">
              <a:rPr lang="en-US" altLang="zh-CN"/>
              <a:pPr/>
              <a:t>1</a:t>
            </a:fld>
            <a:endParaRPr lang="en-US" altLang="zh-CN"/>
          </a:p>
        </p:txBody>
      </p:sp>
      <p:sp>
        <p:nvSpPr>
          <p:cNvPr id="13318" name="Rectangle 2"/>
          <p:cNvSpPr>
            <a:spLocks noGrp="1" noRot="1" noChangeAspect="1" noChangeArrowheads="1" noTextEdit="1"/>
          </p:cNvSpPr>
          <p:nvPr>
            <p:ph type="sldImg"/>
          </p:nvPr>
        </p:nvSpPr>
        <p:spPr>
          <a:ln/>
        </p:spPr>
      </p:sp>
      <p:sp>
        <p:nvSpPr>
          <p:cNvPr id="13319" name="Rectangle 3"/>
          <p:cNvSpPr>
            <a:spLocks noGrp="1" noChangeArrowheads="1"/>
          </p:cNvSpPr>
          <p:nvPr>
            <p:ph type="body" idx="1"/>
          </p:nvPr>
        </p:nvSpPr>
        <p:spPr>
          <a:noFill/>
          <a:ln/>
        </p:spPr>
        <p:txBody>
          <a:bodyPr/>
          <a:lstStyle/>
          <a:p>
            <a:endParaRPr lang="en-GB"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dirty="0" smtClean="0"/>
            </a:lvl1pPr>
          </a:lstStyle>
          <a:p>
            <a:pPr>
              <a:defRPr/>
            </a:pPr>
            <a:r>
              <a:rPr lang="en-US" altLang="zh-CN"/>
              <a:t>January 2014</a:t>
            </a:r>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zh-CN"/>
              <a:t>David </a:t>
            </a:r>
            <a:r>
              <a:rPr lang="en-US" altLang="zh-CN" err="1"/>
              <a:t>Xun</a:t>
            </a:r>
            <a:r>
              <a:rPr lang="en-US" altLang="zh-CN"/>
              <a:t> Yang, Huawei Technologies</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zh-CN"/>
              <a:t>Slide </a:t>
            </a:r>
            <a:fld id="{FD6BCDD2-AB0B-4572-9D36-96A5974858E4}"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2014</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David </a:t>
            </a:r>
            <a:r>
              <a:rPr lang="en-US" err="1"/>
              <a:t>Xun</a:t>
            </a:r>
            <a:r>
              <a:rPr lang="en-US"/>
              <a:t> Yang,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71D20F9D-29F9-4B48-816F-89E8829E75D8}"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2014</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David </a:t>
            </a:r>
            <a:r>
              <a:rPr lang="en-US" err="1"/>
              <a:t>Xun</a:t>
            </a:r>
            <a:r>
              <a:rPr lang="en-US"/>
              <a:t> Yang,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B013194F-F230-43E8-B572-4FC23A12C484}" type="slidenum">
              <a:rPr lang="en-US" altLang="zh-CN"/>
              <a:pPr>
                <a:defRPr/>
              </a:pPr>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2014</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David </a:t>
            </a:r>
            <a:r>
              <a:rPr lang="en-US" err="1"/>
              <a:t>Xun</a:t>
            </a:r>
            <a:r>
              <a:rPr lang="en-US"/>
              <a:t> Yang,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FBCACDE6-6C8D-4FA5-B191-03E6C360D13B}" type="slidenum">
              <a:rPr lang="en-US" altLang="zh-CN"/>
              <a:pPr>
                <a:defRPr/>
              </a:pPr>
              <a:t>‹#›</a:t>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2014</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David </a:t>
            </a:r>
            <a:r>
              <a:rPr lang="en-US" err="1"/>
              <a:t>Xun</a:t>
            </a:r>
            <a:r>
              <a:rPr lang="en-US"/>
              <a:t> Yang, Huawei Technologies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zh-CN"/>
              <a:t>Slide </a:t>
            </a:r>
            <a:fld id="{D7FE55E5-37BE-4AFA-B65E-3F3325A13B38}" type="slidenum">
              <a:rPr lang="en-US" altLang="zh-CN"/>
              <a:pPr>
                <a:defRPr/>
              </a:pPr>
              <a:t>‹#›</a:t>
            </a:fld>
            <a:endParaRPr lang="en-US"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altLang="zh-CN"/>
              <a:t>January 2014</a:t>
            </a:r>
          </a:p>
        </p:txBody>
      </p:sp>
      <p:sp>
        <p:nvSpPr>
          <p:cNvPr id="5" name="Footer Placeholder 4"/>
          <p:cNvSpPr>
            <a:spLocks noGrp="1"/>
          </p:cNvSpPr>
          <p:nvPr>
            <p:ph type="ftr" sz="quarter" idx="11"/>
          </p:nvPr>
        </p:nvSpPr>
        <p:spPr/>
        <p:txBody>
          <a:bodyPr/>
          <a:lstStyle>
            <a:lvl1pPr>
              <a:defRPr/>
            </a:lvl1pPr>
          </a:lstStyle>
          <a:p>
            <a:pPr>
              <a:defRPr/>
            </a:pPr>
            <a:r>
              <a:rPr lang="en-US" altLang="zh-CN"/>
              <a:t>David </a:t>
            </a:r>
            <a:r>
              <a:rPr lang="en-US" altLang="zh-CN" err="1"/>
              <a:t>Xun</a:t>
            </a:r>
            <a:r>
              <a:rPr lang="en-US" altLang="zh-CN"/>
              <a:t> Yang, Huawei Technologies</a:t>
            </a:r>
          </a:p>
        </p:txBody>
      </p:sp>
      <p:sp>
        <p:nvSpPr>
          <p:cNvPr id="6" name="Slide Number Placeholder 5"/>
          <p:cNvSpPr>
            <a:spLocks noGrp="1"/>
          </p:cNvSpPr>
          <p:nvPr>
            <p:ph type="sldNum" sz="quarter" idx="12"/>
          </p:nvPr>
        </p:nvSpPr>
        <p:spPr/>
        <p:txBody>
          <a:bodyPr/>
          <a:lstStyle>
            <a:lvl1pPr>
              <a:defRPr/>
            </a:lvl1pPr>
          </a:lstStyle>
          <a:p>
            <a:pPr>
              <a:defRPr/>
            </a:pPr>
            <a:fld id="{B8FB83CC-7BFE-4238-A410-DA87E202837D}" type="slidenum">
              <a:rPr lang="en-US" altLang="zh-CN"/>
              <a:pPr>
                <a:defRPr/>
              </a:pPr>
              <a:t>‹#›</a:t>
            </a:fld>
            <a:endParaRPr lang="en-US" altLang="zh-C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ltLang="zh-CN"/>
              <a:t>January 2014</a:t>
            </a:r>
          </a:p>
        </p:txBody>
      </p:sp>
      <p:sp>
        <p:nvSpPr>
          <p:cNvPr id="5" name="Footer Placeholder 4"/>
          <p:cNvSpPr>
            <a:spLocks noGrp="1"/>
          </p:cNvSpPr>
          <p:nvPr>
            <p:ph type="ftr" sz="quarter" idx="11"/>
          </p:nvPr>
        </p:nvSpPr>
        <p:spPr/>
        <p:txBody>
          <a:bodyPr/>
          <a:lstStyle>
            <a:lvl1pPr>
              <a:defRPr/>
            </a:lvl1pPr>
          </a:lstStyle>
          <a:p>
            <a:pPr>
              <a:defRPr/>
            </a:pPr>
            <a:r>
              <a:rPr lang="en-US" altLang="zh-CN"/>
              <a:t>David </a:t>
            </a:r>
            <a:r>
              <a:rPr lang="en-US" altLang="zh-CN" err="1"/>
              <a:t>Xun</a:t>
            </a:r>
            <a:r>
              <a:rPr lang="en-US" altLang="zh-CN"/>
              <a:t> Yang, Huawei Technologies</a:t>
            </a:r>
          </a:p>
        </p:txBody>
      </p:sp>
      <p:sp>
        <p:nvSpPr>
          <p:cNvPr id="6" name="Slide Number Placeholder 5"/>
          <p:cNvSpPr>
            <a:spLocks noGrp="1"/>
          </p:cNvSpPr>
          <p:nvPr>
            <p:ph type="sldNum" sz="quarter" idx="12"/>
          </p:nvPr>
        </p:nvSpPr>
        <p:spPr/>
        <p:txBody>
          <a:bodyPr/>
          <a:lstStyle>
            <a:lvl1pPr>
              <a:defRPr/>
            </a:lvl1pPr>
          </a:lstStyle>
          <a:p>
            <a:pPr>
              <a:defRPr/>
            </a:pPr>
            <a:fld id="{95244076-3954-43E6-B747-F913C36FE747}" type="slidenum">
              <a:rPr lang="en-US" altLang="zh-CN"/>
              <a:pPr>
                <a:defRPr/>
              </a:pPr>
              <a:t>‹#›</a:t>
            </a:fld>
            <a:endParaRPr lang="en-US" altLang="zh-C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ltLang="zh-CN"/>
              <a:t>January 2014</a:t>
            </a:r>
          </a:p>
        </p:txBody>
      </p:sp>
      <p:sp>
        <p:nvSpPr>
          <p:cNvPr id="5" name="Footer Placeholder 4"/>
          <p:cNvSpPr>
            <a:spLocks noGrp="1"/>
          </p:cNvSpPr>
          <p:nvPr>
            <p:ph type="ftr" sz="quarter" idx="11"/>
          </p:nvPr>
        </p:nvSpPr>
        <p:spPr/>
        <p:txBody>
          <a:bodyPr/>
          <a:lstStyle>
            <a:lvl1pPr>
              <a:defRPr/>
            </a:lvl1pPr>
          </a:lstStyle>
          <a:p>
            <a:pPr>
              <a:defRPr/>
            </a:pPr>
            <a:r>
              <a:rPr lang="en-US" altLang="zh-CN"/>
              <a:t>David </a:t>
            </a:r>
            <a:r>
              <a:rPr lang="en-US" altLang="zh-CN" err="1"/>
              <a:t>Xun</a:t>
            </a:r>
            <a:r>
              <a:rPr lang="en-US" altLang="zh-CN"/>
              <a:t> Yang, Huawei Technologies</a:t>
            </a:r>
          </a:p>
        </p:txBody>
      </p:sp>
      <p:sp>
        <p:nvSpPr>
          <p:cNvPr id="6" name="Slide Number Placeholder 5"/>
          <p:cNvSpPr>
            <a:spLocks noGrp="1"/>
          </p:cNvSpPr>
          <p:nvPr>
            <p:ph type="sldNum" sz="quarter" idx="12"/>
          </p:nvPr>
        </p:nvSpPr>
        <p:spPr/>
        <p:txBody>
          <a:bodyPr/>
          <a:lstStyle>
            <a:lvl1pPr>
              <a:defRPr/>
            </a:lvl1pPr>
          </a:lstStyle>
          <a:p>
            <a:pPr>
              <a:defRPr/>
            </a:pPr>
            <a:fld id="{482163A0-70A8-4923-91CE-1DE8190CA8A9}" type="slidenum">
              <a:rPr lang="en-US" altLang="zh-CN"/>
              <a:pPr>
                <a:defRPr/>
              </a:pPr>
              <a:t>‹#›</a:t>
            </a:fld>
            <a:endParaRPr lang="en-US" altLang="zh-C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ltLang="zh-CN"/>
              <a:t>January 2014</a:t>
            </a:r>
          </a:p>
        </p:txBody>
      </p:sp>
      <p:sp>
        <p:nvSpPr>
          <p:cNvPr id="6" name="Footer Placeholder 4"/>
          <p:cNvSpPr>
            <a:spLocks noGrp="1"/>
          </p:cNvSpPr>
          <p:nvPr>
            <p:ph type="ftr" sz="quarter" idx="11"/>
          </p:nvPr>
        </p:nvSpPr>
        <p:spPr/>
        <p:txBody>
          <a:bodyPr/>
          <a:lstStyle>
            <a:lvl1pPr>
              <a:defRPr/>
            </a:lvl1pPr>
          </a:lstStyle>
          <a:p>
            <a:pPr>
              <a:defRPr/>
            </a:pPr>
            <a:r>
              <a:rPr lang="en-US" altLang="zh-CN"/>
              <a:t>David </a:t>
            </a:r>
            <a:r>
              <a:rPr lang="en-US" altLang="zh-CN" err="1"/>
              <a:t>Xun</a:t>
            </a:r>
            <a:r>
              <a:rPr lang="en-US" altLang="zh-CN"/>
              <a:t> Yang, Huawei Technologies</a:t>
            </a:r>
          </a:p>
        </p:txBody>
      </p:sp>
      <p:sp>
        <p:nvSpPr>
          <p:cNvPr id="7" name="Slide Number Placeholder 5"/>
          <p:cNvSpPr>
            <a:spLocks noGrp="1"/>
          </p:cNvSpPr>
          <p:nvPr>
            <p:ph type="sldNum" sz="quarter" idx="12"/>
          </p:nvPr>
        </p:nvSpPr>
        <p:spPr/>
        <p:txBody>
          <a:bodyPr/>
          <a:lstStyle>
            <a:lvl1pPr>
              <a:defRPr/>
            </a:lvl1pPr>
          </a:lstStyle>
          <a:p>
            <a:pPr>
              <a:defRPr/>
            </a:pPr>
            <a:fld id="{877CDECF-FBEB-4E22-88CD-0CDA424A78C8}" type="slidenum">
              <a:rPr lang="en-US" altLang="zh-CN"/>
              <a:pPr>
                <a:defRPr/>
              </a:pPr>
              <a:t>‹#›</a:t>
            </a:fld>
            <a:endParaRPr lang="en-US" altLang="zh-C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altLang="zh-CN"/>
              <a:t>January 2014</a:t>
            </a:r>
          </a:p>
        </p:txBody>
      </p:sp>
      <p:sp>
        <p:nvSpPr>
          <p:cNvPr id="8" name="Footer Placeholder 4"/>
          <p:cNvSpPr>
            <a:spLocks noGrp="1"/>
          </p:cNvSpPr>
          <p:nvPr>
            <p:ph type="ftr" sz="quarter" idx="11"/>
          </p:nvPr>
        </p:nvSpPr>
        <p:spPr/>
        <p:txBody>
          <a:bodyPr/>
          <a:lstStyle>
            <a:lvl1pPr>
              <a:defRPr/>
            </a:lvl1pPr>
          </a:lstStyle>
          <a:p>
            <a:pPr>
              <a:defRPr/>
            </a:pPr>
            <a:r>
              <a:rPr lang="en-US" altLang="zh-CN"/>
              <a:t>David </a:t>
            </a:r>
            <a:r>
              <a:rPr lang="en-US" altLang="zh-CN" err="1"/>
              <a:t>Xun</a:t>
            </a:r>
            <a:r>
              <a:rPr lang="en-US" altLang="zh-CN"/>
              <a:t> Yang, Huawei Technologies</a:t>
            </a:r>
          </a:p>
        </p:txBody>
      </p:sp>
      <p:sp>
        <p:nvSpPr>
          <p:cNvPr id="9" name="Slide Number Placeholder 5"/>
          <p:cNvSpPr>
            <a:spLocks noGrp="1"/>
          </p:cNvSpPr>
          <p:nvPr>
            <p:ph type="sldNum" sz="quarter" idx="12"/>
          </p:nvPr>
        </p:nvSpPr>
        <p:spPr/>
        <p:txBody>
          <a:bodyPr/>
          <a:lstStyle>
            <a:lvl1pPr>
              <a:defRPr/>
            </a:lvl1pPr>
          </a:lstStyle>
          <a:p>
            <a:pPr>
              <a:defRPr/>
            </a:pPr>
            <a:fld id="{1044513F-602C-4A3C-A996-3F2750513033}" type="slidenum">
              <a:rPr lang="en-US" altLang="zh-CN"/>
              <a:pPr>
                <a:defRPr/>
              </a:pPr>
              <a:t>‹#›</a:t>
            </a:fld>
            <a:endParaRPr lang="en-US" altLang="zh-C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ltLang="zh-CN"/>
              <a:t>January 2014</a:t>
            </a:r>
          </a:p>
        </p:txBody>
      </p:sp>
      <p:sp>
        <p:nvSpPr>
          <p:cNvPr id="4" name="Footer Placeholder 4"/>
          <p:cNvSpPr>
            <a:spLocks noGrp="1"/>
          </p:cNvSpPr>
          <p:nvPr>
            <p:ph type="ftr" sz="quarter" idx="11"/>
          </p:nvPr>
        </p:nvSpPr>
        <p:spPr/>
        <p:txBody>
          <a:bodyPr/>
          <a:lstStyle>
            <a:lvl1pPr>
              <a:defRPr/>
            </a:lvl1pPr>
          </a:lstStyle>
          <a:p>
            <a:pPr>
              <a:defRPr/>
            </a:pPr>
            <a:r>
              <a:rPr lang="en-US" altLang="zh-CN"/>
              <a:t>David </a:t>
            </a:r>
            <a:r>
              <a:rPr lang="en-US" altLang="zh-CN" err="1"/>
              <a:t>Xun</a:t>
            </a:r>
            <a:r>
              <a:rPr lang="en-US" altLang="zh-CN"/>
              <a:t> Yang, Huawei Technologies</a:t>
            </a:r>
          </a:p>
        </p:txBody>
      </p:sp>
      <p:sp>
        <p:nvSpPr>
          <p:cNvPr id="5" name="Slide Number Placeholder 5"/>
          <p:cNvSpPr>
            <a:spLocks noGrp="1"/>
          </p:cNvSpPr>
          <p:nvPr>
            <p:ph type="sldNum" sz="quarter" idx="12"/>
          </p:nvPr>
        </p:nvSpPr>
        <p:spPr/>
        <p:txBody>
          <a:bodyPr/>
          <a:lstStyle>
            <a:lvl1pPr>
              <a:defRPr/>
            </a:lvl1pPr>
          </a:lstStyle>
          <a:p>
            <a:pPr>
              <a:defRPr/>
            </a:pPr>
            <a:fld id="{49276ACA-D6B4-431B-A227-2E831F332142}"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685800" y="609600"/>
            <a:ext cx="7856538" cy="0"/>
          </a:xfrm>
          <a:prstGeom prst="line">
            <a:avLst/>
          </a:prstGeom>
          <a:noFill/>
          <a:ln w="12700" algn="ctr">
            <a:solidFill>
              <a:schemeClr val="tx1"/>
            </a:solidFill>
            <a:round/>
            <a:headEnd type="none" w="sm" len="sm"/>
            <a:tailEnd type="none" w="sm" len="sm"/>
          </a:ln>
        </p:spPr>
      </p:cxn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11"/>
          <p:cNvSpPr>
            <a:spLocks noGrp="1" noChangeArrowheads="1"/>
          </p:cNvSpPr>
          <p:nvPr>
            <p:ph type="dt" sz="half" idx="10"/>
          </p:nvPr>
        </p:nvSpPr>
        <p:spPr/>
        <p:txBody>
          <a:bodyPr/>
          <a:lstStyle>
            <a:lvl1pPr>
              <a:defRPr dirty="0" smtClean="0"/>
            </a:lvl1pPr>
          </a:lstStyle>
          <a:p>
            <a:pPr>
              <a:defRPr/>
            </a:pPr>
            <a:r>
              <a:rPr lang="en-US" altLang="zh-CN"/>
              <a:t>January 2014</a:t>
            </a:r>
          </a:p>
        </p:txBody>
      </p:sp>
      <p:sp>
        <p:nvSpPr>
          <p:cNvPr id="6" name="Rectangle 12"/>
          <p:cNvSpPr>
            <a:spLocks noGrp="1" noChangeArrowheads="1"/>
          </p:cNvSpPr>
          <p:nvPr>
            <p:ph type="ftr" sz="quarter" idx="11"/>
          </p:nvPr>
        </p:nvSpPr>
        <p:spPr/>
        <p:txBody>
          <a:bodyPr/>
          <a:lstStyle>
            <a:lvl1pPr>
              <a:defRPr dirty="0" smtClean="0"/>
            </a:lvl1pPr>
          </a:lstStyle>
          <a:p>
            <a:pPr>
              <a:defRPr/>
            </a:pPr>
            <a:r>
              <a:rPr lang="en-US" altLang="zh-CN"/>
              <a:t>David </a:t>
            </a:r>
            <a:r>
              <a:rPr lang="en-US" altLang="zh-CN" err="1"/>
              <a:t>Xun</a:t>
            </a:r>
            <a:r>
              <a:rPr lang="en-US" altLang="zh-CN"/>
              <a:t> Yang, Huawei Technologies</a:t>
            </a:r>
          </a:p>
        </p:txBody>
      </p:sp>
      <p:sp>
        <p:nvSpPr>
          <p:cNvPr id="7" name="Rectangle 13"/>
          <p:cNvSpPr>
            <a:spLocks noGrp="1" noChangeArrowheads="1"/>
          </p:cNvSpPr>
          <p:nvPr>
            <p:ph type="sldNum" sz="quarter" idx="12"/>
          </p:nvPr>
        </p:nvSpPr>
        <p:spPr/>
        <p:txBody>
          <a:bodyPr/>
          <a:lstStyle>
            <a:lvl1pPr>
              <a:defRPr smtClean="0"/>
            </a:lvl1pPr>
          </a:lstStyle>
          <a:p>
            <a:pPr>
              <a:defRPr/>
            </a:pPr>
            <a:r>
              <a:rPr lang="en-US" altLang="zh-CN"/>
              <a:t>Slide </a:t>
            </a:r>
            <a:fld id="{F7D2EE02-2788-420D-9DDF-CB6892C2AA36}" type="slidenum">
              <a:rPr lang="en-US" altLang="zh-CN"/>
              <a:pPr>
                <a:defRPr/>
              </a:pPr>
              <a:t>‹#›</a:t>
            </a:fld>
            <a:endParaRPr lang="en-US" altLang="zh-C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ltLang="zh-CN"/>
              <a:t>January 2014</a:t>
            </a:r>
          </a:p>
        </p:txBody>
      </p:sp>
      <p:sp>
        <p:nvSpPr>
          <p:cNvPr id="3" name="Footer Placeholder 4"/>
          <p:cNvSpPr>
            <a:spLocks noGrp="1"/>
          </p:cNvSpPr>
          <p:nvPr>
            <p:ph type="ftr" sz="quarter" idx="11"/>
          </p:nvPr>
        </p:nvSpPr>
        <p:spPr/>
        <p:txBody>
          <a:bodyPr/>
          <a:lstStyle>
            <a:lvl1pPr>
              <a:defRPr/>
            </a:lvl1pPr>
          </a:lstStyle>
          <a:p>
            <a:pPr>
              <a:defRPr/>
            </a:pPr>
            <a:r>
              <a:rPr lang="en-US" altLang="zh-CN"/>
              <a:t>David </a:t>
            </a:r>
            <a:r>
              <a:rPr lang="en-US" altLang="zh-CN" err="1"/>
              <a:t>Xun</a:t>
            </a:r>
            <a:r>
              <a:rPr lang="en-US" altLang="zh-CN"/>
              <a:t> Yang, Huawei Technologies</a:t>
            </a:r>
          </a:p>
        </p:txBody>
      </p:sp>
      <p:sp>
        <p:nvSpPr>
          <p:cNvPr id="4" name="Slide Number Placeholder 5"/>
          <p:cNvSpPr>
            <a:spLocks noGrp="1"/>
          </p:cNvSpPr>
          <p:nvPr>
            <p:ph type="sldNum" sz="quarter" idx="12"/>
          </p:nvPr>
        </p:nvSpPr>
        <p:spPr/>
        <p:txBody>
          <a:bodyPr/>
          <a:lstStyle>
            <a:lvl1pPr>
              <a:defRPr/>
            </a:lvl1pPr>
          </a:lstStyle>
          <a:p>
            <a:pPr>
              <a:defRPr/>
            </a:pPr>
            <a:fld id="{CFA748BE-43E0-4DDA-9101-3284D6879092}" type="slidenum">
              <a:rPr lang="en-US" altLang="zh-CN"/>
              <a:pPr>
                <a:defRPr/>
              </a:pPr>
              <a:t>‹#›</a:t>
            </a:fld>
            <a:endParaRPr lang="en-US" altLang="zh-C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ltLang="zh-CN"/>
              <a:t>January 2014</a:t>
            </a:r>
          </a:p>
        </p:txBody>
      </p:sp>
      <p:sp>
        <p:nvSpPr>
          <p:cNvPr id="6" name="Footer Placeholder 4"/>
          <p:cNvSpPr>
            <a:spLocks noGrp="1"/>
          </p:cNvSpPr>
          <p:nvPr>
            <p:ph type="ftr" sz="quarter" idx="11"/>
          </p:nvPr>
        </p:nvSpPr>
        <p:spPr/>
        <p:txBody>
          <a:bodyPr/>
          <a:lstStyle>
            <a:lvl1pPr>
              <a:defRPr/>
            </a:lvl1pPr>
          </a:lstStyle>
          <a:p>
            <a:pPr>
              <a:defRPr/>
            </a:pPr>
            <a:r>
              <a:rPr lang="en-US" altLang="zh-CN"/>
              <a:t>David </a:t>
            </a:r>
            <a:r>
              <a:rPr lang="en-US" altLang="zh-CN" err="1"/>
              <a:t>Xun</a:t>
            </a:r>
            <a:r>
              <a:rPr lang="en-US" altLang="zh-CN"/>
              <a:t> Yang, Huawei Technologies</a:t>
            </a:r>
          </a:p>
        </p:txBody>
      </p:sp>
      <p:sp>
        <p:nvSpPr>
          <p:cNvPr id="7" name="Slide Number Placeholder 5"/>
          <p:cNvSpPr>
            <a:spLocks noGrp="1"/>
          </p:cNvSpPr>
          <p:nvPr>
            <p:ph type="sldNum" sz="quarter" idx="12"/>
          </p:nvPr>
        </p:nvSpPr>
        <p:spPr/>
        <p:txBody>
          <a:bodyPr/>
          <a:lstStyle>
            <a:lvl1pPr>
              <a:defRPr/>
            </a:lvl1pPr>
          </a:lstStyle>
          <a:p>
            <a:pPr>
              <a:defRPr/>
            </a:pPr>
            <a:fld id="{9AA9A915-C889-4510-882E-5873F7212F5D}" type="slidenum">
              <a:rPr lang="en-US" altLang="zh-CN"/>
              <a:pPr>
                <a:defRPr/>
              </a:pPr>
              <a:t>‹#›</a:t>
            </a:fld>
            <a:endParaRPr lang="en-US" altLang="zh-C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ltLang="zh-CN"/>
              <a:t>January 2014</a:t>
            </a:r>
          </a:p>
        </p:txBody>
      </p:sp>
      <p:sp>
        <p:nvSpPr>
          <p:cNvPr id="6" name="Footer Placeholder 4"/>
          <p:cNvSpPr>
            <a:spLocks noGrp="1"/>
          </p:cNvSpPr>
          <p:nvPr>
            <p:ph type="ftr" sz="quarter" idx="11"/>
          </p:nvPr>
        </p:nvSpPr>
        <p:spPr/>
        <p:txBody>
          <a:bodyPr/>
          <a:lstStyle>
            <a:lvl1pPr>
              <a:defRPr/>
            </a:lvl1pPr>
          </a:lstStyle>
          <a:p>
            <a:pPr>
              <a:defRPr/>
            </a:pPr>
            <a:r>
              <a:rPr lang="en-US" altLang="zh-CN"/>
              <a:t>David </a:t>
            </a:r>
            <a:r>
              <a:rPr lang="en-US" altLang="zh-CN" err="1"/>
              <a:t>Xun</a:t>
            </a:r>
            <a:r>
              <a:rPr lang="en-US" altLang="zh-CN"/>
              <a:t> Yang, Huawei Technologies</a:t>
            </a:r>
          </a:p>
        </p:txBody>
      </p:sp>
      <p:sp>
        <p:nvSpPr>
          <p:cNvPr id="7" name="Slide Number Placeholder 5"/>
          <p:cNvSpPr>
            <a:spLocks noGrp="1"/>
          </p:cNvSpPr>
          <p:nvPr>
            <p:ph type="sldNum" sz="quarter" idx="12"/>
          </p:nvPr>
        </p:nvSpPr>
        <p:spPr/>
        <p:txBody>
          <a:bodyPr/>
          <a:lstStyle>
            <a:lvl1pPr>
              <a:defRPr/>
            </a:lvl1pPr>
          </a:lstStyle>
          <a:p>
            <a:pPr>
              <a:defRPr/>
            </a:pPr>
            <a:fld id="{2F5C6BD1-D4B1-46DE-BC49-F06550B6E3BE}" type="slidenum">
              <a:rPr lang="en-US" altLang="zh-CN"/>
              <a:pPr>
                <a:defRPr/>
              </a:pPr>
              <a:t>‹#›</a:t>
            </a:fld>
            <a:endParaRPr lang="en-US" altLang="zh-CN"/>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ltLang="zh-CN"/>
              <a:t>January 2014</a:t>
            </a:r>
          </a:p>
        </p:txBody>
      </p:sp>
      <p:sp>
        <p:nvSpPr>
          <p:cNvPr id="5" name="Footer Placeholder 4"/>
          <p:cNvSpPr>
            <a:spLocks noGrp="1"/>
          </p:cNvSpPr>
          <p:nvPr>
            <p:ph type="ftr" sz="quarter" idx="11"/>
          </p:nvPr>
        </p:nvSpPr>
        <p:spPr/>
        <p:txBody>
          <a:bodyPr/>
          <a:lstStyle>
            <a:lvl1pPr>
              <a:defRPr/>
            </a:lvl1pPr>
          </a:lstStyle>
          <a:p>
            <a:pPr>
              <a:defRPr/>
            </a:pPr>
            <a:r>
              <a:rPr lang="en-US" altLang="zh-CN"/>
              <a:t>David </a:t>
            </a:r>
            <a:r>
              <a:rPr lang="en-US" altLang="zh-CN" err="1"/>
              <a:t>Xun</a:t>
            </a:r>
            <a:r>
              <a:rPr lang="en-US" altLang="zh-CN"/>
              <a:t> Yang, Huawei Technologies</a:t>
            </a:r>
          </a:p>
        </p:txBody>
      </p:sp>
      <p:sp>
        <p:nvSpPr>
          <p:cNvPr id="6" name="Slide Number Placeholder 5"/>
          <p:cNvSpPr>
            <a:spLocks noGrp="1"/>
          </p:cNvSpPr>
          <p:nvPr>
            <p:ph type="sldNum" sz="quarter" idx="12"/>
          </p:nvPr>
        </p:nvSpPr>
        <p:spPr/>
        <p:txBody>
          <a:bodyPr/>
          <a:lstStyle>
            <a:lvl1pPr>
              <a:defRPr/>
            </a:lvl1pPr>
          </a:lstStyle>
          <a:p>
            <a:pPr>
              <a:defRPr/>
            </a:pPr>
            <a:fld id="{AD6B0828-19D1-447D-BF91-6C23C0CCDE1E}" type="slidenum">
              <a:rPr lang="en-US" altLang="zh-CN"/>
              <a:pPr>
                <a:defRPr/>
              </a:pPr>
              <a:t>‹#›</a:t>
            </a:fld>
            <a:endParaRPr lang="en-US" altLang="zh-CN"/>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ltLang="zh-CN"/>
              <a:t>January 2014</a:t>
            </a:r>
          </a:p>
        </p:txBody>
      </p:sp>
      <p:sp>
        <p:nvSpPr>
          <p:cNvPr id="5" name="Footer Placeholder 4"/>
          <p:cNvSpPr>
            <a:spLocks noGrp="1"/>
          </p:cNvSpPr>
          <p:nvPr>
            <p:ph type="ftr" sz="quarter" idx="11"/>
          </p:nvPr>
        </p:nvSpPr>
        <p:spPr/>
        <p:txBody>
          <a:bodyPr/>
          <a:lstStyle>
            <a:lvl1pPr>
              <a:defRPr/>
            </a:lvl1pPr>
          </a:lstStyle>
          <a:p>
            <a:pPr>
              <a:defRPr/>
            </a:pPr>
            <a:r>
              <a:rPr lang="en-US" altLang="zh-CN"/>
              <a:t>David </a:t>
            </a:r>
            <a:r>
              <a:rPr lang="en-US" altLang="zh-CN" err="1"/>
              <a:t>Xun</a:t>
            </a:r>
            <a:r>
              <a:rPr lang="en-US" altLang="zh-CN"/>
              <a:t> Yang, Huawei Technologies</a:t>
            </a:r>
          </a:p>
        </p:txBody>
      </p:sp>
      <p:sp>
        <p:nvSpPr>
          <p:cNvPr id="6" name="Slide Number Placeholder 5"/>
          <p:cNvSpPr>
            <a:spLocks noGrp="1"/>
          </p:cNvSpPr>
          <p:nvPr>
            <p:ph type="sldNum" sz="quarter" idx="12"/>
          </p:nvPr>
        </p:nvSpPr>
        <p:spPr/>
        <p:txBody>
          <a:bodyPr/>
          <a:lstStyle>
            <a:lvl1pPr>
              <a:defRPr/>
            </a:lvl1pPr>
          </a:lstStyle>
          <a:p>
            <a:pPr>
              <a:defRPr/>
            </a:pPr>
            <a:fld id="{C8638060-2435-4F1C-8082-68606EED6949}"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2014</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David </a:t>
            </a:r>
            <a:r>
              <a:rPr lang="en-US" err="1"/>
              <a:t>Xun</a:t>
            </a:r>
            <a:r>
              <a:rPr lang="en-US"/>
              <a:t> Yang,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60C25238-370E-4154-A293-196FA361D6EE}"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2014</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David </a:t>
            </a:r>
            <a:r>
              <a:rPr lang="en-US" err="1"/>
              <a:t>Xun</a:t>
            </a:r>
            <a:r>
              <a:rPr lang="en-US"/>
              <a:t> Yang, Huawei Technologies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zh-CN"/>
              <a:t>Slide </a:t>
            </a:r>
            <a:fld id="{A5816F13-2416-4CA1-AC21-D3AF907BBFB6}"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January 2014</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David </a:t>
            </a:r>
            <a:r>
              <a:rPr lang="en-US" err="1"/>
              <a:t>Xun</a:t>
            </a:r>
            <a:r>
              <a:rPr lang="en-US"/>
              <a:t> Yang, Huawei Technologies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zh-CN"/>
              <a:t>Slide </a:t>
            </a:r>
            <a:fld id="{2936EFC6-7CD5-47F8-B420-7F874C977E71}"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January 2014</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David </a:t>
            </a:r>
            <a:r>
              <a:rPr lang="en-US" err="1"/>
              <a:t>Xun</a:t>
            </a:r>
            <a:r>
              <a:rPr lang="en-US"/>
              <a:t> Yang, Huawei Technologies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zh-CN"/>
              <a:t>Slide </a:t>
            </a:r>
            <a:fld id="{A53D1C00-D3D6-408D-8817-913EB1405203}"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January 2014</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David </a:t>
            </a:r>
            <a:r>
              <a:rPr lang="en-US" err="1"/>
              <a:t>Xun</a:t>
            </a:r>
            <a:r>
              <a:rPr lang="en-US"/>
              <a:t> Yang, Huawei Technologies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zh-CN"/>
              <a:t>Slide </a:t>
            </a:r>
            <a:fld id="{40745E9C-9171-4ED6-B5E5-63247AD58E80}"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2014</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David </a:t>
            </a:r>
            <a:r>
              <a:rPr lang="en-US" err="1"/>
              <a:t>Xun</a:t>
            </a:r>
            <a:r>
              <a:rPr lang="en-US"/>
              <a:t> Yang, Huawei Technologies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zh-CN"/>
              <a:t>Slide </a:t>
            </a:r>
            <a:fld id="{726C8D0F-F12D-43CE-B9AA-7D1E4DB7776C}"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2014</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David </a:t>
            </a:r>
            <a:r>
              <a:rPr lang="en-US" err="1"/>
              <a:t>Xun</a:t>
            </a:r>
            <a:r>
              <a:rPr lang="en-US"/>
              <a:t> Yang, Huawei Technologies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zh-CN"/>
              <a:t>Slide </a:t>
            </a:r>
            <a:fld id="{F8AADA16-220C-454C-835F-89584DC063E0}"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96913" y="333375"/>
            <a:ext cx="1339850"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dirty="0" smtClean="0"/>
            </a:lvl1pPr>
          </a:lstStyle>
          <a:p>
            <a:pPr>
              <a:defRPr/>
            </a:pPr>
            <a:r>
              <a:rPr lang="en-US"/>
              <a:t>January 2014</a:t>
            </a:r>
          </a:p>
        </p:txBody>
      </p:sp>
      <p:sp>
        <p:nvSpPr>
          <p:cNvPr id="1029" name="Rectangle 5"/>
          <p:cNvSpPr>
            <a:spLocks noGrp="1" noChangeArrowheads="1"/>
          </p:cNvSpPr>
          <p:nvPr>
            <p:ph type="ftr" sz="quarter" idx="3"/>
          </p:nvPr>
        </p:nvSpPr>
        <p:spPr bwMode="auto">
          <a:xfrm>
            <a:off x="6100763" y="6475413"/>
            <a:ext cx="24431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dirty="0" smtClean="0"/>
            </a:lvl1pPr>
          </a:lstStyle>
          <a:p>
            <a:pPr>
              <a:defRPr/>
            </a:pPr>
            <a:r>
              <a:rPr lang="en-US"/>
              <a:t>David </a:t>
            </a:r>
            <a:r>
              <a:rPr lang="en-US" err="1"/>
              <a:t>Xun</a:t>
            </a:r>
            <a:r>
              <a:rPr lang="en-US"/>
              <a:t> Yang, Huawei Technologies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smtClean="0">
                <a:ea typeface="宋体" pitchFamily="2" charset="-122"/>
              </a:defRPr>
            </a:lvl1pPr>
          </a:lstStyle>
          <a:p>
            <a:pPr>
              <a:defRPr/>
            </a:pPr>
            <a:r>
              <a:rPr lang="en-US" altLang="zh-CN"/>
              <a:t>Slide </a:t>
            </a:r>
            <a:fld id="{1F410EDF-8D52-4364-ACF3-85C82E6BB7CF}" type="slidenum">
              <a:rPr lang="en-US" altLang="zh-CN"/>
              <a:pPr>
                <a:defRPr/>
              </a:pPr>
              <a:t>‹#›</a:t>
            </a:fld>
            <a:endParaRPr lang="en-US" altLang="zh-CN"/>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ext uri="{91240B29-F687-4F45-9708-019B960494DF}"/>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smtClean="0"/>
              <a:t>doc.: IEEE </a:t>
            </a:r>
            <a:r>
              <a:rPr lang="en-US" sz="1800" dirty="0" smtClean="0"/>
              <a:t>802.11-14/0063r0</a:t>
            </a:r>
            <a:endParaRPr lang="en-US" sz="1800"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zh-CN" altLang="en-US"/>
          </a:p>
        </p:txBody>
      </p:sp>
      <p:sp>
        <p:nvSpPr>
          <p:cNvPr id="1033" name="Rectangle 9"/>
          <p:cNvSpPr>
            <a:spLocks noChangeArrowheads="1"/>
          </p:cNvSpPr>
          <p:nvPr/>
        </p:nvSpPr>
        <p:spPr bwMode="auto">
          <a:xfrm>
            <a:off x="685800" y="6475413"/>
            <a:ext cx="717550" cy="184150"/>
          </a:xfrm>
          <a:prstGeom prst="rect">
            <a:avLst/>
          </a:prstGeom>
          <a:noFill/>
          <a:ln>
            <a:noFill/>
          </a:ln>
          <a:extLst>
            <a:ext uri="{909E8E84-426E-40DD-AFC4-6F175D3DCCD1}"/>
            <a:ext uri="{91240B29-F687-4F45-9708-019B960494DF}"/>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zh-CN" altLang="en-US"/>
          </a:p>
        </p:txBody>
      </p:sp>
    </p:spTree>
  </p:cSld>
  <p:clrMap bg1="lt1" tx1="dk1" bg2="lt2" tx2="dk2" accent1="accent1" accent2="accent2" accent3="accent3" accent4="accent4" accent5="accent5" accent6="accent6" hlink="hlink" folHlink="folHlink"/>
  <p:sldLayoutIdLst>
    <p:sldLayoutId id="2147484648" r:id="rId1"/>
    <p:sldLayoutId id="2147484649" r:id="rId2"/>
    <p:sldLayoutId id="2147484626" r:id="rId3"/>
    <p:sldLayoutId id="2147484627" r:id="rId4"/>
    <p:sldLayoutId id="2147484628" r:id="rId5"/>
    <p:sldLayoutId id="2147484629" r:id="rId6"/>
    <p:sldLayoutId id="2147484630" r:id="rId7"/>
    <p:sldLayoutId id="2147484631" r:id="rId8"/>
    <p:sldLayoutId id="2147484632" r:id="rId9"/>
    <p:sldLayoutId id="2147484633" r:id="rId10"/>
    <p:sldLayoutId id="2147484634" r:id="rId11"/>
    <p:sldLayoutId id="2147484635" r:id="rId12"/>
    <p:sldLayoutId id="2147484636"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512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dirty="0" smtClean="0">
                <a:solidFill>
                  <a:schemeClr val="tx1">
                    <a:tint val="75000"/>
                  </a:schemeClr>
                </a:solidFill>
              </a:defRPr>
            </a:lvl1pPr>
          </a:lstStyle>
          <a:p>
            <a:pPr>
              <a:defRPr/>
            </a:pPr>
            <a:r>
              <a:rPr lang="en-US" altLang="zh-CN"/>
              <a:t>January 2014</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dirty="0" smtClean="0">
                <a:solidFill>
                  <a:schemeClr val="tx1">
                    <a:tint val="75000"/>
                  </a:schemeClr>
                </a:solidFill>
              </a:defRPr>
            </a:lvl1pPr>
          </a:lstStyle>
          <a:p>
            <a:pPr>
              <a:defRPr/>
            </a:pPr>
            <a:r>
              <a:rPr lang="en-US" altLang="zh-CN"/>
              <a:t>David </a:t>
            </a:r>
            <a:r>
              <a:rPr lang="en-US" altLang="zh-CN" err="1"/>
              <a:t>Xun</a:t>
            </a:r>
            <a:r>
              <a:rPr lang="en-US" altLang="zh-CN"/>
              <a:t> Yang, Huawei Technologies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314D6452-D418-4114-969C-D1F498B5670A}"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4637" r:id="rId1"/>
    <p:sldLayoutId id="2147484638" r:id="rId2"/>
    <p:sldLayoutId id="2147484639" r:id="rId3"/>
    <p:sldLayoutId id="2147484640" r:id="rId4"/>
    <p:sldLayoutId id="2147484641" r:id="rId5"/>
    <p:sldLayoutId id="2147484642" r:id="rId6"/>
    <p:sldLayoutId id="2147484643" r:id="rId7"/>
    <p:sldLayoutId id="2147484644" r:id="rId8"/>
    <p:sldLayoutId id="2147484645" r:id="rId9"/>
    <p:sldLayoutId id="2147484646" r:id="rId10"/>
    <p:sldLayoutId id="21474846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altLang="zh-CN">
                <a:ea typeface="宋体" charset="-122"/>
              </a:rPr>
              <a:t>January 2014</a:t>
            </a:r>
          </a:p>
        </p:txBody>
      </p:sp>
      <p:sp>
        <p:nvSpPr>
          <p:cNvPr id="1028" name="Footer Placeholder 4"/>
          <p:cNvSpPr>
            <a:spLocks noGrp="1"/>
          </p:cNvSpPr>
          <p:nvPr>
            <p:ph type="ftr" sz="quarter" idx="11"/>
          </p:nvPr>
        </p:nvSpPr>
        <p:spPr>
          <a:xfrm>
            <a:off x="6707012" y="6475413"/>
            <a:ext cx="1836913" cy="184666"/>
          </a:xfrm>
          <a:noFill/>
        </p:spPr>
        <p:txBody>
          <a:bodyPr/>
          <a:lstStyle/>
          <a:p>
            <a:r>
              <a:rPr lang="en-US" altLang="zh-CN" dirty="0" smtClean="0">
                <a:ea typeface="宋体" charset="-122"/>
              </a:rPr>
              <a:t>Yu </a:t>
            </a:r>
            <a:r>
              <a:rPr lang="en-US" altLang="zh-CN" dirty="0" err="1" smtClean="0">
                <a:ea typeface="宋体" charset="-122"/>
              </a:rPr>
              <a:t>Cai</a:t>
            </a:r>
            <a:r>
              <a:rPr lang="en-US" altLang="zh-CN" dirty="0" smtClean="0">
                <a:ea typeface="宋体" charset="-122"/>
              </a:rPr>
              <a:t>, </a:t>
            </a:r>
            <a:r>
              <a:rPr lang="en-US" altLang="zh-CN" dirty="0" err="1">
                <a:ea typeface="宋体" charset="-122"/>
              </a:rPr>
              <a:t>Huawei</a:t>
            </a:r>
            <a:r>
              <a:rPr lang="en-US" altLang="zh-CN" dirty="0">
                <a:ea typeface="宋体" charset="-122"/>
              </a:rPr>
              <a:t> Technologies</a:t>
            </a:r>
          </a:p>
        </p:txBody>
      </p:sp>
      <p:sp>
        <p:nvSpPr>
          <p:cNvPr id="1029" name="Slide Number Placeholder 5"/>
          <p:cNvSpPr>
            <a:spLocks noGrp="1"/>
          </p:cNvSpPr>
          <p:nvPr>
            <p:ph type="sldNum" sz="quarter" idx="12"/>
          </p:nvPr>
        </p:nvSpPr>
        <p:spPr>
          <a:noFill/>
        </p:spPr>
        <p:txBody>
          <a:bodyPr/>
          <a:lstStyle/>
          <a:p>
            <a:r>
              <a:rPr lang="en-US" altLang="zh-CN">
                <a:ea typeface="宋体" charset="-122"/>
              </a:rPr>
              <a:t>Slide </a:t>
            </a:r>
            <a:fld id="{209CC58E-8DFC-49DE-A5A6-8530FB565F03}" type="slidenum">
              <a:rPr lang="en-US" altLang="zh-CN">
                <a:ea typeface="宋体" charset="-122"/>
              </a:rPr>
              <a:pPr/>
              <a:t>1</a:t>
            </a:fld>
            <a:endParaRPr lang="en-US" altLang="zh-CN">
              <a:ea typeface="宋体" charset="-122"/>
            </a:endParaRPr>
          </a:p>
        </p:txBody>
      </p:sp>
      <p:sp>
        <p:nvSpPr>
          <p:cNvPr id="1030" name="Rectangle 2"/>
          <p:cNvSpPr>
            <a:spLocks noGrp="1" noChangeArrowheads="1"/>
          </p:cNvSpPr>
          <p:nvPr>
            <p:ph type="title"/>
          </p:nvPr>
        </p:nvSpPr>
        <p:spPr>
          <a:xfrm>
            <a:off x="609600" y="685800"/>
            <a:ext cx="7772400" cy="1066800"/>
          </a:xfrm>
          <a:noFill/>
        </p:spPr>
        <p:txBody>
          <a:bodyPr/>
          <a:lstStyle/>
          <a:p>
            <a:r>
              <a:rPr lang="en-US" altLang="zh-CN" dirty="0" smtClean="0">
                <a:ea typeface="宋体" charset="-122"/>
              </a:rPr>
              <a:t>Design Challenges for 802.11HEW Radios</a:t>
            </a:r>
          </a:p>
        </p:txBody>
      </p:sp>
      <p:sp>
        <p:nvSpPr>
          <p:cNvPr id="1031"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altLang="zh-CN" sz="2000" dirty="0" smtClean="0">
                <a:ea typeface="宋体" charset="-122"/>
              </a:rPr>
              <a:t>Date:</a:t>
            </a:r>
            <a:r>
              <a:rPr lang="en-US" altLang="zh-CN" sz="2000" b="0" dirty="0" smtClean="0">
                <a:ea typeface="宋体" charset="-122"/>
              </a:rPr>
              <a:t> 2014-01-20</a:t>
            </a:r>
          </a:p>
        </p:txBody>
      </p:sp>
      <p:graphicFrame>
        <p:nvGraphicFramePr>
          <p:cNvPr id="1026" name="Object 11"/>
          <p:cNvGraphicFramePr>
            <a:graphicFrameLocks noChangeAspect="1"/>
          </p:cNvGraphicFramePr>
          <p:nvPr/>
        </p:nvGraphicFramePr>
        <p:xfrm>
          <a:off x="1082675" y="3265488"/>
          <a:ext cx="6678613" cy="2376487"/>
        </p:xfrm>
        <a:graphic>
          <a:graphicData uri="http://schemas.openxmlformats.org/presentationml/2006/ole">
            <p:oleObj spid="_x0000_s1026" name="Document" r:id="rId4" imgW="8268840" imgH="2948400" progId="Word.Document.8">
              <p:embed/>
            </p:oleObj>
          </a:graphicData>
        </a:graphic>
      </p:graphicFrame>
      <p:sp>
        <p:nvSpPr>
          <p:cNvPr id="1032" name="Rectangle 12"/>
          <p:cNvSpPr>
            <a:spLocks noChangeArrowheads="1"/>
          </p:cNvSpPr>
          <p:nvPr/>
        </p:nvSpPr>
        <p:spPr bwMode="auto">
          <a:xfrm>
            <a:off x="915987" y="2551112"/>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altLang="zh-CN" sz="2000">
                <a:ea typeface="宋体" charset="-122"/>
              </a:rPr>
              <a:t>Authors:</a:t>
            </a:r>
            <a:endParaRPr lang="en-US" altLang="zh-CN" sz="2000" b="0">
              <a:ea typeface="宋体"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en-US" altLang="zh-CN" sz="2400" dirty="0" smtClean="0">
                <a:ea typeface="宋体" charset="-122"/>
              </a:rPr>
              <a:t>Motivation</a:t>
            </a:r>
            <a:endParaRPr lang="zh-CN" altLang="en-US" sz="2400" dirty="0" smtClean="0">
              <a:ea typeface="宋体" charset="-122"/>
            </a:endParaRPr>
          </a:p>
        </p:txBody>
      </p:sp>
      <p:sp>
        <p:nvSpPr>
          <p:cNvPr id="9219" name="内容占位符 2"/>
          <p:cNvSpPr>
            <a:spLocks noGrp="1"/>
          </p:cNvSpPr>
          <p:nvPr>
            <p:ph idx="1"/>
          </p:nvPr>
        </p:nvSpPr>
        <p:spPr>
          <a:xfrm>
            <a:off x="762000" y="1905000"/>
            <a:ext cx="7772400" cy="4114800"/>
          </a:xfrm>
        </p:spPr>
        <p:txBody>
          <a:bodyPr/>
          <a:lstStyle/>
          <a:p>
            <a:r>
              <a:rPr lang="en-US" altLang="zh-CN" b="0" dirty="0" smtClean="0"/>
              <a:t>802.11HEW aims to improve spectrum utilization efficiency and area throughput significantly. It is likely that support for simultaneous multi-user multiplexing is one of the leading candidates. However, implementation of RF chains to meet this new requirement may pose significant challenges for the radio designers.</a:t>
            </a:r>
            <a:endParaRPr lang="zh-CN" altLang="zh-CN" b="0" dirty="0" smtClean="0"/>
          </a:p>
          <a:p>
            <a:endParaRPr lang="en-US" altLang="zh-CN" sz="2000" b="0" dirty="0" smtClean="0">
              <a:ea typeface="宋体" charset="-122"/>
            </a:endParaRPr>
          </a:p>
        </p:txBody>
      </p:sp>
      <p:sp>
        <p:nvSpPr>
          <p:cNvPr id="9220" name="日期占位符 3"/>
          <p:cNvSpPr>
            <a:spLocks noGrp="1"/>
          </p:cNvSpPr>
          <p:nvPr>
            <p:ph type="dt" sz="quarter" idx="10"/>
          </p:nvPr>
        </p:nvSpPr>
        <p:spPr>
          <a:noFill/>
        </p:spPr>
        <p:txBody>
          <a:bodyPr/>
          <a:lstStyle/>
          <a:p>
            <a:r>
              <a:rPr lang="en-US" altLang="zh-CN">
                <a:ea typeface="宋体" charset="-122"/>
              </a:rPr>
              <a:t>January 2014</a:t>
            </a:r>
          </a:p>
        </p:txBody>
      </p:sp>
      <p:sp>
        <p:nvSpPr>
          <p:cNvPr id="9221" name="页脚占位符 4"/>
          <p:cNvSpPr>
            <a:spLocks noGrp="1"/>
          </p:cNvSpPr>
          <p:nvPr>
            <p:ph type="ftr" sz="quarter" idx="11"/>
          </p:nvPr>
        </p:nvSpPr>
        <p:spPr>
          <a:xfrm>
            <a:off x="6707012" y="6475413"/>
            <a:ext cx="1836913" cy="184666"/>
          </a:xfrm>
          <a:noFill/>
        </p:spPr>
        <p:txBody>
          <a:bodyPr/>
          <a:lstStyle/>
          <a:p>
            <a:r>
              <a:rPr lang="en-US" altLang="zh-CN" dirty="0" smtClean="0">
                <a:ea typeface="宋体" charset="-122"/>
              </a:rPr>
              <a:t>Yu </a:t>
            </a:r>
            <a:r>
              <a:rPr lang="en-US" altLang="zh-CN" dirty="0" err="1" smtClean="0">
                <a:ea typeface="宋体" charset="-122"/>
              </a:rPr>
              <a:t>Cai</a:t>
            </a:r>
            <a:r>
              <a:rPr lang="en-US" altLang="zh-CN" dirty="0" smtClean="0">
                <a:ea typeface="宋体" charset="-122"/>
              </a:rPr>
              <a:t>, </a:t>
            </a:r>
            <a:r>
              <a:rPr lang="en-US" altLang="zh-CN" dirty="0" err="1">
                <a:ea typeface="宋体" charset="-122"/>
              </a:rPr>
              <a:t>Huawei</a:t>
            </a:r>
            <a:r>
              <a:rPr lang="en-US" altLang="zh-CN" dirty="0">
                <a:ea typeface="宋体" charset="-122"/>
              </a:rPr>
              <a:t> Technologies</a:t>
            </a:r>
          </a:p>
        </p:txBody>
      </p:sp>
      <p:sp>
        <p:nvSpPr>
          <p:cNvPr id="9222" name="灯片编号占位符 5"/>
          <p:cNvSpPr>
            <a:spLocks noGrp="1"/>
          </p:cNvSpPr>
          <p:nvPr>
            <p:ph type="sldNum" sz="quarter" idx="12"/>
          </p:nvPr>
        </p:nvSpPr>
        <p:spPr>
          <a:noFill/>
        </p:spPr>
        <p:txBody>
          <a:bodyPr/>
          <a:lstStyle/>
          <a:p>
            <a:r>
              <a:rPr lang="en-US" altLang="zh-CN">
                <a:ea typeface="宋体" charset="-122"/>
              </a:rPr>
              <a:t>Slide </a:t>
            </a:r>
            <a:fld id="{9EB46AB3-9170-4C0F-BD49-5524E0723EB7}" type="slidenum">
              <a:rPr lang="en-US" altLang="zh-CN">
                <a:ea typeface="宋体" charset="-122"/>
              </a:rPr>
              <a:pPr/>
              <a:t>2</a:t>
            </a:fld>
            <a:endParaRPr lang="en-US" altLang="zh-CN">
              <a:ea typeface="宋体"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04800" y="685800"/>
            <a:ext cx="8305800" cy="1066800"/>
          </a:xfrm>
        </p:spPr>
        <p:txBody>
          <a:bodyPr/>
          <a:lstStyle/>
          <a:p>
            <a:r>
              <a:rPr lang="en-US" altLang="zh-CN" sz="2400" dirty="0" smtClean="0">
                <a:solidFill>
                  <a:schemeClr val="tx1"/>
                </a:solidFill>
              </a:rPr>
              <a:t>PAR discussing text </a:t>
            </a:r>
            <a:r>
              <a:rPr lang="en-US" altLang="zh-CN" sz="2400" dirty="0" smtClean="0"/>
              <a:t>in 802.11HEW</a:t>
            </a:r>
            <a:endParaRPr lang="zh-CN" altLang="en-US" sz="2400" dirty="0"/>
          </a:p>
        </p:txBody>
      </p:sp>
      <p:sp>
        <p:nvSpPr>
          <p:cNvPr id="3" name="日期占位符 2"/>
          <p:cNvSpPr>
            <a:spLocks noGrp="1"/>
          </p:cNvSpPr>
          <p:nvPr>
            <p:ph type="dt" sz="half" idx="10"/>
          </p:nvPr>
        </p:nvSpPr>
        <p:spPr/>
        <p:txBody>
          <a:bodyPr/>
          <a:lstStyle/>
          <a:p>
            <a:pPr>
              <a:defRPr/>
            </a:pPr>
            <a:r>
              <a:rPr lang="en-US" smtClean="0"/>
              <a:t>January 2014</a:t>
            </a:r>
            <a:endParaRPr lang="en-US"/>
          </a:p>
        </p:txBody>
      </p:sp>
      <p:sp>
        <p:nvSpPr>
          <p:cNvPr id="4" name="页脚占位符 3"/>
          <p:cNvSpPr>
            <a:spLocks noGrp="1"/>
          </p:cNvSpPr>
          <p:nvPr>
            <p:ph type="ftr" sz="quarter" idx="11"/>
          </p:nvPr>
        </p:nvSpPr>
        <p:spPr>
          <a:xfrm>
            <a:off x="6707012" y="6475413"/>
            <a:ext cx="1836913" cy="184666"/>
          </a:xfrm>
        </p:spPr>
        <p:txBody>
          <a:bodyPr/>
          <a:lstStyle/>
          <a:p>
            <a:pPr>
              <a:defRPr/>
            </a:pPr>
            <a:r>
              <a:rPr lang="en-US" dirty="0" smtClean="0"/>
              <a:t>Yu </a:t>
            </a:r>
            <a:r>
              <a:rPr lang="en-US" dirty="0" err="1" smtClean="0"/>
              <a:t>Cai</a:t>
            </a:r>
            <a:r>
              <a:rPr lang="en-US" dirty="0" smtClean="0"/>
              <a:t>, </a:t>
            </a:r>
            <a:r>
              <a:rPr lang="en-US" dirty="0" err="1" smtClean="0"/>
              <a:t>Huawei</a:t>
            </a:r>
            <a:r>
              <a:rPr lang="en-US" dirty="0" smtClean="0"/>
              <a:t> Technologies</a:t>
            </a:r>
            <a:endParaRPr lang="en-US" dirty="0"/>
          </a:p>
        </p:txBody>
      </p:sp>
      <p:sp>
        <p:nvSpPr>
          <p:cNvPr id="5" name="灯片编号占位符 4"/>
          <p:cNvSpPr>
            <a:spLocks noGrp="1"/>
          </p:cNvSpPr>
          <p:nvPr>
            <p:ph type="sldNum" sz="quarter" idx="12"/>
          </p:nvPr>
        </p:nvSpPr>
        <p:spPr/>
        <p:txBody>
          <a:bodyPr/>
          <a:lstStyle/>
          <a:p>
            <a:pPr>
              <a:defRPr/>
            </a:pPr>
            <a:r>
              <a:rPr lang="en-US" altLang="zh-CN" smtClean="0"/>
              <a:t>Slide </a:t>
            </a:r>
            <a:fld id="{A53D1C00-D3D6-408D-8817-913EB1405203}" type="slidenum">
              <a:rPr lang="en-US" altLang="zh-CN" smtClean="0"/>
              <a:pPr>
                <a:defRPr/>
              </a:pPr>
              <a:t>3</a:t>
            </a:fld>
            <a:endParaRPr lang="en-US" altLang="zh-CN"/>
          </a:p>
        </p:txBody>
      </p:sp>
      <p:sp>
        <p:nvSpPr>
          <p:cNvPr id="6" name="Content Placeholder 2"/>
          <p:cNvSpPr txBox="1">
            <a:spLocks/>
          </p:cNvSpPr>
          <p:nvPr/>
        </p:nvSpPr>
        <p:spPr>
          <a:xfrm>
            <a:off x="762000" y="2438400"/>
            <a:ext cx="7772400" cy="1447800"/>
          </a:xfrm>
          <a:prstGeom prst="rect">
            <a:avLst/>
          </a:prstGeom>
        </p:spPr>
        <p:txBody>
          <a:bodyPr>
            <a:noAutofit/>
          </a:bodyPr>
          <a:lstStyle/>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b="0" i="0" u="none" strike="noStrike" kern="0" cap="none" spc="0" normalizeH="0" baseline="0" noProof="0" dirty="0" smtClean="0">
                <a:ln>
                  <a:noFill/>
                </a:ln>
                <a:solidFill>
                  <a:schemeClr val="tx1"/>
                </a:solidFill>
                <a:effectLst/>
                <a:uLnTx/>
                <a:uFillTx/>
                <a:latin typeface="+mn-lt"/>
                <a:ea typeface="+mn-ea"/>
                <a:cs typeface="+mn-cs"/>
              </a:rPr>
              <a:t>802.11HEW may include the capability to handle multiple simultaneous</a:t>
            </a:r>
            <a:r>
              <a:rPr kumimoji="0" lang="en-US" b="0" i="0" u="none" strike="noStrike" kern="0" cap="none" spc="0" normalizeH="0" noProof="0" dirty="0" smtClean="0">
                <a:ln>
                  <a:noFill/>
                </a:ln>
                <a:solidFill>
                  <a:schemeClr val="tx1"/>
                </a:solidFill>
                <a:effectLst/>
                <a:uLnTx/>
                <a:uFillTx/>
                <a:latin typeface="+mn-lt"/>
                <a:ea typeface="+mn-ea"/>
                <a:cs typeface="+mn-cs"/>
              </a:rPr>
              <a:t> communications in both the spatial and frequency domains in both the UL and DL.[9]</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81000" y="762000"/>
            <a:ext cx="8153400" cy="762000"/>
          </a:xfrm>
        </p:spPr>
        <p:txBody>
          <a:bodyPr/>
          <a:lstStyle/>
          <a:p>
            <a:r>
              <a:rPr lang="en-US" altLang="zh-CN" sz="2400" dirty="0" smtClean="0"/>
              <a:t>Current proposals associated with simultaneous transmit and receive (STR)</a:t>
            </a:r>
            <a:endParaRPr lang="zh-CN" altLang="en-US" sz="2400" dirty="0"/>
          </a:p>
        </p:txBody>
      </p:sp>
      <p:sp>
        <p:nvSpPr>
          <p:cNvPr id="3" name="日期占位符 2"/>
          <p:cNvSpPr>
            <a:spLocks noGrp="1"/>
          </p:cNvSpPr>
          <p:nvPr>
            <p:ph type="dt" sz="half" idx="10"/>
          </p:nvPr>
        </p:nvSpPr>
        <p:spPr/>
        <p:txBody>
          <a:bodyPr/>
          <a:lstStyle/>
          <a:p>
            <a:pPr>
              <a:defRPr/>
            </a:pPr>
            <a:r>
              <a:rPr lang="en-US" smtClean="0"/>
              <a:t>January 2014</a:t>
            </a:r>
            <a:endParaRPr lang="en-US"/>
          </a:p>
        </p:txBody>
      </p:sp>
      <p:sp>
        <p:nvSpPr>
          <p:cNvPr id="4" name="页脚占位符 3"/>
          <p:cNvSpPr>
            <a:spLocks noGrp="1"/>
          </p:cNvSpPr>
          <p:nvPr>
            <p:ph type="ftr" sz="quarter" idx="11"/>
          </p:nvPr>
        </p:nvSpPr>
        <p:spPr>
          <a:xfrm>
            <a:off x="6707012" y="6475413"/>
            <a:ext cx="1836913" cy="184666"/>
          </a:xfrm>
        </p:spPr>
        <p:txBody>
          <a:bodyPr/>
          <a:lstStyle/>
          <a:p>
            <a:pPr>
              <a:defRPr/>
            </a:pPr>
            <a:r>
              <a:rPr lang="en-US" dirty="0" smtClean="0"/>
              <a:t>Yu </a:t>
            </a:r>
            <a:r>
              <a:rPr lang="en-US" dirty="0" err="1" smtClean="0"/>
              <a:t>Cai</a:t>
            </a:r>
            <a:r>
              <a:rPr lang="en-US" dirty="0" smtClean="0"/>
              <a:t>, </a:t>
            </a:r>
            <a:r>
              <a:rPr lang="en-US" dirty="0" err="1" smtClean="0"/>
              <a:t>Huawei</a:t>
            </a:r>
            <a:r>
              <a:rPr lang="en-US" dirty="0" smtClean="0"/>
              <a:t> Technologies</a:t>
            </a:r>
            <a:endParaRPr lang="en-US" dirty="0"/>
          </a:p>
        </p:txBody>
      </p:sp>
      <p:sp>
        <p:nvSpPr>
          <p:cNvPr id="5" name="灯片编号占位符 4"/>
          <p:cNvSpPr>
            <a:spLocks noGrp="1"/>
          </p:cNvSpPr>
          <p:nvPr>
            <p:ph type="sldNum" sz="quarter" idx="12"/>
          </p:nvPr>
        </p:nvSpPr>
        <p:spPr/>
        <p:txBody>
          <a:bodyPr/>
          <a:lstStyle/>
          <a:p>
            <a:pPr>
              <a:defRPr/>
            </a:pPr>
            <a:r>
              <a:rPr lang="en-US" altLang="zh-CN" smtClean="0"/>
              <a:t>Slide </a:t>
            </a:r>
            <a:fld id="{A53D1C00-D3D6-408D-8817-913EB1405203}" type="slidenum">
              <a:rPr lang="en-US" altLang="zh-CN" smtClean="0"/>
              <a:pPr>
                <a:defRPr/>
              </a:pPr>
              <a:t>4</a:t>
            </a:fld>
            <a:endParaRPr lang="en-US" altLang="zh-CN"/>
          </a:p>
        </p:txBody>
      </p:sp>
      <p:sp>
        <p:nvSpPr>
          <p:cNvPr id="6" name="Content Placeholder 2"/>
          <p:cNvSpPr txBox="1">
            <a:spLocks/>
          </p:cNvSpPr>
          <p:nvPr/>
        </p:nvSpPr>
        <p:spPr>
          <a:xfrm>
            <a:off x="838200" y="1447800"/>
            <a:ext cx="7543800" cy="3429000"/>
          </a:xfrm>
          <a:prstGeom prst="rect">
            <a:avLst/>
          </a:prstGeom>
        </p:spPr>
        <p:txBody>
          <a:bodyPr>
            <a:noAutofit/>
          </a:bodyPr>
          <a:lstStyle/>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1200" b="1" i="0" u="none" strike="noStrike" kern="0" cap="none" spc="0" normalizeH="0" baseline="0" noProof="0" dirty="0" smtClean="0">
                <a:ln>
                  <a:noFill/>
                </a:ln>
                <a:solidFill>
                  <a:schemeClr val="tx1"/>
                </a:solidFill>
                <a:effectLst/>
                <a:uLnTx/>
                <a:uFillTx/>
                <a:latin typeface="+mn-lt"/>
                <a:ea typeface="+mn-ea"/>
                <a:cs typeface="+mn-cs"/>
              </a:rPr>
              <a:t>Current proposals:</a:t>
            </a:r>
          </a:p>
          <a:p>
            <a:pPr marL="742950" lvl="1" indent="-285750">
              <a:spcBef>
                <a:spcPct val="20000"/>
              </a:spcBef>
              <a:buFont typeface="Arial" pitchFamily="34" charset="0"/>
              <a:buChar char="•"/>
              <a:defRPr/>
            </a:pPr>
            <a:r>
              <a:rPr lang="en-US" sz="1200" b="0" kern="0" dirty="0" smtClean="0">
                <a:latin typeface="+mn-lt"/>
              </a:rPr>
              <a:t>Full duplex radio [3][4]: UL and DL can share same spectrum band (In band or very close band STR);</a:t>
            </a:r>
          </a:p>
          <a:p>
            <a:pPr marL="742950" lvl="1" indent="-285750">
              <a:spcBef>
                <a:spcPct val="20000"/>
              </a:spcBef>
              <a:buFont typeface="Arial" pitchFamily="34" charset="0"/>
              <a:buChar char="•"/>
              <a:defRPr/>
            </a:pPr>
            <a:r>
              <a:rPr lang="en-US" sz="1200" b="0" kern="0" dirty="0" smtClean="0">
                <a:latin typeface="+mn-lt"/>
              </a:rPr>
              <a:t>FDD radio [1][9]: UL and DL occupy different frequency bands and belongs to 2 different radio interface and antennas;</a:t>
            </a:r>
          </a:p>
          <a:p>
            <a:pPr marL="742950" lvl="1" indent="-285750">
              <a:spcBef>
                <a:spcPct val="20000"/>
              </a:spcBef>
              <a:buFont typeface="Arial" pitchFamily="34" charset="0"/>
              <a:buChar char="•"/>
              <a:defRPr/>
            </a:pPr>
            <a:r>
              <a:rPr lang="en-US" altLang="zh-CN" sz="1200" b="0" kern="0" dirty="0" smtClean="0"/>
              <a:t>Multiple RF radios [8]: Legacy and HEW BSS interface synchronized in which either UL or DL transmission occurred.</a:t>
            </a:r>
            <a:endParaRPr lang="en-US" sz="1200" b="0" kern="0" dirty="0" smtClean="0">
              <a:latin typeface="+mn-lt"/>
            </a:endParaRPr>
          </a:p>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1200" b="1" i="0" u="none" strike="noStrike" kern="0" cap="none" spc="0" normalizeH="0" baseline="0" noProof="0" dirty="0" smtClean="0">
                <a:ln>
                  <a:noFill/>
                </a:ln>
                <a:solidFill>
                  <a:schemeClr val="tx1"/>
                </a:solidFill>
                <a:effectLst/>
                <a:uLnTx/>
                <a:uFillTx/>
                <a:latin typeface="+mn-lt"/>
                <a:ea typeface="+mn-ea"/>
                <a:cs typeface="+mn-cs"/>
              </a:rPr>
              <a:t>Challenges</a:t>
            </a:r>
          </a:p>
          <a:p>
            <a:pPr marL="742950" lvl="1" indent="-285750">
              <a:spcBef>
                <a:spcPct val="20000"/>
              </a:spcBef>
              <a:buFont typeface="Arial" pitchFamily="34" charset="0"/>
              <a:buChar char="•"/>
              <a:defRPr/>
            </a:pPr>
            <a:r>
              <a:rPr lang="en-US" sz="1150" b="0" kern="0" noProof="0" dirty="0" smtClean="0">
                <a:latin typeface="+mn-lt"/>
              </a:rPr>
              <a:t>Self interference cancellation (SIC) -- High isolation c</a:t>
            </a:r>
            <a:r>
              <a:rPr kumimoji="0" lang="en-US" sz="1150" b="0" i="0" u="none" strike="noStrike" kern="0" cap="none" spc="0" normalizeH="0" baseline="0" noProof="0" dirty="0" smtClean="0">
                <a:ln>
                  <a:noFill/>
                </a:ln>
                <a:solidFill>
                  <a:schemeClr val="tx1"/>
                </a:solidFill>
                <a:effectLst/>
                <a:uLnTx/>
                <a:uFillTx/>
                <a:latin typeface="+mn-lt"/>
              </a:rPr>
              <a:t>irculator/diplexer with associated BALUN</a:t>
            </a:r>
            <a:r>
              <a:rPr kumimoji="0" lang="en-US" sz="1150" b="0" i="0" u="none" strike="noStrike" kern="0" cap="none" spc="0" normalizeH="0" noProof="0" dirty="0" smtClean="0">
                <a:ln>
                  <a:noFill/>
                </a:ln>
                <a:solidFill>
                  <a:schemeClr val="tx1"/>
                </a:solidFill>
                <a:effectLst/>
                <a:uLnTx/>
                <a:uFillTx/>
                <a:latin typeface="+mn-lt"/>
              </a:rPr>
              <a:t> is</a:t>
            </a:r>
            <a:r>
              <a:rPr kumimoji="0" lang="en-US" sz="1150" b="0" i="0" u="none" strike="noStrike" kern="0" cap="none" spc="0" normalizeH="0" baseline="0" noProof="0" dirty="0" smtClean="0">
                <a:ln>
                  <a:noFill/>
                </a:ln>
                <a:solidFill>
                  <a:schemeClr val="tx1"/>
                </a:solidFill>
                <a:effectLst/>
                <a:uLnTx/>
                <a:uFillTx/>
                <a:latin typeface="+mn-lt"/>
              </a:rPr>
              <a:t> very bulky</a:t>
            </a:r>
            <a:r>
              <a:rPr lang="en-US" sz="1150" b="0" kern="0" dirty="0" smtClean="0">
                <a:latin typeface="+mn-lt"/>
              </a:rPr>
              <a:t>, difficult to design and impossible to be integrated on silicon; </a:t>
            </a:r>
            <a:r>
              <a:rPr lang="en-US" altLang="zh-CN" sz="1150" b="0" kern="0" dirty="0" smtClean="0"/>
              <a:t>Other analog or digital SIC techniques alone are difficult to achieve high enough UL/DL isolation;</a:t>
            </a:r>
            <a:r>
              <a:rPr lang="zh-CN" altLang="en-US" sz="1150" b="0" kern="0" dirty="0" smtClean="0"/>
              <a:t> </a:t>
            </a:r>
            <a:r>
              <a:rPr lang="en-US" altLang="zh-CN" sz="1150" b="0" kern="0" dirty="0" smtClean="0"/>
              <a:t>New</a:t>
            </a:r>
            <a:r>
              <a:rPr lang="zh-CN" altLang="en-US" sz="1150" b="0" kern="0" dirty="0" smtClean="0"/>
              <a:t> </a:t>
            </a:r>
            <a:r>
              <a:rPr lang="en-US" altLang="zh-CN" sz="1150" b="0" kern="0" dirty="0" smtClean="0"/>
              <a:t>compact active SIC method is still challenging. </a:t>
            </a:r>
            <a:endParaRPr kumimoji="0" lang="en-US" sz="1150" b="0" i="0" u="none" strike="noStrike" kern="0" cap="none" spc="0" normalizeH="0" noProof="0" dirty="0" smtClean="0">
              <a:ln>
                <a:noFill/>
              </a:ln>
              <a:solidFill>
                <a:schemeClr val="tx1"/>
              </a:solidFill>
              <a:effectLst/>
              <a:uLnTx/>
              <a:uFillTx/>
              <a:latin typeface="+mn-lt"/>
            </a:endParaRPr>
          </a:p>
          <a:p>
            <a:pPr marL="742950" marR="0" lvl="1" indent="-285750" algn="l" defTabSz="914400" rtl="0" eaLnBrk="0" fontAlgn="base" latinLnBrk="0" hangingPunct="0">
              <a:lnSpc>
                <a:spcPct val="100000"/>
              </a:lnSpc>
              <a:spcBef>
                <a:spcPct val="20000"/>
              </a:spcBef>
              <a:spcAft>
                <a:spcPct val="0"/>
              </a:spcAft>
              <a:buClrTx/>
              <a:buSzTx/>
              <a:buFont typeface="Arial" pitchFamily="34" charset="0"/>
              <a:buChar char="•"/>
              <a:tabLst/>
              <a:defRPr/>
            </a:pPr>
            <a:r>
              <a:rPr lang="en-US" sz="1150" b="0" kern="0" noProof="0" dirty="0" smtClean="0">
                <a:latin typeface="+mn-lt"/>
              </a:rPr>
              <a:t>Legacy</a:t>
            </a:r>
            <a:r>
              <a:rPr kumimoji="0" lang="en-US" sz="1150" b="0" i="0" u="none" strike="noStrike" kern="0" cap="none" spc="0" normalizeH="0" baseline="0" noProof="0" dirty="0" smtClean="0">
                <a:ln>
                  <a:noFill/>
                </a:ln>
                <a:solidFill>
                  <a:schemeClr val="tx1"/>
                </a:solidFill>
                <a:effectLst/>
                <a:uLnTx/>
                <a:uFillTx/>
                <a:latin typeface="+mn-lt"/>
              </a:rPr>
              <a:t> and</a:t>
            </a:r>
            <a:r>
              <a:rPr kumimoji="0" lang="en-US" sz="1150" b="0" i="0" u="none" strike="noStrike" kern="0" cap="none" spc="0" normalizeH="0" noProof="0" dirty="0" smtClean="0">
                <a:ln>
                  <a:noFill/>
                </a:ln>
                <a:solidFill>
                  <a:schemeClr val="tx1"/>
                </a:solidFill>
                <a:effectLst/>
                <a:uLnTx/>
                <a:uFillTx/>
                <a:latin typeface="+mn-lt"/>
              </a:rPr>
              <a:t> HEW</a:t>
            </a:r>
            <a:r>
              <a:rPr kumimoji="0" lang="en-US" sz="1150" b="0" i="0" u="none" strike="noStrike" kern="0" cap="none" spc="0" normalizeH="0" baseline="0" noProof="0" dirty="0" smtClean="0">
                <a:ln>
                  <a:noFill/>
                </a:ln>
                <a:solidFill>
                  <a:schemeClr val="tx1"/>
                </a:solidFill>
                <a:effectLst/>
                <a:uLnTx/>
                <a:uFillTx/>
                <a:latin typeface="+mn-lt"/>
              </a:rPr>
              <a:t> occupy in different frequency</a:t>
            </a:r>
            <a:r>
              <a:rPr kumimoji="0" lang="en-US" sz="1150" b="0" i="0" u="none" strike="noStrike" kern="0" cap="none" spc="0" normalizeH="0" noProof="0" dirty="0" smtClean="0">
                <a:ln>
                  <a:noFill/>
                </a:ln>
                <a:solidFill>
                  <a:schemeClr val="tx1"/>
                </a:solidFill>
                <a:effectLst/>
                <a:uLnTx/>
                <a:uFillTx/>
                <a:latin typeface="+mn-lt"/>
              </a:rPr>
              <a:t> bands  as shown in the figure below doubles the RF link numbers and therefore increases cost;</a:t>
            </a:r>
            <a:endParaRPr kumimoji="0" lang="en-US" sz="1150" b="0" i="0" u="none" strike="noStrike" kern="0" cap="none" spc="0" normalizeH="0" baseline="0" noProof="0" dirty="0" smtClean="0">
              <a:ln>
                <a:noFill/>
              </a:ln>
              <a:solidFill>
                <a:schemeClr val="tx1"/>
              </a:solidFill>
              <a:effectLst/>
              <a:uLnTx/>
              <a:uFillTx/>
              <a:latin typeface="+mn-lt"/>
            </a:endParaRPr>
          </a:p>
          <a:p>
            <a:pPr marL="742950" marR="0" lvl="1" indent="-285750" algn="l" defTabSz="914400" rtl="0" eaLnBrk="0" fontAlgn="base" latinLnBrk="0" hangingPunct="0">
              <a:lnSpc>
                <a:spcPct val="100000"/>
              </a:lnSpc>
              <a:spcBef>
                <a:spcPct val="20000"/>
              </a:spcBef>
              <a:spcAft>
                <a:spcPct val="0"/>
              </a:spcAft>
              <a:buClrTx/>
              <a:buSzTx/>
              <a:buFont typeface="Arial" pitchFamily="34" charset="0"/>
              <a:buChar char="•"/>
              <a:tabLst/>
              <a:defRPr/>
            </a:pPr>
            <a:r>
              <a:rPr lang="en-US" sz="1150" b="0" kern="0" noProof="0" dirty="0" smtClean="0">
                <a:latin typeface="+mn-lt"/>
              </a:rPr>
              <a:t>Two radio interface with separate antenna solution are difficult to migrate to MIMO since the total antenna and RF links numbers approaches  massive MIMO scale.</a:t>
            </a:r>
          </a:p>
          <a:p>
            <a:pPr marL="742950" marR="0" lvl="1" indent="-28575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1150" b="0" i="0" u="none" strike="noStrike" kern="0" cap="none" spc="0" normalizeH="0" dirty="0" smtClean="0">
                <a:ln>
                  <a:noFill/>
                </a:ln>
                <a:solidFill>
                  <a:schemeClr val="tx1"/>
                </a:solidFill>
                <a:effectLst/>
                <a:uLnTx/>
                <a:uFillTx/>
                <a:latin typeface="+mn-lt"/>
              </a:rPr>
              <a:t>Two radio links sharing common antenna interface might need very high Q diplexer which is usually not feasible or leave big free guard band between 1</a:t>
            </a:r>
            <a:r>
              <a:rPr kumimoji="0" lang="en-US" sz="1150" b="0" i="0" u="none" strike="noStrike" kern="0" cap="none" spc="0" normalizeH="0" baseline="30000" dirty="0" smtClean="0">
                <a:ln>
                  <a:noFill/>
                </a:ln>
                <a:solidFill>
                  <a:schemeClr val="tx1"/>
                </a:solidFill>
                <a:effectLst/>
                <a:uLnTx/>
                <a:uFillTx/>
                <a:latin typeface="+mn-lt"/>
              </a:rPr>
              <a:t>st</a:t>
            </a:r>
            <a:r>
              <a:rPr kumimoji="0" lang="en-US" sz="1150" b="0" i="0" u="none" strike="noStrike" kern="0" cap="none" spc="0" normalizeH="0" dirty="0" smtClean="0">
                <a:ln>
                  <a:noFill/>
                </a:ln>
                <a:solidFill>
                  <a:schemeClr val="tx1"/>
                </a:solidFill>
                <a:effectLst/>
                <a:uLnTx/>
                <a:uFillTx/>
                <a:latin typeface="+mn-lt"/>
              </a:rPr>
              <a:t> interface and 2</a:t>
            </a:r>
            <a:r>
              <a:rPr kumimoji="0" lang="en-US" sz="1150" b="0" i="0" u="none" strike="noStrike" kern="0" cap="none" spc="0" normalizeH="0" baseline="30000" dirty="0" smtClean="0">
                <a:ln>
                  <a:noFill/>
                </a:ln>
                <a:solidFill>
                  <a:schemeClr val="tx1"/>
                </a:solidFill>
                <a:effectLst/>
                <a:uLnTx/>
                <a:uFillTx/>
                <a:latin typeface="+mn-lt"/>
              </a:rPr>
              <a:t>nd</a:t>
            </a:r>
            <a:r>
              <a:rPr kumimoji="0" lang="en-US" sz="1150" b="0" i="0" u="none" strike="noStrike" kern="0" cap="none" spc="0" normalizeH="0" dirty="0" smtClean="0">
                <a:ln>
                  <a:noFill/>
                </a:ln>
                <a:solidFill>
                  <a:schemeClr val="tx1"/>
                </a:solidFill>
                <a:effectLst/>
                <a:uLnTx/>
                <a:uFillTx/>
                <a:latin typeface="+mn-lt"/>
              </a:rPr>
              <a:t> interface which will lower spectrum utilization significantly. </a:t>
            </a:r>
            <a:endParaRPr kumimoji="0" lang="en-US" sz="1150" b="0" i="0" u="none" strike="noStrike" kern="0" cap="none" spc="0" normalizeH="0" noProof="0" dirty="0" smtClean="0">
              <a:ln>
                <a:noFill/>
              </a:ln>
              <a:solidFill>
                <a:schemeClr val="tx1"/>
              </a:solidFill>
              <a:effectLst/>
              <a:uLnTx/>
              <a:uFillTx/>
              <a:latin typeface="+mn-lt"/>
            </a:endParaRPr>
          </a:p>
          <a:p>
            <a:pPr marL="742950" marR="0" lvl="1" indent="-285750" algn="l" defTabSz="914400" rtl="0" eaLnBrk="0" fontAlgn="base" latinLnBrk="0" hangingPunct="0">
              <a:lnSpc>
                <a:spcPct val="100000"/>
              </a:lnSpc>
              <a:spcBef>
                <a:spcPct val="20000"/>
              </a:spcBef>
              <a:spcAft>
                <a:spcPct val="0"/>
              </a:spcAft>
              <a:buClrTx/>
              <a:buSzTx/>
              <a:buFont typeface="Arial" pitchFamily="34" charset="0"/>
              <a:buChar char="•"/>
              <a:tabLst/>
              <a:defRPr/>
            </a:pPr>
            <a:r>
              <a:rPr lang="en-US" sz="1150" b="0" kern="0" dirty="0" smtClean="0">
                <a:latin typeface="+mn-lt"/>
              </a:rPr>
              <a:t>Neighboring UL and DL channels makes out of band emission (OOB) more severe since the current spectrum mask is not designed for such application scenarios, under current condition, adjacent channel normally is vacant when neighboring channel is busy.</a:t>
            </a:r>
            <a:r>
              <a:rPr kumimoji="0" lang="en-US" sz="1150" b="0" i="0" u="none" strike="noStrike" kern="0" cap="none" spc="0" normalizeH="0" noProof="0" dirty="0" smtClean="0">
                <a:ln>
                  <a:noFill/>
                </a:ln>
                <a:solidFill>
                  <a:schemeClr val="tx1"/>
                </a:solidFill>
                <a:effectLst/>
                <a:uLnTx/>
                <a:uFillTx/>
                <a:latin typeface="+mn-lt"/>
              </a:rPr>
              <a:t> </a:t>
            </a:r>
            <a:endParaRPr kumimoji="0" lang="en-US" sz="1150" b="0" i="0" u="none" strike="noStrike" kern="0" cap="none" spc="0" normalizeH="0" baseline="0" noProof="0" dirty="0" smtClean="0">
              <a:ln>
                <a:noFill/>
              </a:ln>
              <a:solidFill>
                <a:schemeClr val="tx1"/>
              </a:solidFill>
              <a:effectLst/>
              <a:uLnTx/>
              <a:uFillTx/>
              <a:latin typeface="+mn-lt"/>
            </a:endParaRPr>
          </a:p>
          <a:p>
            <a:pPr marL="742950" lvl="1" indent="-285750">
              <a:spcBef>
                <a:spcPct val="20000"/>
              </a:spcBef>
              <a:buFont typeface="Arial" pitchFamily="34" charset="0"/>
              <a:buChar char="•"/>
              <a:defRPr/>
            </a:pPr>
            <a:r>
              <a:rPr lang="en-US" altLang="zh-CN" sz="1150" b="0" kern="0" dirty="0" smtClean="0"/>
              <a:t>. . .</a:t>
            </a:r>
          </a:p>
        </p:txBody>
      </p:sp>
      <p:pic>
        <p:nvPicPr>
          <p:cNvPr id="29698" name="Picture 2"/>
          <p:cNvPicPr>
            <a:picLocks noChangeAspect="1" noChangeArrowheads="1"/>
          </p:cNvPicPr>
          <p:nvPr/>
        </p:nvPicPr>
        <p:blipFill>
          <a:blip r:embed="rId2" cstate="print"/>
          <a:srcRect l="29524" t="55619" r="12381" b="20000"/>
          <a:stretch>
            <a:fillRect/>
          </a:stretch>
        </p:blipFill>
        <p:spPr bwMode="auto">
          <a:xfrm>
            <a:off x="3657600" y="5257800"/>
            <a:ext cx="4876800" cy="1141786"/>
          </a:xfrm>
          <a:prstGeom prst="rect">
            <a:avLst/>
          </a:prstGeom>
          <a:noFill/>
          <a:ln w="9525">
            <a:noFill/>
            <a:miter lim="800000"/>
            <a:headEnd/>
            <a:tailEnd/>
          </a:ln>
        </p:spPr>
      </p:pic>
      <p:sp>
        <p:nvSpPr>
          <p:cNvPr id="8" name="TextBox 7"/>
          <p:cNvSpPr txBox="1"/>
          <p:nvPr/>
        </p:nvSpPr>
        <p:spPr>
          <a:xfrm>
            <a:off x="5715000" y="6248400"/>
            <a:ext cx="1447800" cy="215444"/>
          </a:xfrm>
          <a:prstGeom prst="rect">
            <a:avLst/>
          </a:prstGeom>
          <a:noFill/>
        </p:spPr>
        <p:txBody>
          <a:bodyPr wrap="square" rtlCol="0">
            <a:spAutoFit/>
          </a:bodyPr>
          <a:lstStyle/>
          <a:p>
            <a:r>
              <a:rPr lang="en-US" altLang="zh-CN" sz="800" dirty="0" smtClean="0"/>
              <a:t>Ref [8], LGE, 11-13-0539r0</a:t>
            </a:r>
            <a:endParaRPr lang="zh-CN" altLang="en-US" sz="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pPr>
              <a:defRPr/>
            </a:pPr>
            <a:r>
              <a:rPr lang="en-US" smtClean="0"/>
              <a:t>January 2014</a:t>
            </a:r>
            <a:endParaRPr lang="en-US"/>
          </a:p>
        </p:txBody>
      </p:sp>
      <p:sp>
        <p:nvSpPr>
          <p:cNvPr id="4" name="页脚占位符 3"/>
          <p:cNvSpPr>
            <a:spLocks noGrp="1"/>
          </p:cNvSpPr>
          <p:nvPr>
            <p:ph type="ftr" sz="quarter" idx="11"/>
          </p:nvPr>
        </p:nvSpPr>
        <p:spPr>
          <a:xfrm>
            <a:off x="6707012" y="6475413"/>
            <a:ext cx="1836913" cy="184666"/>
          </a:xfrm>
        </p:spPr>
        <p:txBody>
          <a:bodyPr/>
          <a:lstStyle/>
          <a:p>
            <a:pPr>
              <a:defRPr/>
            </a:pPr>
            <a:r>
              <a:rPr lang="en-US" dirty="0" smtClean="0"/>
              <a:t>Yu </a:t>
            </a:r>
            <a:r>
              <a:rPr lang="en-US" dirty="0" err="1" smtClean="0"/>
              <a:t>Cai</a:t>
            </a:r>
            <a:r>
              <a:rPr lang="en-US" dirty="0" smtClean="0"/>
              <a:t>, </a:t>
            </a:r>
            <a:r>
              <a:rPr lang="en-US" dirty="0" err="1" smtClean="0"/>
              <a:t>Huawei</a:t>
            </a:r>
            <a:r>
              <a:rPr lang="en-US" dirty="0" smtClean="0"/>
              <a:t> Technologies</a:t>
            </a:r>
            <a:endParaRPr lang="en-US" dirty="0"/>
          </a:p>
        </p:txBody>
      </p:sp>
      <p:sp>
        <p:nvSpPr>
          <p:cNvPr id="5" name="灯片编号占位符 4"/>
          <p:cNvSpPr>
            <a:spLocks noGrp="1"/>
          </p:cNvSpPr>
          <p:nvPr>
            <p:ph type="sldNum" sz="quarter" idx="12"/>
          </p:nvPr>
        </p:nvSpPr>
        <p:spPr/>
        <p:txBody>
          <a:bodyPr/>
          <a:lstStyle/>
          <a:p>
            <a:pPr>
              <a:defRPr/>
            </a:pPr>
            <a:r>
              <a:rPr lang="en-US" altLang="zh-CN" smtClean="0"/>
              <a:t>Slide </a:t>
            </a:r>
            <a:fld id="{A53D1C00-D3D6-408D-8817-913EB1405203}" type="slidenum">
              <a:rPr lang="en-US" altLang="zh-CN" smtClean="0"/>
              <a:pPr>
                <a:defRPr/>
              </a:pPr>
              <a:t>5</a:t>
            </a:fld>
            <a:endParaRPr lang="en-US" altLang="zh-CN"/>
          </a:p>
        </p:txBody>
      </p:sp>
      <p:sp>
        <p:nvSpPr>
          <p:cNvPr id="6" name="Content Placeholder 2"/>
          <p:cNvSpPr txBox="1">
            <a:spLocks/>
          </p:cNvSpPr>
          <p:nvPr/>
        </p:nvSpPr>
        <p:spPr>
          <a:xfrm>
            <a:off x="1143000" y="1752600"/>
            <a:ext cx="7239000" cy="3657600"/>
          </a:xfrm>
          <a:prstGeom prst="rect">
            <a:avLst/>
          </a:prstGeom>
        </p:spPr>
        <p:txBody>
          <a:bodyPr>
            <a:noAutofit/>
          </a:bodyPr>
          <a:lstStyle/>
          <a:p>
            <a:pPr marL="342900" lvl="0" indent="-342900">
              <a:spcBef>
                <a:spcPct val="20000"/>
              </a:spcBef>
              <a:buFont typeface="Arial" pitchFamily="34" charset="0"/>
              <a:buChar char="•"/>
              <a:defRPr/>
            </a:pPr>
            <a:r>
              <a:rPr lang="en-US" altLang="zh-CN" sz="1200" kern="0" dirty="0" smtClean="0"/>
              <a:t>Current proposals [5]:</a:t>
            </a:r>
          </a:p>
          <a:p>
            <a:pPr marL="742950" lvl="1" indent="-285750">
              <a:spcBef>
                <a:spcPct val="20000"/>
              </a:spcBef>
              <a:buFont typeface="Arial" pitchFamily="34" charset="0"/>
              <a:buChar char="•"/>
              <a:defRPr/>
            </a:pPr>
            <a:r>
              <a:rPr lang="en-US" altLang="zh-CN" sz="1200" b="0" kern="0" dirty="0" smtClean="0"/>
              <a:t>802.11ac supports multiple streams up to 8 while ref [5] proposed massive MIMO with dozens of antennas and tens of RF terminals in the same frequency band.</a:t>
            </a:r>
          </a:p>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lang="en-US" sz="1200" kern="0" dirty="0" smtClean="0">
                <a:latin typeface="+mn-lt"/>
              </a:rPr>
              <a:t>Challenges:</a:t>
            </a:r>
          </a:p>
          <a:p>
            <a:pPr marL="742950" marR="0" lvl="1" indent="-285750" defTabSz="914400" latinLnBrk="0">
              <a:lnSpc>
                <a:spcPct val="100000"/>
              </a:lnSpc>
              <a:spcBef>
                <a:spcPct val="20000"/>
              </a:spcBef>
              <a:buClrTx/>
              <a:buSzTx/>
              <a:buFont typeface="Arial" pitchFamily="34" charset="0"/>
              <a:buChar char="•"/>
              <a:tabLst/>
              <a:defRPr/>
            </a:pPr>
            <a:r>
              <a:rPr lang="en-US" altLang="zh-CN" sz="1200" i="1" kern="0" dirty="0" smtClean="0">
                <a:latin typeface="+mn-lt"/>
              </a:rPr>
              <a:t>Antenna Size &amp; Installation:</a:t>
            </a:r>
            <a:r>
              <a:rPr lang="zh-CN" altLang="en-US" sz="1200" i="1" kern="0" dirty="0" smtClean="0">
                <a:latin typeface="+mn-lt"/>
              </a:rPr>
              <a:t> </a:t>
            </a:r>
            <a:r>
              <a:rPr lang="en-US" altLang="zh-CN" sz="1200" b="0" kern="0" dirty="0" smtClean="0">
                <a:latin typeface="+mn-lt"/>
              </a:rPr>
              <a:t>Space between two neighboring antennas should be around half  wavelength in order to have spatial diversity. While the 5G frequency band’s wavelength is around 6cm, the single antenna size is at least a quarter wavelength. That makes large number of antenna array integration with STA very challenging. </a:t>
            </a:r>
          </a:p>
          <a:p>
            <a:pPr marL="742950" lvl="1" indent="-285750">
              <a:spcBef>
                <a:spcPct val="20000"/>
              </a:spcBef>
              <a:buFont typeface="Arial" pitchFamily="34" charset="0"/>
              <a:buChar char="•"/>
              <a:defRPr/>
            </a:pPr>
            <a:r>
              <a:rPr lang="en-US" altLang="zh-CN" sz="1200" i="1" kern="0" dirty="0" smtClean="0">
                <a:latin typeface="+mn-lt"/>
              </a:rPr>
              <a:t>Channel consistency &amp; RF link isolation: </a:t>
            </a:r>
            <a:r>
              <a:rPr lang="en-US" altLang="zh-CN" sz="1200" b="0" kern="0" dirty="0" smtClean="0">
                <a:latin typeface="+mn-lt"/>
              </a:rPr>
              <a:t>Large number of RF streams and associated circuit has to overcome inconsistency during fabrication and high isolation, low crosstalk between channels has to be kept in order to maximize spatial diversity. </a:t>
            </a:r>
          </a:p>
          <a:p>
            <a:pPr marL="742950" lvl="1" indent="-285750">
              <a:spcBef>
                <a:spcPct val="20000"/>
              </a:spcBef>
              <a:buFont typeface="Arial" pitchFamily="34" charset="0"/>
              <a:buChar char="•"/>
              <a:defRPr/>
            </a:pPr>
            <a:r>
              <a:rPr lang="en-US" altLang="zh-CN" sz="1200" i="1" kern="0" dirty="0" smtClean="0">
                <a:latin typeface="+mn-lt"/>
              </a:rPr>
              <a:t>Cross layer design &amp; digital RF Control: </a:t>
            </a:r>
            <a:r>
              <a:rPr lang="en-US" altLang="zh-CN" sz="1200" b="0" kern="0" dirty="0" smtClean="0"/>
              <a:t>Channel sounding overhead, </a:t>
            </a:r>
            <a:r>
              <a:rPr lang="en-US" altLang="zh-CN" sz="1200" b="0" kern="0" dirty="0" err="1" smtClean="0"/>
              <a:t>beamforming</a:t>
            </a:r>
            <a:r>
              <a:rPr lang="en-US" altLang="zh-CN" sz="1200" b="0" kern="0" dirty="0" smtClean="0"/>
              <a:t> and associated digital RF control implementation in terms of steering matrix calculation might put high pressure over MAC, PHY and Radio cross layer design and optimization. </a:t>
            </a:r>
            <a:endParaRPr lang="en-US" altLang="zh-CN" sz="1200" i="1" kern="0" dirty="0" smtClean="0">
              <a:latin typeface="+mn-lt"/>
            </a:endParaRPr>
          </a:p>
        </p:txBody>
      </p:sp>
      <p:sp>
        <p:nvSpPr>
          <p:cNvPr id="9" name="标题 1"/>
          <p:cNvSpPr txBox="1">
            <a:spLocks/>
          </p:cNvSpPr>
          <p:nvPr/>
        </p:nvSpPr>
        <p:spPr bwMode="auto">
          <a:xfrm>
            <a:off x="609600" y="762000"/>
            <a:ext cx="8153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lgn="ctr">
              <a:defRPr/>
            </a:pPr>
            <a:r>
              <a:rPr lang="en-US" altLang="zh-CN" dirty="0" smtClean="0"/>
              <a:t>Current proposals associated with massive MIMO</a:t>
            </a:r>
            <a:endParaRPr kumimoji="0" lang="zh-CN" altLang="en-US" b="1"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pPr>
              <a:defRPr/>
            </a:pPr>
            <a:r>
              <a:rPr lang="en-US" smtClean="0"/>
              <a:t>January 2014</a:t>
            </a:r>
            <a:endParaRPr lang="en-US"/>
          </a:p>
        </p:txBody>
      </p:sp>
      <p:sp>
        <p:nvSpPr>
          <p:cNvPr id="4" name="页脚占位符 3"/>
          <p:cNvSpPr>
            <a:spLocks noGrp="1"/>
          </p:cNvSpPr>
          <p:nvPr>
            <p:ph type="ftr" sz="quarter" idx="11"/>
          </p:nvPr>
        </p:nvSpPr>
        <p:spPr>
          <a:xfrm>
            <a:off x="6707012" y="6475413"/>
            <a:ext cx="1836913" cy="184666"/>
          </a:xfrm>
        </p:spPr>
        <p:txBody>
          <a:bodyPr/>
          <a:lstStyle/>
          <a:p>
            <a:pPr>
              <a:defRPr/>
            </a:pPr>
            <a:r>
              <a:rPr lang="en-US" dirty="0" smtClean="0"/>
              <a:t>Yu </a:t>
            </a:r>
            <a:r>
              <a:rPr lang="en-US" dirty="0" err="1" smtClean="0"/>
              <a:t>Cai</a:t>
            </a:r>
            <a:r>
              <a:rPr lang="en-US" dirty="0" smtClean="0"/>
              <a:t>, </a:t>
            </a:r>
            <a:r>
              <a:rPr lang="en-US" dirty="0" err="1" smtClean="0"/>
              <a:t>Huawei</a:t>
            </a:r>
            <a:r>
              <a:rPr lang="en-US" dirty="0" smtClean="0"/>
              <a:t> Technologies</a:t>
            </a:r>
            <a:endParaRPr lang="en-US" dirty="0"/>
          </a:p>
        </p:txBody>
      </p:sp>
      <p:sp>
        <p:nvSpPr>
          <p:cNvPr id="5" name="灯片编号占位符 4"/>
          <p:cNvSpPr>
            <a:spLocks noGrp="1"/>
          </p:cNvSpPr>
          <p:nvPr>
            <p:ph type="sldNum" sz="quarter" idx="12"/>
          </p:nvPr>
        </p:nvSpPr>
        <p:spPr/>
        <p:txBody>
          <a:bodyPr/>
          <a:lstStyle/>
          <a:p>
            <a:pPr>
              <a:defRPr/>
            </a:pPr>
            <a:r>
              <a:rPr lang="en-US" altLang="zh-CN" smtClean="0"/>
              <a:t>Slide </a:t>
            </a:r>
            <a:fld id="{A53D1C00-D3D6-408D-8817-913EB1405203}" type="slidenum">
              <a:rPr lang="en-US" altLang="zh-CN" smtClean="0"/>
              <a:pPr>
                <a:defRPr/>
              </a:pPr>
              <a:t>6</a:t>
            </a:fld>
            <a:endParaRPr lang="en-US" altLang="zh-CN"/>
          </a:p>
        </p:txBody>
      </p:sp>
      <p:sp>
        <p:nvSpPr>
          <p:cNvPr id="6" name="Line 8"/>
          <p:cNvSpPr>
            <a:spLocks noChangeShapeType="1"/>
          </p:cNvSpPr>
          <p:nvPr/>
        </p:nvSpPr>
        <p:spPr bwMode="auto">
          <a:xfrm flipV="1">
            <a:off x="990600" y="2165350"/>
            <a:ext cx="7964488" cy="3175"/>
          </a:xfrm>
          <a:prstGeom prst="line">
            <a:avLst/>
          </a:prstGeom>
          <a:noFill/>
          <a:ln w="76200">
            <a:solidFill>
              <a:srgbClr val="C00000"/>
            </a:solidFill>
            <a:round/>
            <a:headEnd/>
            <a:tailEnd type="triangle" w="med" len="med"/>
          </a:ln>
        </p:spPr>
        <p:txBody>
          <a:bodyPr lIns="67866" tIns="33933" rIns="67866" bIns="33933" anchor="ctr">
            <a:spAutoFit/>
          </a:bodyPr>
          <a:lstStyle/>
          <a:p>
            <a:endParaRPr lang="zh-CN" altLang="en-US"/>
          </a:p>
        </p:txBody>
      </p:sp>
      <p:sp>
        <p:nvSpPr>
          <p:cNvPr id="7" name="Line 13"/>
          <p:cNvSpPr>
            <a:spLocks noChangeShapeType="1"/>
          </p:cNvSpPr>
          <p:nvPr/>
        </p:nvSpPr>
        <p:spPr bwMode="auto">
          <a:xfrm>
            <a:off x="6351588" y="1873250"/>
            <a:ext cx="0" cy="307975"/>
          </a:xfrm>
          <a:prstGeom prst="line">
            <a:avLst/>
          </a:prstGeom>
          <a:noFill/>
          <a:ln w="66675">
            <a:solidFill>
              <a:srgbClr val="C00000"/>
            </a:solidFill>
            <a:round/>
            <a:headEnd/>
            <a:tailEnd/>
          </a:ln>
        </p:spPr>
        <p:txBody>
          <a:bodyPr wrap="none" lIns="67866" tIns="33933" rIns="67866" bIns="33933" anchor="ctr">
            <a:spAutoFit/>
          </a:bodyPr>
          <a:lstStyle/>
          <a:p>
            <a:endParaRPr lang="zh-CN" altLang="en-US"/>
          </a:p>
        </p:txBody>
      </p:sp>
      <p:sp>
        <p:nvSpPr>
          <p:cNvPr id="8" name="Text Box 15"/>
          <p:cNvSpPr txBox="1">
            <a:spLocks noChangeArrowheads="1"/>
          </p:cNvSpPr>
          <p:nvPr/>
        </p:nvSpPr>
        <p:spPr bwMode="auto">
          <a:xfrm>
            <a:off x="3729038" y="1614487"/>
            <a:ext cx="781050" cy="360363"/>
          </a:xfrm>
          <a:prstGeom prst="rect">
            <a:avLst/>
          </a:prstGeom>
          <a:noFill/>
          <a:ln w="9525" algn="ctr">
            <a:noFill/>
            <a:miter lim="800000"/>
            <a:headEnd/>
            <a:tailEnd/>
          </a:ln>
        </p:spPr>
        <p:txBody>
          <a:bodyPr lIns="67866" tIns="33933" rIns="67866" bIns="33933">
            <a:spAutoFit/>
          </a:bodyPr>
          <a:lstStyle/>
          <a:p>
            <a:pPr defTabSz="685800">
              <a:spcBef>
                <a:spcPct val="50000"/>
              </a:spcBef>
            </a:pPr>
            <a:r>
              <a:rPr lang="en-US" altLang="zh-CN" sz="1900" b="1" dirty="0" smtClean="0">
                <a:solidFill>
                  <a:schemeClr val="bg2"/>
                </a:solidFill>
                <a:latin typeface="Times New Roman" pitchFamily="18" charset="0"/>
                <a:ea typeface="楷体_GB2312" pitchFamily="49" charset="-122"/>
              </a:rPr>
              <a:t>2014</a:t>
            </a:r>
            <a:endParaRPr lang="zh-CN" altLang="en-US" sz="1900" b="1" dirty="0">
              <a:solidFill>
                <a:schemeClr val="bg2"/>
              </a:solidFill>
              <a:latin typeface="Times New Roman" pitchFamily="18" charset="0"/>
              <a:ea typeface="楷体_GB2312" pitchFamily="49" charset="-122"/>
            </a:endParaRPr>
          </a:p>
        </p:txBody>
      </p:sp>
      <p:sp>
        <p:nvSpPr>
          <p:cNvPr id="9" name="Text Box 17"/>
          <p:cNvSpPr txBox="1">
            <a:spLocks noChangeArrowheads="1"/>
          </p:cNvSpPr>
          <p:nvPr/>
        </p:nvSpPr>
        <p:spPr bwMode="auto">
          <a:xfrm>
            <a:off x="7245349" y="1613934"/>
            <a:ext cx="1374776" cy="360916"/>
          </a:xfrm>
          <a:prstGeom prst="rect">
            <a:avLst/>
          </a:prstGeom>
          <a:noFill/>
          <a:ln w="9525" algn="ctr">
            <a:noFill/>
            <a:miter lim="800000"/>
            <a:headEnd/>
            <a:tailEnd/>
          </a:ln>
        </p:spPr>
        <p:txBody>
          <a:bodyPr wrap="square" lIns="67866" tIns="33933" rIns="67866" bIns="33933">
            <a:spAutoFit/>
          </a:bodyPr>
          <a:lstStyle/>
          <a:p>
            <a:pPr defTabSz="685800">
              <a:spcBef>
                <a:spcPct val="50000"/>
              </a:spcBef>
            </a:pPr>
            <a:r>
              <a:rPr lang="en-US" altLang="zh-CN" sz="1900" b="1" dirty="0" smtClean="0">
                <a:solidFill>
                  <a:schemeClr val="bg2"/>
                </a:solidFill>
                <a:latin typeface="Times New Roman" pitchFamily="18" charset="0"/>
                <a:ea typeface="楷体_GB2312" pitchFamily="49" charset="-122"/>
              </a:rPr>
              <a:t>2018~2020</a:t>
            </a:r>
            <a:endParaRPr lang="zh-CN" altLang="en-US" sz="1900" b="1" dirty="0">
              <a:solidFill>
                <a:schemeClr val="bg2"/>
              </a:solidFill>
              <a:latin typeface="Times New Roman" pitchFamily="18" charset="0"/>
              <a:ea typeface="楷体_GB2312" pitchFamily="49" charset="-122"/>
            </a:endParaRPr>
          </a:p>
        </p:txBody>
      </p:sp>
      <p:sp>
        <p:nvSpPr>
          <p:cNvPr id="10" name="Text Box 15"/>
          <p:cNvSpPr txBox="1">
            <a:spLocks noChangeArrowheads="1"/>
          </p:cNvSpPr>
          <p:nvPr/>
        </p:nvSpPr>
        <p:spPr bwMode="auto">
          <a:xfrm>
            <a:off x="1381125" y="1616075"/>
            <a:ext cx="622300" cy="358775"/>
          </a:xfrm>
          <a:prstGeom prst="rect">
            <a:avLst/>
          </a:prstGeom>
          <a:noFill/>
          <a:ln w="9525" algn="ctr">
            <a:noFill/>
            <a:miter lim="800000"/>
            <a:headEnd/>
            <a:tailEnd/>
          </a:ln>
        </p:spPr>
        <p:txBody>
          <a:bodyPr lIns="67866" tIns="33933" rIns="67866" bIns="33933">
            <a:spAutoFit/>
          </a:bodyPr>
          <a:lstStyle/>
          <a:p>
            <a:pPr defTabSz="685800">
              <a:spcBef>
                <a:spcPct val="50000"/>
              </a:spcBef>
            </a:pPr>
            <a:r>
              <a:rPr lang="en-US" altLang="zh-CN" sz="1900" b="1" dirty="0" smtClean="0">
                <a:solidFill>
                  <a:schemeClr val="bg2"/>
                </a:solidFill>
                <a:latin typeface="Times New Roman" pitchFamily="18" charset="0"/>
                <a:ea typeface="楷体_GB2312" pitchFamily="49" charset="-122"/>
              </a:rPr>
              <a:t>2012</a:t>
            </a:r>
            <a:endParaRPr lang="zh-CN" altLang="en-US" sz="1900" b="1" dirty="0">
              <a:solidFill>
                <a:schemeClr val="bg2"/>
              </a:solidFill>
              <a:latin typeface="Times New Roman" pitchFamily="18" charset="0"/>
              <a:ea typeface="楷体_GB2312" pitchFamily="49" charset="-122"/>
            </a:endParaRPr>
          </a:p>
        </p:txBody>
      </p:sp>
      <p:sp>
        <p:nvSpPr>
          <p:cNvPr id="11" name="Line 7"/>
          <p:cNvSpPr>
            <a:spLocks noChangeShapeType="1"/>
          </p:cNvSpPr>
          <p:nvPr/>
        </p:nvSpPr>
        <p:spPr bwMode="gray">
          <a:xfrm>
            <a:off x="6351588" y="1954213"/>
            <a:ext cx="11112" cy="4294187"/>
          </a:xfrm>
          <a:prstGeom prst="line">
            <a:avLst/>
          </a:prstGeom>
          <a:noFill/>
          <a:ln w="9525">
            <a:solidFill>
              <a:schemeClr val="bg2"/>
            </a:solidFill>
            <a:prstDash val="dash"/>
            <a:round/>
            <a:headEnd/>
            <a:tailEnd/>
          </a:ln>
        </p:spPr>
        <p:txBody>
          <a:bodyPr lIns="78340" tIns="39170" rIns="78340" bIns="39170">
            <a:spAutoFit/>
          </a:bodyPr>
          <a:lstStyle/>
          <a:p>
            <a:endParaRPr lang="zh-CN" altLang="en-US"/>
          </a:p>
        </p:txBody>
      </p:sp>
      <p:sp>
        <p:nvSpPr>
          <p:cNvPr id="12" name="Line 7"/>
          <p:cNvSpPr>
            <a:spLocks noChangeShapeType="1"/>
          </p:cNvSpPr>
          <p:nvPr/>
        </p:nvSpPr>
        <p:spPr bwMode="gray">
          <a:xfrm>
            <a:off x="1965325" y="2035175"/>
            <a:ext cx="0" cy="4213225"/>
          </a:xfrm>
          <a:prstGeom prst="line">
            <a:avLst/>
          </a:prstGeom>
          <a:noFill/>
          <a:ln w="9525">
            <a:solidFill>
              <a:schemeClr val="bg2"/>
            </a:solidFill>
            <a:prstDash val="dash"/>
            <a:round/>
            <a:headEnd/>
            <a:tailEnd/>
          </a:ln>
        </p:spPr>
        <p:txBody>
          <a:bodyPr lIns="78340" tIns="39170" rIns="78340" bIns="39170">
            <a:spAutoFit/>
          </a:bodyPr>
          <a:lstStyle/>
          <a:p>
            <a:endParaRPr lang="zh-CN" altLang="en-US"/>
          </a:p>
        </p:txBody>
      </p:sp>
      <p:sp>
        <p:nvSpPr>
          <p:cNvPr id="13" name="Line 13"/>
          <p:cNvSpPr>
            <a:spLocks noChangeShapeType="1"/>
          </p:cNvSpPr>
          <p:nvPr/>
        </p:nvSpPr>
        <p:spPr bwMode="auto">
          <a:xfrm>
            <a:off x="1954213" y="1873250"/>
            <a:ext cx="0" cy="307975"/>
          </a:xfrm>
          <a:prstGeom prst="line">
            <a:avLst/>
          </a:prstGeom>
          <a:noFill/>
          <a:ln w="66675">
            <a:solidFill>
              <a:srgbClr val="C00000"/>
            </a:solidFill>
            <a:round/>
            <a:headEnd/>
            <a:tailEnd/>
          </a:ln>
        </p:spPr>
        <p:txBody>
          <a:bodyPr wrap="none" lIns="67866" tIns="33933" rIns="67866" bIns="33933" anchor="ctr">
            <a:spAutoFit/>
          </a:bodyPr>
          <a:lstStyle/>
          <a:p>
            <a:endParaRPr lang="zh-CN" altLang="en-US"/>
          </a:p>
        </p:txBody>
      </p:sp>
      <p:grpSp>
        <p:nvGrpSpPr>
          <p:cNvPr id="14" name="组合 44"/>
          <p:cNvGrpSpPr>
            <a:grpSpLocks/>
          </p:cNvGrpSpPr>
          <p:nvPr/>
        </p:nvGrpSpPr>
        <p:grpSpPr bwMode="auto">
          <a:xfrm>
            <a:off x="2995613" y="1989138"/>
            <a:ext cx="1117600" cy="192087"/>
            <a:chOff x="3040332" y="1345225"/>
            <a:chExt cx="1305145" cy="225005"/>
          </a:xfrm>
        </p:grpSpPr>
        <p:sp>
          <p:nvSpPr>
            <p:cNvPr id="15" name="Line 13"/>
            <p:cNvSpPr>
              <a:spLocks noChangeShapeType="1"/>
            </p:cNvSpPr>
            <p:nvPr/>
          </p:nvSpPr>
          <p:spPr bwMode="auto">
            <a:xfrm>
              <a:off x="4345477" y="1345225"/>
              <a:ext cx="0" cy="180000"/>
            </a:xfrm>
            <a:prstGeom prst="line">
              <a:avLst/>
            </a:prstGeom>
            <a:noFill/>
            <a:ln w="66675">
              <a:solidFill>
                <a:srgbClr val="C00000"/>
              </a:solidFill>
              <a:round/>
              <a:headEnd/>
              <a:tailEnd/>
            </a:ln>
          </p:spPr>
          <p:txBody>
            <a:bodyPr wrap="none" lIns="79200" tIns="39600" rIns="79200" bIns="39600" anchor="ctr">
              <a:spAutoFit/>
            </a:bodyPr>
            <a:lstStyle/>
            <a:p>
              <a:endParaRPr lang="zh-CN" altLang="en-US"/>
            </a:p>
          </p:txBody>
        </p:sp>
        <p:sp>
          <p:nvSpPr>
            <p:cNvPr id="16" name="Line 13"/>
            <p:cNvSpPr>
              <a:spLocks noChangeShapeType="1"/>
            </p:cNvSpPr>
            <p:nvPr/>
          </p:nvSpPr>
          <p:spPr bwMode="auto">
            <a:xfrm>
              <a:off x="3040332" y="1390230"/>
              <a:ext cx="0" cy="180000"/>
            </a:xfrm>
            <a:prstGeom prst="line">
              <a:avLst/>
            </a:prstGeom>
            <a:noFill/>
            <a:ln w="66675">
              <a:solidFill>
                <a:srgbClr val="C00000"/>
              </a:solidFill>
              <a:round/>
              <a:headEnd/>
              <a:tailEnd/>
            </a:ln>
          </p:spPr>
          <p:txBody>
            <a:bodyPr wrap="none" lIns="79200" tIns="39600" rIns="79200" bIns="39600" anchor="ctr">
              <a:spAutoFit/>
            </a:bodyPr>
            <a:lstStyle/>
            <a:p>
              <a:endParaRPr lang="zh-CN" altLang="en-US"/>
            </a:p>
          </p:txBody>
        </p:sp>
      </p:grpSp>
      <p:sp>
        <p:nvSpPr>
          <p:cNvPr id="17" name="Line 13"/>
          <p:cNvSpPr>
            <a:spLocks noChangeShapeType="1"/>
          </p:cNvSpPr>
          <p:nvPr/>
        </p:nvSpPr>
        <p:spPr bwMode="auto">
          <a:xfrm>
            <a:off x="5232400" y="1989138"/>
            <a:ext cx="0" cy="153987"/>
          </a:xfrm>
          <a:prstGeom prst="line">
            <a:avLst/>
          </a:prstGeom>
          <a:noFill/>
          <a:ln w="66675">
            <a:solidFill>
              <a:srgbClr val="C00000"/>
            </a:solidFill>
            <a:round/>
            <a:headEnd/>
            <a:tailEnd/>
          </a:ln>
        </p:spPr>
        <p:txBody>
          <a:bodyPr wrap="none" lIns="67866" tIns="33933" rIns="67866" bIns="33933" anchor="ctr">
            <a:spAutoFit/>
          </a:bodyPr>
          <a:lstStyle/>
          <a:p>
            <a:endParaRPr lang="zh-CN" altLang="en-US"/>
          </a:p>
        </p:txBody>
      </p:sp>
      <p:sp>
        <p:nvSpPr>
          <p:cNvPr id="18" name="Line 13"/>
          <p:cNvSpPr>
            <a:spLocks noChangeShapeType="1"/>
          </p:cNvSpPr>
          <p:nvPr/>
        </p:nvSpPr>
        <p:spPr bwMode="auto">
          <a:xfrm>
            <a:off x="7469188" y="1989138"/>
            <a:ext cx="0" cy="153987"/>
          </a:xfrm>
          <a:prstGeom prst="line">
            <a:avLst/>
          </a:prstGeom>
          <a:noFill/>
          <a:ln w="66675">
            <a:solidFill>
              <a:srgbClr val="C00000"/>
            </a:solidFill>
            <a:round/>
            <a:headEnd/>
            <a:tailEnd/>
          </a:ln>
        </p:spPr>
        <p:txBody>
          <a:bodyPr wrap="none" lIns="67866" tIns="33933" rIns="67866" bIns="33933" anchor="ctr">
            <a:spAutoFit/>
          </a:bodyPr>
          <a:lstStyle/>
          <a:p>
            <a:endParaRPr lang="zh-CN" altLang="en-US"/>
          </a:p>
        </p:txBody>
      </p:sp>
      <p:sp>
        <p:nvSpPr>
          <p:cNvPr id="19" name="Text Box 15"/>
          <p:cNvSpPr txBox="1">
            <a:spLocks noChangeArrowheads="1"/>
          </p:cNvSpPr>
          <p:nvPr/>
        </p:nvSpPr>
        <p:spPr bwMode="auto">
          <a:xfrm>
            <a:off x="5648325" y="1614487"/>
            <a:ext cx="781050" cy="360363"/>
          </a:xfrm>
          <a:prstGeom prst="rect">
            <a:avLst/>
          </a:prstGeom>
          <a:noFill/>
          <a:ln w="9525" algn="ctr">
            <a:noFill/>
            <a:miter lim="800000"/>
            <a:headEnd/>
            <a:tailEnd/>
          </a:ln>
        </p:spPr>
        <p:txBody>
          <a:bodyPr lIns="67866" tIns="33933" rIns="67866" bIns="33933">
            <a:spAutoFit/>
          </a:bodyPr>
          <a:lstStyle/>
          <a:p>
            <a:pPr defTabSz="685800">
              <a:spcBef>
                <a:spcPct val="50000"/>
              </a:spcBef>
            </a:pPr>
            <a:r>
              <a:rPr lang="en-US" altLang="zh-CN" sz="1900" b="1" dirty="0" smtClean="0">
                <a:solidFill>
                  <a:schemeClr val="bg2"/>
                </a:solidFill>
                <a:latin typeface="Times New Roman" pitchFamily="18" charset="0"/>
                <a:ea typeface="楷体_GB2312" pitchFamily="49" charset="-122"/>
              </a:rPr>
              <a:t>2016</a:t>
            </a:r>
            <a:endParaRPr lang="zh-CN" altLang="en-US" sz="1900" b="1" dirty="0">
              <a:solidFill>
                <a:schemeClr val="bg2"/>
              </a:solidFill>
              <a:latin typeface="Times New Roman" pitchFamily="18" charset="0"/>
              <a:ea typeface="楷体_GB2312" pitchFamily="49" charset="-122"/>
            </a:endParaRPr>
          </a:p>
        </p:txBody>
      </p:sp>
      <p:graphicFrame>
        <p:nvGraphicFramePr>
          <p:cNvPr id="20" name="图示 19"/>
          <p:cNvGraphicFramePr/>
          <p:nvPr/>
        </p:nvGraphicFramePr>
        <p:xfrm>
          <a:off x="1152525" y="3019425"/>
          <a:ext cx="7315200" cy="83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21" name="组合 20"/>
          <p:cNvGrpSpPr/>
          <p:nvPr/>
        </p:nvGrpSpPr>
        <p:grpSpPr>
          <a:xfrm>
            <a:off x="1156096" y="3934777"/>
            <a:ext cx="7308056" cy="531495"/>
            <a:chOff x="765571" y="3429952"/>
            <a:chExt cx="7308056" cy="531495"/>
          </a:xfrm>
        </p:grpSpPr>
        <p:sp>
          <p:nvSpPr>
            <p:cNvPr id="22" name="任意多边形 21"/>
            <p:cNvSpPr/>
            <p:nvPr/>
          </p:nvSpPr>
          <p:spPr>
            <a:xfrm>
              <a:off x="765571" y="3429952"/>
              <a:ext cx="1328737" cy="531495"/>
            </a:xfrm>
            <a:custGeom>
              <a:avLst/>
              <a:gdLst>
                <a:gd name="connsiteX0" fmla="*/ 0 w 1328737"/>
                <a:gd name="connsiteY0" fmla="*/ 0 h 531495"/>
                <a:gd name="connsiteX1" fmla="*/ 1062990 w 1328737"/>
                <a:gd name="connsiteY1" fmla="*/ 0 h 531495"/>
                <a:gd name="connsiteX2" fmla="*/ 1328737 w 1328737"/>
                <a:gd name="connsiteY2" fmla="*/ 265748 h 531495"/>
                <a:gd name="connsiteX3" fmla="*/ 1062990 w 1328737"/>
                <a:gd name="connsiteY3" fmla="*/ 531495 h 531495"/>
                <a:gd name="connsiteX4" fmla="*/ 0 w 1328737"/>
                <a:gd name="connsiteY4" fmla="*/ 531495 h 531495"/>
                <a:gd name="connsiteX5" fmla="*/ 265748 w 1328737"/>
                <a:gd name="connsiteY5" fmla="*/ 265748 h 531495"/>
                <a:gd name="connsiteX6" fmla="*/ 0 w 1328737"/>
                <a:gd name="connsiteY6" fmla="*/ 0 h 531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8737" h="531495">
                  <a:moveTo>
                    <a:pt x="0" y="0"/>
                  </a:moveTo>
                  <a:lnTo>
                    <a:pt x="1062990" y="0"/>
                  </a:lnTo>
                  <a:lnTo>
                    <a:pt x="1328737" y="265748"/>
                  </a:lnTo>
                  <a:lnTo>
                    <a:pt x="1062990" y="531495"/>
                  </a:lnTo>
                  <a:lnTo>
                    <a:pt x="0" y="531495"/>
                  </a:lnTo>
                  <a:lnTo>
                    <a:pt x="265748" y="265748"/>
                  </a:lnTo>
                  <a:lnTo>
                    <a:pt x="0" y="0"/>
                  </a:lnTo>
                  <a:close/>
                </a:path>
              </a:pathLst>
            </a:custGeom>
            <a:solidFill>
              <a:schemeClr val="bg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97765" tIns="44006" rIns="309753" bIns="44006" numCol="1" spcCol="1270" anchor="ctr" anchorCtr="0">
              <a:noAutofit/>
            </a:bodyPr>
            <a:lstStyle/>
            <a:p>
              <a:pPr lvl="0" algn="ctr" defTabSz="1466850">
                <a:lnSpc>
                  <a:spcPct val="90000"/>
                </a:lnSpc>
                <a:spcBef>
                  <a:spcPct val="0"/>
                </a:spcBef>
                <a:spcAft>
                  <a:spcPct val="35000"/>
                </a:spcAft>
              </a:pPr>
              <a:endParaRPr lang="zh-CN" altLang="en-US" sz="3300" kern="1200" dirty="0"/>
            </a:p>
          </p:txBody>
        </p:sp>
        <p:sp>
          <p:nvSpPr>
            <p:cNvPr id="23" name="任意多边形 22"/>
            <p:cNvSpPr/>
            <p:nvPr/>
          </p:nvSpPr>
          <p:spPr>
            <a:xfrm>
              <a:off x="1961435" y="3429952"/>
              <a:ext cx="1328737" cy="531495"/>
            </a:xfrm>
            <a:custGeom>
              <a:avLst/>
              <a:gdLst>
                <a:gd name="connsiteX0" fmla="*/ 0 w 1328737"/>
                <a:gd name="connsiteY0" fmla="*/ 0 h 531495"/>
                <a:gd name="connsiteX1" fmla="*/ 1062990 w 1328737"/>
                <a:gd name="connsiteY1" fmla="*/ 0 h 531495"/>
                <a:gd name="connsiteX2" fmla="*/ 1328737 w 1328737"/>
                <a:gd name="connsiteY2" fmla="*/ 265748 h 531495"/>
                <a:gd name="connsiteX3" fmla="*/ 1062990 w 1328737"/>
                <a:gd name="connsiteY3" fmla="*/ 531495 h 531495"/>
                <a:gd name="connsiteX4" fmla="*/ 0 w 1328737"/>
                <a:gd name="connsiteY4" fmla="*/ 531495 h 531495"/>
                <a:gd name="connsiteX5" fmla="*/ 265748 w 1328737"/>
                <a:gd name="connsiteY5" fmla="*/ 265748 h 531495"/>
                <a:gd name="connsiteX6" fmla="*/ 0 w 1328737"/>
                <a:gd name="connsiteY6" fmla="*/ 0 h 531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8737" h="531495">
                  <a:moveTo>
                    <a:pt x="0" y="0"/>
                  </a:moveTo>
                  <a:lnTo>
                    <a:pt x="1062990" y="0"/>
                  </a:lnTo>
                  <a:lnTo>
                    <a:pt x="1328737" y="265748"/>
                  </a:lnTo>
                  <a:lnTo>
                    <a:pt x="1062990" y="531495"/>
                  </a:lnTo>
                  <a:lnTo>
                    <a:pt x="0" y="531495"/>
                  </a:lnTo>
                  <a:lnTo>
                    <a:pt x="265748" y="265748"/>
                  </a:lnTo>
                  <a:lnTo>
                    <a:pt x="0" y="0"/>
                  </a:lnTo>
                  <a:close/>
                </a:path>
              </a:pathLst>
            </a:custGeom>
            <a:solidFill>
              <a:schemeClr val="bg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97765" tIns="44006" rIns="309753" bIns="44006" numCol="1" spcCol="1270" anchor="ctr" anchorCtr="0">
              <a:noAutofit/>
            </a:bodyPr>
            <a:lstStyle/>
            <a:p>
              <a:pPr lvl="0" algn="ctr" defTabSz="1466850">
                <a:lnSpc>
                  <a:spcPct val="90000"/>
                </a:lnSpc>
                <a:spcBef>
                  <a:spcPct val="0"/>
                </a:spcBef>
                <a:spcAft>
                  <a:spcPct val="35000"/>
                </a:spcAft>
              </a:pPr>
              <a:endParaRPr lang="zh-CN" altLang="en-US" sz="3300" kern="1200" dirty="0"/>
            </a:p>
          </p:txBody>
        </p:sp>
        <p:sp>
          <p:nvSpPr>
            <p:cNvPr id="24" name="任意多边形 23"/>
            <p:cNvSpPr/>
            <p:nvPr/>
          </p:nvSpPr>
          <p:spPr>
            <a:xfrm>
              <a:off x="3048001" y="3429952"/>
              <a:ext cx="1438036" cy="531495"/>
            </a:xfrm>
            <a:custGeom>
              <a:avLst/>
              <a:gdLst>
                <a:gd name="connsiteX0" fmla="*/ 0 w 1328737"/>
                <a:gd name="connsiteY0" fmla="*/ 0 h 531495"/>
                <a:gd name="connsiteX1" fmla="*/ 1062990 w 1328737"/>
                <a:gd name="connsiteY1" fmla="*/ 0 h 531495"/>
                <a:gd name="connsiteX2" fmla="*/ 1328737 w 1328737"/>
                <a:gd name="connsiteY2" fmla="*/ 265748 h 531495"/>
                <a:gd name="connsiteX3" fmla="*/ 1062990 w 1328737"/>
                <a:gd name="connsiteY3" fmla="*/ 531495 h 531495"/>
                <a:gd name="connsiteX4" fmla="*/ 0 w 1328737"/>
                <a:gd name="connsiteY4" fmla="*/ 531495 h 531495"/>
                <a:gd name="connsiteX5" fmla="*/ 265748 w 1328737"/>
                <a:gd name="connsiteY5" fmla="*/ 265748 h 531495"/>
                <a:gd name="connsiteX6" fmla="*/ 0 w 1328737"/>
                <a:gd name="connsiteY6" fmla="*/ 0 h 531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8737" h="531495">
                  <a:moveTo>
                    <a:pt x="0" y="0"/>
                  </a:moveTo>
                  <a:lnTo>
                    <a:pt x="1062990" y="0"/>
                  </a:lnTo>
                  <a:lnTo>
                    <a:pt x="1328737" y="265748"/>
                  </a:lnTo>
                  <a:lnTo>
                    <a:pt x="1062990" y="531495"/>
                  </a:lnTo>
                  <a:lnTo>
                    <a:pt x="0" y="531495"/>
                  </a:lnTo>
                  <a:lnTo>
                    <a:pt x="265748" y="26574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97752" tIns="10668" rIns="276415" bIns="10668" numCol="1" spcCol="1270" anchor="ctr" anchorCtr="0">
              <a:noAutofit/>
            </a:bodyPr>
            <a:lstStyle/>
            <a:p>
              <a:pPr lvl="0" algn="ctr" defTabSz="355600">
                <a:lnSpc>
                  <a:spcPct val="90000"/>
                </a:lnSpc>
                <a:spcBef>
                  <a:spcPct val="0"/>
                </a:spcBef>
                <a:spcAft>
                  <a:spcPct val="35000"/>
                </a:spcAft>
              </a:pPr>
              <a:r>
                <a:rPr lang="en-US" altLang="zh-CN" sz="800" b="1" kern="1200" dirty="0" smtClean="0"/>
                <a:t>4T4R</a:t>
              </a:r>
              <a:endParaRPr lang="zh-CN" altLang="en-US" sz="800" b="1" kern="1200" dirty="0"/>
            </a:p>
          </p:txBody>
        </p:sp>
        <p:sp>
          <p:nvSpPr>
            <p:cNvPr id="25" name="任意多边形 24"/>
            <p:cNvSpPr/>
            <p:nvPr/>
          </p:nvSpPr>
          <p:spPr>
            <a:xfrm>
              <a:off x="4267201" y="3429952"/>
              <a:ext cx="1414700" cy="531495"/>
            </a:xfrm>
            <a:custGeom>
              <a:avLst/>
              <a:gdLst>
                <a:gd name="connsiteX0" fmla="*/ 0 w 1328737"/>
                <a:gd name="connsiteY0" fmla="*/ 0 h 531495"/>
                <a:gd name="connsiteX1" fmla="*/ 1062990 w 1328737"/>
                <a:gd name="connsiteY1" fmla="*/ 0 h 531495"/>
                <a:gd name="connsiteX2" fmla="*/ 1328737 w 1328737"/>
                <a:gd name="connsiteY2" fmla="*/ 265748 h 531495"/>
                <a:gd name="connsiteX3" fmla="*/ 1062990 w 1328737"/>
                <a:gd name="connsiteY3" fmla="*/ 531495 h 531495"/>
                <a:gd name="connsiteX4" fmla="*/ 0 w 1328737"/>
                <a:gd name="connsiteY4" fmla="*/ 531495 h 531495"/>
                <a:gd name="connsiteX5" fmla="*/ 265748 w 1328737"/>
                <a:gd name="connsiteY5" fmla="*/ 265748 h 531495"/>
                <a:gd name="connsiteX6" fmla="*/ 0 w 1328737"/>
                <a:gd name="connsiteY6" fmla="*/ 0 h 531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8737" h="531495">
                  <a:moveTo>
                    <a:pt x="0" y="0"/>
                  </a:moveTo>
                  <a:lnTo>
                    <a:pt x="1062990" y="0"/>
                  </a:lnTo>
                  <a:lnTo>
                    <a:pt x="1328737" y="265748"/>
                  </a:lnTo>
                  <a:lnTo>
                    <a:pt x="1062990" y="531495"/>
                  </a:lnTo>
                  <a:lnTo>
                    <a:pt x="0" y="531495"/>
                  </a:lnTo>
                  <a:lnTo>
                    <a:pt x="265748" y="26574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97752" tIns="10668" rIns="276415" bIns="10668" numCol="1" spcCol="1270" anchor="ctr" anchorCtr="0">
              <a:noAutofit/>
            </a:bodyPr>
            <a:lstStyle/>
            <a:p>
              <a:pPr lvl="0" algn="ctr" defTabSz="355600">
                <a:lnSpc>
                  <a:spcPct val="90000"/>
                </a:lnSpc>
                <a:spcBef>
                  <a:spcPct val="0"/>
                </a:spcBef>
                <a:spcAft>
                  <a:spcPct val="35000"/>
                </a:spcAft>
              </a:pPr>
              <a:r>
                <a:rPr lang="en-US" altLang="zh-CN" sz="800" b="1" kern="1200" dirty="0" smtClean="0"/>
                <a:t>6T6R</a:t>
              </a:r>
              <a:endParaRPr lang="zh-CN" altLang="en-US" sz="800" b="1" kern="1200" dirty="0"/>
            </a:p>
          </p:txBody>
        </p:sp>
        <p:sp>
          <p:nvSpPr>
            <p:cNvPr id="26" name="任意多边形 25"/>
            <p:cNvSpPr/>
            <p:nvPr/>
          </p:nvSpPr>
          <p:spPr>
            <a:xfrm>
              <a:off x="5486400" y="3429952"/>
              <a:ext cx="1391363" cy="531495"/>
            </a:xfrm>
            <a:custGeom>
              <a:avLst/>
              <a:gdLst>
                <a:gd name="connsiteX0" fmla="*/ 0 w 1328737"/>
                <a:gd name="connsiteY0" fmla="*/ 0 h 531495"/>
                <a:gd name="connsiteX1" fmla="*/ 1062990 w 1328737"/>
                <a:gd name="connsiteY1" fmla="*/ 0 h 531495"/>
                <a:gd name="connsiteX2" fmla="*/ 1328737 w 1328737"/>
                <a:gd name="connsiteY2" fmla="*/ 265748 h 531495"/>
                <a:gd name="connsiteX3" fmla="*/ 1062990 w 1328737"/>
                <a:gd name="connsiteY3" fmla="*/ 531495 h 531495"/>
                <a:gd name="connsiteX4" fmla="*/ 0 w 1328737"/>
                <a:gd name="connsiteY4" fmla="*/ 531495 h 531495"/>
                <a:gd name="connsiteX5" fmla="*/ 265748 w 1328737"/>
                <a:gd name="connsiteY5" fmla="*/ 265748 h 531495"/>
                <a:gd name="connsiteX6" fmla="*/ 0 w 1328737"/>
                <a:gd name="connsiteY6" fmla="*/ 0 h 531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8737" h="531495">
                  <a:moveTo>
                    <a:pt x="0" y="0"/>
                  </a:moveTo>
                  <a:lnTo>
                    <a:pt x="1062990" y="0"/>
                  </a:lnTo>
                  <a:lnTo>
                    <a:pt x="1328737" y="265748"/>
                  </a:lnTo>
                  <a:lnTo>
                    <a:pt x="1062990" y="531495"/>
                  </a:lnTo>
                  <a:lnTo>
                    <a:pt x="0" y="531495"/>
                  </a:lnTo>
                  <a:lnTo>
                    <a:pt x="265748" y="26574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97752" tIns="10668" rIns="276415" bIns="10668" numCol="1" spcCol="1270" anchor="ctr" anchorCtr="0">
              <a:noAutofit/>
            </a:bodyPr>
            <a:lstStyle/>
            <a:p>
              <a:pPr lvl="0" algn="ctr" defTabSz="355600">
                <a:lnSpc>
                  <a:spcPct val="90000"/>
                </a:lnSpc>
                <a:spcBef>
                  <a:spcPct val="0"/>
                </a:spcBef>
                <a:spcAft>
                  <a:spcPct val="35000"/>
                </a:spcAft>
              </a:pPr>
              <a:r>
                <a:rPr lang="en-US" altLang="zh-CN" sz="800" b="1" kern="1200" dirty="0" smtClean="0"/>
                <a:t>8T8R</a:t>
              </a:r>
              <a:endParaRPr lang="zh-CN" altLang="en-US" sz="800" b="1" kern="1200" dirty="0"/>
            </a:p>
          </p:txBody>
        </p:sp>
        <p:sp>
          <p:nvSpPr>
            <p:cNvPr id="27" name="任意多边形 26"/>
            <p:cNvSpPr/>
            <p:nvPr/>
          </p:nvSpPr>
          <p:spPr>
            <a:xfrm>
              <a:off x="6629400" y="3429952"/>
              <a:ext cx="1444227" cy="531495"/>
            </a:xfrm>
            <a:custGeom>
              <a:avLst/>
              <a:gdLst>
                <a:gd name="connsiteX0" fmla="*/ 0 w 1328737"/>
                <a:gd name="connsiteY0" fmla="*/ 0 h 531495"/>
                <a:gd name="connsiteX1" fmla="*/ 1062990 w 1328737"/>
                <a:gd name="connsiteY1" fmla="*/ 0 h 531495"/>
                <a:gd name="connsiteX2" fmla="*/ 1328737 w 1328737"/>
                <a:gd name="connsiteY2" fmla="*/ 265748 h 531495"/>
                <a:gd name="connsiteX3" fmla="*/ 1062990 w 1328737"/>
                <a:gd name="connsiteY3" fmla="*/ 531495 h 531495"/>
                <a:gd name="connsiteX4" fmla="*/ 0 w 1328737"/>
                <a:gd name="connsiteY4" fmla="*/ 531495 h 531495"/>
                <a:gd name="connsiteX5" fmla="*/ 265748 w 1328737"/>
                <a:gd name="connsiteY5" fmla="*/ 265748 h 531495"/>
                <a:gd name="connsiteX6" fmla="*/ 0 w 1328737"/>
                <a:gd name="connsiteY6" fmla="*/ 0 h 531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8737" h="531495">
                  <a:moveTo>
                    <a:pt x="0" y="0"/>
                  </a:moveTo>
                  <a:lnTo>
                    <a:pt x="1062990" y="0"/>
                  </a:lnTo>
                  <a:lnTo>
                    <a:pt x="1328737" y="265748"/>
                  </a:lnTo>
                  <a:lnTo>
                    <a:pt x="1062990" y="531495"/>
                  </a:lnTo>
                  <a:lnTo>
                    <a:pt x="0" y="531495"/>
                  </a:lnTo>
                  <a:lnTo>
                    <a:pt x="265748" y="265748"/>
                  </a:lnTo>
                  <a:lnTo>
                    <a:pt x="0" y="0"/>
                  </a:lnTo>
                  <a:close/>
                </a:path>
              </a:pathLst>
            </a:custGeom>
            <a:solidFill>
              <a:srgbClr val="92D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97752" tIns="10668" rIns="276415" bIns="10668" numCol="1" spcCol="1270" anchor="ctr" anchorCtr="0">
              <a:noAutofit/>
            </a:bodyPr>
            <a:lstStyle/>
            <a:p>
              <a:pPr lvl="0" algn="ctr" defTabSz="355600">
                <a:lnSpc>
                  <a:spcPct val="90000"/>
                </a:lnSpc>
                <a:spcBef>
                  <a:spcPct val="0"/>
                </a:spcBef>
                <a:spcAft>
                  <a:spcPct val="35000"/>
                </a:spcAft>
              </a:pPr>
              <a:r>
                <a:rPr lang="en-US" altLang="zh-CN" sz="800" b="1" kern="1200" dirty="0" smtClean="0"/>
                <a:t>20T20R </a:t>
              </a:r>
            </a:p>
            <a:p>
              <a:pPr lvl="0" algn="ctr" defTabSz="355600">
                <a:lnSpc>
                  <a:spcPct val="90000"/>
                </a:lnSpc>
                <a:spcBef>
                  <a:spcPct val="0"/>
                </a:spcBef>
                <a:spcAft>
                  <a:spcPct val="35000"/>
                </a:spcAft>
              </a:pPr>
              <a:r>
                <a:rPr lang="en-US" altLang="zh-CN" sz="800" b="1" kern="1200" dirty="0" smtClean="0"/>
                <a:t>Massive MIMO???</a:t>
              </a:r>
              <a:endParaRPr lang="zh-CN" altLang="en-US" sz="800" b="1" kern="1200" dirty="0"/>
            </a:p>
          </p:txBody>
        </p:sp>
      </p:grpSp>
      <p:sp>
        <p:nvSpPr>
          <p:cNvPr id="28" name="任意多边形 27"/>
          <p:cNvSpPr/>
          <p:nvPr/>
        </p:nvSpPr>
        <p:spPr>
          <a:xfrm>
            <a:off x="1066800" y="2409825"/>
            <a:ext cx="7391399" cy="531495"/>
          </a:xfrm>
          <a:custGeom>
            <a:avLst/>
            <a:gdLst>
              <a:gd name="connsiteX0" fmla="*/ 0 w 1328737"/>
              <a:gd name="connsiteY0" fmla="*/ 0 h 531495"/>
              <a:gd name="connsiteX1" fmla="*/ 1062990 w 1328737"/>
              <a:gd name="connsiteY1" fmla="*/ 0 h 531495"/>
              <a:gd name="connsiteX2" fmla="*/ 1328737 w 1328737"/>
              <a:gd name="connsiteY2" fmla="*/ 265748 h 531495"/>
              <a:gd name="connsiteX3" fmla="*/ 1062990 w 1328737"/>
              <a:gd name="connsiteY3" fmla="*/ 531495 h 531495"/>
              <a:gd name="connsiteX4" fmla="*/ 0 w 1328737"/>
              <a:gd name="connsiteY4" fmla="*/ 531495 h 531495"/>
              <a:gd name="connsiteX5" fmla="*/ 265748 w 1328737"/>
              <a:gd name="connsiteY5" fmla="*/ 265748 h 531495"/>
              <a:gd name="connsiteX6" fmla="*/ 0 w 1328737"/>
              <a:gd name="connsiteY6" fmla="*/ 0 h 531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8737" h="531495">
                <a:moveTo>
                  <a:pt x="0" y="0"/>
                </a:moveTo>
                <a:lnTo>
                  <a:pt x="1062990" y="0"/>
                </a:lnTo>
                <a:lnTo>
                  <a:pt x="1328737" y="265748"/>
                </a:lnTo>
                <a:lnTo>
                  <a:pt x="1062990" y="531495"/>
                </a:lnTo>
                <a:lnTo>
                  <a:pt x="0" y="531495"/>
                </a:lnTo>
                <a:lnTo>
                  <a:pt x="265748" y="26574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25756" tIns="20003" rIns="285750" bIns="20003" numCol="1" spcCol="1270" anchor="ctr" anchorCtr="0">
            <a:noAutofit/>
          </a:bodyPr>
          <a:lstStyle/>
          <a:p>
            <a:pPr lvl="0" algn="ctr" defTabSz="666750">
              <a:lnSpc>
                <a:spcPct val="90000"/>
              </a:lnSpc>
              <a:spcBef>
                <a:spcPct val="0"/>
              </a:spcBef>
              <a:spcAft>
                <a:spcPct val="35000"/>
              </a:spcAft>
            </a:pPr>
            <a:r>
              <a:rPr lang="en-US" altLang="zh-CN" sz="1500" kern="1200" dirty="0" smtClean="0"/>
              <a:t>Study &amp; Task Group</a:t>
            </a:r>
            <a:endParaRPr lang="zh-CN" altLang="en-US" sz="1500" kern="1200" dirty="0"/>
          </a:p>
        </p:txBody>
      </p:sp>
      <p:grpSp>
        <p:nvGrpSpPr>
          <p:cNvPr id="29" name="组合 28"/>
          <p:cNvGrpSpPr/>
          <p:nvPr/>
        </p:nvGrpSpPr>
        <p:grpSpPr>
          <a:xfrm>
            <a:off x="1156096" y="4620577"/>
            <a:ext cx="7308056" cy="531495"/>
            <a:chOff x="765571" y="4115752"/>
            <a:chExt cx="7308056" cy="531495"/>
          </a:xfrm>
        </p:grpSpPr>
        <p:sp>
          <p:nvSpPr>
            <p:cNvPr id="30" name="任意多边形 29"/>
            <p:cNvSpPr/>
            <p:nvPr/>
          </p:nvSpPr>
          <p:spPr>
            <a:xfrm>
              <a:off x="765571" y="4115752"/>
              <a:ext cx="1672829" cy="531495"/>
            </a:xfrm>
            <a:custGeom>
              <a:avLst/>
              <a:gdLst>
                <a:gd name="connsiteX0" fmla="*/ 0 w 1328737"/>
                <a:gd name="connsiteY0" fmla="*/ 0 h 531495"/>
                <a:gd name="connsiteX1" fmla="*/ 1062990 w 1328737"/>
                <a:gd name="connsiteY1" fmla="*/ 0 h 531495"/>
                <a:gd name="connsiteX2" fmla="*/ 1328737 w 1328737"/>
                <a:gd name="connsiteY2" fmla="*/ 265748 h 531495"/>
                <a:gd name="connsiteX3" fmla="*/ 1062990 w 1328737"/>
                <a:gd name="connsiteY3" fmla="*/ 531495 h 531495"/>
                <a:gd name="connsiteX4" fmla="*/ 0 w 1328737"/>
                <a:gd name="connsiteY4" fmla="*/ 531495 h 531495"/>
                <a:gd name="connsiteX5" fmla="*/ 265748 w 1328737"/>
                <a:gd name="connsiteY5" fmla="*/ 265748 h 531495"/>
                <a:gd name="connsiteX6" fmla="*/ 0 w 1328737"/>
                <a:gd name="connsiteY6" fmla="*/ 0 h 531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8737" h="531495">
                  <a:moveTo>
                    <a:pt x="0" y="0"/>
                  </a:moveTo>
                  <a:lnTo>
                    <a:pt x="1062990" y="0"/>
                  </a:lnTo>
                  <a:lnTo>
                    <a:pt x="1328737" y="265748"/>
                  </a:lnTo>
                  <a:lnTo>
                    <a:pt x="1062990" y="531495"/>
                  </a:lnTo>
                  <a:lnTo>
                    <a:pt x="0" y="531495"/>
                  </a:lnTo>
                  <a:lnTo>
                    <a:pt x="265748" y="26574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97752" tIns="10668" rIns="276415" bIns="10668" numCol="1" spcCol="1270" anchor="ctr" anchorCtr="0">
              <a:noAutofit/>
            </a:bodyPr>
            <a:lstStyle/>
            <a:p>
              <a:pPr lvl="0" algn="ctr" defTabSz="355600">
                <a:lnSpc>
                  <a:spcPct val="90000"/>
                </a:lnSpc>
                <a:spcBef>
                  <a:spcPct val="0"/>
                </a:spcBef>
                <a:spcAft>
                  <a:spcPct val="35000"/>
                </a:spcAft>
              </a:pPr>
              <a:r>
                <a:rPr lang="en-US" altLang="zh-CN" sz="800" b="1" kern="1200" dirty="0" smtClean="0"/>
                <a:t>TDD (80M)</a:t>
              </a:r>
              <a:endParaRPr lang="zh-CN" altLang="en-US" sz="800" b="1" kern="1200" dirty="0"/>
            </a:p>
          </p:txBody>
        </p:sp>
        <p:sp>
          <p:nvSpPr>
            <p:cNvPr id="31" name="任意多边形 30"/>
            <p:cNvSpPr/>
            <p:nvPr/>
          </p:nvSpPr>
          <p:spPr>
            <a:xfrm>
              <a:off x="1961435" y="4115752"/>
              <a:ext cx="1328737" cy="531495"/>
            </a:xfrm>
            <a:custGeom>
              <a:avLst/>
              <a:gdLst>
                <a:gd name="connsiteX0" fmla="*/ 0 w 1328737"/>
                <a:gd name="connsiteY0" fmla="*/ 0 h 531495"/>
                <a:gd name="connsiteX1" fmla="*/ 1062990 w 1328737"/>
                <a:gd name="connsiteY1" fmla="*/ 0 h 531495"/>
                <a:gd name="connsiteX2" fmla="*/ 1328737 w 1328737"/>
                <a:gd name="connsiteY2" fmla="*/ 265748 h 531495"/>
                <a:gd name="connsiteX3" fmla="*/ 1062990 w 1328737"/>
                <a:gd name="connsiteY3" fmla="*/ 531495 h 531495"/>
                <a:gd name="connsiteX4" fmla="*/ 0 w 1328737"/>
                <a:gd name="connsiteY4" fmla="*/ 531495 h 531495"/>
                <a:gd name="connsiteX5" fmla="*/ 265748 w 1328737"/>
                <a:gd name="connsiteY5" fmla="*/ 265748 h 531495"/>
                <a:gd name="connsiteX6" fmla="*/ 0 w 1328737"/>
                <a:gd name="connsiteY6" fmla="*/ 0 h 531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8737" h="531495">
                  <a:moveTo>
                    <a:pt x="0" y="0"/>
                  </a:moveTo>
                  <a:lnTo>
                    <a:pt x="1062990" y="0"/>
                  </a:lnTo>
                  <a:lnTo>
                    <a:pt x="1328737" y="265748"/>
                  </a:lnTo>
                  <a:lnTo>
                    <a:pt x="1062990" y="531495"/>
                  </a:lnTo>
                  <a:lnTo>
                    <a:pt x="0" y="531495"/>
                  </a:lnTo>
                  <a:lnTo>
                    <a:pt x="265748" y="265748"/>
                  </a:lnTo>
                  <a:lnTo>
                    <a:pt x="0" y="0"/>
                  </a:lnTo>
                  <a:close/>
                </a:path>
              </a:pathLst>
            </a:custGeom>
            <a:solidFill>
              <a:schemeClr val="bg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97752" tIns="10668" rIns="276415" bIns="10668" numCol="1" spcCol="1270" anchor="ctr" anchorCtr="0">
              <a:noAutofit/>
            </a:bodyPr>
            <a:lstStyle/>
            <a:p>
              <a:pPr lvl="0" algn="ctr" defTabSz="355600">
                <a:lnSpc>
                  <a:spcPct val="90000"/>
                </a:lnSpc>
                <a:spcBef>
                  <a:spcPct val="0"/>
                </a:spcBef>
                <a:spcAft>
                  <a:spcPct val="35000"/>
                </a:spcAft>
              </a:pPr>
              <a:endParaRPr lang="zh-CN" altLang="en-US" sz="800" kern="1200" dirty="0"/>
            </a:p>
          </p:txBody>
        </p:sp>
        <p:sp>
          <p:nvSpPr>
            <p:cNvPr id="32" name="任意多边形 31"/>
            <p:cNvSpPr/>
            <p:nvPr/>
          </p:nvSpPr>
          <p:spPr>
            <a:xfrm>
              <a:off x="1905000" y="4115752"/>
              <a:ext cx="2895599" cy="531495"/>
            </a:xfrm>
            <a:custGeom>
              <a:avLst/>
              <a:gdLst>
                <a:gd name="connsiteX0" fmla="*/ 0 w 1328737"/>
                <a:gd name="connsiteY0" fmla="*/ 0 h 531495"/>
                <a:gd name="connsiteX1" fmla="*/ 1062990 w 1328737"/>
                <a:gd name="connsiteY1" fmla="*/ 0 h 531495"/>
                <a:gd name="connsiteX2" fmla="*/ 1328737 w 1328737"/>
                <a:gd name="connsiteY2" fmla="*/ 265748 h 531495"/>
                <a:gd name="connsiteX3" fmla="*/ 1062990 w 1328737"/>
                <a:gd name="connsiteY3" fmla="*/ 531495 h 531495"/>
                <a:gd name="connsiteX4" fmla="*/ 0 w 1328737"/>
                <a:gd name="connsiteY4" fmla="*/ 531495 h 531495"/>
                <a:gd name="connsiteX5" fmla="*/ 265748 w 1328737"/>
                <a:gd name="connsiteY5" fmla="*/ 265748 h 531495"/>
                <a:gd name="connsiteX6" fmla="*/ 0 w 1328737"/>
                <a:gd name="connsiteY6" fmla="*/ 0 h 531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8737" h="531495">
                  <a:moveTo>
                    <a:pt x="0" y="0"/>
                  </a:moveTo>
                  <a:lnTo>
                    <a:pt x="1062990" y="0"/>
                  </a:lnTo>
                  <a:lnTo>
                    <a:pt x="1328737" y="265748"/>
                  </a:lnTo>
                  <a:lnTo>
                    <a:pt x="1062990" y="531495"/>
                  </a:lnTo>
                  <a:lnTo>
                    <a:pt x="0" y="531495"/>
                  </a:lnTo>
                  <a:lnTo>
                    <a:pt x="265748" y="265748"/>
                  </a:lnTo>
                  <a:lnTo>
                    <a:pt x="0" y="0"/>
                  </a:lnTo>
                  <a:close/>
                </a:path>
              </a:pathLst>
            </a:custGeom>
            <a:solidFill>
              <a:srgbClr val="FFC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97752" tIns="10668" rIns="276415" bIns="10668" numCol="1" spcCol="1270" anchor="ctr" anchorCtr="0">
              <a:noAutofit/>
            </a:bodyPr>
            <a:lstStyle/>
            <a:p>
              <a:pPr lvl="0" algn="ctr" defTabSz="355600">
                <a:lnSpc>
                  <a:spcPct val="90000"/>
                </a:lnSpc>
                <a:spcBef>
                  <a:spcPct val="0"/>
                </a:spcBef>
                <a:spcAft>
                  <a:spcPct val="35000"/>
                </a:spcAft>
              </a:pPr>
              <a:r>
                <a:rPr lang="en-US" altLang="zh-CN" sz="800" kern="1200" dirty="0" smtClean="0"/>
                <a:t>11ac, Dual Band TDD(80M+80M)</a:t>
              </a:r>
              <a:endParaRPr lang="zh-CN" altLang="en-US" sz="800" kern="1200" dirty="0"/>
            </a:p>
          </p:txBody>
        </p:sp>
        <p:sp>
          <p:nvSpPr>
            <p:cNvPr id="33" name="任意多边形 32"/>
            <p:cNvSpPr/>
            <p:nvPr/>
          </p:nvSpPr>
          <p:spPr>
            <a:xfrm>
              <a:off x="4353163" y="4115752"/>
              <a:ext cx="2123837" cy="531495"/>
            </a:xfrm>
            <a:custGeom>
              <a:avLst/>
              <a:gdLst>
                <a:gd name="connsiteX0" fmla="*/ 0 w 1328737"/>
                <a:gd name="connsiteY0" fmla="*/ 0 h 531495"/>
                <a:gd name="connsiteX1" fmla="*/ 1062990 w 1328737"/>
                <a:gd name="connsiteY1" fmla="*/ 0 h 531495"/>
                <a:gd name="connsiteX2" fmla="*/ 1328737 w 1328737"/>
                <a:gd name="connsiteY2" fmla="*/ 265748 h 531495"/>
                <a:gd name="connsiteX3" fmla="*/ 1062990 w 1328737"/>
                <a:gd name="connsiteY3" fmla="*/ 531495 h 531495"/>
                <a:gd name="connsiteX4" fmla="*/ 0 w 1328737"/>
                <a:gd name="connsiteY4" fmla="*/ 531495 h 531495"/>
                <a:gd name="connsiteX5" fmla="*/ 265748 w 1328737"/>
                <a:gd name="connsiteY5" fmla="*/ 265748 h 531495"/>
                <a:gd name="connsiteX6" fmla="*/ 0 w 1328737"/>
                <a:gd name="connsiteY6" fmla="*/ 0 h 531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8737" h="531495">
                  <a:moveTo>
                    <a:pt x="0" y="0"/>
                  </a:moveTo>
                  <a:lnTo>
                    <a:pt x="1062990" y="0"/>
                  </a:lnTo>
                  <a:lnTo>
                    <a:pt x="1328737" y="265748"/>
                  </a:lnTo>
                  <a:lnTo>
                    <a:pt x="1062990" y="531495"/>
                  </a:lnTo>
                  <a:lnTo>
                    <a:pt x="0" y="531495"/>
                  </a:lnTo>
                  <a:lnTo>
                    <a:pt x="265748" y="26574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97752" tIns="10668" rIns="276415" bIns="10668" numCol="1" spcCol="1270" anchor="ctr" anchorCtr="0">
              <a:noAutofit/>
            </a:bodyPr>
            <a:lstStyle/>
            <a:p>
              <a:pPr lvl="0" algn="ctr" defTabSz="355600">
                <a:lnSpc>
                  <a:spcPct val="90000"/>
                </a:lnSpc>
                <a:spcBef>
                  <a:spcPct val="0"/>
                </a:spcBef>
                <a:spcAft>
                  <a:spcPct val="35000"/>
                </a:spcAft>
              </a:pPr>
              <a:r>
                <a:rPr lang="en-US" altLang="zh-CN" sz="800" kern="1200" dirty="0" smtClean="0"/>
                <a:t>Dual Band TDD (160M)</a:t>
              </a:r>
              <a:endParaRPr lang="zh-CN" altLang="en-US" sz="800" kern="1200" dirty="0"/>
            </a:p>
          </p:txBody>
        </p:sp>
        <p:sp>
          <p:nvSpPr>
            <p:cNvPr id="34" name="任意多边形 33"/>
            <p:cNvSpPr/>
            <p:nvPr/>
          </p:nvSpPr>
          <p:spPr>
            <a:xfrm>
              <a:off x="6096000" y="4115752"/>
              <a:ext cx="1977627" cy="531495"/>
            </a:xfrm>
            <a:custGeom>
              <a:avLst/>
              <a:gdLst>
                <a:gd name="connsiteX0" fmla="*/ 0 w 1328737"/>
                <a:gd name="connsiteY0" fmla="*/ 0 h 531495"/>
                <a:gd name="connsiteX1" fmla="*/ 1062990 w 1328737"/>
                <a:gd name="connsiteY1" fmla="*/ 0 h 531495"/>
                <a:gd name="connsiteX2" fmla="*/ 1328737 w 1328737"/>
                <a:gd name="connsiteY2" fmla="*/ 265748 h 531495"/>
                <a:gd name="connsiteX3" fmla="*/ 1062990 w 1328737"/>
                <a:gd name="connsiteY3" fmla="*/ 531495 h 531495"/>
                <a:gd name="connsiteX4" fmla="*/ 0 w 1328737"/>
                <a:gd name="connsiteY4" fmla="*/ 531495 h 531495"/>
                <a:gd name="connsiteX5" fmla="*/ 265748 w 1328737"/>
                <a:gd name="connsiteY5" fmla="*/ 265748 h 531495"/>
                <a:gd name="connsiteX6" fmla="*/ 0 w 1328737"/>
                <a:gd name="connsiteY6" fmla="*/ 0 h 531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8737" h="531495">
                  <a:moveTo>
                    <a:pt x="0" y="0"/>
                  </a:moveTo>
                  <a:lnTo>
                    <a:pt x="1062990" y="0"/>
                  </a:lnTo>
                  <a:lnTo>
                    <a:pt x="1328737" y="265748"/>
                  </a:lnTo>
                  <a:lnTo>
                    <a:pt x="1062990" y="531495"/>
                  </a:lnTo>
                  <a:lnTo>
                    <a:pt x="0" y="531495"/>
                  </a:lnTo>
                  <a:lnTo>
                    <a:pt x="265748" y="265748"/>
                  </a:lnTo>
                  <a:lnTo>
                    <a:pt x="0" y="0"/>
                  </a:lnTo>
                  <a:close/>
                </a:path>
              </a:pathLst>
            </a:custGeom>
            <a:solidFill>
              <a:srgbClr val="92D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97752" tIns="10668" rIns="276415" bIns="10668" numCol="1" spcCol="1270" anchor="ctr" anchorCtr="0">
              <a:noAutofit/>
            </a:bodyPr>
            <a:lstStyle/>
            <a:p>
              <a:pPr lvl="0" algn="ctr" defTabSz="355600">
                <a:lnSpc>
                  <a:spcPct val="90000"/>
                </a:lnSpc>
                <a:spcBef>
                  <a:spcPct val="0"/>
                </a:spcBef>
                <a:spcAft>
                  <a:spcPct val="35000"/>
                </a:spcAft>
              </a:pPr>
              <a:r>
                <a:rPr lang="en-US" altLang="zh-CN" sz="800" b="1" kern="1200" dirty="0" smtClean="0"/>
                <a:t>Concurrent Tri-band (600M)</a:t>
              </a:r>
            </a:p>
            <a:p>
              <a:pPr lvl="0" algn="ctr" defTabSz="355600">
                <a:lnSpc>
                  <a:spcPct val="90000"/>
                </a:lnSpc>
                <a:spcBef>
                  <a:spcPct val="0"/>
                </a:spcBef>
                <a:spcAft>
                  <a:spcPct val="35000"/>
                </a:spcAft>
              </a:pPr>
              <a:r>
                <a:rPr lang="en-US" altLang="zh-CN" sz="800" b="1" kern="1200" dirty="0" smtClean="0"/>
                <a:t>?????</a:t>
              </a:r>
              <a:endParaRPr lang="zh-CN" altLang="en-US" sz="800" b="1" kern="1200" dirty="0"/>
            </a:p>
          </p:txBody>
        </p:sp>
      </p:grpSp>
      <p:grpSp>
        <p:nvGrpSpPr>
          <p:cNvPr id="35" name="组合 34"/>
          <p:cNvGrpSpPr/>
          <p:nvPr/>
        </p:nvGrpSpPr>
        <p:grpSpPr>
          <a:xfrm>
            <a:off x="1156096" y="5306377"/>
            <a:ext cx="7308056" cy="531495"/>
            <a:chOff x="765571" y="4801552"/>
            <a:chExt cx="7308056" cy="531495"/>
          </a:xfrm>
        </p:grpSpPr>
        <p:sp>
          <p:nvSpPr>
            <p:cNvPr id="36" name="任意多边形 35"/>
            <p:cNvSpPr/>
            <p:nvPr/>
          </p:nvSpPr>
          <p:spPr>
            <a:xfrm>
              <a:off x="765571" y="4801552"/>
              <a:ext cx="1328737" cy="531495"/>
            </a:xfrm>
            <a:custGeom>
              <a:avLst/>
              <a:gdLst>
                <a:gd name="connsiteX0" fmla="*/ 0 w 1328737"/>
                <a:gd name="connsiteY0" fmla="*/ 0 h 531495"/>
                <a:gd name="connsiteX1" fmla="*/ 1062990 w 1328737"/>
                <a:gd name="connsiteY1" fmla="*/ 0 h 531495"/>
                <a:gd name="connsiteX2" fmla="*/ 1328737 w 1328737"/>
                <a:gd name="connsiteY2" fmla="*/ 265748 h 531495"/>
                <a:gd name="connsiteX3" fmla="*/ 1062990 w 1328737"/>
                <a:gd name="connsiteY3" fmla="*/ 531495 h 531495"/>
                <a:gd name="connsiteX4" fmla="*/ 0 w 1328737"/>
                <a:gd name="connsiteY4" fmla="*/ 531495 h 531495"/>
                <a:gd name="connsiteX5" fmla="*/ 265748 w 1328737"/>
                <a:gd name="connsiteY5" fmla="*/ 265748 h 531495"/>
                <a:gd name="connsiteX6" fmla="*/ 0 w 1328737"/>
                <a:gd name="connsiteY6" fmla="*/ 0 h 531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8737" h="531495">
                  <a:moveTo>
                    <a:pt x="0" y="0"/>
                  </a:moveTo>
                  <a:lnTo>
                    <a:pt x="1062990" y="0"/>
                  </a:lnTo>
                  <a:lnTo>
                    <a:pt x="1328737" y="265748"/>
                  </a:lnTo>
                  <a:lnTo>
                    <a:pt x="1062990" y="531495"/>
                  </a:lnTo>
                  <a:lnTo>
                    <a:pt x="0" y="531495"/>
                  </a:lnTo>
                  <a:lnTo>
                    <a:pt x="265748" y="265748"/>
                  </a:lnTo>
                  <a:lnTo>
                    <a:pt x="0" y="0"/>
                  </a:lnTo>
                  <a:close/>
                </a:path>
              </a:pathLst>
            </a:custGeom>
            <a:solidFill>
              <a:schemeClr val="bg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97765" tIns="44006" rIns="309753" bIns="44006" numCol="1" spcCol="1270" anchor="ctr" anchorCtr="0">
              <a:noAutofit/>
            </a:bodyPr>
            <a:lstStyle/>
            <a:p>
              <a:pPr lvl="0" algn="ctr" defTabSz="1466850">
                <a:lnSpc>
                  <a:spcPct val="90000"/>
                </a:lnSpc>
                <a:spcBef>
                  <a:spcPct val="0"/>
                </a:spcBef>
                <a:spcAft>
                  <a:spcPct val="35000"/>
                </a:spcAft>
              </a:pPr>
              <a:endParaRPr lang="zh-CN" altLang="en-US" sz="3300" kern="1200" dirty="0"/>
            </a:p>
          </p:txBody>
        </p:sp>
        <p:sp>
          <p:nvSpPr>
            <p:cNvPr id="37" name="任意多边形 36"/>
            <p:cNvSpPr/>
            <p:nvPr/>
          </p:nvSpPr>
          <p:spPr>
            <a:xfrm>
              <a:off x="1961435" y="4801552"/>
              <a:ext cx="2610565" cy="531495"/>
            </a:xfrm>
            <a:custGeom>
              <a:avLst/>
              <a:gdLst>
                <a:gd name="connsiteX0" fmla="*/ 0 w 1328737"/>
                <a:gd name="connsiteY0" fmla="*/ 0 h 531495"/>
                <a:gd name="connsiteX1" fmla="*/ 1062990 w 1328737"/>
                <a:gd name="connsiteY1" fmla="*/ 0 h 531495"/>
                <a:gd name="connsiteX2" fmla="*/ 1328737 w 1328737"/>
                <a:gd name="connsiteY2" fmla="*/ 265748 h 531495"/>
                <a:gd name="connsiteX3" fmla="*/ 1062990 w 1328737"/>
                <a:gd name="connsiteY3" fmla="*/ 531495 h 531495"/>
                <a:gd name="connsiteX4" fmla="*/ 0 w 1328737"/>
                <a:gd name="connsiteY4" fmla="*/ 531495 h 531495"/>
                <a:gd name="connsiteX5" fmla="*/ 265748 w 1328737"/>
                <a:gd name="connsiteY5" fmla="*/ 265748 h 531495"/>
                <a:gd name="connsiteX6" fmla="*/ 0 w 1328737"/>
                <a:gd name="connsiteY6" fmla="*/ 0 h 531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8737" h="531495">
                  <a:moveTo>
                    <a:pt x="0" y="0"/>
                  </a:moveTo>
                  <a:lnTo>
                    <a:pt x="1062990" y="0"/>
                  </a:lnTo>
                  <a:lnTo>
                    <a:pt x="1328737" y="265748"/>
                  </a:lnTo>
                  <a:lnTo>
                    <a:pt x="1062990" y="531495"/>
                  </a:lnTo>
                  <a:lnTo>
                    <a:pt x="0" y="531495"/>
                  </a:lnTo>
                  <a:lnTo>
                    <a:pt x="265748" y="26574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97752" tIns="10668" rIns="276415" bIns="10668" numCol="1" spcCol="1270" anchor="ctr" anchorCtr="0">
              <a:noAutofit/>
            </a:bodyPr>
            <a:lstStyle/>
            <a:p>
              <a:pPr lvl="0" algn="ctr" defTabSz="355600">
                <a:lnSpc>
                  <a:spcPct val="90000"/>
                </a:lnSpc>
                <a:spcBef>
                  <a:spcPct val="0"/>
                </a:spcBef>
                <a:spcAft>
                  <a:spcPct val="35000"/>
                </a:spcAft>
              </a:pPr>
              <a:r>
                <a:rPr lang="en-US" altLang="zh-CN" sz="800" kern="1200" dirty="0" smtClean="0"/>
                <a:t>STR Proposal</a:t>
              </a:r>
              <a:endParaRPr lang="zh-CN" altLang="en-US" sz="800" kern="1200" dirty="0"/>
            </a:p>
          </p:txBody>
        </p:sp>
        <p:sp>
          <p:nvSpPr>
            <p:cNvPr id="38" name="任意多边形 37"/>
            <p:cNvSpPr/>
            <p:nvPr/>
          </p:nvSpPr>
          <p:spPr>
            <a:xfrm>
              <a:off x="4353163" y="4801552"/>
              <a:ext cx="1328737" cy="531495"/>
            </a:xfrm>
            <a:custGeom>
              <a:avLst/>
              <a:gdLst>
                <a:gd name="connsiteX0" fmla="*/ 0 w 1328737"/>
                <a:gd name="connsiteY0" fmla="*/ 0 h 531495"/>
                <a:gd name="connsiteX1" fmla="*/ 1062990 w 1328737"/>
                <a:gd name="connsiteY1" fmla="*/ 0 h 531495"/>
                <a:gd name="connsiteX2" fmla="*/ 1328737 w 1328737"/>
                <a:gd name="connsiteY2" fmla="*/ 265748 h 531495"/>
                <a:gd name="connsiteX3" fmla="*/ 1062990 w 1328737"/>
                <a:gd name="connsiteY3" fmla="*/ 531495 h 531495"/>
                <a:gd name="connsiteX4" fmla="*/ 0 w 1328737"/>
                <a:gd name="connsiteY4" fmla="*/ 531495 h 531495"/>
                <a:gd name="connsiteX5" fmla="*/ 265748 w 1328737"/>
                <a:gd name="connsiteY5" fmla="*/ 265748 h 531495"/>
                <a:gd name="connsiteX6" fmla="*/ 0 w 1328737"/>
                <a:gd name="connsiteY6" fmla="*/ 0 h 531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8737" h="531495">
                  <a:moveTo>
                    <a:pt x="0" y="0"/>
                  </a:moveTo>
                  <a:lnTo>
                    <a:pt x="1062990" y="0"/>
                  </a:lnTo>
                  <a:lnTo>
                    <a:pt x="1328737" y="265748"/>
                  </a:lnTo>
                  <a:lnTo>
                    <a:pt x="1062990" y="531495"/>
                  </a:lnTo>
                  <a:lnTo>
                    <a:pt x="0" y="531495"/>
                  </a:lnTo>
                  <a:lnTo>
                    <a:pt x="265748" y="265748"/>
                  </a:lnTo>
                  <a:lnTo>
                    <a:pt x="0" y="0"/>
                  </a:lnTo>
                  <a:close/>
                </a:path>
              </a:pathLst>
            </a:custGeom>
            <a:solidFill>
              <a:schemeClr val="bg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97765" tIns="44006" rIns="309753" bIns="44006" numCol="1" spcCol="1270" anchor="ctr" anchorCtr="0">
              <a:noAutofit/>
            </a:bodyPr>
            <a:lstStyle/>
            <a:p>
              <a:pPr lvl="0" algn="ctr" defTabSz="1466850">
                <a:lnSpc>
                  <a:spcPct val="90000"/>
                </a:lnSpc>
                <a:spcBef>
                  <a:spcPct val="0"/>
                </a:spcBef>
                <a:spcAft>
                  <a:spcPct val="35000"/>
                </a:spcAft>
              </a:pPr>
              <a:endParaRPr lang="zh-CN" altLang="en-US" sz="3300" kern="1200" dirty="0"/>
            </a:p>
          </p:txBody>
        </p:sp>
        <p:sp>
          <p:nvSpPr>
            <p:cNvPr id="39" name="任意多边形 38"/>
            <p:cNvSpPr/>
            <p:nvPr/>
          </p:nvSpPr>
          <p:spPr>
            <a:xfrm>
              <a:off x="4114800" y="4801552"/>
              <a:ext cx="2762963" cy="531495"/>
            </a:xfrm>
            <a:custGeom>
              <a:avLst/>
              <a:gdLst>
                <a:gd name="connsiteX0" fmla="*/ 0 w 1328737"/>
                <a:gd name="connsiteY0" fmla="*/ 0 h 531495"/>
                <a:gd name="connsiteX1" fmla="*/ 1062990 w 1328737"/>
                <a:gd name="connsiteY1" fmla="*/ 0 h 531495"/>
                <a:gd name="connsiteX2" fmla="*/ 1328737 w 1328737"/>
                <a:gd name="connsiteY2" fmla="*/ 265748 h 531495"/>
                <a:gd name="connsiteX3" fmla="*/ 1062990 w 1328737"/>
                <a:gd name="connsiteY3" fmla="*/ 531495 h 531495"/>
                <a:gd name="connsiteX4" fmla="*/ 0 w 1328737"/>
                <a:gd name="connsiteY4" fmla="*/ 531495 h 531495"/>
                <a:gd name="connsiteX5" fmla="*/ 265748 w 1328737"/>
                <a:gd name="connsiteY5" fmla="*/ 265748 h 531495"/>
                <a:gd name="connsiteX6" fmla="*/ 0 w 1328737"/>
                <a:gd name="connsiteY6" fmla="*/ 0 h 531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8737" h="531495">
                  <a:moveTo>
                    <a:pt x="0" y="0"/>
                  </a:moveTo>
                  <a:lnTo>
                    <a:pt x="1062990" y="0"/>
                  </a:lnTo>
                  <a:lnTo>
                    <a:pt x="1328737" y="265748"/>
                  </a:lnTo>
                  <a:lnTo>
                    <a:pt x="1062990" y="531495"/>
                  </a:lnTo>
                  <a:lnTo>
                    <a:pt x="0" y="531495"/>
                  </a:lnTo>
                  <a:lnTo>
                    <a:pt x="265748" y="265748"/>
                  </a:lnTo>
                  <a:lnTo>
                    <a:pt x="0" y="0"/>
                  </a:lnTo>
                  <a:close/>
                </a:path>
              </a:pathLst>
            </a:custGeom>
            <a:solidFill>
              <a:srgbClr val="92D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97752" tIns="10668" rIns="276415" bIns="10668" numCol="1" spcCol="1270" anchor="ctr" anchorCtr="0">
              <a:noAutofit/>
            </a:bodyPr>
            <a:lstStyle/>
            <a:p>
              <a:pPr lvl="0" algn="ctr" defTabSz="355600">
                <a:lnSpc>
                  <a:spcPct val="90000"/>
                </a:lnSpc>
                <a:spcBef>
                  <a:spcPct val="0"/>
                </a:spcBef>
                <a:spcAft>
                  <a:spcPct val="35000"/>
                </a:spcAft>
              </a:pPr>
              <a:r>
                <a:rPr lang="en-US" altLang="zh-CN" sz="800" b="1" kern="1200" dirty="0" smtClean="0"/>
                <a:t>STR (UL&amp;DL)</a:t>
              </a:r>
              <a:endParaRPr lang="zh-CN" altLang="en-US" sz="800" b="1" kern="1200" dirty="0"/>
            </a:p>
          </p:txBody>
        </p:sp>
        <p:sp>
          <p:nvSpPr>
            <p:cNvPr id="40" name="任意多边形 39"/>
            <p:cNvSpPr/>
            <p:nvPr/>
          </p:nvSpPr>
          <p:spPr>
            <a:xfrm>
              <a:off x="6400800" y="4801552"/>
              <a:ext cx="1672827" cy="531495"/>
            </a:xfrm>
            <a:custGeom>
              <a:avLst/>
              <a:gdLst>
                <a:gd name="connsiteX0" fmla="*/ 0 w 1328737"/>
                <a:gd name="connsiteY0" fmla="*/ 0 h 531495"/>
                <a:gd name="connsiteX1" fmla="*/ 1062990 w 1328737"/>
                <a:gd name="connsiteY1" fmla="*/ 0 h 531495"/>
                <a:gd name="connsiteX2" fmla="*/ 1328737 w 1328737"/>
                <a:gd name="connsiteY2" fmla="*/ 265748 h 531495"/>
                <a:gd name="connsiteX3" fmla="*/ 1062990 w 1328737"/>
                <a:gd name="connsiteY3" fmla="*/ 531495 h 531495"/>
                <a:gd name="connsiteX4" fmla="*/ 0 w 1328737"/>
                <a:gd name="connsiteY4" fmla="*/ 531495 h 531495"/>
                <a:gd name="connsiteX5" fmla="*/ 265748 w 1328737"/>
                <a:gd name="connsiteY5" fmla="*/ 265748 h 531495"/>
                <a:gd name="connsiteX6" fmla="*/ 0 w 1328737"/>
                <a:gd name="connsiteY6" fmla="*/ 0 h 531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8737" h="531495">
                  <a:moveTo>
                    <a:pt x="0" y="0"/>
                  </a:moveTo>
                  <a:lnTo>
                    <a:pt x="1062990" y="0"/>
                  </a:lnTo>
                  <a:lnTo>
                    <a:pt x="1328737" y="265748"/>
                  </a:lnTo>
                  <a:lnTo>
                    <a:pt x="1062990" y="531495"/>
                  </a:lnTo>
                  <a:lnTo>
                    <a:pt x="0" y="531495"/>
                  </a:lnTo>
                  <a:lnTo>
                    <a:pt x="265748" y="265748"/>
                  </a:lnTo>
                  <a:lnTo>
                    <a:pt x="0" y="0"/>
                  </a:lnTo>
                  <a:close/>
                </a:path>
              </a:pathLst>
            </a:custGeom>
            <a:solidFill>
              <a:srgbClr val="92D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97752" tIns="10668" rIns="276415" bIns="10668" numCol="1" spcCol="1270" anchor="ctr" anchorCtr="0">
              <a:noAutofit/>
            </a:bodyPr>
            <a:lstStyle/>
            <a:p>
              <a:pPr lvl="0" algn="ctr" defTabSz="355600">
                <a:lnSpc>
                  <a:spcPct val="90000"/>
                </a:lnSpc>
                <a:spcBef>
                  <a:spcPct val="0"/>
                </a:spcBef>
                <a:spcAft>
                  <a:spcPct val="35000"/>
                </a:spcAft>
              </a:pPr>
              <a:r>
                <a:rPr lang="en-US" altLang="zh-CN" sz="800" kern="1200" dirty="0" smtClean="0"/>
                <a:t>STR </a:t>
              </a:r>
            </a:p>
            <a:p>
              <a:pPr lvl="0" algn="ctr" defTabSz="355600">
                <a:lnSpc>
                  <a:spcPct val="90000"/>
                </a:lnSpc>
                <a:spcBef>
                  <a:spcPct val="0"/>
                </a:spcBef>
                <a:spcAft>
                  <a:spcPct val="35000"/>
                </a:spcAft>
              </a:pPr>
              <a:r>
                <a:rPr lang="en-US" altLang="zh-CN" sz="800" kern="1200" dirty="0" smtClean="0"/>
                <a:t>(In Band)</a:t>
              </a:r>
            </a:p>
            <a:p>
              <a:pPr lvl="0" algn="ctr" defTabSz="355600">
                <a:lnSpc>
                  <a:spcPct val="90000"/>
                </a:lnSpc>
                <a:spcBef>
                  <a:spcPct val="0"/>
                </a:spcBef>
                <a:spcAft>
                  <a:spcPct val="35000"/>
                </a:spcAft>
              </a:pPr>
              <a:r>
                <a:rPr lang="en-US" altLang="zh-CN" sz="800" kern="1200" dirty="0" smtClean="0"/>
                <a:t>?????????</a:t>
              </a:r>
              <a:endParaRPr lang="zh-CN" altLang="en-US" sz="800" kern="1200" dirty="0"/>
            </a:p>
          </p:txBody>
        </p:sp>
      </p:grpSp>
      <p:sp>
        <p:nvSpPr>
          <p:cNvPr id="42" name="标题 1"/>
          <p:cNvSpPr txBox="1">
            <a:spLocks/>
          </p:cNvSpPr>
          <p:nvPr/>
        </p:nvSpPr>
        <p:spPr bwMode="auto">
          <a:xfrm>
            <a:off x="1143000" y="838200"/>
            <a:ext cx="6934200" cy="609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zh-CN" b="1" i="0" u="none" strike="noStrike" kern="0" cap="none" spc="0" normalizeH="0" baseline="0" noProof="0" dirty="0" smtClean="0">
                <a:ln>
                  <a:noFill/>
                </a:ln>
                <a:effectLst/>
                <a:uLnTx/>
                <a:uFillTx/>
                <a:latin typeface="+mj-lt"/>
                <a:ea typeface="+mj-ea"/>
                <a:cs typeface="+mj-cs"/>
              </a:rPr>
              <a:t>Estimated Technical Trend</a:t>
            </a:r>
            <a:r>
              <a:rPr kumimoji="0" lang="en-US" altLang="zh-CN" b="1" i="0" u="none" strike="noStrike" kern="0" cap="none" spc="0" normalizeH="0" noProof="0" dirty="0" smtClean="0">
                <a:ln>
                  <a:noFill/>
                </a:ln>
                <a:effectLst/>
                <a:uLnTx/>
                <a:uFillTx/>
                <a:latin typeface="+mj-lt"/>
                <a:ea typeface="+mj-ea"/>
                <a:cs typeface="+mj-cs"/>
              </a:rPr>
              <a:t> and HEW Timeline</a:t>
            </a:r>
            <a:endParaRPr kumimoji="0" lang="zh-CN" altLang="en-US" b="1" i="0" u="none" strike="noStrike" kern="0" cap="none" spc="0" normalizeH="0" baseline="0" noProof="0" dirty="0">
              <a:ln>
                <a:noFill/>
              </a:ln>
              <a:effectLst/>
              <a:uLnTx/>
              <a:uFillTx/>
              <a:latin typeface="+mj-lt"/>
              <a:ea typeface="+mj-ea"/>
              <a:cs typeface="+mj-cs"/>
            </a:endParaRPr>
          </a:p>
        </p:txBody>
      </p:sp>
      <p:sp>
        <p:nvSpPr>
          <p:cNvPr id="45" name="任意多边形 44"/>
          <p:cNvSpPr/>
          <p:nvPr/>
        </p:nvSpPr>
        <p:spPr>
          <a:xfrm>
            <a:off x="1152525" y="3933825"/>
            <a:ext cx="2743200" cy="531495"/>
          </a:xfrm>
          <a:custGeom>
            <a:avLst/>
            <a:gdLst>
              <a:gd name="connsiteX0" fmla="*/ 0 w 1328737"/>
              <a:gd name="connsiteY0" fmla="*/ 0 h 531495"/>
              <a:gd name="connsiteX1" fmla="*/ 1062990 w 1328737"/>
              <a:gd name="connsiteY1" fmla="*/ 0 h 531495"/>
              <a:gd name="connsiteX2" fmla="*/ 1328737 w 1328737"/>
              <a:gd name="connsiteY2" fmla="*/ 265748 h 531495"/>
              <a:gd name="connsiteX3" fmla="*/ 1062990 w 1328737"/>
              <a:gd name="connsiteY3" fmla="*/ 531495 h 531495"/>
              <a:gd name="connsiteX4" fmla="*/ 0 w 1328737"/>
              <a:gd name="connsiteY4" fmla="*/ 531495 h 531495"/>
              <a:gd name="connsiteX5" fmla="*/ 265748 w 1328737"/>
              <a:gd name="connsiteY5" fmla="*/ 265748 h 531495"/>
              <a:gd name="connsiteX6" fmla="*/ 0 w 1328737"/>
              <a:gd name="connsiteY6" fmla="*/ 0 h 531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8737" h="531495">
                <a:moveTo>
                  <a:pt x="0" y="0"/>
                </a:moveTo>
                <a:lnTo>
                  <a:pt x="1062990" y="0"/>
                </a:lnTo>
                <a:lnTo>
                  <a:pt x="1328737" y="265748"/>
                </a:lnTo>
                <a:lnTo>
                  <a:pt x="1062990" y="531495"/>
                </a:lnTo>
                <a:lnTo>
                  <a:pt x="0" y="531495"/>
                </a:lnTo>
                <a:lnTo>
                  <a:pt x="265748" y="26574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97752" tIns="10668" rIns="276415" bIns="10668" numCol="1" spcCol="1270" anchor="ctr" anchorCtr="0">
            <a:noAutofit/>
          </a:bodyPr>
          <a:lstStyle/>
          <a:p>
            <a:pPr lvl="0" algn="ctr" defTabSz="355600">
              <a:lnSpc>
                <a:spcPct val="90000"/>
              </a:lnSpc>
              <a:spcBef>
                <a:spcPct val="0"/>
              </a:spcBef>
              <a:spcAft>
                <a:spcPct val="35000"/>
              </a:spcAft>
            </a:pPr>
            <a:r>
              <a:rPr lang="en-US" altLang="zh-CN" sz="800" dirty="0" smtClean="0"/>
              <a:t>3</a:t>
            </a:r>
            <a:r>
              <a:rPr lang="en-US" altLang="zh-CN" sz="800" b="1" kern="1200" dirty="0" smtClean="0"/>
              <a:t>T3R</a:t>
            </a:r>
            <a:endParaRPr lang="zh-CN" altLang="en-US" sz="800" b="1" kern="1200" dirty="0"/>
          </a:p>
        </p:txBody>
      </p:sp>
      <p:sp>
        <p:nvSpPr>
          <p:cNvPr id="46" name="TextBox 45"/>
          <p:cNvSpPr txBox="1"/>
          <p:nvPr/>
        </p:nvSpPr>
        <p:spPr>
          <a:xfrm>
            <a:off x="152400" y="2513826"/>
            <a:ext cx="1600200" cy="276999"/>
          </a:xfrm>
          <a:prstGeom prst="rect">
            <a:avLst/>
          </a:prstGeom>
          <a:noFill/>
        </p:spPr>
        <p:txBody>
          <a:bodyPr wrap="square" rtlCol="0">
            <a:spAutoFit/>
          </a:bodyPr>
          <a:lstStyle/>
          <a:p>
            <a:r>
              <a:rPr lang="en-US" altLang="zh-CN" sz="1200" dirty="0" smtClean="0"/>
              <a:t>802.11HEW Timeline</a:t>
            </a:r>
            <a:endParaRPr lang="zh-CN" altLang="en-US" sz="1200" dirty="0"/>
          </a:p>
        </p:txBody>
      </p:sp>
      <p:sp>
        <p:nvSpPr>
          <p:cNvPr id="47" name="TextBox 46"/>
          <p:cNvSpPr txBox="1"/>
          <p:nvPr/>
        </p:nvSpPr>
        <p:spPr>
          <a:xfrm>
            <a:off x="152400" y="3171825"/>
            <a:ext cx="1066800" cy="461665"/>
          </a:xfrm>
          <a:prstGeom prst="rect">
            <a:avLst/>
          </a:prstGeom>
          <a:noFill/>
        </p:spPr>
        <p:txBody>
          <a:bodyPr wrap="square" rtlCol="0">
            <a:spAutoFit/>
          </a:bodyPr>
          <a:lstStyle/>
          <a:p>
            <a:r>
              <a:rPr lang="en-US" altLang="zh-CN" sz="1200" dirty="0" smtClean="0"/>
              <a:t>Integration Capability </a:t>
            </a:r>
            <a:endParaRPr lang="zh-CN" altLang="en-US" sz="1200" dirty="0"/>
          </a:p>
        </p:txBody>
      </p:sp>
      <p:sp>
        <p:nvSpPr>
          <p:cNvPr id="48" name="TextBox 47"/>
          <p:cNvSpPr txBox="1"/>
          <p:nvPr/>
        </p:nvSpPr>
        <p:spPr>
          <a:xfrm>
            <a:off x="228600" y="3933825"/>
            <a:ext cx="1066800" cy="461665"/>
          </a:xfrm>
          <a:prstGeom prst="rect">
            <a:avLst/>
          </a:prstGeom>
          <a:noFill/>
        </p:spPr>
        <p:txBody>
          <a:bodyPr wrap="square" rtlCol="0">
            <a:spAutoFit/>
          </a:bodyPr>
          <a:lstStyle/>
          <a:p>
            <a:r>
              <a:rPr lang="en-US" altLang="zh-CN" sz="1200" dirty="0" smtClean="0"/>
              <a:t>Multiple streams</a:t>
            </a:r>
            <a:endParaRPr lang="zh-CN" altLang="en-US" sz="1200" dirty="0"/>
          </a:p>
        </p:txBody>
      </p:sp>
      <p:sp>
        <p:nvSpPr>
          <p:cNvPr id="49" name="TextBox 48"/>
          <p:cNvSpPr txBox="1"/>
          <p:nvPr/>
        </p:nvSpPr>
        <p:spPr>
          <a:xfrm>
            <a:off x="228600" y="4619625"/>
            <a:ext cx="1066800" cy="461665"/>
          </a:xfrm>
          <a:prstGeom prst="rect">
            <a:avLst/>
          </a:prstGeom>
          <a:noFill/>
        </p:spPr>
        <p:txBody>
          <a:bodyPr wrap="square" rtlCol="0">
            <a:spAutoFit/>
          </a:bodyPr>
          <a:lstStyle/>
          <a:p>
            <a:r>
              <a:rPr lang="en-US" altLang="zh-CN" sz="1200" dirty="0" smtClean="0"/>
              <a:t>Wideband utilization</a:t>
            </a:r>
            <a:endParaRPr lang="zh-CN" altLang="en-US" sz="1200" dirty="0"/>
          </a:p>
        </p:txBody>
      </p:sp>
      <p:sp>
        <p:nvSpPr>
          <p:cNvPr id="50" name="TextBox 49"/>
          <p:cNvSpPr txBox="1"/>
          <p:nvPr/>
        </p:nvSpPr>
        <p:spPr>
          <a:xfrm>
            <a:off x="228600" y="5381625"/>
            <a:ext cx="1066800" cy="276999"/>
          </a:xfrm>
          <a:prstGeom prst="rect">
            <a:avLst/>
          </a:prstGeom>
          <a:noFill/>
        </p:spPr>
        <p:txBody>
          <a:bodyPr wrap="square" rtlCol="0">
            <a:spAutoFit/>
          </a:bodyPr>
          <a:lstStyle/>
          <a:p>
            <a:r>
              <a:rPr lang="en-US" altLang="zh-CN" sz="1200" dirty="0" smtClean="0"/>
              <a:t>STR solution</a:t>
            </a:r>
            <a:endParaRPr lang="zh-CN" altLang="en-US"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a:xfrm>
            <a:off x="685800" y="685800"/>
            <a:ext cx="7772400" cy="762000"/>
          </a:xfrm>
        </p:spPr>
        <p:txBody>
          <a:bodyPr/>
          <a:lstStyle/>
          <a:p>
            <a:r>
              <a:rPr lang="en-US" altLang="zh-CN" sz="2400" dirty="0" smtClean="0">
                <a:ea typeface="宋体" charset="-122"/>
              </a:rPr>
              <a:t>When would new techs be ready?</a:t>
            </a:r>
            <a:endParaRPr lang="zh-CN" altLang="en-US" sz="2400" dirty="0" smtClean="0">
              <a:ea typeface="宋体" charset="-122"/>
            </a:endParaRPr>
          </a:p>
        </p:txBody>
      </p:sp>
      <p:sp>
        <p:nvSpPr>
          <p:cNvPr id="9219" name="内容占位符 2"/>
          <p:cNvSpPr>
            <a:spLocks noGrp="1"/>
          </p:cNvSpPr>
          <p:nvPr>
            <p:ph idx="1"/>
          </p:nvPr>
        </p:nvSpPr>
        <p:spPr>
          <a:xfrm>
            <a:off x="685800" y="1752600"/>
            <a:ext cx="7772400" cy="3962400"/>
          </a:xfrm>
        </p:spPr>
        <p:txBody>
          <a:bodyPr/>
          <a:lstStyle/>
          <a:p>
            <a:r>
              <a:rPr lang="en-US" altLang="zh-CN" b="0" dirty="0" smtClean="0">
                <a:ea typeface="宋体" charset="-122"/>
              </a:rPr>
              <a:t>In the foreseeable future until 2018, the STR and massive MIMO technologies won’t be ready for large scale commercial deployment probably. </a:t>
            </a:r>
          </a:p>
          <a:p>
            <a:r>
              <a:rPr lang="en-US" altLang="zh-CN" b="0" dirty="0" smtClean="0">
                <a:ea typeface="宋体" charset="-122"/>
              </a:rPr>
              <a:t>Shouldn’t we consider these proposed innovative solutions in HEW if these technologies are going to be mature in the near future?</a:t>
            </a:r>
          </a:p>
          <a:p>
            <a:r>
              <a:rPr lang="en-US" altLang="zh-CN" dirty="0" smtClean="0">
                <a:ea typeface="宋体" charset="-122"/>
              </a:rPr>
              <a:t>…….</a:t>
            </a:r>
          </a:p>
          <a:p>
            <a:endParaRPr lang="en-US" altLang="zh-CN" sz="1200" dirty="0" smtClean="0">
              <a:ea typeface="宋体" charset="-122"/>
            </a:endParaRPr>
          </a:p>
        </p:txBody>
      </p:sp>
      <p:sp>
        <p:nvSpPr>
          <p:cNvPr id="9220" name="日期占位符 3"/>
          <p:cNvSpPr>
            <a:spLocks noGrp="1"/>
          </p:cNvSpPr>
          <p:nvPr>
            <p:ph type="dt" sz="quarter" idx="10"/>
          </p:nvPr>
        </p:nvSpPr>
        <p:spPr>
          <a:noFill/>
        </p:spPr>
        <p:txBody>
          <a:bodyPr/>
          <a:lstStyle/>
          <a:p>
            <a:r>
              <a:rPr lang="en-US" altLang="zh-CN">
                <a:ea typeface="宋体" charset="-122"/>
              </a:rPr>
              <a:t>January 2014</a:t>
            </a:r>
          </a:p>
        </p:txBody>
      </p:sp>
      <p:sp>
        <p:nvSpPr>
          <p:cNvPr id="9221" name="页脚占位符 4"/>
          <p:cNvSpPr>
            <a:spLocks noGrp="1"/>
          </p:cNvSpPr>
          <p:nvPr>
            <p:ph type="ftr" sz="quarter" idx="11"/>
          </p:nvPr>
        </p:nvSpPr>
        <p:spPr>
          <a:xfrm>
            <a:off x="6707012" y="6475413"/>
            <a:ext cx="1836913" cy="184666"/>
          </a:xfrm>
          <a:noFill/>
        </p:spPr>
        <p:txBody>
          <a:bodyPr/>
          <a:lstStyle/>
          <a:p>
            <a:r>
              <a:rPr lang="en-US" altLang="zh-CN" dirty="0" smtClean="0">
                <a:ea typeface="宋体" charset="-122"/>
              </a:rPr>
              <a:t>Yu </a:t>
            </a:r>
            <a:r>
              <a:rPr lang="en-US" altLang="zh-CN" dirty="0" err="1" smtClean="0">
                <a:ea typeface="宋体" charset="-122"/>
              </a:rPr>
              <a:t>Cai</a:t>
            </a:r>
            <a:r>
              <a:rPr lang="en-US" altLang="zh-CN" dirty="0" smtClean="0">
                <a:ea typeface="宋体" charset="-122"/>
              </a:rPr>
              <a:t>, </a:t>
            </a:r>
            <a:r>
              <a:rPr lang="en-US" altLang="zh-CN" dirty="0" err="1">
                <a:ea typeface="宋体" charset="-122"/>
              </a:rPr>
              <a:t>Huawei</a:t>
            </a:r>
            <a:r>
              <a:rPr lang="en-US" altLang="zh-CN" dirty="0">
                <a:ea typeface="宋体" charset="-122"/>
              </a:rPr>
              <a:t> Technologies</a:t>
            </a:r>
          </a:p>
        </p:txBody>
      </p:sp>
      <p:sp>
        <p:nvSpPr>
          <p:cNvPr id="9222" name="灯片编号占位符 5"/>
          <p:cNvSpPr>
            <a:spLocks noGrp="1"/>
          </p:cNvSpPr>
          <p:nvPr>
            <p:ph type="sldNum" sz="quarter" idx="12"/>
          </p:nvPr>
        </p:nvSpPr>
        <p:spPr>
          <a:noFill/>
        </p:spPr>
        <p:txBody>
          <a:bodyPr/>
          <a:lstStyle/>
          <a:p>
            <a:r>
              <a:rPr lang="en-US" altLang="zh-CN">
                <a:ea typeface="宋体" charset="-122"/>
              </a:rPr>
              <a:t>Slide </a:t>
            </a:r>
            <a:fld id="{9EB46AB3-9170-4C0F-BD49-5524E0723EB7}" type="slidenum">
              <a:rPr lang="en-US" altLang="zh-CN">
                <a:ea typeface="宋体" charset="-122"/>
              </a:rPr>
              <a:pPr/>
              <a:t>7</a:t>
            </a:fld>
            <a:endParaRPr lang="en-US" altLang="zh-CN">
              <a:ea typeface="宋体"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a:xfrm>
            <a:off x="685800" y="685800"/>
            <a:ext cx="7772400" cy="762000"/>
          </a:xfrm>
        </p:spPr>
        <p:txBody>
          <a:bodyPr/>
          <a:lstStyle/>
          <a:p>
            <a:r>
              <a:rPr lang="en-US" altLang="zh-CN" sz="2400" dirty="0" smtClean="0">
                <a:ea typeface="宋体" charset="-122"/>
              </a:rPr>
              <a:t>Open questions</a:t>
            </a:r>
            <a:endParaRPr lang="zh-CN" altLang="en-US" sz="2400" dirty="0" smtClean="0">
              <a:ea typeface="宋体" charset="-122"/>
            </a:endParaRPr>
          </a:p>
        </p:txBody>
      </p:sp>
      <p:sp>
        <p:nvSpPr>
          <p:cNvPr id="9219" name="内容占位符 2"/>
          <p:cNvSpPr>
            <a:spLocks noGrp="1"/>
          </p:cNvSpPr>
          <p:nvPr>
            <p:ph idx="1"/>
          </p:nvPr>
        </p:nvSpPr>
        <p:spPr>
          <a:xfrm>
            <a:off x="685800" y="1371600"/>
            <a:ext cx="7772400" cy="4495800"/>
          </a:xfrm>
        </p:spPr>
        <p:txBody>
          <a:bodyPr/>
          <a:lstStyle/>
          <a:p>
            <a:r>
              <a:rPr lang="en-US" altLang="zh-CN" sz="1050" dirty="0" smtClean="0">
                <a:ea typeface="宋体" charset="-122"/>
              </a:rPr>
              <a:t> </a:t>
            </a:r>
            <a:r>
              <a:rPr lang="en-US" altLang="zh-CN" sz="1050" dirty="0" smtClean="0"/>
              <a:t>Whether we need a mandatory full 5GHz (UNII-1/2/2 extended/3) band support in HEW</a:t>
            </a:r>
            <a:r>
              <a:rPr lang="en-US" altLang="zh-CN" sz="1050" dirty="0" smtClean="0">
                <a:ea typeface="宋体" charset="-122"/>
              </a:rPr>
              <a:t>:</a:t>
            </a:r>
          </a:p>
          <a:p>
            <a:pPr>
              <a:buNone/>
            </a:pPr>
            <a:r>
              <a:rPr lang="en-US" altLang="zh-CN" sz="1050" dirty="0" smtClean="0">
                <a:ea typeface="宋体" charset="-122"/>
              </a:rPr>
              <a:t>                </a:t>
            </a:r>
            <a:r>
              <a:rPr lang="en-US" altLang="zh-CN" sz="1050" b="0" dirty="0" smtClean="0">
                <a:ea typeface="宋体" charset="-122"/>
              </a:rPr>
              <a:t>As the current 802.11HEW considered UNII -1/2/2 extended/3 band an implementation decision, would the concurrent full 5GHz band solution be mandatory in the future? That would pose high pressure on the on-chip ADC and have great impact over transceiver architecture.</a:t>
            </a:r>
          </a:p>
          <a:p>
            <a:r>
              <a:rPr lang="en-US" altLang="zh-CN" sz="1050" dirty="0" smtClean="0">
                <a:ea typeface="宋体" charset="-122"/>
              </a:rPr>
              <a:t>Multi-channel multiplexing and legacy primary channel selection:</a:t>
            </a:r>
          </a:p>
          <a:p>
            <a:pPr>
              <a:buNone/>
            </a:pPr>
            <a:r>
              <a:rPr lang="zh-CN" altLang="en-US" sz="1050" dirty="0" smtClean="0">
                <a:ea typeface="宋体" charset="-122"/>
              </a:rPr>
              <a:t>                </a:t>
            </a:r>
            <a:r>
              <a:rPr lang="en-US" altLang="zh-CN" sz="1050" b="0" dirty="0" smtClean="0">
                <a:ea typeface="宋体" charset="-122"/>
              </a:rPr>
              <a:t>Current primary channel selection mechanism is regarded highly inefficient in terms of spectrum utilization under high density populated area. Therefore, how to resolve multi-channel assignment for different users becomes critical. Even with the potential solution such as 1 band for legacy BSS and the other for HEW BSS, achieving highly efficient multi-user multiplexing solution within each BSS band is still open for 802.11HEW radio designers! </a:t>
            </a:r>
          </a:p>
          <a:p>
            <a:r>
              <a:rPr lang="en-US" altLang="zh-CN" sz="1050" dirty="0" smtClean="0">
                <a:ea typeface="宋体" charset="-122"/>
              </a:rPr>
              <a:t>One Radios or multiple Radios:</a:t>
            </a:r>
          </a:p>
          <a:p>
            <a:pPr>
              <a:buNone/>
            </a:pPr>
            <a:r>
              <a:rPr lang="en-US" altLang="zh-CN" sz="1050" dirty="0" smtClean="0">
                <a:ea typeface="宋体" charset="-122"/>
              </a:rPr>
              <a:t>               </a:t>
            </a:r>
            <a:r>
              <a:rPr lang="en-US" altLang="zh-CN" sz="1050" b="0" dirty="0" smtClean="0">
                <a:ea typeface="宋体" charset="-122"/>
              </a:rPr>
              <a:t>In order to make STR or multi-user multiplexing possible, two radio links might need to be adopted if downward compatible with legacy 802.11 radios is required!  One might be legacy 802.11 radio and the other is for HEW radio. The solutions might double the RF link numbers as well as the antennas.  Therefore, the associated design challenges for multiple streams applications which requires 3 or more antennas are evident.</a:t>
            </a:r>
          </a:p>
          <a:p>
            <a:r>
              <a:rPr lang="en-US" altLang="zh-CN" sz="1050" dirty="0" smtClean="0">
                <a:ea typeface="宋体" charset="-122"/>
              </a:rPr>
              <a:t>UL/DL isolation, SIC and spectrum mask:</a:t>
            </a:r>
          </a:p>
          <a:p>
            <a:pPr>
              <a:buNone/>
            </a:pPr>
            <a:r>
              <a:rPr lang="en-US" altLang="zh-CN" sz="1050" dirty="0" smtClean="0">
                <a:ea typeface="宋体" charset="-122"/>
              </a:rPr>
              <a:t>               </a:t>
            </a:r>
            <a:r>
              <a:rPr lang="en-US" altLang="zh-CN" sz="1050" b="0" dirty="0" smtClean="0">
                <a:ea typeface="宋体" charset="-122"/>
              </a:rPr>
              <a:t> STR transmission in neighboring channels may pose significant challenges to the receiver. If strong interference from TX link coupling to highly sensitive RX link, either LNA or ADC would be blocked or saturated, under which fledgling techniques such as high isolation circulator, high Q diplexer/filter or advanced SIC are strongly needed. Otherwise, big guard band or vacant subcarrier might be introduced to alleviate pressure on the issues. Loss of </a:t>
            </a:r>
            <a:r>
              <a:rPr lang="en-US" altLang="zh-CN" sz="1050" b="0" dirty="0" err="1" smtClean="0">
                <a:ea typeface="宋体" charset="-122"/>
              </a:rPr>
              <a:t>orthogonality</a:t>
            </a:r>
            <a:r>
              <a:rPr lang="en-US" altLang="zh-CN" sz="1050" b="0" i="1" dirty="0" smtClean="0"/>
              <a:t> </a:t>
            </a:r>
            <a:r>
              <a:rPr lang="en-US" altLang="zh-CN" sz="1050" b="0" dirty="0" smtClean="0">
                <a:ea typeface="宋体" charset="-122"/>
              </a:rPr>
              <a:t>between unsynchronized legacy and HEW radio chain might lead to out of band spurious worsen. Legacy spectrum mask might need to be under tougher scrutiny as well and new specs should be adopted if necessary.</a:t>
            </a:r>
          </a:p>
          <a:p>
            <a:r>
              <a:rPr lang="en-US" altLang="zh-CN" sz="1050" dirty="0" smtClean="0">
                <a:ea typeface="宋体" charset="-122"/>
              </a:rPr>
              <a:t>High Q passive devices, high efficiency wideband PA</a:t>
            </a:r>
          </a:p>
          <a:p>
            <a:pPr>
              <a:buNone/>
            </a:pPr>
            <a:r>
              <a:rPr lang="en-US" altLang="zh-CN" sz="1050" dirty="0" smtClean="0">
                <a:ea typeface="宋体" charset="-122"/>
              </a:rPr>
              <a:t>                 </a:t>
            </a:r>
            <a:r>
              <a:rPr lang="en-US" altLang="zh-CN" sz="1050" b="0" dirty="0" smtClean="0">
                <a:ea typeface="宋体" charset="-122"/>
              </a:rPr>
              <a:t>In the receiver side for 2 radio solution, if the band gap between legacy and Hew radio is narrow (for example, 20MHz, Q&gt;250), the planar diplexer with reasonable cost will be very challenging to make in RX side. Similar problem for channel selection filter for  neighboring DL or UL channel.  Wideband, small size, low cost,  high Q passive device is eternal problem for high selectivity receiver. The other  issue is the power consumption in TX side. For high PAPR OFDM symbol and class A power amplifier, every 3 dB </a:t>
            </a:r>
            <a:r>
              <a:rPr lang="en-US" altLang="zh-CN" sz="1050" b="0" dirty="0" err="1" smtClean="0">
                <a:ea typeface="宋体" charset="-122"/>
              </a:rPr>
              <a:t>backoff</a:t>
            </a:r>
            <a:r>
              <a:rPr lang="en-US" altLang="zh-CN" sz="1050" b="0" dirty="0" smtClean="0">
                <a:ea typeface="宋体" charset="-122"/>
              </a:rPr>
              <a:t> will lead 50% efficiency loss. But high efficiency PA (class D/F) won’t have enough bandwidth to cover HEW application. How to balance linearity and efficiency might be open for HEW as well.</a:t>
            </a:r>
            <a:endParaRPr lang="en-US" altLang="zh-CN" sz="1050" dirty="0" smtClean="0">
              <a:ea typeface="宋体" charset="-122"/>
            </a:endParaRPr>
          </a:p>
          <a:p>
            <a:r>
              <a:rPr lang="en-US" altLang="zh-CN" sz="1050" dirty="0" smtClean="0">
                <a:ea typeface="宋体" charset="-122"/>
              </a:rPr>
              <a:t>…….</a:t>
            </a:r>
          </a:p>
          <a:p>
            <a:endParaRPr lang="en-US" altLang="zh-CN" sz="1200" dirty="0" smtClean="0">
              <a:ea typeface="宋体" charset="-122"/>
            </a:endParaRPr>
          </a:p>
        </p:txBody>
      </p:sp>
      <p:sp>
        <p:nvSpPr>
          <p:cNvPr id="9220" name="日期占位符 3"/>
          <p:cNvSpPr>
            <a:spLocks noGrp="1"/>
          </p:cNvSpPr>
          <p:nvPr>
            <p:ph type="dt" sz="quarter" idx="10"/>
          </p:nvPr>
        </p:nvSpPr>
        <p:spPr>
          <a:noFill/>
        </p:spPr>
        <p:txBody>
          <a:bodyPr/>
          <a:lstStyle/>
          <a:p>
            <a:r>
              <a:rPr lang="en-US" altLang="zh-CN" dirty="0">
                <a:ea typeface="宋体" charset="-122"/>
              </a:rPr>
              <a:t>January 2014</a:t>
            </a:r>
          </a:p>
        </p:txBody>
      </p:sp>
      <p:sp>
        <p:nvSpPr>
          <p:cNvPr id="9221" name="页脚占位符 4"/>
          <p:cNvSpPr>
            <a:spLocks noGrp="1"/>
          </p:cNvSpPr>
          <p:nvPr>
            <p:ph type="ftr" sz="quarter" idx="11"/>
          </p:nvPr>
        </p:nvSpPr>
        <p:spPr>
          <a:xfrm>
            <a:off x="6707012" y="6475413"/>
            <a:ext cx="1836913" cy="184666"/>
          </a:xfrm>
          <a:noFill/>
        </p:spPr>
        <p:txBody>
          <a:bodyPr/>
          <a:lstStyle/>
          <a:p>
            <a:r>
              <a:rPr lang="en-US" altLang="zh-CN" dirty="0" smtClean="0">
                <a:ea typeface="宋体" charset="-122"/>
              </a:rPr>
              <a:t>Yu </a:t>
            </a:r>
            <a:r>
              <a:rPr lang="en-US" altLang="zh-CN" dirty="0" err="1" smtClean="0">
                <a:ea typeface="宋体" charset="-122"/>
              </a:rPr>
              <a:t>Cai</a:t>
            </a:r>
            <a:r>
              <a:rPr lang="en-US" altLang="zh-CN" dirty="0" smtClean="0">
                <a:ea typeface="宋体" charset="-122"/>
              </a:rPr>
              <a:t>, </a:t>
            </a:r>
            <a:r>
              <a:rPr lang="en-US" altLang="zh-CN" dirty="0" err="1">
                <a:ea typeface="宋体" charset="-122"/>
              </a:rPr>
              <a:t>Huawei</a:t>
            </a:r>
            <a:r>
              <a:rPr lang="en-US" altLang="zh-CN" dirty="0">
                <a:ea typeface="宋体" charset="-122"/>
              </a:rPr>
              <a:t> Technologies</a:t>
            </a:r>
          </a:p>
        </p:txBody>
      </p:sp>
      <p:sp>
        <p:nvSpPr>
          <p:cNvPr id="9222" name="灯片编号占位符 5"/>
          <p:cNvSpPr>
            <a:spLocks noGrp="1"/>
          </p:cNvSpPr>
          <p:nvPr>
            <p:ph type="sldNum" sz="quarter" idx="12"/>
          </p:nvPr>
        </p:nvSpPr>
        <p:spPr>
          <a:noFill/>
        </p:spPr>
        <p:txBody>
          <a:bodyPr/>
          <a:lstStyle/>
          <a:p>
            <a:r>
              <a:rPr lang="en-US" altLang="zh-CN">
                <a:ea typeface="宋体" charset="-122"/>
              </a:rPr>
              <a:t>Slide </a:t>
            </a:r>
            <a:fld id="{9EB46AB3-9170-4C0F-BD49-5524E0723EB7}" type="slidenum">
              <a:rPr lang="en-US" altLang="zh-CN">
                <a:ea typeface="宋体" charset="-122"/>
              </a:rPr>
              <a:pPr/>
              <a:t>8</a:t>
            </a:fld>
            <a:endParaRPr lang="en-US" altLang="zh-CN">
              <a:ea typeface="宋体"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sz="2400" dirty="0" smtClean="0">
                <a:ea typeface="宋体" charset="-122"/>
              </a:rPr>
              <a:t>Reference</a:t>
            </a:r>
            <a:endParaRPr lang="zh-CN" altLang="en-US" sz="2400" dirty="0" smtClean="0">
              <a:ea typeface="宋体" charset="-122"/>
            </a:endParaRPr>
          </a:p>
        </p:txBody>
      </p:sp>
      <p:sp>
        <p:nvSpPr>
          <p:cNvPr id="10244" name="日期占位符 3"/>
          <p:cNvSpPr>
            <a:spLocks noGrp="1"/>
          </p:cNvSpPr>
          <p:nvPr>
            <p:ph type="dt" sz="quarter" idx="10"/>
          </p:nvPr>
        </p:nvSpPr>
        <p:spPr>
          <a:noFill/>
        </p:spPr>
        <p:txBody>
          <a:bodyPr/>
          <a:lstStyle/>
          <a:p>
            <a:r>
              <a:rPr lang="en-US" altLang="zh-CN">
                <a:ea typeface="宋体" charset="-122"/>
              </a:rPr>
              <a:t>January 2014</a:t>
            </a:r>
          </a:p>
        </p:txBody>
      </p:sp>
      <p:sp>
        <p:nvSpPr>
          <p:cNvPr id="10245" name="页脚占位符 4"/>
          <p:cNvSpPr>
            <a:spLocks noGrp="1"/>
          </p:cNvSpPr>
          <p:nvPr>
            <p:ph type="ftr" sz="quarter" idx="11"/>
          </p:nvPr>
        </p:nvSpPr>
        <p:spPr>
          <a:xfrm>
            <a:off x="6707012" y="6475413"/>
            <a:ext cx="1836913" cy="184666"/>
          </a:xfrm>
          <a:noFill/>
        </p:spPr>
        <p:txBody>
          <a:bodyPr/>
          <a:lstStyle/>
          <a:p>
            <a:r>
              <a:rPr lang="en-US" altLang="zh-CN" dirty="0" smtClean="0">
                <a:ea typeface="宋体" charset="-122"/>
              </a:rPr>
              <a:t>Yu </a:t>
            </a:r>
            <a:r>
              <a:rPr lang="en-US" altLang="zh-CN" dirty="0" err="1" smtClean="0">
                <a:ea typeface="宋体" charset="-122"/>
              </a:rPr>
              <a:t>Cai</a:t>
            </a:r>
            <a:r>
              <a:rPr lang="en-US" altLang="zh-CN" dirty="0" smtClean="0">
                <a:ea typeface="宋体" charset="-122"/>
              </a:rPr>
              <a:t>, </a:t>
            </a:r>
            <a:r>
              <a:rPr lang="en-US" altLang="zh-CN" dirty="0" err="1">
                <a:ea typeface="宋体" charset="-122"/>
              </a:rPr>
              <a:t>Huawei</a:t>
            </a:r>
            <a:r>
              <a:rPr lang="en-US" altLang="zh-CN" dirty="0">
                <a:ea typeface="宋体" charset="-122"/>
              </a:rPr>
              <a:t> Technologies</a:t>
            </a:r>
          </a:p>
        </p:txBody>
      </p:sp>
      <p:sp>
        <p:nvSpPr>
          <p:cNvPr id="10246" name="灯片编号占位符 5"/>
          <p:cNvSpPr>
            <a:spLocks noGrp="1"/>
          </p:cNvSpPr>
          <p:nvPr>
            <p:ph type="sldNum" sz="quarter" idx="12"/>
          </p:nvPr>
        </p:nvSpPr>
        <p:spPr>
          <a:noFill/>
        </p:spPr>
        <p:txBody>
          <a:bodyPr/>
          <a:lstStyle/>
          <a:p>
            <a:r>
              <a:rPr lang="en-US" altLang="zh-CN">
                <a:ea typeface="宋体" charset="-122"/>
              </a:rPr>
              <a:t>Slide </a:t>
            </a:r>
            <a:fld id="{17D17727-ED72-4754-8226-951BB3D09AB8}" type="slidenum">
              <a:rPr lang="en-US" altLang="zh-CN">
                <a:ea typeface="宋体" charset="-122"/>
              </a:rPr>
              <a:pPr/>
              <a:t>9</a:t>
            </a:fld>
            <a:endParaRPr lang="en-US" altLang="zh-CN">
              <a:ea typeface="宋体" charset="-122"/>
            </a:endParaRPr>
          </a:p>
        </p:txBody>
      </p:sp>
      <p:graphicFrame>
        <p:nvGraphicFramePr>
          <p:cNvPr id="9" name="表格 8"/>
          <p:cNvGraphicFramePr>
            <a:graphicFrameLocks noGrp="1"/>
          </p:cNvGraphicFramePr>
          <p:nvPr/>
        </p:nvGraphicFramePr>
        <p:xfrm>
          <a:off x="1066800" y="1828800"/>
          <a:ext cx="7010399" cy="3865744"/>
        </p:xfrm>
        <a:graphic>
          <a:graphicData uri="http://schemas.openxmlformats.org/drawingml/2006/table">
            <a:tbl>
              <a:tblPr firstRow="1" bandRow="1">
                <a:tableStyleId>{5C22544A-7EE6-4342-B048-85BDC9FD1C3A}</a:tableStyleId>
              </a:tblPr>
              <a:tblGrid>
                <a:gridCol w="762000"/>
                <a:gridCol w="1612490"/>
                <a:gridCol w="1724332"/>
                <a:gridCol w="2149669"/>
                <a:gridCol w="761908"/>
              </a:tblGrid>
              <a:tr h="222743">
                <a:tc>
                  <a:txBody>
                    <a:bodyPr/>
                    <a:lstStyle/>
                    <a:p>
                      <a:endParaRPr lang="zh-CN" altLang="en-US" sz="1000" dirty="0"/>
                    </a:p>
                  </a:txBody>
                  <a:tcPr anchor="ctr" anchorCtr="1"/>
                </a:tc>
                <a:tc>
                  <a:txBody>
                    <a:bodyPr/>
                    <a:lstStyle/>
                    <a:p>
                      <a:r>
                        <a:rPr lang="en-US" altLang="zh-CN" sz="1000" dirty="0" smtClean="0"/>
                        <a:t>Author</a:t>
                      </a:r>
                      <a:endParaRPr lang="zh-CN" altLang="en-US" sz="1000" dirty="0"/>
                    </a:p>
                  </a:txBody>
                  <a:tcPr anchor="ctr" anchorCtr="1"/>
                </a:tc>
                <a:tc>
                  <a:txBody>
                    <a:bodyPr/>
                    <a:lstStyle/>
                    <a:p>
                      <a:r>
                        <a:rPr lang="en-US" altLang="zh-CN" sz="1000" dirty="0" smtClean="0"/>
                        <a:t>Title</a:t>
                      </a:r>
                      <a:endParaRPr lang="zh-CN" altLang="en-US" sz="1000" dirty="0"/>
                    </a:p>
                  </a:txBody>
                  <a:tcPr anchor="ctr" anchorCtr="1"/>
                </a:tc>
                <a:tc>
                  <a:txBody>
                    <a:bodyPr/>
                    <a:lstStyle/>
                    <a:p>
                      <a:r>
                        <a:rPr lang="en-US" altLang="zh-CN" sz="1000" dirty="0" smtClean="0"/>
                        <a:t>Source</a:t>
                      </a:r>
                      <a:endParaRPr lang="zh-CN" altLang="en-US" sz="1000" dirty="0"/>
                    </a:p>
                  </a:txBody>
                  <a:tcPr anchor="ctr" anchorCtr="1"/>
                </a:tc>
                <a:tc>
                  <a:txBody>
                    <a:bodyPr/>
                    <a:lstStyle/>
                    <a:p>
                      <a:r>
                        <a:rPr lang="en-US" altLang="zh-CN" sz="1000" dirty="0" smtClean="0"/>
                        <a:t>Date</a:t>
                      </a:r>
                      <a:endParaRPr lang="zh-CN" altLang="en-US" sz="1000" dirty="0"/>
                    </a:p>
                  </a:txBody>
                  <a:tcPr anchor="ctr" anchorCtr="1"/>
                </a:tc>
              </a:tr>
              <a:tr h="361957">
                <a:tc>
                  <a:txBody>
                    <a:bodyPr/>
                    <a:lstStyle/>
                    <a:p>
                      <a:r>
                        <a:rPr lang="en-US" altLang="zh-CN" sz="800" dirty="0" smtClean="0"/>
                        <a:t>[1]</a:t>
                      </a:r>
                      <a:endParaRPr lang="zh-CN" altLang="en-US" sz="800" dirty="0"/>
                    </a:p>
                  </a:txBody>
                  <a:tcPr anchor="ctr" anchorCtr="1"/>
                </a:tc>
                <a:tc>
                  <a:txBody>
                    <a:bodyPr/>
                    <a:lstStyle/>
                    <a:p>
                      <a:r>
                        <a:rPr lang="en-US" altLang="zh-CN" sz="800" kern="1200" dirty="0" smtClean="0">
                          <a:solidFill>
                            <a:schemeClr val="dk1"/>
                          </a:solidFill>
                          <a:latin typeface="+mn-lt"/>
                          <a:ea typeface="+mn-ea"/>
                          <a:cs typeface="+mn-cs"/>
                        </a:rPr>
                        <a:t>Philip Levis</a:t>
                      </a:r>
                      <a:endParaRPr lang="zh-CN" altLang="en-US" sz="800" dirty="0"/>
                    </a:p>
                  </a:txBody>
                  <a:tcPr anchor="ctr" anchorCtr="1"/>
                </a:tc>
                <a:tc>
                  <a:txBody>
                    <a:bodyPr/>
                    <a:lstStyle/>
                    <a:p>
                      <a:r>
                        <a:rPr lang="en-US" altLang="zh-CN" sz="800" dirty="0" smtClean="0"/>
                        <a:t>STR Radios and STR Media Access</a:t>
                      </a:r>
                      <a:endParaRPr lang="zh-CN" altLang="en-US" sz="800" dirty="0"/>
                    </a:p>
                  </a:txBody>
                  <a:tcPr anchor="ctr" anchorCtr="1"/>
                </a:tc>
                <a:tc>
                  <a:txBody>
                    <a:bodyPr/>
                    <a:lstStyle/>
                    <a:p>
                      <a:r>
                        <a:rPr lang="en-US" altLang="zh-CN" sz="800" dirty="0" smtClean="0"/>
                        <a:t>11-13-1421-00-0hew-str-radios-and-str-media-access.pptx</a:t>
                      </a:r>
                      <a:endParaRPr lang="zh-CN" altLang="en-US" sz="800" dirty="0"/>
                    </a:p>
                  </a:txBody>
                  <a:tcPr anchor="ct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800" dirty="0" smtClean="0"/>
                        <a:t>2013-11-13</a:t>
                      </a:r>
                      <a:endParaRPr lang="zh-CN" altLang="en-US" sz="800" dirty="0" smtClean="0"/>
                    </a:p>
                  </a:txBody>
                  <a:tcPr anchor="ctr" anchorCtr="1"/>
                </a:tc>
              </a:tr>
              <a:tr h="3619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800" dirty="0" smtClean="0">
                          <a:solidFill>
                            <a:schemeClr val="tx1"/>
                          </a:solidFill>
                        </a:rPr>
                        <a:t>[2]</a:t>
                      </a:r>
                    </a:p>
                  </a:txBody>
                  <a:tcPr anchor="ct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800" dirty="0" err="1" smtClean="0">
                          <a:solidFill>
                            <a:schemeClr val="tx1"/>
                          </a:solidFill>
                        </a:rPr>
                        <a:t>Yonggang</a:t>
                      </a:r>
                      <a:r>
                        <a:rPr lang="en-US" altLang="zh-CN" sz="800" dirty="0" smtClean="0">
                          <a:solidFill>
                            <a:schemeClr val="tx1"/>
                          </a:solidFill>
                        </a:rPr>
                        <a:t> Fang </a:t>
                      </a:r>
                      <a:r>
                        <a:rPr lang="en-US" altLang="zh-CN" sz="800" dirty="0" smtClean="0">
                          <a:solidFill>
                            <a:schemeClr val="dk1"/>
                          </a:solidFill>
                        </a:rPr>
                        <a:t>,</a:t>
                      </a:r>
                      <a:r>
                        <a:rPr lang="en-US" altLang="zh-CN" sz="800" baseline="0" dirty="0" smtClean="0">
                          <a:solidFill>
                            <a:schemeClr val="dk1"/>
                          </a:solidFill>
                        </a:rPr>
                        <a:t> etc.</a:t>
                      </a:r>
                      <a:endParaRPr lang="en-US" altLang="zh-CN" sz="800" dirty="0" smtClean="0">
                        <a:solidFill>
                          <a:schemeClr val="tx1"/>
                        </a:solidFill>
                      </a:endParaRPr>
                    </a:p>
                  </a:txBody>
                  <a:tcPr anchor="ctr" anchorCtr="1"/>
                </a:tc>
                <a:tc>
                  <a:txBody>
                    <a:bodyPr/>
                    <a:lstStyle/>
                    <a:p>
                      <a:r>
                        <a:rPr lang="en-US" altLang="zh-CN" sz="800" dirty="0" smtClean="0"/>
                        <a:t>LTE OOB Interference to 2.4GHz Band</a:t>
                      </a:r>
                      <a:endParaRPr lang="zh-CN" altLang="en-US" sz="800" dirty="0"/>
                    </a:p>
                  </a:txBody>
                  <a:tcPr anchor="ctr" anchorCtr="1"/>
                </a:tc>
                <a:tc>
                  <a:txBody>
                    <a:bodyPr/>
                    <a:lstStyle/>
                    <a:p>
                      <a:r>
                        <a:rPr lang="en-US" altLang="zh-CN" sz="800" dirty="0" smtClean="0"/>
                        <a:t>11-13-1370-00-0hew-oob-emission-issue.pptx</a:t>
                      </a:r>
                      <a:endParaRPr lang="zh-CN" altLang="en-US" sz="800" dirty="0"/>
                    </a:p>
                  </a:txBody>
                  <a:tcPr anchor="ct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800" dirty="0" smtClean="0"/>
                        <a:t>2013-11-13</a:t>
                      </a:r>
                      <a:endParaRPr lang="zh-CN" altLang="en-US" sz="800" dirty="0" smtClean="0"/>
                    </a:p>
                  </a:txBody>
                  <a:tcPr anchor="ctr" anchorCtr="1"/>
                </a:tc>
              </a:tr>
              <a:tr h="361957">
                <a:tc>
                  <a:txBody>
                    <a:bodyPr/>
                    <a:lstStyle/>
                    <a:p>
                      <a:r>
                        <a:rPr lang="en-US" altLang="zh-CN" sz="800" dirty="0" smtClean="0"/>
                        <a:t>[3]</a:t>
                      </a:r>
                      <a:endParaRPr lang="zh-CN" altLang="en-US" sz="800" dirty="0"/>
                    </a:p>
                  </a:txBody>
                  <a:tcPr anchor="ctr" anchorCtr="1"/>
                </a:tc>
                <a:tc>
                  <a:txBody>
                    <a:bodyPr/>
                    <a:lstStyle/>
                    <a:p>
                      <a:r>
                        <a:rPr lang="en-US" altLang="zh-CN" sz="800" kern="1200" dirty="0" smtClean="0">
                          <a:solidFill>
                            <a:schemeClr val="dk1"/>
                          </a:solidFill>
                          <a:latin typeface="+mn-lt"/>
                          <a:ea typeface="+mn-ea"/>
                          <a:cs typeface="+mn-cs"/>
                        </a:rPr>
                        <a:t>André </a:t>
                      </a:r>
                      <a:r>
                        <a:rPr lang="en-US" altLang="zh-CN" sz="800" kern="1200" dirty="0" err="1" smtClean="0">
                          <a:solidFill>
                            <a:schemeClr val="dk1"/>
                          </a:solidFill>
                          <a:latin typeface="+mn-lt"/>
                          <a:ea typeface="+mn-ea"/>
                          <a:cs typeface="+mn-cs"/>
                        </a:rPr>
                        <a:t>Bourdoux</a:t>
                      </a:r>
                      <a:r>
                        <a:rPr lang="en-US" altLang="zh-CN" sz="800" kern="1200" dirty="0" smtClean="0">
                          <a:solidFill>
                            <a:schemeClr val="dk1"/>
                          </a:solidFill>
                          <a:latin typeface="+mn-lt"/>
                          <a:ea typeface="+mn-ea"/>
                          <a:cs typeface="+mn-cs"/>
                        </a:rPr>
                        <a:t>, etc.</a:t>
                      </a:r>
                      <a:endParaRPr lang="zh-CN" altLang="en-US" sz="800" dirty="0"/>
                    </a:p>
                  </a:txBody>
                  <a:tcPr anchor="ctr" anchorCtr="1"/>
                </a:tc>
                <a:tc>
                  <a:txBody>
                    <a:bodyPr/>
                    <a:lstStyle/>
                    <a:p>
                      <a:r>
                        <a:rPr lang="en-GB" altLang="zh-CN" sz="800" dirty="0" smtClean="0"/>
                        <a:t>Full-duplex Technology for HEW</a:t>
                      </a:r>
                      <a:endParaRPr lang="zh-CN" altLang="en-US" sz="800" dirty="0"/>
                    </a:p>
                  </a:txBody>
                  <a:tcPr anchor="ctr" anchorCtr="1"/>
                </a:tc>
                <a:tc>
                  <a:txBody>
                    <a:bodyPr/>
                    <a:lstStyle/>
                    <a:p>
                      <a:r>
                        <a:rPr lang="en-US" altLang="zh-CN" sz="800" dirty="0" smtClean="0"/>
                        <a:t>11-13-0764-01-0hew-full-duplex-technology-for-hew.pptx</a:t>
                      </a:r>
                      <a:endParaRPr lang="zh-CN" altLang="en-US" sz="800" dirty="0"/>
                    </a:p>
                  </a:txBody>
                  <a:tcPr anchor="ct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800" dirty="0" smtClean="0"/>
                        <a:t>2013-7-14</a:t>
                      </a:r>
                      <a:endParaRPr lang="zh-CN" altLang="en-US" sz="800" dirty="0" smtClean="0"/>
                    </a:p>
                  </a:txBody>
                  <a:tcPr anchor="ctr" anchorCtr="1"/>
                </a:tc>
              </a:tr>
              <a:tr h="501172">
                <a:tc>
                  <a:txBody>
                    <a:bodyPr/>
                    <a:lstStyle/>
                    <a:p>
                      <a:r>
                        <a:rPr lang="en-US" altLang="zh-CN" sz="800" dirty="0" smtClean="0"/>
                        <a:t>[4]</a:t>
                      </a:r>
                      <a:endParaRPr lang="zh-CN" altLang="en-US" sz="800" dirty="0"/>
                    </a:p>
                  </a:txBody>
                  <a:tcPr anchor="ctr" anchorCtr="1"/>
                </a:tc>
                <a:tc>
                  <a:txBody>
                    <a:bodyPr/>
                    <a:lstStyle/>
                    <a:p>
                      <a:r>
                        <a:rPr lang="en-US" altLang="zh-CN" sz="800" kern="1200" dirty="0" err="1" smtClean="0">
                          <a:solidFill>
                            <a:schemeClr val="dk1"/>
                          </a:solidFill>
                          <a:latin typeface="+mn-lt"/>
                          <a:ea typeface="+mn-ea"/>
                          <a:cs typeface="+mn-cs"/>
                        </a:rPr>
                        <a:t>Rakesh</a:t>
                      </a:r>
                      <a:r>
                        <a:rPr lang="en-US" altLang="zh-CN" sz="800" kern="1200" dirty="0" smtClean="0">
                          <a:solidFill>
                            <a:schemeClr val="dk1"/>
                          </a:solidFill>
                          <a:latin typeface="+mn-lt"/>
                          <a:ea typeface="+mn-ea"/>
                          <a:cs typeface="+mn-cs"/>
                        </a:rPr>
                        <a:t> </a:t>
                      </a:r>
                      <a:r>
                        <a:rPr lang="en-US" altLang="zh-CN" sz="800" kern="1200" dirty="0" err="1" smtClean="0">
                          <a:solidFill>
                            <a:schemeClr val="dk1"/>
                          </a:solidFill>
                          <a:latin typeface="+mn-lt"/>
                          <a:ea typeface="+mn-ea"/>
                          <a:cs typeface="+mn-cs"/>
                        </a:rPr>
                        <a:t>Taori</a:t>
                      </a:r>
                      <a:r>
                        <a:rPr lang="en-US" altLang="zh-CN" sz="800" kern="1200" dirty="0" smtClean="0">
                          <a:solidFill>
                            <a:schemeClr val="dk1"/>
                          </a:solidFill>
                          <a:latin typeface="+mn-lt"/>
                          <a:ea typeface="+mn-ea"/>
                          <a:cs typeface="+mn-cs"/>
                        </a:rPr>
                        <a:t>,</a:t>
                      </a:r>
                      <a:r>
                        <a:rPr lang="en-US" altLang="zh-CN" sz="800" kern="1200" baseline="0" dirty="0" smtClean="0">
                          <a:solidFill>
                            <a:schemeClr val="dk1"/>
                          </a:solidFill>
                          <a:latin typeface="+mn-lt"/>
                          <a:ea typeface="+mn-ea"/>
                          <a:cs typeface="+mn-cs"/>
                        </a:rPr>
                        <a:t> etc.</a:t>
                      </a:r>
                      <a:endParaRPr lang="en-US" altLang="zh-CN" sz="800" kern="1200" dirty="0" smtClean="0">
                        <a:solidFill>
                          <a:schemeClr val="dk1"/>
                        </a:solidFill>
                        <a:latin typeface="+mn-lt"/>
                        <a:ea typeface="+mn-ea"/>
                        <a:cs typeface="+mn-cs"/>
                      </a:endParaRPr>
                    </a:p>
                    <a:p>
                      <a:endParaRPr lang="zh-CN" altLang="en-US" sz="800" dirty="0"/>
                    </a:p>
                  </a:txBody>
                  <a:tcPr anchor="ctr" anchorCtr="1"/>
                </a:tc>
                <a:tc>
                  <a:txBody>
                    <a:bodyPr/>
                    <a:lstStyle/>
                    <a:p>
                      <a:r>
                        <a:rPr lang="en-US" altLang="zh-CN" sz="800" kern="1200" dirty="0" smtClean="0">
                          <a:solidFill>
                            <a:schemeClr val="dk1"/>
                          </a:solidFill>
                          <a:latin typeface="+mn-lt"/>
                          <a:ea typeface="+mn-ea"/>
                          <a:cs typeface="+mn-cs"/>
                        </a:rPr>
                        <a:t>Considerations for In-Band Simultaneous Transmit and Receive (STR) feature in HEW </a:t>
                      </a:r>
                      <a:endParaRPr lang="zh-CN" altLang="en-US" sz="800" kern="1200" dirty="0">
                        <a:solidFill>
                          <a:schemeClr val="dk1"/>
                        </a:solidFill>
                        <a:latin typeface="+mn-lt"/>
                        <a:ea typeface="+mn-ea"/>
                        <a:cs typeface="+mn-cs"/>
                      </a:endParaRPr>
                    </a:p>
                  </a:txBody>
                  <a:tcPr anchor="ctr" anchorCtr="1"/>
                </a:tc>
                <a:tc>
                  <a:txBody>
                    <a:bodyPr/>
                    <a:lstStyle/>
                    <a:p>
                      <a:r>
                        <a:rPr lang="en-US" altLang="zh-CN" sz="800" dirty="0" smtClean="0"/>
                        <a:t>11-13-1122-00-0hew-considerations-for-in-band-simultaneous-transmit-and-receive-str-feature-in-hew.pdf</a:t>
                      </a:r>
                      <a:endParaRPr lang="zh-CN" altLang="en-US" sz="800" dirty="0"/>
                    </a:p>
                  </a:txBody>
                  <a:tcPr anchor="ct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800" dirty="0" smtClean="0"/>
                        <a:t>2013-9-16</a:t>
                      </a:r>
                      <a:endParaRPr lang="zh-CN" altLang="en-US" sz="800" dirty="0" smtClean="0"/>
                    </a:p>
                  </a:txBody>
                  <a:tcPr anchor="ctr" anchorCtr="1"/>
                </a:tc>
              </a:tr>
              <a:tr h="361957">
                <a:tc>
                  <a:txBody>
                    <a:bodyPr/>
                    <a:lstStyle/>
                    <a:p>
                      <a:r>
                        <a:rPr lang="en-US" altLang="zh-CN" sz="800" kern="1200" dirty="0" smtClean="0">
                          <a:solidFill>
                            <a:schemeClr val="dk1"/>
                          </a:solidFill>
                          <a:latin typeface="+mn-lt"/>
                          <a:ea typeface="+mn-ea"/>
                          <a:cs typeface="+mn-cs"/>
                        </a:rPr>
                        <a:t>[5]</a:t>
                      </a:r>
                      <a:endParaRPr lang="zh-CN" altLang="en-US" sz="800" kern="1200" dirty="0">
                        <a:solidFill>
                          <a:schemeClr val="dk1"/>
                        </a:solidFill>
                        <a:latin typeface="+mn-lt"/>
                        <a:ea typeface="+mn-ea"/>
                        <a:cs typeface="+mn-cs"/>
                      </a:endParaRPr>
                    </a:p>
                  </a:txBody>
                  <a:tcPr anchor="ctr" anchorCtr="1"/>
                </a:tc>
                <a:tc>
                  <a:txBody>
                    <a:bodyPr/>
                    <a:lstStyle/>
                    <a:p>
                      <a:r>
                        <a:rPr lang="en-US" altLang="zh-CN" sz="800" kern="1200" dirty="0" err="1" smtClean="0">
                          <a:solidFill>
                            <a:schemeClr val="dk1"/>
                          </a:solidFill>
                          <a:latin typeface="+mn-lt"/>
                          <a:ea typeface="+mn-ea"/>
                          <a:cs typeface="+mn-cs"/>
                        </a:rPr>
                        <a:t>Zhigang</a:t>
                      </a:r>
                      <a:r>
                        <a:rPr lang="en-US" altLang="zh-CN" sz="800" kern="1200" dirty="0" smtClean="0">
                          <a:solidFill>
                            <a:schemeClr val="dk1"/>
                          </a:solidFill>
                          <a:latin typeface="+mn-lt"/>
                          <a:ea typeface="+mn-ea"/>
                          <a:cs typeface="+mn-cs"/>
                        </a:rPr>
                        <a:t> </a:t>
                      </a:r>
                      <a:r>
                        <a:rPr lang="en-US" altLang="zh-CN" sz="800" kern="1200" dirty="0" err="1" smtClean="0">
                          <a:solidFill>
                            <a:schemeClr val="dk1"/>
                          </a:solidFill>
                          <a:latin typeface="+mn-lt"/>
                          <a:ea typeface="+mn-ea"/>
                          <a:cs typeface="+mn-cs"/>
                        </a:rPr>
                        <a:t>Wen</a:t>
                      </a:r>
                      <a:r>
                        <a:rPr lang="en-US" altLang="zh-CN" sz="800" kern="1200" dirty="0" smtClean="0">
                          <a:solidFill>
                            <a:schemeClr val="dk1"/>
                          </a:solidFill>
                          <a:latin typeface="+mn-lt"/>
                          <a:ea typeface="+mn-ea"/>
                          <a:cs typeface="+mn-cs"/>
                        </a:rPr>
                        <a:t>, etc.</a:t>
                      </a:r>
                      <a:endParaRPr lang="zh-CN" altLang="en-US" sz="800" kern="1200" dirty="0">
                        <a:solidFill>
                          <a:schemeClr val="dk1"/>
                        </a:solidFill>
                        <a:latin typeface="+mn-lt"/>
                        <a:ea typeface="+mn-ea"/>
                        <a:cs typeface="+mn-cs"/>
                      </a:endParaRPr>
                    </a:p>
                  </a:txBody>
                  <a:tcPr anchor="ctr" anchorCtr="1"/>
                </a:tc>
                <a:tc>
                  <a:txBody>
                    <a:bodyPr/>
                    <a:lstStyle/>
                    <a:p>
                      <a:r>
                        <a:rPr lang="en-US" altLang="ja-JP" sz="800" dirty="0" smtClean="0">
                          <a:solidFill>
                            <a:schemeClr val="tx1"/>
                          </a:solidFill>
                        </a:rPr>
                        <a:t>Discussion on Massive MIMO for HEW</a:t>
                      </a:r>
                      <a:endParaRPr lang="zh-CN" altLang="en-US" sz="800" kern="1200" dirty="0">
                        <a:solidFill>
                          <a:schemeClr val="dk1"/>
                        </a:solidFill>
                        <a:latin typeface="+mn-lt"/>
                        <a:ea typeface="+mn-ea"/>
                        <a:cs typeface="+mn-cs"/>
                      </a:endParaRPr>
                    </a:p>
                  </a:txBody>
                  <a:tcPr anchor="ctr" anchorCtr="1"/>
                </a:tc>
                <a:tc>
                  <a:txBody>
                    <a:bodyPr/>
                    <a:lstStyle/>
                    <a:p>
                      <a:r>
                        <a:rPr lang="en-US" altLang="zh-CN" sz="800" dirty="0" smtClean="0"/>
                        <a:t>11-13-1046-02-0hew-discussion-for-massive-mimo-for-hew.ppt</a:t>
                      </a:r>
                      <a:endParaRPr lang="zh-CN" altLang="en-US" sz="800" dirty="0"/>
                    </a:p>
                  </a:txBody>
                  <a:tcPr anchor="ct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800" dirty="0" smtClean="0"/>
                        <a:t>2013-9-15</a:t>
                      </a:r>
                      <a:endParaRPr lang="zh-CN" altLang="en-US" sz="800" dirty="0" smtClean="0"/>
                    </a:p>
                  </a:txBody>
                  <a:tcPr anchor="ctr" anchorCtr="1"/>
                </a:tc>
              </a:tr>
              <a:tr h="501172">
                <a:tc>
                  <a:txBody>
                    <a:bodyPr/>
                    <a:lstStyle/>
                    <a:p>
                      <a:r>
                        <a:rPr lang="en-US" altLang="zh-CN" sz="800" kern="1200" dirty="0" smtClean="0">
                          <a:solidFill>
                            <a:schemeClr val="dk1"/>
                          </a:solidFill>
                          <a:latin typeface="+mn-lt"/>
                          <a:ea typeface="+mn-ea"/>
                          <a:cs typeface="+mn-cs"/>
                        </a:rPr>
                        <a:t>[6]</a:t>
                      </a:r>
                      <a:endParaRPr lang="zh-CN" altLang="en-US" sz="800" kern="1200" dirty="0">
                        <a:solidFill>
                          <a:schemeClr val="dk1"/>
                        </a:solidFill>
                        <a:latin typeface="+mn-lt"/>
                        <a:ea typeface="+mn-ea"/>
                        <a:cs typeface="+mn-cs"/>
                      </a:endParaRPr>
                    </a:p>
                  </a:txBody>
                  <a:tcPr anchor="ctr" anchorCtr="1"/>
                </a:tc>
                <a:tc>
                  <a:txBody>
                    <a:bodyPr/>
                    <a:lstStyle/>
                    <a:p>
                      <a:r>
                        <a:rPr lang="en-US" altLang="zh-CN" sz="800" kern="1200" dirty="0" smtClean="0">
                          <a:solidFill>
                            <a:schemeClr val="dk1"/>
                          </a:solidFill>
                          <a:latin typeface="+mn-lt"/>
                          <a:ea typeface="+mn-ea"/>
                          <a:cs typeface="+mn-cs"/>
                        </a:rPr>
                        <a:t>Adriana Flores, etc.</a:t>
                      </a:r>
                      <a:endParaRPr lang="zh-CN" altLang="en-US" sz="800" kern="1200" dirty="0">
                        <a:solidFill>
                          <a:schemeClr val="dk1"/>
                        </a:solidFill>
                        <a:latin typeface="+mn-lt"/>
                        <a:ea typeface="+mn-ea"/>
                        <a:cs typeface="+mn-cs"/>
                      </a:endParaRPr>
                    </a:p>
                  </a:txBody>
                  <a:tcPr anchor="ctr" anchorCtr="1"/>
                </a:tc>
                <a:tc>
                  <a:txBody>
                    <a:bodyPr/>
                    <a:lstStyle/>
                    <a:p>
                      <a:r>
                        <a:rPr lang="en-GB" altLang="zh-CN" sz="800" dirty="0" smtClean="0"/>
                        <a:t>Dual </a:t>
                      </a:r>
                      <a:r>
                        <a:rPr lang="en-GB" altLang="zh-CN" sz="800" dirty="0" err="1" smtClean="0"/>
                        <a:t>Wi-Fi</a:t>
                      </a:r>
                      <a:r>
                        <a:rPr lang="en-GB" altLang="zh-CN" sz="800" dirty="0" smtClean="0"/>
                        <a:t>: </a:t>
                      </a:r>
                      <a:r>
                        <a:rPr lang="en-US" altLang="zh-CN" sz="800" dirty="0" smtClean="0"/>
                        <a:t>Dual Channel Wi-Fi for Congested WLANs with Asymmetric Traffic Loads</a:t>
                      </a:r>
                      <a:endParaRPr lang="zh-CN" altLang="en-US" sz="800" kern="1200" dirty="0">
                        <a:solidFill>
                          <a:schemeClr val="dk1"/>
                        </a:solidFill>
                        <a:latin typeface="+mn-lt"/>
                        <a:ea typeface="+mn-ea"/>
                        <a:cs typeface="+mn-cs"/>
                      </a:endParaRPr>
                    </a:p>
                  </a:txBody>
                  <a:tcPr anchor="ctr" anchorCtr="1"/>
                </a:tc>
                <a:tc>
                  <a:txBody>
                    <a:bodyPr/>
                    <a:lstStyle/>
                    <a:p>
                      <a:r>
                        <a:rPr lang="en-US" altLang="zh-CN" sz="800" dirty="0" smtClean="0"/>
                        <a:t>11-13-1409-00-0hew-dual-wi-fi-dual-channel-wi-fi-for-congested-wlans-with-asymmetric-traffic-loads.pptx</a:t>
                      </a:r>
                      <a:endParaRPr lang="zh-CN" altLang="en-US" sz="800" dirty="0"/>
                    </a:p>
                  </a:txBody>
                  <a:tcPr anchor="ct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800" dirty="0" smtClean="0"/>
                        <a:t>2013-11-12</a:t>
                      </a:r>
                      <a:endParaRPr lang="zh-CN" altLang="en-US" sz="800" dirty="0" smtClean="0"/>
                    </a:p>
                  </a:txBody>
                  <a:tcPr anchor="ctr" anchorCtr="1"/>
                </a:tc>
              </a:tr>
              <a:tr h="501172">
                <a:tc>
                  <a:txBody>
                    <a:bodyPr/>
                    <a:lstStyle/>
                    <a:p>
                      <a:r>
                        <a:rPr lang="en-US" altLang="zh-CN" sz="800" kern="1200" dirty="0" smtClean="0">
                          <a:solidFill>
                            <a:schemeClr val="dk1"/>
                          </a:solidFill>
                          <a:latin typeface="+mn-lt"/>
                          <a:ea typeface="+mn-ea"/>
                          <a:cs typeface="+mn-cs"/>
                        </a:rPr>
                        <a:t>[7]</a:t>
                      </a:r>
                      <a:endParaRPr lang="zh-CN" altLang="en-US" sz="800" kern="1200" dirty="0">
                        <a:solidFill>
                          <a:schemeClr val="dk1"/>
                        </a:solidFill>
                        <a:latin typeface="+mn-lt"/>
                        <a:ea typeface="+mn-ea"/>
                        <a:cs typeface="+mn-cs"/>
                      </a:endParaRPr>
                    </a:p>
                  </a:txBody>
                  <a:tcPr anchor="ctr" anchorCtr="1"/>
                </a:tc>
                <a:tc>
                  <a:txBody>
                    <a:bodyPr/>
                    <a:lstStyle/>
                    <a:p>
                      <a:r>
                        <a:rPr lang="en-US" altLang="zh-CN" sz="800" kern="1200" dirty="0" err="1" smtClean="0">
                          <a:solidFill>
                            <a:schemeClr val="dk1"/>
                          </a:solidFill>
                          <a:latin typeface="+mn-lt"/>
                          <a:ea typeface="+mn-ea"/>
                          <a:cs typeface="+mn-cs"/>
                        </a:rPr>
                        <a:t>Jianhan</a:t>
                      </a:r>
                      <a:r>
                        <a:rPr lang="en-US" altLang="zh-CN" sz="800" kern="1200" baseline="0" dirty="0" smtClean="0">
                          <a:solidFill>
                            <a:schemeClr val="dk1"/>
                          </a:solidFill>
                          <a:latin typeface="+mn-lt"/>
                          <a:ea typeface="+mn-ea"/>
                          <a:cs typeface="+mn-cs"/>
                        </a:rPr>
                        <a:t> Liu, etc.</a:t>
                      </a:r>
                      <a:endParaRPr lang="zh-CN" altLang="en-US" sz="800" kern="1200" dirty="0">
                        <a:solidFill>
                          <a:schemeClr val="dk1"/>
                        </a:solidFill>
                        <a:latin typeface="+mn-lt"/>
                        <a:ea typeface="+mn-ea"/>
                        <a:cs typeface="+mn-cs"/>
                      </a:endParaRPr>
                    </a:p>
                  </a:txBody>
                  <a:tcPr anchor="ctr" anchorCtr="1"/>
                </a:tc>
                <a:tc>
                  <a:txBody>
                    <a:bodyPr/>
                    <a:lstStyle/>
                    <a:p>
                      <a:r>
                        <a:rPr lang="en-US" altLang="zh-CN" sz="800" dirty="0" smtClean="0"/>
                        <a:t>Summary and Discussions of Proposals on Potential PHY Technologies in HEW</a:t>
                      </a:r>
                      <a:endParaRPr lang="zh-CN" altLang="en-US" sz="800" kern="1200" dirty="0">
                        <a:solidFill>
                          <a:schemeClr val="dk1"/>
                        </a:solidFill>
                        <a:latin typeface="+mn-lt"/>
                        <a:ea typeface="+mn-ea"/>
                        <a:cs typeface="+mn-cs"/>
                      </a:endParaRPr>
                    </a:p>
                  </a:txBody>
                  <a:tcPr anchor="ctr" anchorCtr="1"/>
                </a:tc>
                <a:tc>
                  <a:txBody>
                    <a:bodyPr/>
                    <a:lstStyle/>
                    <a:p>
                      <a:r>
                        <a:rPr lang="en-US" altLang="zh-CN" sz="800" dirty="0" smtClean="0"/>
                        <a:t>11-13-1375-01-0hew-summary-and-discussions-of-proposals-on-potential-phy-technologies-in-hew.pptx</a:t>
                      </a:r>
                      <a:endParaRPr lang="zh-CN" altLang="en-US" sz="800" dirty="0"/>
                    </a:p>
                  </a:txBody>
                  <a:tcPr anchor="ct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800" dirty="0" smtClean="0"/>
                        <a:t>2013-10-31</a:t>
                      </a:r>
                      <a:endParaRPr lang="zh-CN" altLang="en-US" sz="800" dirty="0" smtClean="0"/>
                    </a:p>
                  </a:txBody>
                  <a:tcPr anchor="ctr" anchorCtr="1"/>
                </a:tc>
              </a:tr>
              <a:tr h="331113">
                <a:tc>
                  <a:txBody>
                    <a:bodyPr/>
                    <a:lstStyle/>
                    <a:p>
                      <a:r>
                        <a:rPr lang="en-US" altLang="zh-CN" sz="800" kern="1200" dirty="0" smtClean="0">
                          <a:solidFill>
                            <a:schemeClr val="dk1"/>
                          </a:solidFill>
                          <a:latin typeface="+mn-lt"/>
                          <a:ea typeface="+mn-ea"/>
                          <a:cs typeface="+mn-cs"/>
                        </a:rPr>
                        <a:t>[8]</a:t>
                      </a:r>
                      <a:endParaRPr lang="zh-CN" altLang="en-US" sz="800" kern="1200" dirty="0">
                        <a:solidFill>
                          <a:schemeClr val="dk1"/>
                        </a:solidFill>
                        <a:latin typeface="+mn-lt"/>
                        <a:ea typeface="+mn-ea"/>
                        <a:cs typeface="+mn-cs"/>
                      </a:endParaRPr>
                    </a:p>
                  </a:txBody>
                  <a:tcPr anchor="ctr" anchorCtr="1"/>
                </a:tc>
                <a:tc>
                  <a:txBody>
                    <a:bodyPr/>
                    <a:lstStyle/>
                    <a:p>
                      <a:r>
                        <a:rPr lang="en-US" altLang="zh-CN" sz="800" kern="1200" dirty="0" err="1" smtClean="0">
                          <a:solidFill>
                            <a:schemeClr val="dk1"/>
                          </a:solidFill>
                          <a:latin typeface="+mn-lt"/>
                          <a:ea typeface="+mn-ea"/>
                          <a:cs typeface="+mn-cs"/>
                        </a:rPr>
                        <a:t>Yongho</a:t>
                      </a:r>
                      <a:r>
                        <a:rPr lang="en-US" altLang="zh-CN" sz="800" kern="1200" dirty="0" smtClean="0">
                          <a:solidFill>
                            <a:schemeClr val="dk1"/>
                          </a:solidFill>
                          <a:latin typeface="+mn-lt"/>
                          <a:ea typeface="+mn-ea"/>
                          <a:cs typeface="+mn-cs"/>
                        </a:rPr>
                        <a:t> </a:t>
                      </a:r>
                      <a:r>
                        <a:rPr lang="en-US" altLang="zh-CN" sz="800" kern="1200" dirty="0" err="1" smtClean="0">
                          <a:solidFill>
                            <a:schemeClr val="dk1"/>
                          </a:solidFill>
                          <a:latin typeface="+mn-lt"/>
                          <a:ea typeface="+mn-ea"/>
                          <a:cs typeface="+mn-cs"/>
                        </a:rPr>
                        <a:t>Seok</a:t>
                      </a:r>
                      <a:r>
                        <a:rPr lang="en-US" altLang="zh-CN" sz="800" kern="1200" dirty="0" smtClean="0">
                          <a:solidFill>
                            <a:schemeClr val="dk1"/>
                          </a:solidFill>
                          <a:latin typeface="+mn-lt"/>
                          <a:ea typeface="+mn-ea"/>
                          <a:cs typeface="+mn-cs"/>
                        </a:rPr>
                        <a:t>, etc.</a:t>
                      </a:r>
                      <a:endParaRPr lang="zh-CN" altLang="en-US" sz="800" kern="1200" dirty="0">
                        <a:solidFill>
                          <a:schemeClr val="dk1"/>
                        </a:solidFill>
                        <a:latin typeface="+mn-lt"/>
                        <a:ea typeface="+mn-ea"/>
                        <a:cs typeface="+mn-cs"/>
                      </a:endParaRPr>
                    </a:p>
                  </a:txBody>
                  <a:tcPr anchor="ctr" anchorCtr="1"/>
                </a:tc>
                <a:tc>
                  <a:txBody>
                    <a:bodyPr/>
                    <a:lstStyle/>
                    <a:p>
                      <a:r>
                        <a:rPr lang="en-US" altLang="zh-CN" sz="800" dirty="0" smtClean="0"/>
                        <a:t>Efficient Frequency Spectrum Utilization</a:t>
                      </a:r>
                      <a:endParaRPr lang="zh-CN" altLang="en-US" sz="800" kern="1200" dirty="0">
                        <a:solidFill>
                          <a:schemeClr val="dk1"/>
                        </a:solidFill>
                        <a:latin typeface="+mn-lt"/>
                        <a:ea typeface="+mn-ea"/>
                        <a:cs typeface="+mn-cs"/>
                      </a:endParaRPr>
                    </a:p>
                  </a:txBody>
                  <a:tcPr anchor="ctr" anchorCtr="1"/>
                </a:tc>
                <a:tc>
                  <a:txBody>
                    <a:bodyPr/>
                    <a:lstStyle/>
                    <a:p>
                      <a:r>
                        <a:rPr lang="en-US" altLang="zh-CN" sz="800" dirty="0" smtClean="0"/>
                        <a:t>11-13-0539-00-0hew-efficient-frequency-spectrum-utilization.pptx</a:t>
                      </a:r>
                      <a:endParaRPr lang="zh-CN" altLang="en-US" sz="800" dirty="0"/>
                    </a:p>
                  </a:txBody>
                  <a:tcPr anchor="ct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800" dirty="0" smtClean="0"/>
                        <a:t>2013-5-13</a:t>
                      </a:r>
                      <a:endParaRPr lang="zh-CN" altLang="en-US" sz="800" dirty="0" smtClean="0"/>
                    </a:p>
                  </a:txBody>
                  <a:tcPr anchor="ctr" anchorCtr="1"/>
                </a:tc>
              </a:tr>
              <a:tr h="331113">
                <a:tc>
                  <a:txBody>
                    <a:bodyPr/>
                    <a:lstStyle/>
                    <a:p>
                      <a:r>
                        <a:rPr lang="en-US" altLang="zh-CN" sz="800" kern="1200" dirty="0" smtClean="0">
                          <a:solidFill>
                            <a:schemeClr val="dk1"/>
                          </a:solidFill>
                          <a:latin typeface="+mn-lt"/>
                          <a:ea typeface="+mn-ea"/>
                          <a:cs typeface="+mn-cs"/>
                        </a:rPr>
                        <a:t>[9]</a:t>
                      </a:r>
                      <a:endParaRPr lang="zh-CN" altLang="en-US" sz="800" kern="1200" dirty="0">
                        <a:solidFill>
                          <a:schemeClr val="dk1"/>
                        </a:solidFill>
                        <a:latin typeface="+mn-lt"/>
                        <a:ea typeface="+mn-ea"/>
                        <a:cs typeface="+mn-cs"/>
                      </a:endParaRPr>
                    </a:p>
                  </a:txBody>
                  <a:tcPr anchor="ctr" anchorCtr="1"/>
                </a:tc>
                <a:tc>
                  <a:txBody>
                    <a:bodyPr/>
                    <a:lstStyle/>
                    <a:p>
                      <a:r>
                        <a:rPr lang="en-US" altLang="zh-CN" sz="800" kern="1200" dirty="0" err="1" smtClean="0">
                          <a:solidFill>
                            <a:schemeClr val="dk1"/>
                          </a:solidFill>
                          <a:latin typeface="+mn-lt"/>
                          <a:ea typeface="+mn-ea"/>
                          <a:cs typeface="+mn-cs"/>
                        </a:rPr>
                        <a:t>Kiseon</a:t>
                      </a:r>
                      <a:r>
                        <a:rPr lang="en-US" altLang="zh-CN" sz="800" kern="1200" dirty="0" smtClean="0">
                          <a:solidFill>
                            <a:schemeClr val="dk1"/>
                          </a:solidFill>
                          <a:latin typeface="+mn-lt"/>
                          <a:ea typeface="+mn-ea"/>
                          <a:cs typeface="+mn-cs"/>
                        </a:rPr>
                        <a:t> </a:t>
                      </a:r>
                      <a:r>
                        <a:rPr lang="en-US" altLang="zh-CN" sz="800" kern="1200" dirty="0" err="1" smtClean="0">
                          <a:solidFill>
                            <a:schemeClr val="dk1"/>
                          </a:solidFill>
                          <a:latin typeface="+mn-lt"/>
                          <a:ea typeface="+mn-ea"/>
                          <a:cs typeface="+mn-cs"/>
                        </a:rPr>
                        <a:t>Ryu,etc</a:t>
                      </a:r>
                      <a:endParaRPr lang="zh-CN" altLang="en-US" sz="800" kern="1200" dirty="0">
                        <a:solidFill>
                          <a:schemeClr val="dk1"/>
                        </a:solidFill>
                        <a:latin typeface="+mn-lt"/>
                        <a:ea typeface="+mn-ea"/>
                        <a:cs typeface="+mn-cs"/>
                      </a:endParaRPr>
                    </a:p>
                  </a:txBody>
                  <a:tcPr anchor="ctr" anchorCtr="1"/>
                </a:tc>
                <a:tc>
                  <a:txBody>
                    <a:bodyPr/>
                    <a:lstStyle/>
                    <a:p>
                      <a:r>
                        <a:rPr lang="en-US" altLang="ko-KR" sz="800" dirty="0" smtClean="0"/>
                        <a:t>Discussion on HEW PAR</a:t>
                      </a:r>
                      <a:endParaRPr lang="zh-CN" altLang="en-US" sz="800" kern="1200" dirty="0">
                        <a:solidFill>
                          <a:schemeClr val="dk1"/>
                        </a:solidFill>
                        <a:latin typeface="+mn-lt"/>
                        <a:ea typeface="+mn-ea"/>
                        <a:cs typeface="+mn-cs"/>
                      </a:endParaRPr>
                    </a:p>
                  </a:txBody>
                  <a:tcPr anchor="ctr" anchorCtr="1"/>
                </a:tc>
                <a:tc>
                  <a:txBody>
                    <a:bodyPr/>
                    <a:lstStyle/>
                    <a:p>
                      <a:r>
                        <a:rPr lang="en-US" altLang="zh-CN" sz="800" dirty="0" smtClean="0"/>
                        <a:t>11-13-1389-01-0hew-discussion-on-hew-par.pptx</a:t>
                      </a:r>
                      <a:endParaRPr lang="zh-CN" altLang="en-US" sz="800" dirty="0"/>
                    </a:p>
                  </a:txBody>
                  <a:tcPr anchor="ct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800" dirty="0" smtClean="0"/>
                        <a:t>2013.11-12</a:t>
                      </a:r>
                      <a:endParaRPr lang="zh-CN" altLang="en-US" sz="800" dirty="0" smtClean="0"/>
                    </a:p>
                  </a:txBody>
                  <a:tcPr anchor="ctr" anchorCtr="1"/>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88040</TotalTime>
  <Words>1424</Words>
  <Application>Microsoft Office PowerPoint</Application>
  <PresentationFormat>全屏显示(4:3)</PresentationFormat>
  <Paragraphs>157</Paragraphs>
  <Slides>9</Slides>
  <Notes>1</Notes>
  <HiddenSlides>0</HiddenSlides>
  <MMClips>0</MMClips>
  <ScaleCrop>false</ScaleCrop>
  <HeadingPairs>
    <vt:vector size="6" baseType="variant">
      <vt:variant>
        <vt:lpstr>主题</vt:lpstr>
      </vt:variant>
      <vt:variant>
        <vt:i4>2</vt:i4>
      </vt:variant>
      <vt:variant>
        <vt:lpstr>嵌入 OLE 服务器</vt:lpstr>
      </vt:variant>
      <vt:variant>
        <vt:i4>1</vt:i4>
      </vt:variant>
      <vt:variant>
        <vt:lpstr>幻灯片标题</vt:lpstr>
      </vt:variant>
      <vt:variant>
        <vt:i4>9</vt:i4>
      </vt:variant>
    </vt:vector>
  </HeadingPairs>
  <TitlesOfParts>
    <vt:vector size="12" baseType="lpstr">
      <vt:lpstr>Default Design</vt:lpstr>
      <vt:lpstr>Custom Design</vt:lpstr>
      <vt:lpstr>Microsoft Office Word 97 - 2003 文档</vt:lpstr>
      <vt:lpstr>Design Challenges for 802.11HEW Radios</vt:lpstr>
      <vt:lpstr>Motivation</vt:lpstr>
      <vt:lpstr>PAR discussing text in 802.11HEW</vt:lpstr>
      <vt:lpstr>Current proposals associated with simultaneous transmit and receive (STR)</vt:lpstr>
      <vt:lpstr>幻灯片 5</vt:lpstr>
      <vt:lpstr>幻灯片 6</vt:lpstr>
      <vt:lpstr>When would new techs be ready?</vt:lpstr>
      <vt:lpstr>Open questions</vt:lpstr>
      <vt:lpstr>Reference</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Liaison from WFA - HEW Use Cases</dc:title>
  <dc:creator>Adrian Stephens</dc:creator>
  <cp:lastModifiedBy>Yang Xun</cp:lastModifiedBy>
  <cp:revision>1822</cp:revision>
  <cp:lastPrinted>1998-02-10T13:28:06Z</cp:lastPrinted>
  <dcterms:created xsi:type="dcterms:W3CDTF">1998-02-10T13:07:52Z</dcterms:created>
  <dcterms:modified xsi:type="dcterms:W3CDTF">2014-01-22T03:37:07Z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(2)tC01izqHchcFLVFXj29L0pRfM6smS7hAXOaQ5/B/XOS+HpQLo4/qSpSlqWt+RplKPZOASFkp_x000d_
WgLtAiY2Syw6jOA6noH8sxWX6AE6NwcQ2KDOwM/dXrTDohcD8pJ4HYgSksgvSeGWmTURaF29_x000d_
qT7dUEZjO+S1EQIX7jt79q/aiPJI4lF61va4YDouM/P6Hkph5x3U1VbInNO0/esaNkBVl2VW_x000d_
J0woxzv1QXQ88TMVhA</vt:lpwstr>
  </property>
  <property fmtid="{D5CDD505-2E9C-101B-9397-08002B2CF9AE}" pid="3" name="_ms_pID_7253431">
    <vt:lpwstr>ZQsfyvuib6rBf3Ou3vbVMT</vt:lpwstr>
  </property>
  <property fmtid="{D5CDD505-2E9C-101B-9397-08002B2CF9AE}" pid="4" name="sflag">
    <vt:lpwstr>1390281701</vt:lpwstr>
  </property>
</Properties>
</file>