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2"/>
  </p:notesMasterIdLst>
  <p:handoutMasterIdLst>
    <p:handoutMasterId r:id="rId13"/>
  </p:handoutMasterIdLst>
  <p:sldIdLst>
    <p:sldId id="269" r:id="rId3"/>
    <p:sldId id="274" r:id="rId4"/>
    <p:sldId id="317" r:id="rId5"/>
    <p:sldId id="318" r:id="rId6"/>
    <p:sldId id="326" r:id="rId7"/>
    <p:sldId id="324" r:id="rId8"/>
    <p:sldId id="319" r:id="rId9"/>
    <p:sldId id="327" r:id="rId10"/>
    <p:sldId id="275" r:id="rId1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initials="DY" lastIdx="2" clrIdx="0"/>
  <p:cmAuthor id="1" name="c00213226" initials="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00"/>
    <a:srgbClr val="FF00FF"/>
    <a:srgbClr val="FF33CC"/>
    <a:srgbClr val="FF3300"/>
    <a:srgbClr val="FF9966"/>
    <a:srgbClr val="66FF99"/>
    <a:srgbClr val="FF9933"/>
    <a:srgbClr val="66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4" autoAdjust="0"/>
    <p:restoredTop sz="86345" autoAdjust="0"/>
  </p:normalViewPr>
  <p:slideViewPr>
    <p:cSldViewPr>
      <p:cViewPr>
        <p:scale>
          <a:sx n="60" d="100"/>
          <a:sy n="60" d="100"/>
        </p:scale>
        <p:origin x="-1590"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8" d="100"/>
        <a:sy n="88" d="100"/>
      </p:scale>
      <p:origin x="0" y="0"/>
    </p:cViewPr>
  </p:sorterViewPr>
  <p:notesViewPr>
    <p:cSldViewPr>
      <p:cViewPr>
        <p:scale>
          <a:sx n="100" d="100"/>
          <a:sy n="100" d="100"/>
        </p:scale>
        <p:origin x="-2832" y="42"/>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8AC18-894E-4AE0-962E-3D75FA9A1D8F}" type="doc">
      <dgm:prSet loTypeId="urn:microsoft.com/office/officeart/2005/8/layout/chevron1" loCatId="process" qsTypeId="urn:microsoft.com/office/officeart/2005/8/quickstyle/simple1" qsCatId="simple" csTypeId="urn:microsoft.com/office/officeart/2005/8/colors/accent1_2" csCatId="accent1" phldr="1"/>
      <dgm:spPr/>
    </dgm:pt>
    <dgm:pt modelId="{313BAE2D-6FCA-445F-8F89-73C3A4B1AA21}">
      <dgm:prSet phldrT="[文本]" custT="1"/>
      <dgm:spPr/>
      <dgm:t>
        <a:bodyPr/>
        <a:lstStyle/>
        <a:p>
          <a:r>
            <a:rPr lang="en-US" altLang="zh-CN" sz="1400" b="1" dirty="0" smtClean="0"/>
            <a:t>65nm</a:t>
          </a:r>
          <a:endParaRPr lang="zh-CN" altLang="en-US" sz="1400" b="1" dirty="0"/>
        </a:p>
      </dgm:t>
    </dgm:pt>
    <dgm:pt modelId="{F70F7E62-B289-4616-AD2A-CAAEACC9BB9E}" type="parTrans" cxnId="{00FDB198-8683-44AF-A8C2-0638397D8870}">
      <dgm:prSet/>
      <dgm:spPr/>
      <dgm:t>
        <a:bodyPr/>
        <a:lstStyle/>
        <a:p>
          <a:endParaRPr lang="zh-CN" altLang="en-US"/>
        </a:p>
      </dgm:t>
    </dgm:pt>
    <dgm:pt modelId="{220DE79D-7DF5-42F3-B01E-2B9DD361D6D6}" type="sibTrans" cxnId="{00FDB198-8683-44AF-A8C2-0638397D8870}">
      <dgm:prSet/>
      <dgm:spPr/>
      <dgm:t>
        <a:bodyPr/>
        <a:lstStyle/>
        <a:p>
          <a:endParaRPr lang="zh-CN" altLang="en-US"/>
        </a:p>
      </dgm:t>
    </dgm:pt>
    <dgm:pt modelId="{F17882BE-D067-4209-967E-50D5B48D7174}">
      <dgm:prSet phldrT="[文本]" custT="1"/>
      <dgm:spPr/>
      <dgm:t>
        <a:bodyPr/>
        <a:lstStyle/>
        <a:p>
          <a:r>
            <a:rPr lang="en-US" altLang="zh-CN" sz="1400" b="1" dirty="0" smtClean="0"/>
            <a:t>40nm</a:t>
          </a:r>
          <a:endParaRPr lang="zh-CN" altLang="en-US" sz="1400" b="1" dirty="0"/>
        </a:p>
      </dgm:t>
    </dgm:pt>
    <dgm:pt modelId="{615F7A6A-7CFD-429D-8D71-2655D38C7DB9}" type="parTrans" cxnId="{37CCE43C-0BB6-4E4D-BC2A-5753BD2FE887}">
      <dgm:prSet/>
      <dgm:spPr/>
      <dgm:t>
        <a:bodyPr/>
        <a:lstStyle/>
        <a:p>
          <a:endParaRPr lang="zh-CN" altLang="en-US"/>
        </a:p>
      </dgm:t>
    </dgm:pt>
    <dgm:pt modelId="{BB9299D4-E039-4250-A36F-E53696D31E7B}" type="sibTrans" cxnId="{37CCE43C-0BB6-4E4D-BC2A-5753BD2FE887}">
      <dgm:prSet/>
      <dgm:spPr/>
      <dgm:t>
        <a:bodyPr/>
        <a:lstStyle/>
        <a:p>
          <a:endParaRPr lang="zh-CN" altLang="en-US"/>
        </a:p>
      </dgm:t>
    </dgm:pt>
    <dgm:pt modelId="{1CB0D135-DD9D-4EF7-AEBF-E459498DA0BF}">
      <dgm:prSet phldrT="[文本]" custT="1"/>
      <dgm:spPr/>
      <dgm:t>
        <a:bodyPr/>
        <a:lstStyle/>
        <a:p>
          <a:r>
            <a:rPr lang="en-US" altLang="zh-CN" sz="1400" b="1" dirty="0" smtClean="0"/>
            <a:t>28nm</a:t>
          </a:r>
          <a:endParaRPr lang="zh-CN" altLang="en-US" sz="1400" b="1" dirty="0"/>
        </a:p>
      </dgm:t>
    </dgm:pt>
    <dgm:pt modelId="{59A47F9C-2791-4E0F-955F-00C2BA86A78D}" type="parTrans" cxnId="{9CA0B90B-CFB9-475F-AAEC-5B882F1EE7CA}">
      <dgm:prSet/>
      <dgm:spPr/>
      <dgm:t>
        <a:bodyPr/>
        <a:lstStyle/>
        <a:p>
          <a:endParaRPr lang="zh-CN" altLang="en-US"/>
        </a:p>
      </dgm:t>
    </dgm:pt>
    <dgm:pt modelId="{AD206EA8-339E-49C6-811B-82D49E158A7C}" type="sibTrans" cxnId="{9CA0B90B-CFB9-475F-AAEC-5B882F1EE7CA}">
      <dgm:prSet/>
      <dgm:spPr/>
      <dgm:t>
        <a:bodyPr/>
        <a:lstStyle/>
        <a:p>
          <a:endParaRPr lang="zh-CN" altLang="en-US"/>
        </a:p>
      </dgm:t>
    </dgm:pt>
    <dgm:pt modelId="{3B2689E1-6F3E-4634-A5E2-C2AD8FE6DD7F}">
      <dgm:prSet phldrT="[文本]" custT="1"/>
      <dgm:spPr/>
      <dgm:t>
        <a:bodyPr/>
        <a:lstStyle/>
        <a:p>
          <a:r>
            <a:rPr lang="en-US" altLang="zh-CN" sz="1400" b="1" dirty="0" smtClean="0"/>
            <a:t>20nm</a:t>
          </a:r>
          <a:endParaRPr lang="zh-CN" altLang="en-US" sz="1400" b="1" dirty="0"/>
        </a:p>
      </dgm:t>
    </dgm:pt>
    <dgm:pt modelId="{CD805D8B-F070-453B-8887-D3BD9EAC130B}" type="parTrans" cxnId="{81CDC537-16BF-4872-8EC0-5B7668CFE973}">
      <dgm:prSet/>
      <dgm:spPr/>
      <dgm:t>
        <a:bodyPr/>
        <a:lstStyle/>
        <a:p>
          <a:endParaRPr lang="zh-CN" altLang="en-US"/>
        </a:p>
      </dgm:t>
    </dgm:pt>
    <dgm:pt modelId="{A58D3A22-7F66-4AB8-99B0-E27D8AF0B0A4}" type="sibTrans" cxnId="{81CDC537-16BF-4872-8EC0-5B7668CFE973}">
      <dgm:prSet/>
      <dgm:spPr/>
      <dgm:t>
        <a:bodyPr/>
        <a:lstStyle/>
        <a:p>
          <a:endParaRPr lang="zh-CN" altLang="en-US"/>
        </a:p>
      </dgm:t>
    </dgm:pt>
    <dgm:pt modelId="{1D2C260A-C3B7-4A84-A87E-FCB5579F8ECE}">
      <dgm:prSet phldrT="[文本]" custT="1"/>
      <dgm:spPr/>
      <dgm:t>
        <a:bodyPr/>
        <a:lstStyle/>
        <a:p>
          <a:r>
            <a:rPr lang="en-US" altLang="zh-CN" sz="1400" b="1" dirty="0" smtClean="0"/>
            <a:t>16/14nm</a:t>
          </a:r>
          <a:endParaRPr lang="zh-CN" altLang="en-US" sz="1400" b="1" dirty="0"/>
        </a:p>
      </dgm:t>
    </dgm:pt>
    <dgm:pt modelId="{AEEE6032-8EDA-442D-95F8-EE7DD2E6A47E}" type="parTrans" cxnId="{568C3650-9D03-4B1D-B76C-F7C874747CEA}">
      <dgm:prSet/>
      <dgm:spPr/>
      <dgm:t>
        <a:bodyPr/>
        <a:lstStyle/>
        <a:p>
          <a:endParaRPr lang="zh-CN" altLang="en-US"/>
        </a:p>
      </dgm:t>
    </dgm:pt>
    <dgm:pt modelId="{451FE0AE-E0B6-4FF9-902E-100B5C61FCEA}" type="sibTrans" cxnId="{568C3650-9D03-4B1D-B76C-F7C874747CEA}">
      <dgm:prSet/>
      <dgm:spPr/>
      <dgm:t>
        <a:bodyPr/>
        <a:lstStyle/>
        <a:p>
          <a:endParaRPr lang="zh-CN" altLang="en-US"/>
        </a:p>
      </dgm:t>
    </dgm:pt>
    <dgm:pt modelId="{D4BF0F3A-A714-4BD0-B0B1-68CEF8E8FDFD}">
      <dgm:prSet phldrT="[文本]" custT="1"/>
      <dgm:spPr>
        <a:solidFill>
          <a:srgbClr val="92D050"/>
        </a:solidFill>
      </dgm:spPr>
      <dgm:t>
        <a:bodyPr/>
        <a:lstStyle/>
        <a:p>
          <a:r>
            <a:rPr lang="en-US" altLang="zh-CN" sz="1400" b="1" dirty="0" smtClean="0"/>
            <a:t>10nm?</a:t>
          </a:r>
          <a:endParaRPr lang="zh-CN" altLang="en-US" sz="1400" b="1" dirty="0"/>
        </a:p>
      </dgm:t>
    </dgm:pt>
    <dgm:pt modelId="{36CCD3F5-A6D7-44DC-8974-3EE3FB04FF01}" type="parTrans" cxnId="{67CD812B-F0F9-4810-95E8-E7E3A1C42E89}">
      <dgm:prSet/>
      <dgm:spPr/>
      <dgm:t>
        <a:bodyPr/>
        <a:lstStyle/>
        <a:p>
          <a:endParaRPr lang="zh-CN" altLang="en-US"/>
        </a:p>
      </dgm:t>
    </dgm:pt>
    <dgm:pt modelId="{930C1064-6AED-4C15-AC0E-322C52B0386A}" type="sibTrans" cxnId="{67CD812B-F0F9-4810-95E8-E7E3A1C42E89}">
      <dgm:prSet/>
      <dgm:spPr/>
      <dgm:t>
        <a:bodyPr/>
        <a:lstStyle/>
        <a:p>
          <a:endParaRPr lang="zh-CN" altLang="en-US"/>
        </a:p>
      </dgm:t>
    </dgm:pt>
    <dgm:pt modelId="{C77A43DB-958D-47DF-9C0B-C623B7E02199}" type="pres">
      <dgm:prSet presAssocID="{63F8AC18-894E-4AE0-962E-3D75FA9A1D8F}" presName="Name0" presStyleCnt="0">
        <dgm:presLayoutVars>
          <dgm:dir/>
          <dgm:animLvl val="lvl"/>
          <dgm:resizeHandles val="exact"/>
        </dgm:presLayoutVars>
      </dgm:prSet>
      <dgm:spPr/>
    </dgm:pt>
    <dgm:pt modelId="{C4656155-89D5-4A3D-8F95-AC79B8C69253}" type="pres">
      <dgm:prSet presAssocID="{313BAE2D-6FCA-445F-8F89-73C3A4B1AA21}" presName="parTxOnly" presStyleLbl="node1" presStyleIdx="0" presStyleCnt="6">
        <dgm:presLayoutVars>
          <dgm:chMax val="0"/>
          <dgm:chPref val="0"/>
          <dgm:bulletEnabled val="1"/>
        </dgm:presLayoutVars>
      </dgm:prSet>
      <dgm:spPr/>
      <dgm:t>
        <a:bodyPr/>
        <a:lstStyle/>
        <a:p>
          <a:endParaRPr lang="zh-CN" altLang="en-US"/>
        </a:p>
      </dgm:t>
    </dgm:pt>
    <dgm:pt modelId="{74556B27-4A15-4A35-B13B-E7D74D8EC8E1}" type="pres">
      <dgm:prSet presAssocID="{220DE79D-7DF5-42F3-B01E-2B9DD361D6D6}" presName="parTxOnlySpace" presStyleCnt="0"/>
      <dgm:spPr/>
    </dgm:pt>
    <dgm:pt modelId="{1184CCAC-B459-4FA3-8E0D-13BA0E754FE1}" type="pres">
      <dgm:prSet presAssocID="{F17882BE-D067-4209-967E-50D5B48D7174}" presName="parTxOnly" presStyleLbl="node1" presStyleIdx="1" presStyleCnt="6">
        <dgm:presLayoutVars>
          <dgm:chMax val="0"/>
          <dgm:chPref val="0"/>
          <dgm:bulletEnabled val="1"/>
        </dgm:presLayoutVars>
      </dgm:prSet>
      <dgm:spPr/>
      <dgm:t>
        <a:bodyPr/>
        <a:lstStyle/>
        <a:p>
          <a:endParaRPr lang="zh-CN" altLang="en-US"/>
        </a:p>
      </dgm:t>
    </dgm:pt>
    <dgm:pt modelId="{DF340829-1E3C-4272-958F-DB7A789192E1}" type="pres">
      <dgm:prSet presAssocID="{BB9299D4-E039-4250-A36F-E53696D31E7B}" presName="parTxOnlySpace" presStyleCnt="0"/>
      <dgm:spPr/>
    </dgm:pt>
    <dgm:pt modelId="{E3C84074-3AA0-407E-9E19-13C6DC2D429A}" type="pres">
      <dgm:prSet presAssocID="{1CB0D135-DD9D-4EF7-AEBF-E459498DA0BF}" presName="parTxOnly" presStyleLbl="node1" presStyleIdx="2" presStyleCnt="6">
        <dgm:presLayoutVars>
          <dgm:chMax val="0"/>
          <dgm:chPref val="0"/>
          <dgm:bulletEnabled val="1"/>
        </dgm:presLayoutVars>
      </dgm:prSet>
      <dgm:spPr/>
      <dgm:t>
        <a:bodyPr/>
        <a:lstStyle/>
        <a:p>
          <a:endParaRPr lang="zh-CN" altLang="en-US"/>
        </a:p>
      </dgm:t>
    </dgm:pt>
    <dgm:pt modelId="{0C21460A-D183-47C5-9706-47F09D2111C4}" type="pres">
      <dgm:prSet presAssocID="{AD206EA8-339E-49C6-811B-82D49E158A7C}" presName="parTxOnlySpace" presStyleCnt="0"/>
      <dgm:spPr/>
    </dgm:pt>
    <dgm:pt modelId="{3406BD07-EDA2-43F7-93EC-F5804886F6A3}" type="pres">
      <dgm:prSet presAssocID="{3B2689E1-6F3E-4634-A5E2-C2AD8FE6DD7F}" presName="parTxOnly" presStyleLbl="node1" presStyleIdx="3" presStyleCnt="6">
        <dgm:presLayoutVars>
          <dgm:chMax val="0"/>
          <dgm:chPref val="0"/>
          <dgm:bulletEnabled val="1"/>
        </dgm:presLayoutVars>
      </dgm:prSet>
      <dgm:spPr/>
      <dgm:t>
        <a:bodyPr/>
        <a:lstStyle/>
        <a:p>
          <a:endParaRPr lang="zh-CN" altLang="en-US"/>
        </a:p>
      </dgm:t>
    </dgm:pt>
    <dgm:pt modelId="{7DC3C00D-8F0B-4FD9-BDC4-6579C00D5567}" type="pres">
      <dgm:prSet presAssocID="{A58D3A22-7F66-4AB8-99B0-E27D8AF0B0A4}" presName="parTxOnlySpace" presStyleCnt="0"/>
      <dgm:spPr/>
    </dgm:pt>
    <dgm:pt modelId="{22B5F6FE-AE7B-42CD-BE95-74BF20CC2C02}" type="pres">
      <dgm:prSet presAssocID="{1D2C260A-C3B7-4A84-A87E-FCB5579F8ECE}" presName="parTxOnly" presStyleLbl="node1" presStyleIdx="4" presStyleCnt="6">
        <dgm:presLayoutVars>
          <dgm:chMax val="0"/>
          <dgm:chPref val="0"/>
          <dgm:bulletEnabled val="1"/>
        </dgm:presLayoutVars>
      </dgm:prSet>
      <dgm:spPr/>
      <dgm:t>
        <a:bodyPr/>
        <a:lstStyle/>
        <a:p>
          <a:endParaRPr lang="zh-CN" altLang="en-US"/>
        </a:p>
      </dgm:t>
    </dgm:pt>
    <dgm:pt modelId="{EADBD286-D3C9-4B10-A29F-B1D16A43BEDD}" type="pres">
      <dgm:prSet presAssocID="{451FE0AE-E0B6-4FF9-902E-100B5C61FCEA}" presName="parTxOnlySpace" presStyleCnt="0"/>
      <dgm:spPr/>
    </dgm:pt>
    <dgm:pt modelId="{96D736E8-593B-4813-9395-8D826B44BB01}" type="pres">
      <dgm:prSet presAssocID="{D4BF0F3A-A714-4BD0-B0B1-68CEF8E8FDFD}" presName="parTxOnly" presStyleLbl="node1" presStyleIdx="5" presStyleCnt="6">
        <dgm:presLayoutVars>
          <dgm:chMax val="0"/>
          <dgm:chPref val="0"/>
          <dgm:bulletEnabled val="1"/>
        </dgm:presLayoutVars>
      </dgm:prSet>
      <dgm:spPr/>
      <dgm:t>
        <a:bodyPr/>
        <a:lstStyle/>
        <a:p>
          <a:endParaRPr lang="zh-CN" altLang="en-US"/>
        </a:p>
      </dgm:t>
    </dgm:pt>
  </dgm:ptLst>
  <dgm:cxnLst>
    <dgm:cxn modelId="{112E4713-B51A-40E6-8DC2-EEB76A10D459}" type="presOf" srcId="{D4BF0F3A-A714-4BD0-B0B1-68CEF8E8FDFD}" destId="{96D736E8-593B-4813-9395-8D826B44BB01}" srcOrd="0" destOrd="0" presId="urn:microsoft.com/office/officeart/2005/8/layout/chevron1"/>
    <dgm:cxn modelId="{5E08155D-85F7-4BD8-9FEE-103DA198F974}" type="presOf" srcId="{313BAE2D-6FCA-445F-8F89-73C3A4B1AA21}" destId="{C4656155-89D5-4A3D-8F95-AC79B8C69253}" srcOrd="0" destOrd="0" presId="urn:microsoft.com/office/officeart/2005/8/layout/chevron1"/>
    <dgm:cxn modelId="{568C3650-9D03-4B1D-B76C-F7C874747CEA}" srcId="{63F8AC18-894E-4AE0-962E-3D75FA9A1D8F}" destId="{1D2C260A-C3B7-4A84-A87E-FCB5579F8ECE}" srcOrd="4" destOrd="0" parTransId="{AEEE6032-8EDA-442D-95F8-EE7DD2E6A47E}" sibTransId="{451FE0AE-E0B6-4FF9-902E-100B5C61FCEA}"/>
    <dgm:cxn modelId="{DCC9A8C3-7C3A-44C8-82A9-A3EF08BA2E64}" type="presOf" srcId="{F17882BE-D067-4209-967E-50D5B48D7174}" destId="{1184CCAC-B459-4FA3-8E0D-13BA0E754FE1}" srcOrd="0" destOrd="0" presId="urn:microsoft.com/office/officeart/2005/8/layout/chevron1"/>
    <dgm:cxn modelId="{9CA0B90B-CFB9-475F-AAEC-5B882F1EE7CA}" srcId="{63F8AC18-894E-4AE0-962E-3D75FA9A1D8F}" destId="{1CB0D135-DD9D-4EF7-AEBF-E459498DA0BF}" srcOrd="2" destOrd="0" parTransId="{59A47F9C-2791-4E0F-955F-00C2BA86A78D}" sibTransId="{AD206EA8-339E-49C6-811B-82D49E158A7C}"/>
    <dgm:cxn modelId="{00FDB198-8683-44AF-A8C2-0638397D8870}" srcId="{63F8AC18-894E-4AE0-962E-3D75FA9A1D8F}" destId="{313BAE2D-6FCA-445F-8F89-73C3A4B1AA21}" srcOrd="0" destOrd="0" parTransId="{F70F7E62-B289-4616-AD2A-CAAEACC9BB9E}" sibTransId="{220DE79D-7DF5-42F3-B01E-2B9DD361D6D6}"/>
    <dgm:cxn modelId="{37CCE43C-0BB6-4E4D-BC2A-5753BD2FE887}" srcId="{63F8AC18-894E-4AE0-962E-3D75FA9A1D8F}" destId="{F17882BE-D067-4209-967E-50D5B48D7174}" srcOrd="1" destOrd="0" parTransId="{615F7A6A-7CFD-429D-8D71-2655D38C7DB9}" sibTransId="{BB9299D4-E039-4250-A36F-E53696D31E7B}"/>
    <dgm:cxn modelId="{81CDC537-16BF-4872-8EC0-5B7668CFE973}" srcId="{63F8AC18-894E-4AE0-962E-3D75FA9A1D8F}" destId="{3B2689E1-6F3E-4634-A5E2-C2AD8FE6DD7F}" srcOrd="3" destOrd="0" parTransId="{CD805D8B-F070-453B-8887-D3BD9EAC130B}" sibTransId="{A58D3A22-7F66-4AB8-99B0-E27D8AF0B0A4}"/>
    <dgm:cxn modelId="{F5662ACB-3431-4485-8DF0-BEE1091563A2}" type="presOf" srcId="{1CB0D135-DD9D-4EF7-AEBF-E459498DA0BF}" destId="{E3C84074-3AA0-407E-9E19-13C6DC2D429A}" srcOrd="0" destOrd="0" presId="urn:microsoft.com/office/officeart/2005/8/layout/chevron1"/>
    <dgm:cxn modelId="{67CD812B-F0F9-4810-95E8-E7E3A1C42E89}" srcId="{63F8AC18-894E-4AE0-962E-3D75FA9A1D8F}" destId="{D4BF0F3A-A714-4BD0-B0B1-68CEF8E8FDFD}" srcOrd="5" destOrd="0" parTransId="{36CCD3F5-A6D7-44DC-8974-3EE3FB04FF01}" sibTransId="{930C1064-6AED-4C15-AC0E-322C52B0386A}"/>
    <dgm:cxn modelId="{F792926C-DABD-4B0C-BCE3-DD950EE4F1C2}" type="presOf" srcId="{1D2C260A-C3B7-4A84-A87E-FCB5579F8ECE}" destId="{22B5F6FE-AE7B-42CD-BE95-74BF20CC2C02}" srcOrd="0" destOrd="0" presId="urn:microsoft.com/office/officeart/2005/8/layout/chevron1"/>
    <dgm:cxn modelId="{C18EF9BE-CF8C-467E-8B41-F311C831B4F2}" type="presOf" srcId="{3B2689E1-6F3E-4634-A5E2-C2AD8FE6DD7F}" destId="{3406BD07-EDA2-43F7-93EC-F5804886F6A3}" srcOrd="0" destOrd="0" presId="urn:microsoft.com/office/officeart/2005/8/layout/chevron1"/>
    <dgm:cxn modelId="{CA013259-41E8-47C6-BF8F-E066E1FFC868}" type="presOf" srcId="{63F8AC18-894E-4AE0-962E-3D75FA9A1D8F}" destId="{C77A43DB-958D-47DF-9C0B-C623B7E02199}" srcOrd="0" destOrd="0" presId="urn:microsoft.com/office/officeart/2005/8/layout/chevron1"/>
    <dgm:cxn modelId="{579D6ABC-15C8-4BCB-ABA7-6C9BDCB38BE1}" type="presParOf" srcId="{C77A43DB-958D-47DF-9C0B-C623B7E02199}" destId="{C4656155-89D5-4A3D-8F95-AC79B8C69253}" srcOrd="0" destOrd="0" presId="urn:microsoft.com/office/officeart/2005/8/layout/chevron1"/>
    <dgm:cxn modelId="{BCB44A7F-5B60-4DED-8A5A-0C73339AD5FE}" type="presParOf" srcId="{C77A43DB-958D-47DF-9C0B-C623B7E02199}" destId="{74556B27-4A15-4A35-B13B-E7D74D8EC8E1}" srcOrd="1" destOrd="0" presId="urn:microsoft.com/office/officeart/2005/8/layout/chevron1"/>
    <dgm:cxn modelId="{6185BDCB-49E3-4419-9E55-E89181BD25AE}" type="presParOf" srcId="{C77A43DB-958D-47DF-9C0B-C623B7E02199}" destId="{1184CCAC-B459-4FA3-8E0D-13BA0E754FE1}" srcOrd="2" destOrd="0" presId="urn:microsoft.com/office/officeart/2005/8/layout/chevron1"/>
    <dgm:cxn modelId="{73EA04AD-9274-4713-99B4-19B6DF6DD056}" type="presParOf" srcId="{C77A43DB-958D-47DF-9C0B-C623B7E02199}" destId="{DF340829-1E3C-4272-958F-DB7A789192E1}" srcOrd="3" destOrd="0" presId="urn:microsoft.com/office/officeart/2005/8/layout/chevron1"/>
    <dgm:cxn modelId="{F89EFD59-5352-48F0-8C37-E945B810DC35}" type="presParOf" srcId="{C77A43DB-958D-47DF-9C0B-C623B7E02199}" destId="{E3C84074-3AA0-407E-9E19-13C6DC2D429A}" srcOrd="4" destOrd="0" presId="urn:microsoft.com/office/officeart/2005/8/layout/chevron1"/>
    <dgm:cxn modelId="{505AA49C-02D6-4723-ACDE-C350525F66A3}" type="presParOf" srcId="{C77A43DB-958D-47DF-9C0B-C623B7E02199}" destId="{0C21460A-D183-47C5-9706-47F09D2111C4}" srcOrd="5" destOrd="0" presId="urn:microsoft.com/office/officeart/2005/8/layout/chevron1"/>
    <dgm:cxn modelId="{4FDF8CEB-0BB0-45B7-9A08-B09829EFD76D}" type="presParOf" srcId="{C77A43DB-958D-47DF-9C0B-C623B7E02199}" destId="{3406BD07-EDA2-43F7-93EC-F5804886F6A3}" srcOrd="6" destOrd="0" presId="urn:microsoft.com/office/officeart/2005/8/layout/chevron1"/>
    <dgm:cxn modelId="{AF6F9516-7AE7-4C49-AFFD-3CD30DC351D3}" type="presParOf" srcId="{C77A43DB-958D-47DF-9C0B-C623B7E02199}" destId="{7DC3C00D-8F0B-4FD9-BDC4-6579C00D5567}" srcOrd="7" destOrd="0" presId="urn:microsoft.com/office/officeart/2005/8/layout/chevron1"/>
    <dgm:cxn modelId="{C36C7F65-DA17-4780-89FE-6BE3E51E6300}" type="presParOf" srcId="{C77A43DB-958D-47DF-9C0B-C623B7E02199}" destId="{22B5F6FE-AE7B-42CD-BE95-74BF20CC2C02}" srcOrd="8" destOrd="0" presId="urn:microsoft.com/office/officeart/2005/8/layout/chevron1"/>
    <dgm:cxn modelId="{021C7288-6E13-4290-9999-2E27117C0BA2}" type="presParOf" srcId="{C77A43DB-958D-47DF-9C0B-C623B7E02199}" destId="{EADBD286-D3C9-4B10-A29F-B1D16A43BEDD}" srcOrd="9" destOrd="0" presId="urn:microsoft.com/office/officeart/2005/8/layout/chevron1"/>
    <dgm:cxn modelId="{87F04DC4-6C3F-4B15-976B-1AB9050813C1}" type="presParOf" srcId="{C77A43DB-958D-47DF-9C0B-C623B7E02199}" destId="{96D736E8-593B-4813-9395-8D826B44BB01}" srcOrd="10"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656155-89D5-4A3D-8F95-AC79B8C69253}">
      <dsp:nvSpPr>
        <dsp:cNvPr id="0" name=""/>
        <dsp:cNvSpPr/>
      </dsp:nvSpPr>
      <dsp:spPr>
        <a:xfrm>
          <a:off x="3571" y="153352"/>
          <a:ext cx="1328737" cy="53149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65nm</a:t>
          </a:r>
          <a:endParaRPr lang="zh-CN" altLang="en-US" sz="1400" b="1" kern="1200" dirty="0"/>
        </a:p>
      </dsp:txBody>
      <dsp:txXfrm>
        <a:off x="3571" y="153352"/>
        <a:ext cx="1328737" cy="531494"/>
      </dsp:txXfrm>
    </dsp:sp>
    <dsp:sp modelId="{1184CCAC-B459-4FA3-8E0D-13BA0E754FE1}">
      <dsp:nvSpPr>
        <dsp:cNvPr id="0" name=""/>
        <dsp:cNvSpPr/>
      </dsp:nvSpPr>
      <dsp:spPr>
        <a:xfrm>
          <a:off x="1199435" y="153352"/>
          <a:ext cx="1328737" cy="53149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40nm</a:t>
          </a:r>
          <a:endParaRPr lang="zh-CN" altLang="en-US" sz="1400" b="1" kern="1200" dirty="0"/>
        </a:p>
      </dsp:txBody>
      <dsp:txXfrm>
        <a:off x="1199435" y="153352"/>
        <a:ext cx="1328737" cy="531494"/>
      </dsp:txXfrm>
    </dsp:sp>
    <dsp:sp modelId="{E3C84074-3AA0-407E-9E19-13C6DC2D429A}">
      <dsp:nvSpPr>
        <dsp:cNvPr id="0" name=""/>
        <dsp:cNvSpPr/>
      </dsp:nvSpPr>
      <dsp:spPr>
        <a:xfrm>
          <a:off x="2395299" y="153352"/>
          <a:ext cx="1328737" cy="53149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28nm</a:t>
          </a:r>
          <a:endParaRPr lang="zh-CN" altLang="en-US" sz="1400" b="1" kern="1200" dirty="0"/>
        </a:p>
      </dsp:txBody>
      <dsp:txXfrm>
        <a:off x="2395299" y="153352"/>
        <a:ext cx="1328737" cy="531494"/>
      </dsp:txXfrm>
    </dsp:sp>
    <dsp:sp modelId="{3406BD07-EDA2-43F7-93EC-F5804886F6A3}">
      <dsp:nvSpPr>
        <dsp:cNvPr id="0" name=""/>
        <dsp:cNvSpPr/>
      </dsp:nvSpPr>
      <dsp:spPr>
        <a:xfrm>
          <a:off x="3591163" y="153352"/>
          <a:ext cx="1328737" cy="53149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20nm</a:t>
          </a:r>
          <a:endParaRPr lang="zh-CN" altLang="en-US" sz="1400" b="1" kern="1200" dirty="0"/>
        </a:p>
      </dsp:txBody>
      <dsp:txXfrm>
        <a:off x="3591163" y="153352"/>
        <a:ext cx="1328737" cy="531494"/>
      </dsp:txXfrm>
    </dsp:sp>
    <dsp:sp modelId="{22B5F6FE-AE7B-42CD-BE95-74BF20CC2C02}">
      <dsp:nvSpPr>
        <dsp:cNvPr id="0" name=""/>
        <dsp:cNvSpPr/>
      </dsp:nvSpPr>
      <dsp:spPr>
        <a:xfrm>
          <a:off x="4787026" y="153352"/>
          <a:ext cx="1328737" cy="53149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16/14nm</a:t>
          </a:r>
          <a:endParaRPr lang="zh-CN" altLang="en-US" sz="1400" b="1" kern="1200" dirty="0"/>
        </a:p>
      </dsp:txBody>
      <dsp:txXfrm>
        <a:off x="4787026" y="153352"/>
        <a:ext cx="1328737" cy="531494"/>
      </dsp:txXfrm>
    </dsp:sp>
    <dsp:sp modelId="{96D736E8-593B-4813-9395-8D826B44BB01}">
      <dsp:nvSpPr>
        <dsp:cNvPr id="0" name=""/>
        <dsp:cNvSpPr/>
      </dsp:nvSpPr>
      <dsp:spPr>
        <a:xfrm>
          <a:off x="5982890" y="153352"/>
          <a:ext cx="1328737" cy="531494"/>
        </a:xfrm>
        <a:prstGeom prst="chevron">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altLang="zh-CN" sz="1400" b="1" kern="1200" dirty="0" smtClean="0"/>
            <a:t>10nm?</a:t>
          </a:r>
          <a:endParaRPr lang="zh-CN" altLang="en-US" sz="1400" b="1" kern="1200" dirty="0"/>
        </a:p>
      </dsp:txBody>
      <dsp:txXfrm>
        <a:off x="5982890" y="153352"/>
        <a:ext cx="1328737" cy="53149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smtClean="0"/>
            </a:lvl1pPr>
          </a:lstStyle>
          <a:p>
            <a:pPr>
              <a:defRPr/>
            </a:pPr>
            <a:r>
              <a:rPr lang="en-US" altLang="zh-CN"/>
              <a:t>Page </a:t>
            </a:r>
            <a:fld id="{9A802E21-0ECF-4346-A3E2-E095EECE8600}" type="slidenum">
              <a:rPr lang="en-US" altLang="zh-CN"/>
              <a:pPr>
                <a:defRPr/>
              </a:pPr>
              <a:t>‹#›</a:t>
            </a:fld>
            <a:endParaRPr lang="en-US" altLang="zh-CN"/>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
        <p:nvSpPr>
          <p:cNvPr id="20487" name="Rectangle 7"/>
          <p:cNvSpPr>
            <a:spLocks noChangeArrowheads="1"/>
          </p:cNvSpPr>
          <p:nvPr/>
        </p:nvSpPr>
        <p:spPr bwMode="auto">
          <a:xfrm>
            <a:off x="685800" y="8997950"/>
            <a:ext cx="703263" cy="182563"/>
          </a:xfrm>
          <a:prstGeom prst="rect">
            <a:avLst/>
          </a:prstGeom>
          <a:noFill/>
          <a:ln>
            <a:noFill/>
          </a:ln>
          <a:extLst>
            <a:ext uri="{909E8E84-426E-40DD-AFC4-6F175D3DCCD1}"/>
            <a:ext uri="{91240B29-F687-4F45-9708-019B960494DF}"/>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12292"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smtClean="0"/>
            </a:lvl1pPr>
          </a:lstStyle>
          <a:p>
            <a:pPr>
              <a:defRPr/>
            </a:pPr>
            <a:r>
              <a:rPr lang="en-US" altLang="zh-CN"/>
              <a:t>Page </a:t>
            </a:r>
            <a:fld id="{63204676-7FEB-4D70-859A-6FE318108C74}" type="slidenum">
              <a:rPr lang="en-US" altLang="zh-CN"/>
              <a:pPr>
                <a:defRPr/>
              </a:pPr>
              <a:t>‹#›</a:t>
            </a:fld>
            <a:endParaRPr lang="en-US" altLang="zh-CN"/>
          </a:p>
        </p:txBody>
      </p:sp>
      <p:sp>
        <p:nvSpPr>
          <p:cNvPr id="18440" name="Rectangle 8"/>
          <p:cNvSpPr>
            <a:spLocks noChangeArrowheads="1"/>
          </p:cNvSpPr>
          <p:nvPr/>
        </p:nvSpPr>
        <p:spPr bwMode="auto">
          <a:xfrm>
            <a:off x="715963" y="9001125"/>
            <a:ext cx="703262" cy="182563"/>
          </a:xfrm>
          <a:prstGeom prst="rect">
            <a:avLst/>
          </a:prstGeom>
          <a:noFill/>
          <a:ln>
            <a:noFill/>
          </a:ln>
          <a:extLst>
            <a:ext uri="{909E8E84-426E-40DD-AFC4-6F175D3DCCD1}"/>
            <a:ext uri="{91240B29-F687-4F45-9708-019B960494DF}"/>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zh-CN" smtClean="0"/>
              <a:t>doc.: IEEE 802.11-11/0051r2</a:t>
            </a:r>
          </a:p>
        </p:txBody>
      </p:sp>
      <p:sp>
        <p:nvSpPr>
          <p:cNvPr id="13315" name="Rectangle 3"/>
          <p:cNvSpPr>
            <a:spLocks noGrp="1" noChangeArrowheads="1"/>
          </p:cNvSpPr>
          <p:nvPr>
            <p:ph type="dt" sz="quarter" idx="1"/>
          </p:nvPr>
        </p:nvSpPr>
        <p:spPr>
          <a:noFill/>
        </p:spPr>
        <p:txBody>
          <a:bodyPr/>
          <a:lstStyle/>
          <a:p>
            <a:r>
              <a:rPr lang="en-US" altLang="zh-CN" smtClean="0"/>
              <a:t>May 2011</a:t>
            </a:r>
          </a:p>
        </p:txBody>
      </p:sp>
      <p:sp>
        <p:nvSpPr>
          <p:cNvPr id="13316" name="Rectangle 6"/>
          <p:cNvSpPr>
            <a:spLocks noGrp="1" noChangeArrowheads="1"/>
          </p:cNvSpPr>
          <p:nvPr>
            <p:ph type="ftr" sz="quarter" idx="4"/>
          </p:nvPr>
        </p:nvSpPr>
        <p:spPr>
          <a:noFill/>
        </p:spPr>
        <p:txBody>
          <a:bodyPr/>
          <a:lstStyle/>
          <a:p>
            <a:pPr lvl="4"/>
            <a:r>
              <a:rPr lang="en-US" altLang="zh-CN" smtClean="0"/>
              <a:t>Adrian Stephens, Intel Corporation</a:t>
            </a:r>
          </a:p>
        </p:txBody>
      </p:sp>
      <p:sp>
        <p:nvSpPr>
          <p:cNvPr id="13317" name="Rectangle 7"/>
          <p:cNvSpPr>
            <a:spLocks noGrp="1" noChangeArrowheads="1"/>
          </p:cNvSpPr>
          <p:nvPr>
            <p:ph type="sldNum" sz="quarter" idx="5"/>
          </p:nvPr>
        </p:nvSpPr>
        <p:spPr>
          <a:noFill/>
        </p:spPr>
        <p:txBody>
          <a:bodyPr/>
          <a:lstStyle/>
          <a:p>
            <a:r>
              <a:rPr lang="en-US" altLang="zh-CN"/>
              <a:t>Page </a:t>
            </a:r>
            <a:fld id="{9A277E94-B3B5-4477-836C-884F7E15B4A6}" type="slidenum">
              <a:rPr lang="en-US" altLang="zh-CN"/>
              <a:pPr/>
              <a:t>1</a:t>
            </a:fld>
            <a:endParaRPr lang="en-US" altLang="zh-CN"/>
          </a:p>
        </p:txBody>
      </p:sp>
      <p:sp>
        <p:nvSpPr>
          <p:cNvPr id="13318" name="Rectangle 2"/>
          <p:cNvSpPr>
            <a:spLocks noGrp="1" noRot="1" noChangeAspect="1" noChangeArrowheads="1" noTextEdit="1"/>
          </p:cNvSpPr>
          <p:nvPr>
            <p:ph type="sldImg"/>
          </p:nvPr>
        </p:nvSpPr>
        <p:spPr>
          <a:ln/>
        </p:spPr>
      </p:sp>
      <p:sp>
        <p:nvSpPr>
          <p:cNvPr id="13319" name="Rectangle 3"/>
          <p:cNvSpPr>
            <a:spLocks noGrp="1" noChangeArrowheads="1"/>
          </p:cNvSpPr>
          <p:nvPr>
            <p:ph type="body" idx="1"/>
          </p:nvPr>
        </p:nvSpPr>
        <p:spPr>
          <a:noFill/>
          <a:ln/>
        </p:spPr>
        <p:txBody>
          <a:bodyPr/>
          <a:lstStyle/>
          <a:p>
            <a:endParaRPr lang="en-GB"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altLang="zh-CN"/>
              <a:t>January 2014</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zh-CN"/>
              <a:t>David </a:t>
            </a:r>
            <a:r>
              <a:rPr lang="en-US" altLang="zh-CN" err="1"/>
              <a:t>Xun</a:t>
            </a:r>
            <a:r>
              <a:rPr lang="en-US" altLang="zh-CN"/>
              <a:t> Yang, Huawei Technologies</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zh-CN"/>
              <a:t>Slide </a:t>
            </a:r>
            <a:fld id="{FD6BCDD2-AB0B-4572-9D36-96A5974858E4}"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71D20F9D-29F9-4B48-816F-89E8829E75D8}"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013194F-F230-43E8-B572-4FC23A12C484}"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FBCACDE6-6C8D-4FA5-B191-03E6C360D13B}"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D7FE55E5-37BE-4AFA-B65E-3F3325A13B38}" type="slidenum">
              <a:rPr lang="en-US" altLang="zh-CN"/>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a:t>January 2014</a:t>
            </a:r>
          </a:p>
        </p:txBody>
      </p:sp>
      <p:sp>
        <p:nvSpPr>
          <p:cNvPr id="5"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12"/>
          </p:nvPr>
        </p:nvSpPr>
        <p:spPr/>
        <p:txBody>
          <a:bodyPr/>
          <a:lstStyle>
            <a:lvl1pPr>
              <a:defRPr/>
            </a:lvl1pPr>
          </a:lstStyle>
          <a:p>
            <a:pPr>
              <a:defRPr/>
            </a:pPr>
            <a:fld id="{B8FB83CC-7BFE-4238-A410-DA87E202837D}" type="slidenum">
              <a:rPr lang="en-US" altLang="zh-CN"/>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a:t>January 2014</a:t>
            </a:r>
          </a:p>
        </p:txBody>
      </p:sp>
      <p:sp>
        <p:nvSpPr>
          <p:cNvPr id="5"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12"/>
          </p:nvPr>
        </p:nvSpPr>
        <p:spPr/>
        <p:txBody>
          <a:bodyPr/>
          <a:lstStyle>
            <a:lvl1pPr>
              <a:defRPr/>
            </a:lvl1pPr>
          </a:lstStyle>
          <a:p>
            <a:pPr>
              <a:defRPr/>
            </a:pPr>
            <a:fld id="{95244076-3954-43E6-B747-F913C36FE747}" type="slidenum">
              <a:rPr lang="en-US" altLang="zh-CN"/>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zh-CN"/>
              <a:t>January 2014</a:t>
            </a:r>
          </a:p>
        </p:txBody>
      </p:sp>
      <p:sp>
        <p:nvSpPr>
          <p:cNvPr id="5"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12"/>
          </p:nvPr>
        </p:nvSpPr>
        <p:spPr/>
        <p:txBody>
          <a:bodyPr/>
          <a:lstStyle>
            <a:lvl1pPr>
              <a:defRPr/>
            </a:lvl1pPr>
          </a:lstStyle>
          <a:p>
            <a:pPr>
              <a:defRPr/>
            </a:pPr>
            <a:fld id="{482163A0-70A8-4923-91CE-1DE8190CA8A9}" type="slidenum">
              <a:rPr lang="en-US" altLang="zh-CN"/>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ltLang="zh-CN"/>
              <a:t>January 2014</a:t>
            </a:r>
          </a:p>
        </p:txBody>
      </p:sp>
      <p:sp>
        <p:nvSpPr>
          <p:cNvPr id="6"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7" name="Slide Number Placeholder 5"/>
          <p:cNvSpPr>
            <a:spLocks noGrp="1"/>
          </p:cNvSpPr>
          <p:nvPr>
            <p:ph type="sldNum" sz="quarter" idx="12"/>
          </p:nvPr>
        </p:nvSpPr>
        <p:spPr/>
        <p:txBody>
          <a:bodyPr/>
          <a:lstStyle>
            <a:lvl1pPr>
              <a:defRPr/>
            </a:lvl1pPr>
          </a:lstStyle>
          <a:p>
            <a:pPr>
              <a:defRPr/>
            </a:pPr>
            <a:fld id="{877CDECF-FBEB-4E22-88CD-0CDA424A78C8}" type="slidenum">
              <a:rPr lang="en-US" altLang="zh-CN"/>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ltLang="zh-CN"/>
              <a:t>January 2014</a:t>
            </a:r>
          </a:p>
        </p:txBody>
      </p:sp>
      <p:sp>
        <p:nvSpPr>
          <p:cNvPr id="8"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9" name="Slide Number Placeholder 5"/>
          <p:cNvSpPr>
            <a:spLocks noGrp="1"/>
          </p:cNvSpPr>
          <p:nvPr>
            <p:ph type="sldNum" sz="quarter" idx="12"/>
          </p:nvPr>
        </p:nvSpPr>
        <p:spPr/>
        <p:txBody>
          <a:bodyPr/>
          <a:lstStyle>
            <a:lvl1pPr>
              <a:defRPr/>
            </a:lvl1pPr>
          </a:lstStyle>
          <a:p>
            <a:pPr>
              <a:defRPr/>
            </a:pPr>
            <a:fld id="{1044513F-602C-4A3C-A996-3F2750513033}" type="slidenum">
              <a:rPr lang="en-US" altLang="zh-CN"/>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ltLang="zh-CN"/>
              <a:t>January 2014</a:t>
            </a:r>
          </a:p>
        </p:txBody>
      </p:sp>
      <p:sp>
        <p:nvSpPr>
          <p:cNvPr id="4"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5" name="Slide Number Placeholder 5"/>
          <p:cNvSpPr>
            <a:spLocks noGrp="1"/>
          </p:cNvSpPr>
          <p:nvPr>
            <p:ph type="sldNum" sz="quarter" idx="12"/>
          </p:nvPr>
        </p:nvSpPr>
        <p:spPr/>
        <p:txBody>
          <a:bodyPr/>
          <a:lstStyle>
            <a:lvl1pPr>
              <a:defRPr/>
            </a:lvl1pPr>
          </a:lstStyle>
          <a:p>
            <a:pPr>
              <a:defRPr/>
            </a:pPr>
            <a:fld id="{49276ACA-D6B4-431B-A227-2E831F332142}"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11"/>
          <p:cNvSpPr>
            <a:spLocks noGrp="1" noChangeArrowheads="1"/>
          </p:cNvSpPr>
          <p:nvPr>
            <p:ph type="dt" sz="half" idx="10"/>
          </p:nvPr>
        </p:nvSpPr>
        <p:spPr/>
        <p:txBody>
          <a:bodyPr/>
          <a:lstStyle>
            <a:lvl1pPr>
              <a:defRPr dirty="0" smtClean="0"/>
            </a:lvl1pPr>
          </a:lstStyle>
          <a:p>
            <a:pPr>
              <a:defRPr/>
            </a:pPr>
            <a:r>
              <a:rPr lang="en-US" altLang="zh-CN"/>
              <a:t>January 2014</a:t>
            </a:r>
          </a:p>
        </p:txBody>
      </p:sp>
      <p:sp>
        <p:nvSpPr>
          <p:cNvPr id="6" name="Rectangle 12"/>
          <p:cNvSpPr>
            <a:spLocks noGrp="1" noChangeArrowheads="1"/>
          </p:cNvSpPr>
          <p:nvPr>
            <p:ph type="ftr" sz="quarter" idx="11"/>
          </p:nvPr>
        </p:nvSpPr>
        <p:spPr/>
        <p:txBody>
          <a:bodyPr/>
          <a:lstStyle>
            <a:lvl1pPr>
              <a:defRPr dirty="0" smtClean="0"/>
            </a:lvl1pPr>
          </a:lstStyle>
          <a:p>
            <a:pPr>
              <a:defRPr/>
            </a:pPr>
            <a:r>
              <a:rPr lang="en-US" altLang="zh-CN"/>
              <a:t>David </a:t>
            </a:r>
            <a:r>
              <a:rPr lang="en-US" altLang="zh-CN" err="1"/>
              <a:t>Xun</a:t>
            </a:r>
            <a:r>
              <a:rPr lang="en-US" altLang="zh-CN"/>
              <a:t> Yang, Huawei Technologies</a:t>
            </a:r>
          </a:p>
        </p:txBody>
      </p:sp>
      <p:sp>
        <p:nvSpPr>
          <p:cNvPr id="7" name="Rectangle 13"/>
          <p:cNvSpPr>
            <a:spLocks noGrp="1" noChangeArrowheads="1"/>
          </p:cNvSpPr>
          <p:nvPr>
            <p:ph type="sldNum" sz="quarter" idx="12"/>
          </p:nvPr>
        </p:nvSpPr>
        <p:spPr/>
        <p:txBody>
          <a:bodyPr/>
          <a:lstStyle>
            <a:lvl1pPr>
              <a:defRPr smtClean="0"/>
            </a:lvl1pPr>
          </a:lstStyle>
          <a:p>
            <a:pPr>
              <a:defRPr/>
            </a:pPr>
            <a:r>
              <a:rPr lang="en-US" altLang="zh-CN"/>
              <a:t>Slide </a:t>
            </a:r>
            <a:fld id="{F7D2EE02-2788-420D-9DDF-CB6892C2AA36}"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zh-CN"/>
              <a:t>January 2014</a:t>
            </a:r>
          </a:p>
        </p:txBody>
      </p:sp>
      <p:sp>
        <p:nvSpPr>
          <p:cNvPr id="3"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4" name="Slide Number Placeholder 5"/>
          <p:cNvSpPr>
            <a:spLocks noGrp="1"/>
          </p:cNvSpPr>
          <p:nvPr>
            <p:ph type="sldNum" sz="quarter" idx="12"/>
          </p:nvPr>
        </p:nvSpPr>
        <p:spPr/>
        <p:txBody>
          <a:bodyPr/>
          <a:lstStyle>
            <a:lvl1pPr>
              <a:defRPr/>
            </a:lvl1pPr>
          </a:lstStyle>
          <a:p>
            <a:pPr>
              <a:defRPr/>
            </a:pPr>
            <a:fld id="{CFA748BE-43E0-4DDA-9101-3284D6879092}" type="slidenum">
              <a:rPr lang="en-US" altLang="zh-CN"/>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zh-CN"/>
              <a:t>January 2014</a:t>
            </a:r>
          </a:p>
        </p:txBody>
      </p:sp>
      <p:sp>
        <p:nvSpPr>
          <p:cNvPr id="6"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7" name="Slide Number Placeholder 5"/>
          <p:cNvSpPr>
            <a:spLocks noGrp="1"/>
          </p:cNvSpPr>
          <p:nvPr>
            <p:ph type="sldNum" sz="quarter" idx="12"/>
          </p:nvPr>
        </p:nvSpPr>
        <p:spPr/>
        <p:txBody>
          <a:bodyPr/>
          <a:lstStyle>
            <a:lvl1pPr>
              <a:defRPr/>
            </a:lvl1pPr>
          </a:lstStyle>
          <a:p>
            <a:pPr>
              <a:defRPr/>
            </a:pPr>
            <a:fld id="{9AA9A915-C889-4510-882E-5873F7212F5D}" type="slidenum">
              <a:rPr lang="en-US" altLang="zh-CN"/>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zh-CN"/>
              <a:t>January 2014</a:t>
            </a:r>
          </a:p>
        </p:txBody>
      </p:sp>
      <p:sp>
        <p:nvSpPr>
          <p:cNvPr id="6"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7" name="Slide Number Placeholder 5"/>
          <p:cNvSpPr>
            <a:spLocks noGrp="1"/>
          </p:cNvSpPr>
          <p:nvPr>
            <p:ph type="sldNum" sz="quarter" idx="12"/>
          </p:nvPr>
        </p:nvSpPr>
        <p:spPr/>
        <p:txBody>
          <a:bodyPr/>
          <a:lstStyle>
            <a:lvl1pPr>
              <a:defRPr/>
            </a:lvl1pPr>
          </a:lstStyle>
          <a:p>
            <a:pPr>
              <a:defRPr/>
            </a:pPr>
            <a:fld id="{2F5C6BD1-D4B1-46DE-BC49-F06550B6E3BE}" type="slidenum">
              <a:rPr lang="en-US" altLang="zh-CN"/>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a:t>January 2014</a:t>
            </a:r>
          </a:p>
        </p:txBody>
      </p:sp>
      <p:sp>
        <p:nvSpPr>
          <p:cNvPr id="5"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12"/>
          </p:nvPr>
        </p:nvSpPr>
        <p:spPr/>
        <p:txBody>
          <a:bodyPr/>
          <a:lstStyle>
            <a:lvl1pPr>
              <a:defRPr/>
            </a:lvl1pPr>
          </a:lstStyle>
          <a:p>
            <a:pPr>
              <a:defRPr/>
            </a:pPr>
            <a:fld id="{AD6B0828-19D1-447D-BF91-6C23C0CCDE1E}" type="slidenum">
              <a:rPr lang="en-US" altLang="zh-CN"/>
              <a:pPr>
                <a:defRPr/>
              </a:pPr>
              <a:t>‹#›</a:t>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ltLang="zh-CN"/>
              <a:t>January 2014</a:t>
            </a:r>
          </a:p>
        </p:txBody>
      </p:sp>
      <p:sp>
        <p:nvSpPr>
          <p:cNvPr id="5" name="Footer Placeholder 4"/>
          <p:cNvSpPr>
            <a:spLocks noGrp="1"/>
          </p:cNvSpPr>
          <p:nvPr>
            <p:ph type="ftr" sz="quarter" idx="11"/>
          </p:nvPr>
        </p:nvSpPr>
        <p:spPr/>
        <p:txBody>
          <a:bodyPr/>
          <a:lstStyle>
            <a:lvl1pPr>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12"/>
          </p:nvPr>
        </p:nvSpPr>
        <p:spPr/>
        <p:txBody>
          <a:bodyPr/>
          <a:lstStyle>
            <a:lvl1pPr>
              <a:defRPr/>
            </a:lvl1pPr>
          </a:lstStyle>
          <a:p>
            <a:pPr>
              <a:defRPr/>
            </a:pPr>
            <a:fld id="{C8638060-2435-4F1C-8082-68606EED6949}"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60C25238-370E-4154-A293-196FA361D6EE}"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A5816F13-2416-4CA1-AC21-D3AF907BBFB6}"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2936EFC6-7CD5-47F8-B420-7F874C977E71}"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A53D1C00-D3D6-408D-8817-913EB1405203}"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40745E9C-9171-4ED6-B5E5-63247AD58E80}"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26C8D0F-F12D-43CE-B9AA-7D1E4DB7776C}"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David </a:t>
            </a:r>
            <a:r>
              <a:rPr lang="en-US" err="1"/>
              <a:t>Xun</a:t>
            </a:r>
            <a:r>
              <a:rPr lang="en-US"/>
              <a:t> Yang,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F8AADA16-220C-454C-835F-89584DC063E0}"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13398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dirty="0" smtClean="0"/>
            </a:lvl1pPr>
          </a:lstStyle>
          <a:p>
            <a:pPr>
              <a:defRPr/>
            </a:pPr>
            <a:r>
              <a:rPr lang="en-US"/>
              <a:t>January 2014</a:t>
            </a:r>
          </a:p>
        </p:txBody>
      </p:sp>
      <p:sp>
        <p:nvSpPr>
          <p:cNvPr id="1029" name="Rectangle 5"/>
          <p:cNvSpPr>
            <a:spLocks noGrp="1" noChangeArrowheads="1"/>
          </p:cNvSpPr>
          <p:nvPr>
            <p:ph type="ftr" sz="quarter" idx="3"/>
          </p:nvPr>
        </p:nvSpPr>
        <p:spPr bwMode="auto">
          <a:xfrm>
            <a:off x="6100763" y="6475413"/>
            <a:ext cx="24431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dirty="0" smtClean="0"/>
            </a:lvl1pPr>
          </a:lstStyle>
          <a:p>
            <a:pPr>
              <a:defRPr/>
            </a:pPr>
            <a:r>
              <a:rPr lang="en-US"/>
              <a:t>David </a:t>
            </a:r>
            <a:r>
              <a:rPr lang="en-US" err="1"/>
              <a:t>Xun</a:t>
            </a:r>
            <a:r>
              <a:rPr lang="en-US"/>
              <a:t> Yang,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smtClean="0">
                <a:ea typeface="宋体" pitchFamily="2" charset="-122"/>
              </a:defRPr>
            </a:lvl1pPr>
          </a:lstStyle>
          <a:p>
            <a:pPr>
              <a:defRPr/>
            </a:pPr>
            <a:r>
              <a:rPr lang="en-US" altLang="zh-CN"/>
              <a:t>Slide </a:t>
            </a:r>
            <a:fld id="{1F410EDF-8D52-4364-ACF3-85C82E6BB7CF}" type="slidenum">
              <a:rPr lang="en-US" altLang="zh-CN"/>
              <a:pPr>
                <a:defRPr/>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ext uri="{91240B29-F687-4F45-9708-019B960494DF}"/>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802.11-14/0063r0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ext uri="{91240B29-F687-4F45-9708-019B960494DF}"/>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4648" r:id="rId1"/>
    <p:sldLayoutId id="2147484649" r:id="rId2"/>
    <p:sldLayoutId id="2147484626" r:id="rId3"/>
    <p:sldLayoutId id="2147484627" r:id="rId4"/>
    <p:sldLayoutId id="2147484628" r:id="rId5"/>
    <p:sldLayoutId id="2147484629" r:id="rId6"/>
    <p:sldLayoutId id="2147484630" r:id="rId7"/>
    <p:sldLayoutId id="2147484631" r:id="rId8"/>
    <p:sldLayoutId id="2147484632" r:id="rId9"/>
    <p:sldLayoutId id="2147484633" r:id="rId10"/>
    <p:sldLayoutId id="2147484634" r:id="rId11"/>
    <p:sldLayoutId id="2147484635" r:id="rId12"/>
    <p:sldLayoutId id="21474846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smtClean="0">
                <a:solidFill>
                  <a:schemeClr val="tx1">
                    <a:tint val="75000"/>
                  </a:schemeClr>
                </a:solidFill>
              </a:defRPr>
            </a:lvl1pPr>
          </a:lstStyle>
          <a:p>
            <a:pPr>
              <a:defRPr/>
            </a:pPr>
            <a:r>
              <a:rPr lang="en-US" altLang="zh-CN"/>
              <a:t>January 2014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smtClean="0">
                <a:solidFill>
                  <a:schemeClr val="tx1">
                    <a:tint val="75000"/>
                  </a:schemeClr>
                </a:solidFill>
              </a:defRPr>
            </a:lvl1pPr>
          </a:lstStyle>
          <a:p>
            <a:pPr>
              <a:defRPr/>
            </a:pPr>
            <a:r>
              <a:rPr lang="en-US" altLang="zh-CN"/>
              <a:t>David </a:t>
            </a:r>
            <a:r>
              <a:rPr lang="en-US" altLang="zh-CN" err="1"/>
              <a:t>Xun</a:t>
            </a:r>
            <a:r>
              <a:rPr lang="en-US" altLang="zh-CN"/>
              <a:t> Yang, Huawei Technologies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314D6452-D418-4114-969C-D1F498B5670A}"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637"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 id="21474846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zh-CN">
                <a:ea typeface="宋体" charset="-122"/>
              </a:rPr>
              <a:t>January 2014</a:t>
            </a:r>
          </a:p>
        </p:txBody>
      </p:sp>
      <p:sp>
        <p:nvSpPr>
          <p:cNvPr id="1028" name="Footer Placeholder 4"/>
          <p:cNvSpPr>
            <a:spLocks noGrp="1"/>
          </p:cNvSpPr>
          <p:nvPr>
            <p:ph type="ftr" sz="quarter" idx="11"/>
          </p:nvPr>
        </p:nvSpPr>
        <p:spPr>
          <a:xfrm>
            <a:off x="6707012" y="6475413"/>
            <a:ext cx="1836913" cy="184666"/>
          </a:xfrm>
          <a:noFill/>
        </p:spPr>
        <p:txBody>
          <a:bodyPr/>
          <a:lstStyle/>
          <a:p>
            <a:r>
              <a:rPr lang="en-US" altLang="zh-CN" dirty="0" smtClean="0">
                <a:ea typeface="宋体" charset="-122"/>
              </a:rPr>
              <a:t>Yu </a:t>
            </a:r>
            <a:r>
              <a:rPr lang="en-US" altLang="zh-CN" dirty="0" err="1" smtClean="0">
                <a:ea typeface="宋体" charset="-122"/>
              </a:rPr>
              <a:t>Cai</a:t>
            </a:r>
            <a:r>
              <a:rPr lang="en-US" altLang="zh-CN" dirty="0" smtClean="0">
                <a:ea typeface="宋体" charset="-122"/>
              </a:rPr>
              <a:t>, </a:t>
            </a:r>
            <a:r>
              <a:rPr lang="en-US" altLang="zh-CN" dirty="0" err="1">
                <a:ea typeface="宋体" charset="-122"/>
              </a:rPr>
              <a:t>Huawei</a:t>
            </a:r>
            <a:r>
              <a:rPr lang="en-US" altLang="zh-CN" dirty="0">
                <a:ea typeface="宋体" charset="-122"/>
              </a:rPr>
              <a:t> Technologies</a:t>
            </a:r>
          </a:p>
        </p:txBody>
      </p:sp>
      <p:sp>
        <p:nvSpPr>
          <p:cNvPr id="1029" name="Slide Number Placeholder 5"/>
          <p:cNvSpPr>
            <a:spLocks noGrp="1"/>
          </p:cNvSpPr>
          <p:nvPr>
            <p:ph type="sldNum" sz="quarter" idx="12"/>
          </p:nvPr>
        </p:nvSpPr>
        <p:spPr>
          <a:noFill/>
        </p:spPr>
        <p:txBody>
          <a:bodyPr/>
          <a:lstStyle/>
          <a:p>
            <a:r>
              <a:rPr lang="en-US" altLang="zh-CN">
                <a:ea typeface="宋体" charset="-122"/>
              </a:rPr>
              <a:t>Slide </a:t>
            </a:r>
            <a:fld id="{209CC58E-8DFC-49DE-A5A6-8530FB565F03}" type="slidenum">
              <a:rPr lang="en-US" altLang="zh-CN">
                <a:ea typeface="宋体" charset="-122"/>
              </a:rPr>
              <a:pPr/>
              <a:t>1</a:t>
            </a:fld>
            <a:endParaRPr lang="en-US" altLang="zh-CN">
              <a:ea typeface="宋体" charset="-122"/>
            </a:endParaRPr>
          </a:p>
        </p:txBody>
      </p:sp>
      <p:sp>
        <p:nvSpPr>
          <p:cNvPr id="1030" name="Rectangle 2"/>
          <p:cNvSpPr>
            <a:spLocks noGrp="1" noChangeArrowheads="1"/>
          </p:cNvSpPr>
          <p:nvPr>
            <p:ph type="title"/>
          </p:nvPr>
        </p:nvSpPr>
        <p:spPr>
          <a:xfrm>
            <a:off x="609600" y="685800"/>
            <a:ext cx="7772400" cy="1066800"/>
          </a:xfrm>
          <a:noFill/>
        </p:spPr>
        <p:txBody>
          <a:bodyPr/>
          <a:lstStyle/>
          <a:p>
            <a:r>
              <a:rPr lang="en-US" altLang="zh-CN" dirty="0" smtClean="0">
                <a:ea typeface="宋体" charset="-122"/>
              </a:rPr>
              <a:t>Design Challenges for 802.11HEW Radios</a:t>
            </a:r>
          </a:p>
        </p:txBody>
      </p:sp>
      <p:sp>
        <p:nvSpPr>
          <p:cNvPr id="1031"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altLang="zh-CN" sz="2000" dirty="0" smtClean="0">
                <a:ea typeface="宋体" charset="-122"/>
              </a:rPr>
              <a:t>Date:</a:t>
            </a:r>
            <a:r>
              <a:rPr lang="en-US" altLang="zh-CN" sz="2000" b="0" dirty="0" smtClean="0">
                <a:ea typeface="宋体" charset="-122"/>
              </a:rPr>
              <a:t> 2014-01-20</a:t>
            </a:r>
          </a:p>
        </p:txBody>
      </p:sp>
      <p:graphicFrame>
        <p:nvGraphicFramePr>
          <p:cNvPr id="1026" name="Object 11"/>
          <p:cNvGraphicFramePr>
            <a:graphicFrameLocks noChangeAspect="1"/>
          </p:cNvGraphicFramePr>
          <p:nvPr/>
        </p:nvGraphicFramePr>
        <p:xfrm>
          <a:off x="1082675" y="3265488"/>
          <a:ext cx="6678613" cy="2376487"/>
        </p:xfrm>
        <a:graphic>
          <a:graphicData uri="http://schemas.openxmlformats.org/presentationml/2006/ole">
            <p:oleObj spid="_x0000_s1026" name="Document" r:id="rId4" imgW="8268840" imgH="2948400" progId="Word.Document.8">
              <p:embed/>
            </p:oleObj>
          </a:graphicData>
        </a:graphic>
      </p:graphicFrame>
      <p:sp>
        <p:nvSpPr>
          <p:cNvPr id="1032" name="Rectangle 12"/>
          <p:cNvSpPr>
            <a:spLocks noChangeArrowheads="1"/>
          </p:cNvSpPr>
          <p:nvPr/>
        </p:nvSpPr>
        <p:spPr bwMode="auto">
          <a:xfrm>
            <a:off x="915987" y="2551112"/>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000">
                <a:ea typeface="宋体" charset="-122"/>
              </a:rPr>
              <a:t>Authors:</a:t>
            </a:r>
            <a:endParaRPr lang="en-US" altLang="zh-CN" sz="2000" b="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sz="2400" dirty="0" smtClean="0">
                <a:ea typeface="宋体" charset="-122"/>
              </a:rPr>
              <a:t>Motivation</a:t>
            </a:r>
            <a:endParaRPr lang="zh-CN" altLang="en-US" sz="2400" dirty="0" smtClean="0">
              <a:ea typeface="宋体" charset="-122"/>
            </a:endParaRPr>
          </a:p>
        </p:txBody>
      </p:sp>
      <p:sp>
        <p:nvSpPr>
          <p:cNvPr id="9219" name="内容占位符 2"/>
          <p:cNvSpPr>
            <a:spLocks noGrp="1"/>
          </p:cNvSpPr>
          <p:nvPr>
            <p:ph idx="1"/>
          </p:nvPr>
        </p:nvSpPr>
        <p:spPr>
          <a:xfrm>
            <a:off x="762000" y="1905000"/>
            <a:ext cx="7772400" cy="4114800"/>
          </a:xfrm>
        </p:spPr>
        <p:txBody>
          <a:bodyPr/>
          <a:lstStyle/>
          <a:p>
            <a:r>
              <a:rPr lang="en-US" altLang="zh-CN" b="0" dirty="0" smtClean="0"/>
              <a:t>802.11HEW aims to improve spectrum utilization efficiency and area throughput significantly. It is likely that support for simultaneous multi-user multiplexing is one of the leading candidates. However, implementation of RF chains to meet this new requirement may pose significant challenges for the radio designers.</a:t>
            </a:r>
            <a:endParaRPr lang="zh-CN" altLang="zh-CN" b="0" dirty="0" smtClean="0"/>
          </a:p>
          <a:p>
            <a:endParaRPr lang="en-US" altLang="zh-CN" sz="2000" b="0" dirty="0" smtClean="0">
              <a:ea typeface="宋体" charset="-122"/>
            </a:endParaRPr>
          </a:p>
        </p:txBody>
      </p:sp>
      <p:sp>
        <p:nvSpPr>
          <p:cNvPr id="9220" name="日期占位符 3"/>
          <p:cNvSpPr>
            <a:spLocks noGrp="1"/>
          </p:cNvSpPr>
          <p:nvPr>
            <p:ph type="dt" sz="quarter" idx="10"/>
          </p:nvPr>
        </p:nvSpPr>
        <p:spPr>
          <a:noFill/>
        </p:spPr>
        <p:txBody>
          <a:bodyPr/>
          <a:lstStyle/>
          <a:p>
            <a:r>
              <a:rPr lang="en-US" altLang="zh-CN">
                <a:ea typeface="宋体" charset="-122"/>
              </a:rPr>
              <a:t>January 2014</a:t>
            </a:r>
          </a:p>
        </p:txBody>
      </p:sp>
      <p:sp>
        <p:nvSpPr>
          <p:cNvPr id="9221" name="页脚占位符 4"/>
          <p:cNvSpPr>
            <a:spLocks noGrp="1"/>
          </p:cNvSpPr>
          <p:nvPr>
            <p:ph type="ftr" sz="quarter" idx="11"/>
          </p:nvPr>
        </p:nvSpPr>
        <p:spPr>
          <a:xfrm>
            <a:off x="6707012" y="6475413"/>
            <a:ext cx="1836913" cy="184666"/>
          </a:xfrm>
          <a:noFill/>
        </p:spPr>
        <p:txBody>
          <a:bodyPr/>
          <a:lstStyle/>
          <a:p>
            <a:r>
              <a:rPr lang="en-US" altLang="zh-CN" dirty="0" smtClean="0">
                <a:ea typeface="宋体" charset="-122"/>
              </a:rPr>
              <a:t>Yu </a:t>
            </a:r>
            <a:r>
              <a:rPr lang="en-US" altLang="zh-CN" dirty="0" err="1" smtClean="0">
                <a:ea typeface="宋体" charset="-122"/>
              </a:rPr>
              <a:t>Cai</a:t>
            </a:r>
            <a:r>
              <a:rPr lang="en-US" altLang="zh-CN" dirty="0" smtClean="0">
                <a:ea typeface="宋体" charset="-122"/>
              </a:rPr>
              <a:t>, </a:t>
            </a:r>
            <a:r>
              <a:rPr lang="en-US" altLang="zh-CN" dirty="0" err="1">
                <a:ea typeface="宋体" charset="-122"/>
              </a:rPr>
              <a:t>Huawei</a:t>
            </a:r>
            <a:r>
              <a:rPr lang="en-US" altLang="zh-CN" dirty="0">
                <a:ea typeface="宋体" charset="-122"/>
              </a:rPr>
              <a:t> Technologies</a:t>
            </a:r>
          </a:p>
        </p:txBody>
      </p:sp>
      <p:sp>
        <p:nvSpPr>
          <p:cNvPr id="9222" name="灯片编号占位符 5"/>
          <p:cNvSpPr>
            <a:spLocks noGrp="1"/>
          </p:cNvSpPr>
          <p:nvPr>
            <p:ph type="sldNum" sz="quarter" idx="12"/>
          </p:nvPr>
        </p:nvSpPr>
        <p:spPr>
          <a:noFill/>
        </p:spPr>
        <p:txBody>
          <a:bodyPr/>
          <a:lstStyle/>
          <a:p>
            <a:r>
              <a:rPr lang="en-US" altLang="zh-CN">
                <a:ea typeface="宋体" charset="-122"/>
              </a:rPr>
              <a:t>Slide </a:t>
            </a:r>
            <a:fld id="{9EB46AB3-9170-4C0F-BD49-5524E0723EB7}" type="slidenum">
              <a:rPr lang="en-US" altLang="zh-CN">
                <a:ea typeface="宋体" charset="-122"/>
              </a:rPr>
              <a:pPr/>
              <a:t>2</a:t>
            </a:fld>
            <a:endParaRPr lang="en-US" altLang="zh-CN">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685800"/>
            <a:ext cx="8305800" cy="1066800"/>
          </a:xfrm>
        </p:spPr>
        <p:txBody>
          <a:bodyPr/>
          <a:lstStyle/>
          <a:p>
            <a:r>
              <a:rPr lang="en-US" altLang="zh-CN" sz="2400" dirty="0" smtClean="0">
                <a:solidFill>
                  <a:schemeClr val="tx1"/>
                </a:solidFill>
              </a:rPr>
              <a:t>PAR discussing text </a:t>
            </a:r>
            <a:r>
              <a:rPr lang="en-US" altLang="zh-CN" sz="2400" dirty="0" smtClean="0"/>
              <a:t>in 802.11HEW</a:t>
            </a:r>
            <a:endParaRPr lang="zh-CN" altLang="en-US" sz="2400" dirty="0"/>
          </a:p>
        </p:txBody>
      </p:sp>
      <p:sp>
        <p:nvSpPr>
          <p:cNvPr id="3" name="日期占位符 2"/>
          <p:cNvSpPr>
            <a:spLocks noGrp="1"/>
          </p:cNvSpPr>
          <p:nvPr>
            <p:ph type="dt" sz="half" idx="10"/>
          </p:nvPr>
        </p:nvSpPr>
        <p:spPr/>
        <p:txBody>
          <a:bodyPr/>
          <a:lstStyle/>
          <a:p>
            <a:pPr>
              <a:defRPr/>
            </a:pPr>
            <a:r>
              <a:rPr lang="en-US" smtClean="0"/>
              <a:t>January 2014</a:t>
            </a:r>
            <a:endParaRPr lang="en-US"/>
          </a:p>
        </p:txBody>
      </p:sp>
      <p:sp>
        <p:nvSpPr>
          <p:cNvPr id="4" name="页脚占位符 3"/>
          <p:cNvSpPr>
            <a:spLocks noGrp="1"/>
          </p:cNvSpPr>
          <p:nvPr>
            <p:ph type="ftr" sz="quarter" idx="11"/>
          </p:nvPr>
        </p:nvSpPr>
        <p:spPr>
          <a:xfrm>
            <a:off x="6707012" y="6475413"/>
            <a:ext cx="1836913" cy="184666"/>
          </a:xfrm>
        </p:spPr>
        <p:txBody>
          <a:bodyPr/>
          <a:lstStyle/>
          <a:p>
            <a:pPr>
              <a:defRPr/>
            </a:pPr>
            <a:r>
              <a:rPr lang="en-US" dirty="0" smtClean="0"/>
              <a:t>Yu </a:t>
            </a:r>
            <a:r>
              <a:rPr lang="en-US" dirty="0" err="1" smtClean="0"/>
              <a:t>Cai</a:t>
            </a:r>
            <a:r>
              <a:rPr lang="en-US" dirty="0" smtClean="0"/>
              <a:t>, </a:t>
            </a:r>
            <a:r>
              <a:rPr lang="en-US" dirty="0" err="1" smtClean="0"/>
              <a:t>Huawei</a:t>
            </a:r>
            <a:r>
              <a:rPr lang="en-US" dirty="0" smtClean="0"/>
              <a:t> Technologies</a:t>
            </a:r>
            <a:endParaRPr lang="en-US" dirty="0"/>
          </a:p>
        </p:txBody>
      </p:sp>
      <p:sp>
        <p:nvSpPr>
          <p:cNvPr id="5" name="灯片编号占位符 4"/>
          <p:cNvSpPr>
            <a:spLocks noGrp="1"/>
          </p:cNvSpPr>
          <p:nvPr>
            <p:ph type="sldNum" sz="quarter" idx="12"/>
          </p:nvPr>
        </p:nvSpPr>
        <p:spPr/>
        <p:txBody>
          <a:bodyPr/>
          <a:lstStyle/>
          <a:p>
            <a:pPr>
              <a:defRPr/>
            </a:pPr>
            <a:r>
              <a:rPr lang="en-US" altLang="zh-CN" smtClean="0"/>
              <a:t>Slide </a:t>
            </a:r>
            <a:fld id="{A53D1C00-D3D6-408D-8817-913EB1405203}" type="slidenum">
              <a:rPr lang="en-US" altLang="zh-CN" smtClean="0"/>
              <a:pPr>
                <a:defRPr/>
              </a:pPr>
              <a:t>3</a:t>
            </a:fld>
            <a:endParaRPr lang="en-US" altLang="zh-CN"/>
          </a:p>
        </p:txBody>
      </p:sp>
      <p:sp>
        <p:nvSpPr>
          <p:cNvPr id="6" name="Content Placeholder 2"/>
          <p:cNvSpPr txBox="1">
            <a:spLocks/>
          </p:cNvSpPr>
          <p:nvPr/>
        </p:nvSpPr>
        <p:spPr>
          <a:xfrm>
            <a:off x="762000" y="2438400"/>
            <a:ext cx="7772400" cy="1447800"/>
          </a:xfrm>
          <a:prstGeom prst="rect">
            <a:avLst/>
          </a:prstGeom>
        </p:spPr>
        <p:txBody>
          <a:bodyPr>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b="0" i="0" u="none" strike="noStrike" kern="0" cap="none" spc="0" normalizeH="0" baseline="0" noProof="0" dirty="0" smtClean="0">
                <a:ln>
                  <a:noFill/>
                </a:ln>
                <a:solidFill>
                  <a:schemeClr val="tx1"/>
                </a:solidFill>
                <a:effectLst/>
                <a:uLnTx/>
                <a:uFillTx/>
                <a:latin typeface="+mn-lt"/>
                <a:ea typeface="+mn-ea"/>
                <a:cs typeface="+mn-cs"/>
              </a:rPr>
              <a:t>802.11HEW may include the capability to handle multiple simultaneous</a:t>
            </a:r>
            <a:r>
              <a:rPr kumimoji="0" lang="en-US" b="0" i="0" u="none" strike="noStrike" kern="0" cap="none" spc="0" normalizeH="0" noProof="0" dirty="0" smtClean="0">
                <a:ln>
                  <a:noFill/>
                </a:ln>
                <a:solidFill>
                  <a:schemeClr val="tx1"/>
                </a:solidFill>
                <a:effectLst/>
                <a:uLnTx/>
                <a:uFillTx/>
                <a:latin typeface="+mn-lt"/>
                <a:ea typeface="+mn-ea"/>
                <a:cs typeface="+mn-cs"/>
              </a:rPr>
              <a:t> communications in both the spatial and frequency domains in both the UL and DL.[9]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762000"/>
            <a:ext cx="8153400" cy="762000"/>
          </a:xfrm>
        </p:spPr>
        <p:txBody>
          <a:bodyPr/>
          <a:lstStyle/>
          <a:p>
            <a:r>
              <a:rPr lang="en-US" altLang="zh-CN" sz="2400" dirty="0" smtClean="0"/>
              <a:t>Current proposals associated with simultaneous transmit and receive (STR)</a:t>
            </a:r>
            <a:endParaRPr lang="zh-CN" altLang="en-US" sz="2400" dirty="0"/>
          </a:p>
        </p:txBody>
      </p:sp>
      <p:sp>
        <p:nvSpPr>
          <p:cNvPr id="3" name="日期占位符 2"/>
          <p:cNvSpPr>
            <a:spLocks noGrp="1"/>
          </p:cNvSpPr>
          <p:nvPr>
            <p:ph type="dt" sz="half" idx="10"/>
          </p:nvPr>
        </p:nvSpPr>
        <p:spPr/>
        <p:txBody>
          <a:bodyPr/>
          <a:lstStyle/>
          <a:p>
            <a:pPr>
              <a:defRPr/>
            </a:pPr>
            <a:r>
              <a:rPr lang="en-US" smtClean="0"/>
              <a:t>January 2014</a:t>
            </a:r>
            <a:endParaRPr lang="en-US"/>
          </a:p>
        </p:txBody>
      </p:sp>
      <p:sp>
        <p:nvSpPr>
          <p:cNvPr id="4" name="页脚占位符 3"/>
          <p:cNvSpPr>
            <a:spLocks noGrp="1"/>
          </p:cNvSpPr>
          <p:nvPr>
            <p:ph type="ftr" sz="quarter" idx="11"/>
          </p:nvPr>
        </p:nvSpPr>
        <p:spPr>
          <a:xfrm>
            <a:off x="6707012" y="6475413"/>
            <a:ext cx="1836913" cy="184666"/>
          </a:xfrm>
        </p:spPr>
        <p:txBody>
          <a:bodyPr/>
          <a:lstStyle/>
          <a:p>
            <a:pPr>
              <a:defRPr/>
            </a:pPr>
            <a:r>
              <a:rPr lang="en-US" dirty="0" smtClean="0"/>
              <a:t>Yu </a:t>
            </a:r>
            <a:r>
              <a:rPr lang="en-US" dirty="0" err="1" smtClean="0"/>
              <a:t>Cai</a:t>
            </a:r>
            <a:r>
              <a:rPr lang="en-US" dirty="0" smtClean="0"/>
              <a:t>, </a:t>
            </a:r>
            <a:r>
              <a:rPr lang="en-US" dirty="0" err="1" smtClean="0"/>
              <a:t>Huawei</a:t>
            </a:r>
            <a:r>
              <a:rPr lang="en-US" dirty="0" smtClean="0"/>
              <a:t> Technologies</a:t>
            </a:r>
            <a:endParaRPr lang="en-US" dirty="0"/>
          </a:p>
        </p:txBody>
      </p:sp>
      <p:sp>
        <p:nvSpPr>
          <p:cNvPr id="5" name="灯片编号占位符 4"/>
          <p:cNvSpPr>
            <a:spLocks noGrp="1"/>
          </p:cNvSpPr>
          <p:nvPr>
            <p:ph type="sldNum" sz="quarter" idx="12"/>
          </p:nvPr>
        </p:nvSpPr>
        <p:spPr/>
        <p:txBody>
          <a:bodyPr/>
          <a:lstStyle/>
          <a:p>
            <a:pPr>
              <a:defRPr/>
            </a:pPr>
            <a:r>
              <a:rPr lang="en-US" altLang="zh-CN" smtClean="0"/>
              <a:t>Slide </a:t>
            </a:r>
            <a:fld id="{A53D1C00-D3D6-408D-8817-913EB1405203}" type="slidenum">
              <a:rPr lang="en-US" altLang="zh-CN" smtClean="0"/>
              <a:pPr>
                <a:defRPr/>
              </a:pPr>
              <a:t>4</a:t>
            </a:fld>
            <a:endParaRPr lang="en-US" altLang="zh-CN"/>
          </a:p>
        </p:txBody>
      </p:sp>
      <p:sp>
        <p:nvSpPr>
          <p:cNvPr id="6" name="Content Placeholder 2"/>
          <p:cNvSpPr txBox="1">
            <a:spLocks/>
          </p:cNvSpPr>
          <p:nvPr/>
        </p:nvSpPr>
        <p:spPr>
          <a:xfrm>
            <a:off x="838200" y="1447800"/>
            <a:ext cx="7543800" cy="3429000"/>
          </a:xfrm>
          <a:prstGeom prst="rect">
            <a:avLst/>
          </a:prstGeom>
        </p:spPr>
        <p:txBody>
          <a:bodyPr>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Current proposals:</a:t>
            </a:r>
          </a:p>
          <a:p>
            <a:pPr marL="742950" lvl="1" indent="-285750">
              <a:spcBef>
                <a:spcPct val="20000"/>
              </a:spcBef>
              <a:buFont typeface="Arial" pitchFamily="34" charset="0"/>
              <a:buChar char="•"/>
              <a:defRPr/>
            </a:pPr>
            <a:r>
              <a:rPr lang="en-US" sz="1200" b="0" kern="0" dirty="0" smtClean="0">
                <a:latin typeface="+mn-lt"/>
              </a:rPr>
              <a:t>Full duplex radio [3][4]: UL and DL can share same spectrum band (In band or very close band STR);</a:t>
            </a:r>
          </a:p>
          <a:p>
            <a:pPr marL="742950" lvl="1" indent="-285750">
              <a:spcBef>
                <a:spcPct val="20000"/>
              </a:spcBef>
              <a:buFont typeface="Arial" pitchFamily="34" charset="0"/>
              <a:buChar char="•"/>
              <a:defRPr/>
            </a:pPr>
            <a:r>
              <a:rPr lang="en-US" sz="1200" b="0" kern="0" dirty="0" smtClean="0">
                <a:latin typeface="+mn-lt"/>
              </a:rPr>
              <a:t>FDD radio [1][9]: UL and DL occupy different frequency bands and belongs to 2 different radio interface and antennas;</a:t>
            </a:r>
          </a:p>
          <a:p>
            <a:pPr marL="742950" lvl="1" indent="-285750">
              <a:spcBef>
                <a:spcPct val="20000"/>
              </a:spcBef>
              <a:buFont typeface="Arial" pitchFamily="34" charset="0"/>
              <a:buChar char="•"/>
              <a:defRPr/>
            </a:pPr>
            <a:r>
              <a:rPr lang="en-US" altLang="zh-CN" sz="1200" b="0" kern="0" dirty="0" smtClean="0"/>
              <a:t>Multiple RF radios [8]: Legacy and HEW BSS interface synchronized in which either UL or DL transmission occurred.</a:t>
            </a:r>
            <a:endParaRPr lang="en-US" sz="1200" b="0" kern="0" dirty="0" smtClean="0">
              <a:latin typeface="+mn-lt"/>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200" b="1" i="0" u="none" strike="noStrike" kern="0" cap="none" spc="0" normalizeH="0" baseline="0" noProof="0" dirty="0" smtClean="0">
                <a:ln>
                  <a:noFill/>
                </a:ln>
                <a:solidFill>
                  <a:schemeClr val="tx1"/>
                </a:solidFill>
                <a:effectLst/>
                <a:uLnTx/>
                <a:uFillTx/>
                <a:latin typeface="+mn-lt"/>
                <a:ea typeface="+mn-ea"/>
                <a:cs typeface="+mn-cs"/>
              </a:rPr>
              <a:t>Challenges</a:t>
            </a:r>
          </a:p>
          <a:p>
            <a:pPr marL="742950" lvl="1" indent="-285750">
              <a:spcBef>
                <a:spcPct val="20000"/>
              </a:spcBef>
              <a:buFont typeface="Arial" pitchFamily="34" charset="0"/>
              <a:buChar char="•"/>
              <a:defRPr/>
            </a:pPr>
            <a:r>
              <a:rPr lang="en-US" sz="1150" b="0" kern="0" noProof="0" dirty="0" smtClean="0">
                <a:latin typeface="+mn-lt"/>
              </a:rPr>
              <a:t>Self interference cancellation (SIC) -- High isolation c</a:t>
            </a:r>
            <a:r>
              <a:rPr kumimoji="0" lang="en-US" sz="1150" b="0" i="0" u="none" strike="noStrike" kern="0" cap="none" spc="0" normalizeH="0" baseline="0" noProof="0" dirty="0" smtClean="0">
                <a:ln>
                  <a:noFill/>
                </a:ln>
                <a:solidFill>
                  <a:schemeClr val="tx1"/>
                </a:solidFill>
                <a:effectLst/>
                <a:uLnTx/>
                <a:uFillTx/>
                <a:latin typeface="+mn-lt"/>
              </a:rPr>
              <a:t>irculator/diplexer with associated BALUN</a:t>
            </a:r>
            <a:r>
              <a:rPr kumimoji="0" lang="en-US" sz="1150" b="0" i="0" u="none" strike="noStrike" kern="0" cap="none" spc="0" normalizeH="0" noProof="0" dirty="0" smtClean="0">
                <a:ln>
                  <a:noFill/>
                </a:ln>
                <a:solidFill>
                  <a:schemeClr val="tx1"/>
                </a:solidFill>
                <a:effectLst/>
                <a:uLnTx/>
                <a:uFillTx/>
                <a:latin typeface="+mn-lt"/>
              </a:rPr>
              <a:t> is</a:t>
            </a:r>
            <a:r>
              <a:rPr kumimoji="0" lang="en-US" sz="1150" b="0" i="0" u="none" strike="noStrike" kern="0" cap="none" spc="0" normalizeH="0" baseline="0" noProof="0" dirty="0" smtClean="0">
                <a:ln>
                  <a:noFill/>
                </a:ln>
                <a:solidFill>
                  <a:schemeClr val="tx1"/>
                </a:solidFill>
                <a:effectLst/>
                <a:uLnTx/>
                <a:uFillTx/>
                <a:latin typeface="+mn-lt"/>
              </a:rPr>
              <a:t> very bulky</a:t>
            </a:r>
            <a:r>
              <a:rPr lang="en-US" sz="1150" b="0" kern="0" dirty="0" smtClean="0">
                <a:latin typeface="+mn-lt"/>
              </a:rPr>
              <a:t>, difficult to design and impossible to be integrated on silicon; </a:t>
            </a:r>
            <a:r>
              <a:rPr lang="en-US" altLang="zh-CN" sz="1150" b="0" kern="0" dirty="0" smtClean="0"/>
              <a:t>Other analog or digital SIC techniques alone are difficult to achieve high enough UL/DL isolation;</a:t>
            </a:r>
            <a:r>
              <a:rPr lang="zh-CN" altLang="en-US" sz="1150" b="0" kern="0" dirty="0" smtClean="0"/>
              <a:t> </a:t>
            </a:r>
            <a:r>
              <a:rPr lang="en-US" altLang="zh-CN" sz="1150" b="0" kern="0" dirty="0" smtClean="0"/>
              <a:t>New</a:t>
            </a:r>
            <a:r>
              <a:rPr lang="zh-CN" altLang="en-US" sz="1150" b="0" kern="0" dirty="0" smtClean="0"/>
              <a:t> </a:t>
            </a:r>
            <a:r>
              <a:rPr lang="en-US" altLang="zh-CN" sz="1150" b="0" kern="0" dirty="0" smtClean="0"/>
              <a:t>compact active SIC method is still challenging. </a:t>
            </a:r>
            <a:endParaRPr kumimoji="0" lang="en-US" sz="1150" b="0" i="0" u="none" strike="noStrike" kern="0" cap="none" spc="0" normalizeH="0" noProof="0" dirty="0" smtClean="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150" b="0" kern="0" noProof="0" dirty="0" smtClean="0">
                <a:latin typeface="+mn-lt"/>
              </a:rPr>
              <a:t>Legacy</a:t>
            </a:r>
            <a:r>
              <a:rPr kumimoji="0" lang="en-US" sz="1150" b="0" i="0" u="none" strike="noStrike" kern="0" cap="none" spc="0" normalizeH="0" baseline="0" noProof="0" dirty="0" smtClean="0">
                <a:ln>
                  <a:noFill/>
                </a:ln>
                <a:solidFill>
                  <a:schemeClr val="tx1"/>
                </a:solidFill>
                <a:effectLst/>
                <a:uLnTx/>
                <a:uFillTx/>
                <a:latin typeface="+mn-lt"/>
              </a:rPr>
              <a:t> and</a:t>
            </a:r>
            <a:r>
              <a:rPr kumimoji="0" lang="en-US" sz="1150" b="0" i="0" u="none" strike="noStrike" kern="0" cap="none" spc="0" normalizeH="0" noProof="0" dirty="0" smtClean="0">
                <a:ln>
                  <a:noFill/>
                </a:ln>
                <a:solidFill>
                  <a:schemeClr val="tx1"/>
                </a:solidFill>
                <a:effectLst/>
                <a:uLnTx/>
                <a:uFillTx/>
                <a:latin typeface="+mn-lt"/>
              </a:rPr>
              <a:t> HEW</a:t>
            </a:r>
            <a:r>
              <a:rPr kumimoji="0" lang="en-US" sz="1150" b="0" i="0" u="none" strike="noStrike" kern="0" cap="none" spc="0" normalizeH="0" baseline="0" noProof="0" dirty="0" smtClean="0">
                <a:ln>
                  <a:noFill/>
                </a:ln>
                <a:solidFill>
                  <a:schemeClr val="tx1"/>
                </a:solidFill>
                <a:effectLst/>
                <a:uLnTx/>
                <a:uFillTx/>
                <a:latin typeface="+mn-lt"/>
              </a:rPr>
              <a:t> occupy in different frequency</a:t>
            </a:r>
            <a:r>
              <a:rPr kumimoji="0" lang="en-US" sz="1150" b="0" i="0" u="none" strike="noStrike" kern="0" cap="none" spc="0" normalizeH="0" noProof="0" dirty="0" smtClean="0">
                <a:ln>
                  <a:noFill/>
                </a:ln>
                <a:solidFill>
                  <a:schemeClr val="tx1"/>
                </a:solidFill>
                <a:effectLst/>
                <a:uLnTx/>
                <a:uFillTx/>
                <a:latin typeface="+mn-lt"/>
              </a:rPr>
              <a:t> bands  as shown in the figure below doubles the RF link numbers and therefore increases cost;</a:t>
            </a:r>
            <a:endParaRPr kumimoji="0" lang="en-US" sz="115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150" b="0" kern="0" noProof="0" dirty="0" smtClean="0">
                <a:latin typeface="+mn-lt"/>
              </a:rPr>
              <a:t>Two radio interface with separate antenna solution are difficult to migrate to MIMO since the total antenna and RF links numbers approaches  massive MIMO scale.</a:t>
            </a: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150" b="0" i="0" u="none" strike="noStrike" kern="0" cap="none" spc="0" normalizeH="0" dirty="0" smtClean="0">
                <a:ln>
                  <a:noFill/>
                </a:ln>
                <a:solidFill>
                  <a:schemeClr val="tx1"/>
                </a:solidFill>
                <a:effectLst/>
                <a:uLnTx/>
                <a:uFillTx/>
                <a:latin typeface="+mn-lt"/>
              </a:rPr>
              <a:t>Two radio links sharing common antenna interface might need very high Q diplexer which is usually not feasible or leave big free guard band between 1</a:t>
            </a:r>
            <a:r>
              <a:rPr kumimoji="0" lang="en-US" sz="1150" b="0" i="0" u="none" strike="noStrike" kern="0" cap="none" spc="0" normalizeH="0" baseline="30000" dirty="0" smtClean="0">
                <a:ln>
                  <a:noFill/>
                </a:ln>
                <a:solidFill>
                  <a:schemeClr val="tx1"/>
                </a:solidFill>
                <a:effectLst/>
                <a:uLnTx/>
                <a:uFillTx/>
                <a:latin typeface="+mn-lt"/>
              </a:rPr>
              <a:t>st</a:t>
            </a:r>
            <a:r>
              <a:rPr kumimoji="0" lang="en-US" sz="1150" b="0" i="0" u="none" strike="noStrike" kern="0" cap="none" spc="0" normalizeH="0" dirty="0" smtClean="0">
                <a:ln>
                  <a:noFill/>
                </a:ln>
                <a:solidFill>
                  <a:schemeClr val="tx1"/>
                </a:solidFill>
                <a:effectLst/>
                <a:uLnTx/>
                <a:uFillTx/>
                <a:latin typeface="+mn-lt"/>
              </a:rPr>
              <a:t> interface and 2</a:t>
            </a:r>
            <a:r>
              <a:rPr kumimoji="0" lang="en-US" sz="1150" b="0" i="0" u="none" strike="noStrike" kern="0" cap="none" spc="0" normalizeH="0" baseline="30000" dirty="0" smtClean="0">
                <a:ln>
                  <a:noFill/>
                </a:ln>
                <a:solidFill>
                  <a:schemeClr val="tx1"/>
                </a:solidFill>
                <a:effectLst/>
                <a:uLnTx/>
                <a:uFillTx/>
                <a:latin typeface="+mn-lt"/>
              </a:rPr>
              <a:t>nd</a:t>
            </a:r>
            <a:r>
              <a:rPr kumimoji="0" lang="en-US" sz="1150" b="0" i="0" u="none" strike="noStrike" kern="0" cap="none" spc="0" normalizeH="0" dirty="0" smtClean="0">
                <a:ln>
                  <a:noFill/>
                </a:ln>
                <a:solidFill>
                  <a:schemeClr val="tx1"/>
                </a:solidFill>
                <a:effectLst/>
                <a:uLnTx/>
                <a:uFillTx/>
                <a:latin typeface="+mn-lt"/>
              </a:rPr>
              <a:t> interface which will lower spectrum utilization significantly. </a:t>
            </a:r>
            <a:endParaRPr kumimoji="0" lang="en-US" sz="1150" b="0" i="0" u="none" strike="noStrike" kern="0" cap="none" spc="0" normalizeH="0" noProof="0" dirty="0" smtClean="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150" b="0" kern="0" dirty="0" smtClean="0">
                <a:latin typeface="+mn-lt"/>
              </a:rPr>
              <a:t>Neighboring UL and DL channels makes out of band emission (OOB) more severe since the current spectrum mask is not designed for such application scenarios, under current condition, adjacent channel normally is vacant when neighboring channel is busy.</a:t>
            </a:r>
            <a:r>
              <a:rPr kumimoji="0" lang="en-US" sz="1150" b="0" i="0" u="none" strike="noStrike" kern="0" cap="none" spc="0" normalizeH="0" noProof="0" dirty="0" smtClean="0">
                <a:ln>
                  <a:noFill/>
                </a:ln>
                <a:solidFill>
                  <a:schemeClr val="tx1"/>
                </a:solidFill>
                <a:effectLst/>
                <a:uLnTx/>
                <a:uFillTx/>
                <a:latin typeface="+mn-lt"/>
              </a:rPr>
              <a:t> </a:t>
            </a:r>
            <a:endParaRPr kumimoji="0" lang="en-US" sz="1150" b="0" i="0" u="none" strike="noStrike" kern="0" cap="none" spc="0" normalizeH="0" baseline="0" noProof="0" dirty="0" smtClean="0">
              <a:ln>
                <a:noFill/>
              </a:ln>
              <a:solidFill>
                <a:schemeClr val="tx1"/>
              </a:solidFill>
              <a:effectLst/>
              <a:uLnTx/>
              <a:uFillTx/>
              <a:latin typeface="+mn-lt"/>
            </a:endParaRPr>
          </a:p>
          <a:p>
            <a:pPr marL="742950" lvl="1" indent="-285750">
              <a:spcBef>
                <a:spcPct val="20000"/>
              </a:spcBef>
              <a:buFont typeface="Arial" pitchFamily="34" charset="0"/>
              <a:buChar char="•"/>
              <a:defRPr/>
            </a:pPr>
            <a:r>
              <a:rPr lang="en-US" altLang="zh-CN" sz="1150" b="0" kern="0" dirty="0" smtClean="0"/>
              <a:t>. . .</a:t>
            </a:r>
          </a:p>
        </p:txBody>
      </p:sp>
      <p:pic>
        <p:nvPicPr>
          <p:cNvPr id="29698" name="Picture 2"/>
          <p:cNvPicPr>
            <a:picLocks noChangeAspect="1" noChangeArrowheads="1"/>
          </p:cNvPicPr>
          <p:nvPr/>
        </p:nvPicPr>
        <p:blipFill>
          <a:blip r:embed="rId2" cstate="print"/>
          <a:srcRect l="29524" t="55619" r="12381" b="20000"/>
          <a:stretch>
            <a:fillRect/>
          </a:stretch>
        </p:blipFill>
        <p:spPr bwMode="auto">
          <a:xfrm>
            <a:off x="3657600" y="5257800"/>
            <a:ext cx="4876800" cy="1141786"/>
          </a:xfrm>
          <a:prstGeom prst="rect">
            <a:avLst/>
          </a:prstGeom>
          <a:noFill/>
          <a:ln w="9525">
            <a:noFill/>
            <a:miter lim="800000"/>
            <a:headEnd/>
            <a:tailEnd/>
          </a:ln>
        </p:spPr>
      </p:pic>
      <p:sp>
        <p:nvSpPr>
          <p:cNvPr id="8" name="TextBox 7"/>
          <p:cNvSpPr txBox="1"/>
          <p:nvPr/>
        </p:nvSpPr>
        <p:spPr>
          <a:xfrm>
            <a:off x="5715000" y="6248400"/>
            <a:ext cx="1447800" cy="215444"/>
          </a:xfrm>
          <a:prstGeom prst="rect">
            <a:avLst/>
          </a:prstGeom>
          <a:noFill/>
        </p:spPr>
        <p:txBody>
          <a:bodyPr wrap="square" rtlCol="0">
            <a:spAutoFit/>
          </a:bodyPr>
          <a:lstStyle/>
          <a:p>
            <a:r>
              <a:rPr lang="en-US" altLang="zh-CN" sz="800" dirty="0" smtClean="0"/>
              <a:t>Ref [8], LGE, 11-13-0539r0</a:t>
            </a:r>
            <a:endParaRPr lang="zh-CN" altLang="en-US" sz="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smtClean="0"/>
              <a:t>January 2014</a:t>
            </a:r>
            <a:endParaRPr lang="en-US"/>
          </a:p>
        </p:txBody>
      </p:sp>
      <p:sp>
        <p:nvSpPr>
          <p:cNvPr id="4" name="页脚占位符 3"/>
          <p:cNvSpPr>
            <a:spLocks noGrp="1"/>
          </p:cNvSpPr>
          <p:nvPr>
            <p:ph type="ftr" sz="quarter" idx="11"/>
          </p:nvPr>
        </p:nvSpPr>
        <p:spPr>
          <a:xfrm>
            <a:off x="6707012" y="6475413"/>
            <a:ext cx="1836913" cy="184666"/>
          </a:xfrm>
        </p:spPr>
        <p:txBody>
          <a:bodyPr/>
          <a:lstStyle/>
          <a:p>
            <a:pPr>
              <a:defRPr/>
            </a:pPr>
            <a:r>
              <a:rPr lang="en-US" dirty="0" smtClean="0"/>
              <a:t>Yu </a:t>
            </a:r>
            <a:r>
              <a:rPr lang="en-US" dirty="0" err="1" smtClean="0"/>
              <a:t>Cai</a:t>
            </a:r>
            <a:r>
              <a:rPr lang="en-US" dirty="0" smtClean="0"/>
              <a:t>, </a:t>
            </a:r>
            <a:r>
              <a:rPr lang="en-US" dirty="0" err="1" smtClean="0"/>
              <a:t>Huawei</a:t>
            </a:r>
            <a:r>
              <a:rPr lang="en-US" dirty="0" smtClean="0"/>
              <a:t> Technologies</a:t>
            </a:r>
            <a:endParaRPr lang="en-US" dirty="0"/>
          </a:p>
        </p:txBody>
      </p:sp>
      <p:sp>
        <p:nvSpPr>
          <p:cNvPr id="5" name="灯片编号占位符 4"/>
          <p:cNvSpPr>
            <a:spLocks noGrp="1"/>
          </p:cNvSpPr>
          <p:nvPr>
            <p:ph type="sldNum" sz="quarter" idx="12"/>
          </p:nvPr>
        </p:nvSpPr>
        <p:spPr/>
        <p:txBody>
          <a:bodyPr/>
          <a:lstStyle/>
          <a:p>
            <a:pPr>
              <a:defRPr/>
            </a:pPr>
            <a:r>
              <a:rPr lang="en-US" altLang="zh-CN" smtClean="0"/>
              <a:t>Slide </a:t>
            </a:r>
            <a:fld id="{A53D1C00-D3D6-408D-8817-913EB1405203}" type="slidenum">
              <a:rPr lang="en-US" altLang="zh-CN" smtClean="0"/>
              <a:pPr>
                <a:defRPr/>
              </a:pPr>
              <a:t>5</a:t>
            </a:fld>
            <a:endParaRPr lang="en-US" altLang="zh-CN"/>
          </a:p>
        </p:txBody>
      </p:sp>
      <p:sp>
        <p:nvSpPr>
          <p:cNvPr id="6" name="Content Placeholder 2"/>
          <p:cNvSpPr txBox="1">
            <a:spLocks/>
          </p:cNvSpPr>
          <p:nvPr/>
        </p:nvSpPr>
        <p:spPr>
          <a:xfrm>
            <a:off x="1143000" y="1752600"/>
            <a:ext cx="7239000" cy="3657600"/>
          </a:xfrm>
          <a:prstGeom prst="rect">
            <a:avLst/>
          </a:prstGeom>
        </p:spPr>
        <p:txBody>
          <a:bodyPr>
            <a:noAutofit/>
          </a:bodyPr>
          <a:lstStyle/>
          <a:p>
            <a:pPr marL="342900" lvl="0" indent="-342900">
              <a:spcBef>
                <a:spcPct val="20000"/>
              </a:spcBef>
              <a:buFont typeface="Arial" pitchFamily="34" charset="0"/>
              <a:buChar char="•"/>
              <a:defRPr/>
            </a:pPr>
            <a:r>
              <a:rPr lang="en-US" altLang="zh-CN" sz="1200" kern="0" dirty="0" smtClean="0"/>
              <a:t>Current proposals [5]:</a:t>
            </a:r>
          </a:p>
          <a:p>
            <a:pPr marL="742950" lvl="1" indent="-285750">
              <a:spcBef>
                <a:spcPct val="20000"/>
              </a:spcBef>
              <a:buFont typeface="Arial" pitchFamily="34" charset="0"/>
              <a:buChar char="•"/>
              <a:defRPr/>
            </a:pPr>
            <a:r>
              <a:rPr lang="en-US" altLang="zh-CN" sz="1200" b="0" kern="0" dirty="0" smtClean="0"/>
              <a:t>802.11ac supports multiple streams up to 8 while ref [5] proposed massive MIMO with dozens of antennas and tens of RF terminals in the same frequency band.</a:t>
            </a: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200" kern="0" dirty="0" smtClean="0">
                <a:latin typeface="+mn-lt"/>
              </a:rPr>
              <a:t>Challenges:</a:t>
            </a:r>
          </a:p>
          <a:p>
            <a:pPr marL="742950" marR="0" lvl="1" indent="-285750" defTabSz="914400" latinLnBrk="0">
              <a:lnSpc>
                <a:spcPct val="100000"/>
              </a:lnSpc>
              <a:spcBef>
                <a:spcPct val="20000"/>
              </a:spcBef>
              <a:buClrTx/>
              <a:buSzTx/>
              <a:buFont typeface="Arial" pitchFamily="34" charset="0"/>
              <a:buChar char="•"/>
              <a:tabLst/>
              <a:defRPr/>
            </a:pPr>
            <a:r>
              <a:rPr lang="en-US" altLang="zh-CN" sz="1200" i="1" kern="0" dirty="0" smtClean="0">
                <a:latin typeface="+mn-lt"/>
              </a:rPr>
              <a:t>Antenna Size &amp; Installation:</a:t>
            </a:r>
            <a:r>
              <a:rPr lang="zh-CN" altLang="en-US" sz="1200" i="1" kern="0" dirty="0" smtClean="0">
                <a:latin typeface="+mn-lt"/>
              </a:rPr>
              <a:t> </a:t>
            </a:r>
            <a:r>
              <a:rPr lang="en-US" altLang="zh-CN" sz="1200" b="0" kern="0" dirty="0" smtClean="0">
                <a:latin typeface="+mn-lt"/>
              </a:rPr>
              <a:t>Space between two neighboring antennas should be around half  wavelength in order to have spatial diversity. While the 5G frequency band’s wavelength is around 6cm, the single antenna size is at least a quarter wavelength. That makes large number of antenna array integration with STA very challenging. </a:t>
            </a:r>
          </a:p>
          <a:p>
            <a:pPr marL="742950" lvl="1" indent="-285750">
              <a:spcBef>
                <a:spcPct val="20000"/>
              </a:spcBef>
              <a:buFont typeface="Arial" pitchFamily="34" charset="0"/>
              <a:buChar char="•"/>
              <a:defRPr/>
            </a:pPr>
            <a:r>
              <a:rPr lang="en-US" altLang="zh-CN" sz="1200" i="1" kern="0" dirty="0" smtClean="0">
                <a:latin typeface="+mn-lt"/>
              </a:rPr>
              <a:t>Channel consistency &amp; RF link isolation: </a:t>
            </a:r>
            <a:r>
              <a:rPr lang="en-US" altLang="zh-CN" sz="1200" b="0" kern="0" dirty="0" smtClean="0">
                <a:latin typeface="+mn-lt"/>
              </a:rPr>
              <a:t>Large number of RF streams and associated circuit has to overcome inconsistency during fabrication and high isolation, low crosstalk between channels has to be kept in order to maximize spatial diversity. </a:t>
            </a:r>
          </a:p>
          <a:p>
            <a:pPr marL="742950" lvl="1" indent="-285750">
              <a:spcBef>
                <a:spcPct val="20000"/>
              </a:spcBef>
              <a:buFont typeface="Arial" pitchFamily="34" charset="0"/>
              <a:buChar char="•"/>
              <a:defRPr/>
            </a:pPr>
            <a:r>
              <a:rPr lang="en-US" altLang="zh-CN" sz="1200" i="1" kern="0" dirty="0" smtClean="0">
                <a:latin typeface="+mn-lt"/>
              </a:rPr>
              <a:t>Cross layer design &amp; digital RF Control: </a:t>
            </a:r>
            <a:r>
              <a:rPr lang="en-US" altLang="zh-CN" sz="1200" b="0" kern="0" dirty="0" smtClean="0"/>
              <a:t>Channel sounding overhead, </a:t>
            </a:r>
            <a:r>
              <a:rPr lang="en-US" altLang="zh-CN" sz="1200" b="0" kern="0" dirty="0" err="1" smtClean="0"/>
              <a:t>beamforming</a:t>
            </a:r>
            <a:r>
              <a:rPr lang="en-US" altLang="zh-CN" sz="1200" b="0" kern="0" dirty="0" smtClean="0"/>
              <a:t> and associated digital RF control implementation in terms of steering matrix calculation might put high pressure over MAC, PHY and Radio cross layer design and optimization. </a:t>
            </a:r>
            <a:endParaRPr lang="en-US" altLang="zh-CN" sz="1200" i="1" kern="0" dirty="0" smtClean="0">
              <a:latin typeface="+mn-lt"/>
            </a:endParaRPr>
          </a:p>
        </p:txBody>
      </p:sp>
      <p:sp>
        <p:nvSpPr>
          <p:cNvPr id="9" name="标题 1"/>
          <p:cNvSpPr txBox="1">
            <a:spLocks/>
          </p:cNvSpPr>
          <p:nvPr/>
        </p:nvSpPr>
        <p:spPr bwMode="auto">
          <a:xfrm>
            <a:off x="609600" y="762000"/>
            <a:ext cx="8153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dirty="0" smtClean="0"/>
              <a:t>Current proposals associated with massive MIMO</a:t>
            </a:r>
            <a:endParaRPr kumimoji="0" lang="zh-CN" altLang="en-US"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smtClean="0"/>
              <a:t>January 2014</a:t>
            </a:r>
            <a:endParaRPr lang="en-US"/>
          </a:p>
        </p:txBody>
      </p:sp>
      <p:sp>
        <p:nvSpPr>
          <p:cNvPr id="4" name="页脚占位符 3"/>
          <p:cNvSpPr>
            <a:spLocks noGrp="1"/>
          </p:cNvSpPr>
          <p:nvPr>
            <p:ph type="ftr" sz="quarter" idx="11"/>
          </p:nvPr>
        </p:nvSpPr>
        <p:spPr>
          <a:xfrm>
            <a:off x="6707012" y="6475413"/>
            <a:ext cx="1836913" cy="184666"/>
          </a:xfrm>
        </p:spPr>
        <p:txBody>
          <a:bodyPr/>
          <a:lstStyle/>
          <a:p>
            <a:pPr>
              <a:defRPr/>
            </a:pPr>
            <a:r>
              <a:rPr lang="en-US" dirty="0" smtClean="0"/>
              <a:t>Yu </a:t>
            </a:r>
            <a:r>
              <a:rPr lang="en-US" dirty="0" err="1" smtClean="0"/>
              <a:t>Cai</a:t>
            </a:r>
            <a:r>
              <a:rPr lang="en-US" dirty="0" smtClean="0"/>
              <a:t>, </a:t>
            </a:r>
            <a:r>
              <a:rPr lang="en-US" dirty="0" err="1" smtClean="0"/>
              <a:t>Huawei</a:t>
            </a:r>
            <a:r>
              <a:rPr lang="en-US" dirty="0" smtClean="0"/>
              <a:t> Technologies</a:t>
            </a:r>
            <a:endParaRPr lang="en-US" dirty="0"/>
          </a:p>
        </p:txBody>
      </p:sp>
      <p:sp>
        <p:nvSpPr>
          <p:cNvPr id="5" name="灯片编号占位符 4"/>
          <p:cNvSpPr>
            <a:spLocks noGrp="1"/>
          </p:cNvSpPr>
          <p:nvPr>
            <p:ph type="sldNum" sz="quarter" idx="12"/>
          </p:nvPr>
        </p:nvSpPr>
        <p:spPr/>
        <p:txBody>
          <a:bodyPr/>
          <a:lstStyle/>
          <a:p>
            <a:pPr>
              <a:defRPr/>
            </a:pPr>
            <a:r>
              <a:rPr lang="en-US" altLang="zh-CN" smtClean="0"/>
              <a:t>Slide </a:t>
            </a:r>
            <a:fld id="{A53D1C00-D3D6-408D-8817-913EB1405203}" type="slidenum">
              <a:rPr lang="en-US" altLang="zh-CN" smtClean="0"/>
              <a:pPr>
                <a:defRPr/>
              </a:pPr>
              <a:t>6</a:t>
            </a:fld>
            <a:endParaRPr lang="en-US" altLang="zh-CN"/>
          </a:p>
        </p:txBody>
      </p:sp>
      <p:sp>
        <p:nvSpPr>
          <p:cNvPr id="6" name="Line 8"/>
          <p:cNvSpPr>
            <a:spLocks noChangeShapeType="1"/>
          </p:cNvSpPr>
          <p:nvPr/>
        </p:nvSpPr>
        <p:spPr bwMode="auto">
          <a:xfrm flipV="1">
            <a:off x="990600" y="2165350"/>
            <a:ext cx="7964488" cy="3175"/>
          </a:xfrm>
          <a:prstGeom prst="line">
            <a:avLst/>
          </a:prstGeom>
          <a:noFill/>
          <a:ln w="76200">
            <a:solidFill>
              <a:srgbClr val="C00000"/>
            </a:solidFill>
            <a:round/>
            <a:headEnd/>
            <a:tailEnd type="triangle" w="med" len="med"/>
          </a:ln>
        </p:spPr>
        <p:txBody>
          <a:bodyPr lIns="67866" tIns="33933" rIns="67866" bIns="33933" anchor="ctr">
            <a:spAutoFit/>
          </a:bodyPr>
          <a:lstStyle/>
          <a:p>
            <a:endParaRPr lang="zh-CN" altLang="en-US"/>
          </a:p>
        </p:txBody>
      </p:sp>
      <p:sp>
        <p:nvSpPr>
          <p:cNvPr id="7" name="Line 13"/>
          <p:cNvSpPr>
            <a:spLocks noChangeShapeType="1"/>
          </p:cNvSpPr>
          <p:nvPr/>
        </p:nvSpPr>
        <p:spPr bwMode="auto">
          <a:xfrm>
            <a:off x="6351588" y="1873250"/>
            <a:ext cx="0" cy="307975"/>
          </a:xfrm>
          <a:prstGeom prst="line">
            <a:avLst/>
          </a:prstGeom>
          <a:noFill/>
          <a:ln w="66675">
            <a:solidFill>
              <a:srgbClr val="C00000"/>
            </a:solidFill>
            <a:round/>
            <a:headEnd/>
            <a:tailEnd/>
          </a:ln>
        </p:spPr>
        <p:txBody>
          <a:bodyPr wrap="none" lIns="67866" tIns="33933" rIns="67866" bIns="33933" anchor="ctr">
            <a:spAutoFit/>
          </a:bodyPr>
          <a:lstStyle/>
          <a:p>
            <a:endParaRPr lang="zh-CN" altLang="en-US"/>
          </a:p>
        </p:txBody>
      </p:sp>
      <p:sp>
        <p:nvSpPr>
          <p:cNvPr id="8" name="Text Box 15"/>
          <p:cNvSpPr txBox="1">
            <a:spLocks noChangeArrowheads="1"/>
          </p:cNvSpPr>
          <p:nvPr/>
        </p:nvSpPr>
        <p:spPr bwMode="auto">
          <a:xfrm>
            <a:off x="3729038" y="1614487"/>
            <a:ext cx="781050" cy="360363"/>
          </a:xfrm>
          <a:prstGeom prst="rect">
            <a:avLst/>
          </a:prstGeom>
          <a:noFill/>
          <a:ln w="9525" algn="ctr">
            <a:noFill/>
            <a:miter lim="800000"/>
            <a:headEnd/>
            <a:tailEnd/>
          </a:ln>
        </p:spPr>
        <p:txBody>
          <a:bodyPr lIns="67866" tIns="33933" rIns="67866" bIns="33933">
            <a:spAutoFit/>
          </a:bodyPr>
          <a:lstStyle/>
          <a:p>
            <a:pPr defTabSz="685800">
              <a:spcBef>
                <a:spcPct val="50000"/>
              </a:spcBef>
            </a:pPr>
            <a:r>
              <a:rPr lang="en-US" altLang="zh-CN" sz="1900" b="1" dirty="0" smtClean="0">
                <a:solidFill>
                  <a:schemeClr val="bg2"/>
                </a:solidFill>
                <a:latin typeface="Times New Roman" pitchFamily="18" charset="0"/>
                <a:ea typeface="楷体_GB2312" pitchFamily="49" charset="-122"/>
              </a:rPr>
              <a:t>2014</a:t>
            </a:r>
            <a:endParaRPr lang="zh-CN" altLang="en-US" sz="1900" b="1" dirty="0">
              <a:solidFill>
                <a:schemeClr val="bg2"/>
              </a:solidFill>
              <a:latin typeface="Times New Roman" pitchFamily="18" charset="0"/>
              <a:ea typeface="楷体_GB2312" pitchFamily="49" charset="-122"/>
            </a:endParaRPr>
          </a:p>
        </p:txBody>
      </p:sp>
      <p:sp>
        <p:nvSpPr>
          <p:cNvPr id="9" name="Text Box 17"/>
          <p:cNvSpPr txBox="1">
            <a:spLocks noChangeArrowheads="1"/>
          </p:cNvSpPr>
          <p:nvPr/>
        </p:nvSpPr>
        <p:spPr bwMode="auto">
          <a:xfrm>
            <a:off x="7245349" y="1613934"/>
            <a:ext cx="1374776" cy="360916"/>
          </a:xfrm>
          <a:prstGeom prst="rect">
            <a:avLst/>
          </a:prstGeom>
          <a:noFill/>
          <a:ln w="9525" algn="ctr">
            <a:noFill/>
            <a:miter lim="800000"/>
            <a:headEnd/>
            <a:tailEnd/>
          </a:ln>
        </p:spPr>
        <p:txBody>
          <a:bodyPr wrap="square" lIns="67866" tIns="33933" rIns="67866" bIns="33933">
            <a:spAutoFit/>
          </a:bodyPr>
          <a:lstStyle/>
          <a:p>
            <a:pPr defTabSz="685800">
              <a:spcBef>
                <a:spcPct val="50000"/>
              </a:spcBef>
            </a:pPr>
            <a:r>
              <a:rPr lang="en-US" altLang="zh-CN" sz="1900" b="1" dirty="0" smtClean="0">
                <a:solidFill>
                  <a:schemeClr val="bg2"/>
                </a:solidFill>
                <a:latin typeface="Times New Roman" pitchFamily="18" charset="0"/>
                <a:ea typeface="楷体_GB2312" pitchFamily="49" charset="-122"/>
              </a:rPr>
              <a:t>2018~2020</a:t>
            </a:r>
            <a:endParaRPr lang="zh-CN" altLang="en-US" sz="1900" b="1" dirty="0">
              <a:solidFill>
                <a:schemeClr val="bg2"/>
              </a:solidFill>
              <a:latin typeface="Times New Roman" pitchFamily="18" charset="0"/>
              <a:ea typeface="楷体_GB2312" pitchFamily="49" charset="-122"/>
            </a:endParaRPr>
          </a:p>
        </p:txBody>
      </p:sp>
      <p:sp>
        <p:nvSpPr>
          <p:cNvPr id="10" name="Text Box 15"/>
          <p:cNvSpPr txBox="1">
            <a:spLocks noChangeArrowheads="1"/>
          </p:cNvSpPr>
          <p:nvPr/>
        </p:nvSpPr>
        <p:spPr bwMode="auto">
          <a:xfrm>
            <a:off x="1381125" y="1616075"/>
            <a:ext cx="622300" cy="358775"/>
          </a:xfrm>
          <a:prstGeom prst="rect">
            <a:avLst/>
          </a:prstGeom>
          <a:noFill/>
          <a:ln w="9525" algn="ctr">
            <a:noFill/>
            <a:miter lim="800000"/>
            <a:headEnd/>
            <a:tailEnd/>
          </a:ln>
        </p:spPr>
        <p:txBody>
          <a:bodyPr lIns="67866" tIns="33933" rIns="67866" bIns="33933">
            <a:spAutoFit/>
          </a:bodyPr>
          <a:lstStyle/>
          <a:p>
            <a:pPr defTabSz="685800">
              <a:spcBef>
                <a:spcPct val="50000"/>
              </a:spcBef>
            </a:pPr>
            <a:r>
              <a:rPr lang="en-US" altLang="zh-CN" sz="1900" b="1" dirty="0" smtClean="0">
                <a:solidFill>
                  <a:schemeClr val="bg2"/>
                </a:solidFill>
                <a:latin typeface="Times New Roman" pitchFamily="18" charset="0"/>
                <a:ea typeface="楷体_GB2312" pitchFamily="49" charset="-122"/>
              </a:rPr>
              <a:t>2012</a:t>
            </a:r>
            <a:endParaRPr lang="zh-CN" altLang="en-US" sz="1900" b="1" dirty="0">
              <a:solidFill>
                <a:schemeClr val="bg2"/>
              </a:solidFill>
              <a:latin typeface="Times New Roman" pitchFamily="18" charset="0"/>
              <a:ea typeface="楷体_GB2312" pitchFamily="49" charset="-122"/>
            </a:endParaRPr>
          </a:p>
        </p:txBody>
      </p:sp>
      <p:sp>
        <p:nvSpPr>
          <p:cNvPr id="11" name="Line 7"/>
          <p:cNvSpPr>
            <a:spLocks noChangeShapeType="1"/>
          </p:cNvSpPr>
          <p:nvPr/>
        </p:nvSpPr>
        <p:spPr bwMode="gray">
          <a:xfrm>
            <a:off x="6351588" y="1954213"/>
            <a:ext cx="11112" cy="4294187"/>
          </a:xfrm>
          <a:prstGeom prst="line">
            <a:avLst/>
          </a:prstGeom>
          <a:noFill/>
          <a:ln w="9525">
            <a:solidFill>
              <a:schemeClr val="bg2"/>
            </a:solidFill>
            <a:prstDash val="dash"/>
            <a:round/>
            <a:headEnd/>
            <a:tailEnd/>
          </a:ln>
        </p:spPr>
        <p:txBody>
          <a:bodyPr lIns="78340" tIns="39170" rIns="78340" bIns="39170">
            <a:spAutoFit/>
          </a:bodyPr>
          <a:lstStyle/>
          <a:p>
            <a:endParaRPr lang="zh-CN" altLang="en-US"/>
          </a:p>
        </p:txBody>
      </p:sp>
      <p:sp>
        <p:nvSpPr>
          <p:cNvPr id="12" name="Line 7"/>
          <p:cNvSpPr>
            <a:spLocks noChangeShapeType="1"/>
          </p:cNvSpPr>
          <p:nvPr/>
        </p:nvSpPr>
        <p:spPr bwMode="gray">
          <a:xfrm>
            <a:off x="1965325" y="2035175"/>
            <a:ext cx="0" cy="4213225"/>
          </a:xfrm>
          <a:prstGeom prst="line">
            <a:avLst/>
          </a:prstGeom>
          <a:noFill/>
          <a:ln w="9525">
            <a:solidFill>
              <a:schemeClr val="bg2"/>
            </a:solidFill>
            <a:prstDash val="dash"/>
            <a:round/>
            <a:headEnd/>
            <a:tailEnd/>
          </a:ln>
        </p:spPr>
        <p:txBody>
          <a:bodyPr lIns="78340" tIns="39170" rIns="78340" bIns="39170">
            <a:spAutoFit/>
          </a:bodyPr>
          <a:lstStyle/>
          <a:p>
            <a:endParaRPr lang="zh-CN" altLang="en-US"/>
          </a:p>
        </p:txBody>
      </p:sp>
      <p:sp>
        <p:nvSpPr>
          <p:cNvPr id="13" name="Line 13"/>
          <p:cNvSpPr>
            <a:spLocks noChangeShapeType="1"/>
          </p:cNvSpPr>
          <p:nvPr/>
        </p:nvSpPr>
        <p:spPr bwMode="auto">
          <a:xfrm>
            <a:off x="1954213" y="1873250"/>
            <a:ext cx="0" cy="307975"/>
          </a:xfrm>
          <a:prstGeom prst="line">
            <a:avLst/>
          </a:prstGeom>
          <a:noFill/>
          <a:ln w="66675">
            <a:solidFill>
              <a:srgbClr val="C00000"/>
            </a:solidFill>
            <a:round/>
            <a:headEnd/>
            <a:tailEnd/>
          </a:ln>
        </p:spPr>
        <p:txBody>
          <a:bodyPr wrap="none" lIns="67866" tIns="33933" rIns="67866" bIns="33933" anchor="ctr">
            <a:spAutoFit/>
          </a:bodyPr>
          <a:lstStyle/>
          <a:p>
            <a:endParaRPr lang="zh-CN" altLang="en-US"/>
          </a:p>
        </p:txBody>
      </p:sp>
      <p:grpSp>
        <p:nvGrpSpPr>
          <p:cNvPr id="14" name="组合 44"/>
          <p:cNvGrpSpPr>
            <a:grpSpLocks/>
          </p:cNvGrpSpPr>
          <p:nvPr/>
        </p:nvGrpSpPr>
        <p:grpSpPr bwMode="auto">
          <a:xfrm>
            <a:off x="2995613" y="1989138"/>
            <a:ext cx="1117600" cy="192087"/>
            <a:chOff x="3040332" y="1345225"/>
            <a:chExt cx="1305145" cy="225005"/>
          </a:xfrm>
        </p:grpSpPr>
        <p:sp>
          <p:nvSpPr>
            <p:cNvPr id="15" name="Line 13"/>
            <p:cNvSpPr>
              <a:spLocks noChangeShapeType="1"/>
            </p:cNvSpPr>
            <p:nvPr/>
          </p:nvSpPr>
          <p:spPr bwMode="auto">
            <a:xfrm>
              <a:off x="4345477" y="1345225"/>
              <a:ext cx="0" cy="180000"/>
            </a:xfrm>
            <a:prstGeom prst="line">
              <a:avLst/>
            </a:prstGeom>
            <a:noFill/>
            <a:ln w="66675">
              <a:solidFill>
                <a:srgbClr val="C00000"/>
              </a:solidFill>
              <a:round/>
              <a:headEnd/>
              <a:tailEnd/>
            </a:ln>
          </p:spPr>
          <p:txBody>
            <a:bodyPr wrap="none" lIns="79200" tIns="39600" rIns="79200" bIns="39600" anchor="ctr">
              <a:spAutoFit/>
            </a:bodyPr>
            <a:lstStyle/>
            <a:p>
              <a:endParaRPr lang="zh-CN" altLang="en-US"/>
            </a:p>
          </p:txBody>
        </p:sp>
        <p:sp>
          <p:nvSpPr>
            <p:cNvPr id="16" name="Line 13"/>
            <p:cNvSpPr>
              <a:spLocks noChangeShapeType="1"/>
            </p:cNvSpPr>
            <p:nvPr/>
          </p:nvSpPr>
          <p:spPr bwMode="auto">
            <a:xfrm>
              <a:off x="3040332" y="1390230"/>
              <a:ext cx="0" cy="180000"/>
            </a:xfrm>
            <a:prstGeom prst="line">
              <a:avLst/>
            </a:prstGeom>
            <a:noFill/>
            <a:ln w="66675">
              <a:solidFill>
                <a:srgbClr val="C00000"/>
              </a:solidFill>
              <a:round/>
              <a:headEnd/>
              <a:tailEnd/>
            </a:ln>
          </p:spPr>
          <p:txBody>
            <a:bodyPr wrap="none" lIns="79200" tIns="39600" rIns="79200" bIns="39600" anchor="ctr">
              <a:spAutoFit/>
            </a:bodyPr>
            <a:lstStyle/>
            <a:p>
              <a:endParaRPr lang="zh-CN" altLang="en-US"/>
            </a:p>
          </p:txBody>
        </p:sp>
      </p:grpSp>
      <p:sp>
        <p:nvSpPr>
          <p:cNvPr id="17" name="Line 13"/>
          <p:cNvSpPr>
            <a:spLocks noChangeShapeType="1"/>
          </p:cNvSpPr>
          <p:nvPr/>
        </p:nvSpPr>
        <p:spPr bwMode="auto">
          <a:xfrm>
            <a:off x="5232400" y="1989138"/>
            <a:ext cx="0" cy="153987"/>
          </a:xfrm>
          <a:prstGeom prst="line">
            <a:avLst/>
          </a:prstGeom>
          <a:noFill/>
          <a:ln w="66675">
            <a:solidFill>
              <a:srgbClr val="C00000"/>
            </a:solidFill>
            <a:round/>
            <a:headEnd/>
            <a:tailEnd/>
          </a:ln>
        </p:spPr>
        <p:txBody>
          <a:bodyPr wrap="none" lIns="67866" tIns="33933" rIns="67866" bIns="33933" anchor="ctr">
            <a:spAutoFit/>
          </a:bodyPr>
          <a:lstStyle/>
          <a:p>
            <a:endParaRPr lang="zh-CN" altLang="en-US"/>
          </a:p>
        </p:txBody>
      </p:sp>
      <p:sp>
        <p:nvSpPr>
          <p:cNvPr id="18" name="Line 13"/>
          <p:cNvSpPr>
            <a:spLocks noChangeShapeType="1"/>
          </p:cNvSpPr>
          <p:nvPr/>
        </p:nvSpPr>
        <p:spPr bwMode="auto">
          <a:xfrm>
            <a:off x="7469188" y="1989138"/>
            <a:ext cx="0" cy="153987"/>
          </a:xfrm>
          <a:prstGeom prst="line">
            <a:avLst/>
          </a:prstGeom>
          <a:noFill/>
          <a:ln w="66675">
            <a:solidFill>
              <a:srgbClr val="C00000"/>
            </a:solidFill>
            <a:round/>
            <a:headEnd/>
            <a:tailEnd/>
          </a:ln>
        </p:spPr>
        <p:txBody>
          <a:bodyPr wrap="none" lIns="67866" tIns="33933" rIns="67866" bIns="33933" anchor="ctr">
            <a:spAutoFit/>
          </a:bodyPr>
          <a:lstStyle/>
          <a:p>
            <a:endParaRPr lang="zh-CN" altLang="en-US"/>
          </a:p>
        </p:txBody>
      </p:sp>
      <p:sp>
        <p:nvSpPr>
          <p:cNvPr id="19" name="Text Box 15"/>
          <p:cNvSpPr txBox="1">
            <a:spLocks noChangeArrowheads="1"/>
          </p:cNvSpPr>
          <p:nvPr/>
        </p:nvSpPr>
        <p:spPr bwMode="auto">
          <a:xfrm>
            <a:off x="5648325" y="1614487"/>
            <a:ext cx="781050" cy="360363"/>
          </a:xfrm>
          <a:prstGeom prst="rect">
            <a:avLst/>
          </a:prstGeom>
          <a:noFill/>
          <a:ln w="9525" algn="ctr">
            <a:noFill/>
            <a:miter lim="800000"/>
            <a:headEnd/>
            <a:tailEnd/>
          </a:ln>
        </p:spPr>
        <p:txBody>
          <a:bodyPr lIns="67866" tIns="33933" rIns="67866" bIns="33933">
            <a:spAutoFit/>
          </a:bodyPr>
          <a:lstStyle/>
          <a:p>
            <a:pPr defTabSz="685800">
              <a:spcBef>
                <a:spcPct val="50000"/>
              </a:spcBef>
            </a:pPr>
            <a:r>
              <a:rPr lang="en-US" altLang="zh-CN" sz="1900" b="1" dirty="0" smtClean="0">
                <a:solidFill>
                  <a:schemeClr val="bg2"/>
                </a:solidFill>
                <a:latin typeface="Times New Roman" pitchFamily="18" charset="0"/>
                <a:ea typeface="楷体_GB2312" pitchFamily="49" charset="-122"/>
              </a:rPr>
              <a:t>2016</a:t>
            </a:r>
            <a:endParaRPr lang="zh-CN" altLang="en-US" sz="1900" b="1" dirty="0">
              <a:solidFill>
                <a:schemeClr val="bg2"/>
              </a:solidFill>
              <a:latin typeface="Times New Roman" pitchFamily="18" charset="0"/>
              <a:ea typeface="楷体_GB2312" pitchFamily="49" charset="-122"/>
            </a:endParaRPr>
          </a:p>
        </p:txBody>
      </p:sp>
      <p:graphicFrame>
        <p:nvGraphicFramePr>
          <p:cNvPr id="20" name="图示 19"/>
          <p:cNvGraphicFramePr/>
          <p:nvPr/>
        </p:nvGraphicFramePr>
        <p:xfrm>
          <a:off x="1152525" y="3019425"/>
          <a:ext cx="7315200" cy="83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1" name="组合 20"/>
          <p:cNvGrpSpPr/>
          <p:nvPr/>
        </p:nvGrpSpPr>
        <p:grpSpPr>
          <a:xfrm>
            <a:off x="1156096" y="3934777"/>
            <a:ext cx="7308056" cy="531495"/>
            <a:chOff x="765571" y="3429952"/>
            <a:chExt cx="7308056" cy="531495"/>
          </a:xfrm>
        </p:grpSpPr>
        <p:sp>
          <p:nvSpPr>
            <p:cNvPr id="22" name="任意多边形 21"/>
            <p:cNvSpPr/>
            <p:nvPr/>
          </p:nvSpPr>
          <p:spPr>
            <a:xfrm>
              <a:off x="765571" y="3429952"/>
              <a:ext cx="13287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97765" tIns="44006" rIns="309753" bIns="44006" numCol="1" spcCol="1270" anchor="ctr" anchorCtr="0">
              <a:noAutofit/>
            </a:bodyPr>
            <a:lstStyle/>
            <a:p>
              <a:pPr lvl="0" algn="ctr" defTabSz="1466850">
                <a:lnSpc>
                  <a:spcPct val="90000"/>
                </a:lnSpc>
                <a:spcBef>
                  <a:spcPct val="0"/>
                </a:spcBef>
                <a:spcAft>
                  <a:spcPct val="35000"/>
                </a:spcAft>
              </a:pPr>
              <a:endParaRPr lang="zh-CN" altLang="en-US" sz="3300" kern="1200" dirty="0"/>
            </a:p>
          </p:txBody>
        </p:sp>
        <p:sp>
          <p:nvSpPr>
            <p:cNvPr id="23" name="任意多边形 22"/>
            <p:cNvSpPr/>
            <p:nvPr/>
          </p:nvSpPr>
          <p:spPr>
            <a:xfrm>
              <a:off x="1961435" y="3429952"/>
              <a:ext cx="13287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97765" tIns="44006" rIns="309753" bIns="44006" numCol="1" spcCol="1270" anchor="ctr" anchorCtr="0">
              <a:noAutofit/>
            </a:bodyPr>
            <a:lstStyle/>
            <a:p>
              <a:pPr lvl="0" algn="ctr" defTabSz="1466850">
                <a:lnSpc>
                  <a:spcPct val="90000"/>
                </a:lnSpc>
                <a:spcBef>
                  <a:spcPct val="0"/>
                </a:spcBef>
                <a:spcAft>
                  <a:spcPct val="35000"/>
                </a:spcAft>
              </a:pPr>
              <a:endParaRPr lang="zh-CN" altLang="en-US" sz="3300" kern="1200" dirty="0"/>
            </a:p>
          </p:txBody>
        </p:sp>
        <p:sp>
          <p:nvSpPr>
            <p:cNvPr id="24" name="任意多边形 23"/>
            <p:cNvSpPr/>
            <p:nvPr/>
          </p:nvSpPr>
          <p:spPr>
            <a:xfrm>
              <a:off x="3048001" y="3429952"/>
              <a:ext cx="1438036"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4T4R</a:t>
              </a:r>
              <a:endParaRPr lang="zh-CN" altLang="en-US" sz="800" b="1" kern="1200" dirty="0"/>
            </a:p>
          </p:txBody>
        </p:sp>
        <p:sp>
          <p:nvSpPr>
            <p:cNvPr id="25" name="任意多边形 24"/>
            <p:cNvSpPr/>
            <p:nvPr/>
          </p:nvSpPr>
          <p:spPr>
            <a:xfrm>
              <a:off x="4267201" y="3429952"/>
              <a:ext cx="1414700"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6T6R</a:t>
              </a:r>
              <a:endParaRPr lang="zh-CN" altLang="en-US" sz="800" b="1" kern="1200" dirty="0"/>
            </a:p>
          </p:txBody>
        </p:sp>
        <p:sp>
          <p:nvSpPr>
            <p:cNvPr id="26" name="任意多边形 25"/>
            <p:cNvSpPr/>
            <p:nvPr/>
          </p:nvSpPr>
          <p:spPr>
            <a:xfrm>
              <a:off x="5486400" y="3429952"/>
              <a:ext cx="1391363"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8T8R</a:t>
              </a:r>
              <a:endParaRPr lang="zh-CN" altLang="en-US" sz="800" b="1" kern="1200" dirty="0"/>
            </a:p>
          </p:txBody>
        </p:sp>
        <p:sp>
          <p:nvSpPr>
            <p:cNvPr id="27" name="任意多边形 26"/>
            <p:cNvSpPr/>
            <p:nvPr/>
          </p:nvSpPr>
          <p:spPr>
            <a:xfrm>
              <a:off x="6629400" y="3429952"/>
              <a:ext cx="144422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20T20R </a:t>
              </a:r>
            </a:p>
            <a:p>
              <a:pPr lvl="0" algn="ctr" defTabSz="355600">
                <a:lnSpc>
                  <a:spcPct val="90000"/>
                </a:lnSpc>
                <a:spcBef>
                  <a:spcPct val="0"/>
                </a:spcBef>
                <a:spcAft>
                  <a:spcPct val="35000"/>
                </a:spcAft>
              </a:pPr>
              <a:r>
                <a:rPr lang="en-US" altLang="zh-CN" sz="800" b="1" kern="1200" dirty="0" smtClean="0"/>
                <a:t>Massive MIMO???</a:t>
              </a:r>
              <a:endParaRPr lang="zh-CN" altLang="en-US" sz="800" b="1" kern="1200" dirty="0"/>
            </a:p>
          </p:txBody>
        </p:sp>
      </p:grpSp>
      <p:sp>
        <p:nvSpPr>
          <p:cNvPr id="28" name="任意多边形 27"/>
          <p:cNvSpPr/>
          <p:nvPr/>
        </p:nvSpPr>
        <p:spPr>
          <a:xfrm>
            <a:off x="1066800" y="2409825"/>
            <a:ext cx="7391399"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5756" tIns="20003" rIns="285750" bIns="20003" numCol="1" spcCol="1270" anchor="ctr" anchorCtr="0">
            <a:noAutofit/>
          </a:bodyPr>
          <a:lstStyle/>
          <a:p>
            <a:pPr lvl="0" algn="ctr" defTabSz="666750">
              <a:lnSpc>
                <a:spcPct val="90000"/>
              </a:lnSpc>
              <a:spcBef>
                <a:spcPct val="0"/>
              </a:spcBef>
              <a:spcAft>
                <a:spcPct val="35000"/>
              </a:spcAft>
            </a:pPr>
            <a:r>
              <a:rPr lang="en-US" altLang="zh-CN" sz="1500" kern="1200" dirty="0" smtClean="0"/>
              <a:t>Study &amp; Task Group</a:t>
            </a:r>
            <a:endParaRPr lang="zh-CN" altLang="en-US" sz="1500" kern="1200" dirty="0"/>
          </a:p>
        </p:txBody>
      </p:sp>
      <p:grpSp>
        <p:nvGrpSpPr>
          <p:cNvPr id="29" name="组合 28"/>
          <p:cNvGrpSpPr/>
          <p:nvPr/>
        </p:nvGrpSpPr>
        <p:grpSpPr>
          <a:xfrm>
            <a:off x="1156096" y="4620577"/>
            <a:ext cx="7308056" cy="531495"/>
            <a:chOff x="765571" y="4115752"/>
            <a:chExt cx="7308056" cy="531495"/>
          </a:xfrm>
        </p:grpSpPr>
        <p:sp>
          <p:nvSpPr>
            <p:cNvPr id="30" name="任意多边形 29"/>
            <p:cNvSpPr/>
            <p:nvPr/>
          </p:nvSpPr>
          <p:spPr>
            <a:xfrm>
              <a:off x="765571" y="4115752"/>
              <a:ext cx="1672829"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TDD (80M)</a:t>
              </a:r>
              <a:endParaRPr lang="zh-CN" altLang="en-US" sz="800" b="1" kern="1200" dirty="0"/>
            </a:p>
          </p:txBody>
        </p:sp>
        <p:sp>
          <p:nvSpPr>
            <p:cNvPr id="31" name="任意多边形 30"/>
            <p:cNvSpPr/>
            <p:nvPr/>
          </p:nvSpPr>
          <p:spPr>
            <a:xfrm>
              <a:off x="1961435" y="4115752"/>
              <a:ext cx="13287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endParaRPr lang="zh-CN" altLang="en-US" sz="800" kern="1200" dirty="0"/>
            </a:p>
          </p:txBody>
        </p:sp>
        <p:sp>
          <p:nvSpPr>
            <p:cNvPr id="32" name="任意多边形 31"/>
            <p:cNvSpPr/>
            <p:nvPr/>
          </p:nvSpPr>
          <p:spPr>
            <a:xfrm>
              <a:off x="1905000" y="4115752"/>
              <a:ext cx="2895599"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kern="1200" dirty="0" smtClean="0"/>
                <a:t>11ac, Dual Band TDD(80M+80M)</a:t>
              </a:r>
              <a:endParaRPr lang="zh-CN" altLang="en-US" sz="800" kern="1200" dirty="0"/>
            </a:p>
          </p:txBody>
        </p:sp>
        <p:sp>
          <p:nvSpPr>
            <p:cNvPr id="33" name="任意多边形 32"/>
            <p:cNvSpPr/>
            <p:nvPr/>
          </p:nvSpPr>
          <p:spPr>
            <a:xfrm>
              <a:off x="4353163" y="4115752"/>
              <a:ext cx="21238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kern="1200" dirty="0" smtClean="0"/>
                <a:t>Dual Band TDD (160M)</a:t>
              </a:r>
              <a:endParaRPr lang="zh-CN" altLang="en-US" sz="800" kern="1200" dirty="0"/>
            </a:p>
          </p:txBody>
        </p:sp>
        <p:sp>
          <p:nvSpPr>
            <p:cNvPr id="34" name="任意多边形 33"/>
            <p:cNvSpPr/>
            <p:nvPr/>
          </p:nvSpPr>
          <p:spPr>
            <a:xfrm>
              <a:off x="6096000" y="4115752"/>
              <a:ext cx="197762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Concurrent Tri-band (600M)</a:t>
              </a:r>
            </a:p>
            <a:p>
              <a:pPr lvl="0" algn="ctr" defTabSz="355600">
                <a:lnSpc>
                  <a:spcPct val="90000"/>
                </a:lnSpc>
                <a:spcBef>
                  <a:spcPct val="0"/>
                </a:spcBef>
                <a:spcAft>
                  <a:spcPct val="35000"/>
                </a:spcAft>
              </a:pPr>
              <a:r>
                <a:rPr lang="en-US" altLang="zh-CN" sz="800" b="1" kern="1200" dirty="0" smtClean="0"/>
                <a:t>?????</a:t>
              </a:r>
              <a:endParaRPr lang="zh-CN" altLang="en-US" sz="800" b="1" kern="1200" dirty="0"/>
            </a:p>
          </p:txBody>
        </p:sp>
      </p:grpSp>
      <p:grpSp>
        <p:nvGrpSpPr>
          <p:cNvPr id="35" name="组合 34"/>
          <p:cNvGrpSpPr/>
          <p:nvPr/>
        </p:nvGrpSpPr>
        <p:grpSpPr>
          <a:xfrm>
            <a:off x="1156096" y="5306377"/>
            <a:ext cx="7308056" cy="531495"/>
            <a:chOff x="765571" y="4801552"/>
            <a:chExt cx="7308056" cy="531495"/>
          </a:xfrm>
        </p:grpSpPr>
        <p:sp>
          <p:nvSpPr>
            <p:cNvPr id="36" name="任意多边形 35"/>
            <p:cNvSpPr/>
            <p:nvPr/>
          </p:nvSpPr>
          <p:spPr>
            <a:xfrm>
              <a:off x="765571" y="4801552"/>
              <a:ext cx="13287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97765" tIns="44006" rIns="309753" bIns="44006" numCol="1" spcCol="1270" anchor="ctr" anchorCtr="0">
              <a:noAutofit/>
            </a:bodyPr>
            <a:lstStyle/>
            <a:p>
              <a:pPr lvl="0" algn="ctr" defTabSz="1466850">
                <a:lnSpc>
                  <a:spcPct val="90000"/>
                </a:lnSpc>
                <a:spcBef>
                  <a:spcPct val="0"/>
                </a:spcBef>
                <a:spcAft>
                  <a:spcPct val="35000"/>
                </a:spcAft>
              </a:pPr>
              <a:endParaRPr lang="zh-CN" altLang="en-US" sz="3300" kern="1200" dirty="0"/>
            </a:p>
          </p:txBody>
        </p:sp>
        <p:sp>
          <p:nvSpPr>
            <p:cNvPr id="37" name="任意多边形 36"/>
            <p:cNvSpPr/>
            <p:nvPr/>
          </p:nvSpPr>
          <p:spPr>
            <a:xfrm>
              <a:off x="1961435" y="4801552"/>
              <a:ext cx="2610565"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kern="1200" dirty="0" smtClean="0"/>
                <a:t>STR Proposal</a:t>
              </a:r>
              <a:endParaRPr lang="zh-CN" altLang="en-US" sz="800" kern="1200" dirty="0"/>
            </a:p>
          </p:txBody>
        </p:sp>
        <p:sp>
          <p:nvSpPr>
            <p:cNvPr id="38" name="任意多边形 37"/>
            <p:cNvSpPr/>
            <p:nvPr/>
          </p:nvSpPr>
          <p:spPr>
            <a:xfrm>
              <a:off x="4353163" y="4801552"/>
              <a:ext cx="132873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97765" tIns="44006" rIns="309753" bIns="44006" numCol="1" spcCol="1270" anchor="ctr" anchorCtr="0">
              <a:noAutofit/>
            </a:bodyPr>
            <a:lstStyle/>
            <a:p>
              <a:pPr lvl="0" algn="ctr" defTabSz="1466850">
                <a:lnSpc>
                  <a:spcPct val="90000"/>
                </a:lnSpc>
                <a:spcBef>
                  <a:spcPct val="0"/>
                </a:spcBef>
                <a:spcAft>
                  <a:spcPct val="35000"/>
                </a:spcAft>
              </a:pPr>
              <a:endParaRPr lang="zh-CN" altLang="en-US" sz="3300" kern="1200" dirty="0"/>
            </a:p>
          </p:txBody>
        </p:sp>
        <p:sp>
          <p:nvSpPr>
            <p:cNvPr id="39" name="任意多边形 38"/>
            <p:cNvSpPr/>
            <p:nvPr/>
          </p:nvSpPr>
          <p:spPr>
            <a:xfrm>
              <a:off x="4114800" y="4801552"/>
              <a:ext cx="2762963"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b="1" kern="1200" dirty="0" smtClean="0"/>
                <a:t>STR (UL&amp;DL)</a:t>
              </a:r>
              <a:endParaRPr lang="zh-CN" altLang="en-US" sz="800" b="1" kern="1200" dirty="0"/>
            </a:p>
          </p:txBody>
        </p:sp>
        <p:sp>
          <p:nvSpPr>
            <p:cNvPr id="40" name="任意多边形 39"/>
            <p:cNvSpPr/>
            <p:nvPr/>
          </p:nvSpPr>
          <p:spPr>
            <a:xfrm>
              <a:off x="6400800" y="4801552"/>
              <a:ext cx="1672827"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kern="1200" dirty="0" smtClean="0"/>
                <a:t>STR </a:t>
              </a:r>
            </a:p>
            <a:p>
              <a:pPr lvl="0" algn="ctr" defTabSz="355600">
                <a:lnSpc>
                  <a:spcPct val="90000"/>
                </a:lnSpc>
                <a:spcBef>
                  <a:spcPct val="0"/>
                </a:spcBef>
                <a:spcAft>
                  <a:spcPct val="35000"/>
                </a:spcAft>
              </a:pPr>
              <a:r>
                <a:rPr lang="en-US" altLang="zh-CN" sz="800" kern="1200" dirty="0" smtClean="0"/>
                <a:t>(In Band)</a:t>
              </a:r>
            </a:p>
            <a:p>
              <a:pPr lvl="0" algn="ctr" defTabSz="355600">
                <a:lnSpc>
                  <a:spcPct val="90000"/>
                </a:lnSpc>
                <a:spcBef>
                  <a:spcPct val="0"/>
                </a:spcBef>
                <a:spcAft>
                  <a:spcPct val="35000"/>
                </a:spcAft>
              </a:pPr>
              <a:r>
                <a:rPr lang="en-US" altLang="zh-CN" sz="800" kern="1200" dirty="0" smtClean="0"/>
                <a:t>?????????</a:t>
              </a:r>
              <a:endParaRPr lang="zh-CN" altLang="en-US" sz="800" kern="1200" dirty="0"/>
            </a:p>
          </p:txBody>
        </p:sp>
      </p:grpSp>
      <p:sp>
        <p:nvSpPr>
          <p:cNvPr id="42" name="标题 1"/>
          <p:cNvSpPr txBox="1">
            <a:spLocks/>
          </p:cNvSpPr>
          <p:nvPr/>
        </p:nvSpPr>
        <p:spPr bwMode="auto">
          <a:xfrm>
            <a:off x="1143000" y="838200"/>
            <a:ext cx="69342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b="1" i="0" u="none" strike="noStrike" kern="0" cap="none" spc="0" normalizeH="0" baseline="0" noProof="0" dirty="0" smtClean="0">
                <a:ln>
                  <a:noFill/>
                </a:ln>
                <a:effectLst/>
                <a:uLnTx/>
                <a:uFillTx/>
                <a:latin typeface="+mj-lt"/>
                <a:ea typeface="+mj-ea"/>
                <a:cs typeface="+mj-cs"/>
              </a:rPr>
              <a:t>Estimated Technical Trend</a:t>
            </a:r>
            <a:r>
              <a:rPr kumimoji="0" lang="en-US" altLang="zh-CN" b="1" i="0" u="none" strike="noStrike" kern="0" cap="none" spc="0" normalizeH="0" noProof="0" dirty="0" smtClean="0">
                <a:ln>
                  <a:noFill/>
                </a:ln>
                <a:effectLst/>
                <a:uLnTx/>
                <a:uFillTx/>
                <a:latin typeface="+mj-lt"/>
                <a:ea typeface="+mj-ea"/>
                <a:cs typeface="+mj-cs"/>
              </a:rPr>
              <a:t> and HEW Timeline</a:t>
            </a:r>
            <a:endParaRPr kumimoji="0" lang="zh-CN" altLang="en-US" b="1" i="0" u="none" strike="noStrike" kern="0" cap="none" spc="0" normalizeH="0" baseline="0" noProof="0" dirty="0">
              <a:ln>
                <a:noFill/>
              </a:ln>
              <a:effectLst/>
              <a:uLnTx/>
              <a:uFillTx/>
              <a:latin typeface="+mj-lt"/>
              <a:ea typeface="+mj-ea"/>
              <a:cs typeface="+mj-cs"/>
            </a:endParaRPr>
          </a:p>
        </p:txBody>
      </p:sp>
      <p:sp>
        <p:nvSpPr>
          <p:cNvPr id="45" name="任意多边形 44"/>
          <p:cNvSpPr/>
          <p:nvPr/>
        </p:nvSpPr>
        <p:spPr>
          <a:xfrm>
            <a:off x="1152525" y="3933825"/>
            <a:ext cx="2743200" cy="531495"/>
          </a:xfrm>
          <a:custGeom>
            <a:avLst/>
            <a:gdLst>
              <a:gd name="connsiteX0" fmla="*/ 0 w 1328737"/>
              <a:gd name="connsiteY0" fmla="*/ 0 h 531495"/>
              <a:gd name="connsiteX1" fmla="*/ 1062990 w 1328737"/>
              <a:gd name="connsiteY1" fmla="*/ 0 h 531495"/>
              <a:gd name="connsiteX2" fmla="*/ 1328737 w 1328737"/>
              <a:gd name="connsiteY2" fmla="*/ 265748 h 531495"/>
              <a:gd name="connsiteX3" fmla="*/ 1062990 w 1328737"/>
              <a:gd name="connsiteY3" fmla="*/ 531495 h 531495"/>
              <a:gd name="connsiteX4" fmla="*/ 0 w 1328737"/>
              <a:gd name="connsiteY4" fmla="*/ 531495 h 531495"/>
              <a:gd name="connsiteX5" fmla="*/ 265748 w 1328737"/>
              <a:gd name="connsiteY5" fmla="*/ 265748 h 531495"/>
              <a:gd name="connsiteX6" fmla="*/ 0 w 1328737"/>
              <a:gd name="connsiteY6" fmla="*/ 0 h 53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8737" h="531495">
                <a:moveTo>
                  <a:pt x="0" y="0"/>
                </a:moveTo>
                <a:lnTo>
                  <a:pt x="1062990" y="0"/>
                </a:lnTo>
                <a:lnTo>
                  <a:pt x="1328737" y="265748"/>
                </a:lnTo>
                <a:lnTo>
                  <a:pt x="1062990" y="531495"/>
                </a:lnTo>
                <a:lnTo>
                  <a:pt x="0" y="531495"/>
                </a:lnTo>
                <a:lnTo>
                  <a:pt x="265748" y="26574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7752" tIns="10668" rIns="276415" bIns="10668" numCol="1" spcCol="1270" anchor="ctr" anchorCtr="0">
            <a:noAutofit/>
          </a:bodyPr>
          <a:lstStyle/>
          <a:p>
            <a:pPr lvl="0" algn="ctr" defTabSz="355600">
              <a:lnSpc>
                <a:spcPct val="90000"/>
              </a:lnSpc>
              <a:spcBef>
                <a:spcPct val="0"/>
              </a:spcBef>
              <a:spcAft>
                <a:spcPct val="35000"/>
              </a:spcAft>
            </a:pPr>
            <a:r>
              <a:rPr lang="en-US" altLang="zh-CN" sz="800" dirty="0" smtClean="0"/>
              <a:t>3</a:t>
            </a:r>
            <a:r>
              <a:rPr lang="en-US" altLang="zh-CN" sz="800" b="1" kern="1200" dirty="0" smtClean="0"/>
              <a:t>T3R</a:t>
            </a:r>
            <a:endParaRPr lang="zh-CN" altLang="en-US" sz="800" b="1" kern="1200" dirty="0"/>
          </a:p>
        </p:txBody>
      </p:sp>
      <p:sp>
        <p:nvSpPr>
          <p:cNvPr id="46" name="TextBox 45"/>
          <p:cNvSpPr txBox="1"/>
          <p:nvPr/>
        </p:nvSpPr>
        <p:spPr>
          <a:xfrm>
            <a:off x="152400" y="2513826"/>
            <a:ext cx="1600200" cy="276999"/>
          </a:xfrm>
          <a:prstGeom prst="rect">
            <a:avLst/>
          </a:prstGeom>
          <a:noFill/>
        </p:spPr>
        <p:txBody>
          <a:bodyPr wrap="square" rtlCol="0">
            <a:spAutoFit/>
          </a:bodyPr>
          <a:lstStyle/>
          <a:p>
            <a:r>
              <a:rPr lang="en-US" altLang="zh-CN" sz="1200" dirty="0" smtClean="0"/>
              <a:t>802.11HEW Timeline</a:t>
            </a:r>
            <a:endParaRPr lang="zh-CN" altLang="en-US" sz="1200" dirty="0"/>
          </a:p>
        </p:txBody>
      </p:sp>
      <p:sp>
        <p:nvSpPr>
          <p:cNvPr id="47" name="TextBox 46"/>
          <p:cNvSpPr txBox="1"/>
          <p:nvPr/>
        </p:nvSpPr>
        <p:spPr>
          <a:xfrm>
            <a:off x="152400" y="3171825"/>
            <a:ext cx="1066800" cy="461665"/>
          </a:xfrm>
          <a:prstGeom prst="rect">
            <a:avLst/>
          </a:prstGeom>
          <a:noFill/>
        </p:spPr>
        <p:txBody>
          <a:bodyPr wrap="square" rtlCol="0">
            <a:spAutoFit/>
          </a:bodyPr>
          <a:lstStyle/>
          <a:p>
            <a:r>
              <a:rPr lang="en-US" altLang="zh-CN" sz="1200" dirty="0" smtClean="0"/>
              <a:t>Integration Capability </a:t>
            </a:r>
            <a:endParaRPr lang="zh-CN" altLang="en-US" sz="1200" dirty="0"/>
          </a:p>
        </p:txBody>
      </p:sp>
      <p:sp>
        <p:nvSpPr>
          <p:cNvPr id="48" name="TextBox 47"/>
          <p:cNvSpPr txBox="1"/>
          <p:nvPr/>
        </p:nvSpPr>
        <p:spPr>
          <a:xfrm>
            <a:off x="228600" y="3933825"/>
            <a:ext cx="1066800" cy="461665"/>
          </a:xfrm>
          <a:prstGeom prst="rect">
            <a:avLst/>
          </a:prstGeom>
          <a:noFill/>
        </p:spPr>
        <p:txBody>
          <a:bodyPr wrap="square" rtlCol="0">
            <a:spAutoFit/>
          </a:bodyPr>
          <a:lstStyle/>
          <a:p>
            <a:r>
              <a:rPr lang="en-US" altLang="zh-CN" sz="1200" dirty="0" smtClean="0"/>
              <a:t>Multiple streams</a:t>
            </a:r>
            <a:endParaRPr lang="zh-CN" altLang="en-US" sz="1200" dirty="0"/>
          </a:p>
        </p:txBody>
      </p:sp>
      <p:sp>
        <p:nvSpPr>
          <p:cNvPr id="49" name="TextBox 48"/>
          <p:cNvSpPr txBox="1"/>
          <p:nvPr/>
        </p:nvSpPr>
        <p:spPr>
          <a:xfrm>
            <a:off x="228600" y="4619625"/>
            <a:ext cx="1066800" cy="461665"/>
          </a:xfrm>
          <a:prstGeom prst="rect">
            <a:avLst/>
          </a:prstGeom>
          <a:noFill/>
        </p:spPr>
        <p:txBody>
          <a:bodyPr wrap="square" rtlCol="0">
            <a:spAutoFit/>
          </a:bodyPr>
          <a:lstStyle/>
          <a:p>
            <a:r>
              <a:rPr lang="en-US" altLang="zh-CN" sz="1200" dirty="0" smtClean="0"/>
              <a:t>Wideband utilization</a:t>
            </a:r>
            <a:endParaRPr lang="zh-CN" altLang="en-US" sz="1200" dirty="0"/>
          </a:p>
        </p:txBody>
      </p:sp>
      <p:sp>
        <p:nvSpPr>
          <p:cNvPr id="50" name="TextBox 49"/>
          <p:cNvSpPr txBox="1"/>
          <p:nvPr/>
        </p:nvSpPr>
        <p:spPr>
          <a:xfrm>
            <a:off x="228600" y="5381625"/>
            <a:ext cx="1066800" cy="276999"/>
          </a:xfrm>
          <a:prstGeom prst="rect">
            <a:avLst/>
          </a:prstGeom>
          <a:noFill/>
        </p:spPr>
        <p:txBody>
          <a:bodyPr wrap="square" rtlCol="0">
            <a:spAutoFit/>
          </a:bodyPr>
          <a:lstStyle/>
          <a:p>
            <a:r>
              <a:rPr lang="en-US" altLang="zh-CN" sz="1200" dirty="0" smtClean="0"/>
              <a:t>STR solution</a:t>
            </a:r>
            <a:endParaRPr lang="zh-CN" alt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685800"/>
            <a:ext cx="7772400" cy="762000"/>
          </a:xfrm>
        </p:spPr>
        <p:txBody>
          <a:bodyPr/>
          <a:lstStyle/>
          <a:p>
            <a:r>
              <a:rPr lang="en-US" altLang="zh-CN" sz="2400" dirty="0" smtClean="0">
                <a:ea typeface="宋体" charset="-122"/>
              </a:rPr>
              <a:t>When would new techs be ready?</a:t>
            </a:r>
            <a:endParaRPr lang="zh-CN" altLang="en-US" sz="2400" dirty="0" smtClean="0">
              <a:ea typeface="宋体" charset="-122"/>
            </a:endParaRPr>
          </a:p>
        </p:txBody>
      </p:sp>
      <p:sp>
        <p:nvSpPr>
          <p:cNvPr id="9219" name="内容占位符 2"/>
          <p:cNvSpPr>
            <a:spLocks noGrp="1"/>
          </p:cNvSpPr>
          <p:nvPr>
            <p:ph idx="1"/>
          </p:nvPr>
        </p:nvSpPr>
        <p:spPr>
          <a:xfrm>
            <a:off x="685800" y="1752600"/>
            <a:ext cx="7772400" cy="3962400"/>
          </a:xfrm>
        </p:spPr>
        <p:txBody>
          <a:bodyPr/>
          <a:lstStyle/>
          <a:p>
            <a:r>
              <a:rPr lang="en-US" altLang="zh-CN" b="0" dirty="0" smtClean="0">
                <a:ea typeface="宋体" charset="-122"/>
              </a:rPr>
              <a:t>In the foreseeable future until 2018, the STR and massive MIMO technologies won’t be ready for large scale commercial deployment probably. </a:t>
            </a:r>
          </a:p>
          <a:p>
            <a:r>
              <a:rPr lang="en-US" altLang="zh-CN" b="0" dirty="0" smtClean="0">
                <a:ea typeface="宋体" charset="-122"/>
              </a:rPr>
              <a:t>Shouldn’t we consider these proposed innovative solutions in HEW if these technologies are going to be mature in the near future?</a:t>
            </a:r>
          </a:p>
          <a:p>
            <a:r>
              <a:rPr lang="en-US" altLang="zh-CN" dirty="0" smtClean="0">
                <a:ea typeface="宋体" charset="-122"/>
              </a:rPr>
              <a:t>…….</a:t>
            </a:r>
          </a:p>
          <a:p>
            <a:endParaRPr lang="en-US" altLang="zh-CN" sz="1200" dirty="0" smtClean="0">
              <a:ea typeface="宋体" charset="-122"/>
            </a:endParaRPr>
          </a:p>
        </p:txBody>
      </p:sp>
      <p:sp>
        <p:nvSpPr>
          <p:cNvPr id="9220" name="日期占位符 3"/>
          <p:cNvSpPr>
            <a:spLocks noGrp="1"/>
          </p:cNvSpPr>
          <p:nvPr>
            <p:ph type="dt" sz="quarter" idx="10"/>
          </p:nvPr>
        </p:nvSpPr>
        <p:spPr>
          <a:noFill/>
        </p:spPr>
        <p:txBody>
          <a:bodyPr/>
          <a:lstStyle/>
          <a:p>
            <a:r>
              <a:rPr lang="en-US" altLang="zh-CN">
                <a:ea typeface="宋体" charset="-122"/>
              </a:rPr>
              <a:t>January 2014</a:t>
            </a:r>
          </a:p>
        </p:txBody>
      </p:sp>
      <p:sp>
        <p:nvSpPr>
          <p:cNvPr id="9221" name="页脚占位符 4"/>
          <p:cNvSpPr>
            <a:spLocks noGrp="1"/>
          </p:cNvSpPr>
          <p:nvPr>
            <p:ph type="ftr" sz="quarter" idx="11"/>
          </p:nvPr>
        </p:nvSpPr>
        <p:spPr>
          <a:xfrm>
            <a:off x="6707012" y="6475413"/>
            <a:ext cx="1836913" cy="184666"/>
          </a:xfrm>
          <a:noFill/>
        </p:spPr>
        <p:txBody>
          <a:bodyPr/>
          <a:lstStyle/>
          <a:p>
            <a:r>
              <a:rPr lang="en-US" altLang="zh-CN" dirty="0" smtClean="0">
                <a:ea typeface="宋体" charset="-122"/>
              </a:rPr>
              <a:t>Yu </a:t>
            </a:r>
            <a:r>
              <a:rPr lang="en-US" altLang="zh-CN" dirty="0" err="1" smtClean="0">
                <a:ea typeface="宋体" charset="-122"/>
              </a:rPr>
              <a:t>Cai</a:t>
            </a:r>
            <a:r>
              <a:rPr lang="en-US" altLang="zh-CN" dirty="0" smtClean="0">
                <a:ea typeface="宋体" charset="-122"/>
              </a:rPr>
              <a:t>, </a:t>
            </a:r>
            <a:r>
              <a:rPr lang="en-US" altLang="zh-CN" dirty="0" err="1">
                <a:ea typeface="宋体" charset="-122"/>
              </a:rPr>
              <a:t>Huawei</a:t>
            </a:r>
            <a:r>
              <a:rPr lang="en-US" altLang="zh-CN" dirty="0">
                <a:ea typeface="宋体" charset="-122"/>
              </a:rPr>
              <a:t> Technologies</a:t>
            </a:r>
          </a:p>
        </p:txBody>
      </p:sp>
      <p:sp>
        <p:nvSpPr>
          <p:cNvPr id="9222" name="灯片编号占位符 5"/>
          <p:cNvSpPr>
            <a:spLocks noGrp="1"/>
          </p:cNvSpPr>
          <p:nvPr>
            <p:ph type="sldNum" sz="quarter" idx="12"/>
          </p:nvPr>
        </p:nvSpPr>
        <p:spPr>
          <a:noFill/>
        </p:spPr>
        <p:txBody>
          <a:bodyPr/>
          <a:lstStyle/>
          <a:p>
            <a:r>
              <a:rPr lang="en-US" altLang="zh-CN">
                <a:ea typeface="宋体" charset="-122"/>
              </a:rPr>
              <a:t>Slide </a:t>
            </a:r>
            <a:fld id="{9EB46AB3-9170-4C0F-BD49-5524E0723EB7}" type="slidenum">
              <a:rPr lang="en-US" altLang="zh-CN">
                <a:ea typeface="宋体" charset="-122"/>
              </a:rPr>
              <a:pPr/>
              <a:t>7</a:t>
            </a:fld>
            <a:endParaRPr lang="en-US" altLang="zh-CN">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685800"/>
            <a:ext cx="7772400" cy="762000"/>
          </a:xfrm>
        </p:spPr>
        <p:txBody>
          <a:bodyPr/>
          <a:lstStyle/>
          <a:p>
            <a:r>
              <a:rPr lang="en-US" altLang="zh-CN" sz="2400" dirty="0" smtClean="0">
                <a:ea typeface="宋体" charset="-122"/>
              </a:rPr>
              <a:t>Open questions</a:t>
            </a:r>
            <a:endParaRPr lang="zh-CN" altLang="en-US" sz="2400" dirty="0" smtClean="0">
              <a:ea typeface="宋体" charset="-122"/>
            </a:endParaRPr>
          </a:p>
        </p:txBody>
      </p:sp>
      <p:sp>
        <p:nvSpPr>
          <p:cNvPr id="9219" name="内容占位符 2"/>
          <p:cNvSpPr>
            <a:spLocks noGrp="1"/>
          </p:cNvSpPr>
          <p:nvPr>
            <p:ph idx="1"/>
          </p:nvPr>
        </p:nvSpPr>
        <p:spPr>
          <a:xfrm>
            <a:off x="685800" y="1371600"/>
            <a:ext cx="7772400" cy="4495800"/>
          </a:xfrm>
        </p:spPr>
        <p:txBody>
          <a:bodyPr/>
          <a:lstStyle/>
          <a:p>
            <a:r>
              <a:rPr lang="en-US" altLang="zh-CN" sz="1050" dirty="0" smtClean="0">
                <a:ea typeface="宋体" charset="-122"/>
              </a:rPr>
              <a:t> </a:t>
            </a:r>
            <a:r>
              <a:rPr lang="en-US" altLang="zh-CN" sz="1050" dirty="0" smtClean="0"/>
              <a:t>Whether we need a mandatory full 5GHz (UNII-1/2/2 extended/3) band support in HEW</a:t>
            </a:r>
            <a:r>
              <a:rPr lang="en-US" altLang="zh-CN" sz="1050" dirty="0" smtClean="0">
                <a:ea typeface="宋体" charset="-122"/>
              </a:rPr>
              <a:t>:</a:t>
            </a:r>
          </a:p>
          <a:p>
            <a:pPr>
              <a:buNone/>
            </a:pPr>
            <a:r>
              <a:rPr lang="en-US" altLang="zh-CN" sz="1050" dirty="0" smtClean="0">
                <a:ea typeface="宋体" charset="-122"/>
              </a:rPr>
              <a:t>                </a:t>
            </a:r>
            <a:r>
              <a:rPr lang="en-US" altLang="zh-CN" sz="1050" b="0" dirty="0" smtClean="0">
                <a:ea typeface="宋体" charset="-122"/>
              </a:rPr>
              <a:t>As the current 802.11HEW considered UNII -1/2/2 extended/3 band an implementation decision, would the concurrent full 5GHz band solution be mandatory in the future? That would pose high pressure on the on-chip ADC and have great impact over transceiver architecture.</a:t>
            </a:r>
          </a:p>
          <a:p>
            <a:r>
              <a:rPr lang="en-US" altLang="zh-CN" sz="1050" dirty="0" smtClean="0">
                <a:ea typeface="宋体" charset="-122"/>
              </a:rPr>
              <a:t>Multi-channel multiplexing and legacy primary channel selection:</a:t>
            </a:r>
          </a:p>
          <a:p>
            <a:pPr>
              <a:buNone/>
            </a:pPr>
            <a:r>
              <a:rPr lang="zh-CN" altLang="en-US" sz="1050" dirty="0" smtClean="0">
                <a:ea typeface="宋体" charset="-122"/>
              </a:rPr>
              <a:t>                </a:t>
            </a:r>
            <a:r>
              <a:rPr lang="en-US" altLang="zh-CN" sz="1050" b="0" dirty="0" smtClean="0">
                <a:ea typeface="宋体" charset="-122"/>
              </a:rPr>
              <a:t>Current primary channel selection mechanism is regarded highly inefficient in terms of spectrum utilization under high density populated area. Therefore, how to resolve multi-channel assignment for different users becomes critical. Even with the potential solution such as 1 band for legacy BSS and the other for HEW BSS, achieving highly efficient multi-user multiplexing solution within each BSS band is still open for 802.11HEW radio designers! </a:t>
            </a:r>
          </a:p>
          <a:p>
            <a:r>
              <a:rPr lang="en-US" altLang="zh-CN" sz="1050" dirty="0" smtClean="0">
                <a:ea typeface="宋体" charset="-122"/>
              </a:rPr>
              <a:t>One Radios or multiple Radios:</a:t>
            </a:r>
          </a:p>
          <a:p>
            <a:pPr>
              <a:buNone/>
            </a:pPr>
            <a:r>
              <a:rPr lang="en-US" altLang="zh-CN" sz="1050" dirty="0" smtClean="0">
                <a:ea typeface="宋体" charset="-122"/>
              </a:rPr>
              <a:t>               </a:t>
            </a:r>
            <a:r>
              <a:rPr lang="en-US" altLang="zh-CN" sz="1050" b="0" dirty="0" smtClean="0">
                <a:ea typeface="宋体" charset="-122"/>
              </a:rPr>
              <a:t>In order to make STR or multi-user multiplexing possible, two radio links might need to be adopted if downward compatible with legacy 802.11 radios is required!  One might be legacy 802.11 radio and the other is for HEW radio. The solutions might double the RF link numbers as well as the antennas.  Therefore, the associated design challenges for multiple streams applications which requires 3 or more antennas are evident.</a:t>
            </a:r>
          </a:p>
          <a:p>
            <a:r>
              <a:rPr lang="en-US" altLang="zh-CN" sz="1050" dirty="0" smtClean="0">
                <a:ea typeface="宋体" charset="-122"/>
              </a:rPr>
              <a:t>UL/DL isolation, SIC and spectrum mask:</a:t>
            </a:r>
          </a:p>
          <a:p>
            <a:pPr>
              <a:buNone/>
            </a:pPr>
            <a:r>
              <a:rPr lang="en-US" altLang="zh-CN" sz="1050" dirty="0" smtClean="0">
                <a:ea typeface="宋体" charset="-122"/>
              </a:rPr>
              <a:t>               </a:t>
            </a:r>
            <a:r>
              <a:rPr lang="en-US" altLang="zh-CN" sz="1050" b="0" dirty="0" smtClean="0">
                <a:ea typeface="宋体" charset="-122"/>
              </a:rPr>
              <a:t> STR transmission in neighboring channels may pose significant challenges to the receiver. If strong interference from TX link coupling to highly sensitive RX link, either LNA or ADC would be blocked or saturated, under which fledgling techniques such as high isolation circulator, high Q diplexer/filter or advanced SIC are strongly needed. Otherwise, big guard band or vacant subcarrier might be introduced to alleviate pressure on the issues. Loss of </a:t>
            </a:r>
            <a:r>
              <a:rPr lang="en-US" altLang="zh-CN" sz="1050" b="0" dirty="0" err="1" smtClean="0">
                <a:ea typeface="宋体" charset="-122"/>
              </a:rPr>
              <a:t>orthogonality</a:t>
            </a:r>
            <a:r>
              <a:rPr lang="en-US" altLang="zh-CN" sz="1050" b="0" i="1" dirty="0" smtClean="0"/>
              <a:t> </a:t>
            </a:r>
            <a:r>
              <a:rPr lang="en-US" altLang="zh-CN" sz="1050" b="0" dirty="0" smtClean="0">
                <a:ea typeface="宋体" charset="-122"/>
              </a:rPr>
              <a:t>between unsynchronized legacy and HEW radio chain might lead to out of band spurious worsen. Legacy spectrum mask might need to be under tougher scrutiny as well and new specs should be adopted if necessary.</a:t>
            </a:r>
          </a:p>
          <a:p>
            <a:r>
              <a:rPr lang="en-US" altLang="zh-CN" sz="1050" dirty="0" smtClean="0">
                <a:ea typeface="宋体" charset="-122"/>
              </a:rPr>
              <a:t>High Q passive devices, high efficiency wideband PA</a:t>
            </a:r>
          </a:p>
          <a:p>
            <a:pPr>
              <a:buNone/>
            </a:pPr>
            <a:r>
              <a:rPr lang="en-US" altLang="zh-CN" sz="1050" dirty="0" smtClean="0">
                <a:ea typeface="宋体" charset="-122"/>
              </a:rPr>
              <a:t>                 </a:t>
            </a:r>
            <a:r>
              <a:rPr lang="en-US" altLang="zh-CN" sz="1050" b="0" dirty="0" smtClean="0">
                <a:ea typeface="宋体" charset="-122"/>
              </a:rPr>
              <a:t>In the receiver side for 2 radio solution, if the band gap between legacy and Hew radio is narrow (for example, 20MHz, Q&gt;250), the planar diplexer with reasonable cost will be very challenging to make in RX side. Similar problem for channel selection filter for  neighboring DL or UL channel.  Wideband, small size, low cost,  high Q passive device is eternal problem for high selectivity receiver. The other  issue is the power consumption in TX side. For high PAPR OFDM symbol and class A power amplifier, every 3 dB </a:t>
            </a:r>
            <a:r>
              <a:rPr lang="en-US" altLang="zh-CN" sz="1050" b="0" dirty="0" err="1" smtClean="0">
                <a:ea typeface="宋体" charset="-122"/>
              </a:rPr>
              <a:t>backoff</a:t>
            </a:r>
            <a:r>
              <a:rPr lang="en-US" altLang="zh-CN" sz="1050" b="0" dirty="0" smtClean="0">
                <a:ea typeface="宋体" charset="-122"/>
              </a:rPr>
              <a:t> will lead 50% efficiency loss. But high efficiency PA (class D/F) won’t have enough bandwidth to cover HEW application. How to balance linearity and efficiency might be open for HEW as well.</a:t>
            </a:r>
            <a:endParaRPr lang="en-US" altLang="zh-CN" sz="1050" dirty="0" smtClean="0">
              <a:ea typeface="宋体" charset="-122"/>
            </a:endParaRPr>
          </a:p>
          <a:p>
            <a:r>
              <a:rPr lang="en-US" altLang="zh-CN" sz="1050" dirty="0" smtClean="0">
                <a:ea typeface="宋体" charset="-122"/>
              </a:rPr>
              <a:t>…….</a:t>
            </a:r>
          </a:p>
          <a:p>
            <a:endParaRPr lang="en-US" altLang="zh-CN" sz="1200" dirty="0" smtClean="0">
              <a:ea typeface="宋体" charset="-122"/>
            </a:endParaRPr>
          </a:p>
        </p:txBody>
      </p:sp>
      <p:sp>
        <p:nvSpPr>
          <p:cNvPr id="9220" name="日期占位符 3"/>
          <p:cNvSpPr>
            <a:spLocks noGrp="1"/>
          </p:cNvSpPr>
          <p:nvPr>
            <p:ph type="dt" sz="quarter" idx="10"/>
          </p:nvPr>
        </p:nvSpPr>
        <p:spPr>
          <a:noFill/>
        </p:spPr>
        <p:txBody>
          <a:bodyPr/>
          <a:lstStyle/>
          <a:p>
            <a:r>
              <a:rPr lang="en-US" altLang="zh-CN" dirty="0">
                <a:ea typeface="宋体" charset="-122"/>
              </a:rPr>
              <a:t>January 2014</a:t>
            </a:r>
          </a:p>
        </p:txBody>
      </p:sp>
      <p:sp>
        <p:nvSpPr>
          <p:cNvPr id="9221" name="页脚占位符 4"/>
          <p:cNvSpPr>
            <a:spLocks noGrp="1"/>
          </p:cNvSpPr>
          <p:nvPr>
            <p:ph type="ftr" sz="quarter" idx="11"/>
          </p:nvPr>
        </p:nvSpPr>
        <p:spPr>
          <a:xfrm>
            <a:off x="6707012" y="6475413"/>
            <a:ext cx="1836913" cy="184666"/>
          </a:xfrm>
          <a:noFill/>
        </p:spPr>
        <p:txBody>
          <a:bodyPr/>
          <a:lstStyle/>
          <a:p>
            <a:r>
              <a:rPr lang="en-US" altLang="zh-CN" dirty="0" smtClean="0">
                <a:ea typeface="宋体" charset="-122"/>
              </a:rPr>
              <a:t>Yu </a:t>
            </a:r>
            <a:r>
              <a:rPr lang="en-US" altLang="zh-CN" dirty="0" err="1" smtClean="0">
                <a:ea typeface="宋体" charset="-122"/>
              </a:rPr>
              <a:t>Cai</a:t>
            </a:r>
            <a:r>
              <a:rPr lang="en-US" altLang="zh-CN" dirty="0" smtClean="0">
                <a:ea typeface="宋体" charset="-122"/>
              </a:rPr>
              <a:t>, </a:t>
            </a:r>
            <a:r>
              <a:rPr lang="en-US" altLang="zh-CN" dirty="0" err="1">
                <a:ea typeface="宋体" charset="-122"/>
              </a:rPr>
              <a:t>Huawei</a:t>
            </a:r>
            <a:r>
              <a:rPr lang="en-US" altLang="zh-CN" dirty="0">
                <a:ea typeface="宋体" charset="-122"/>
              </a:rPr>
              <a:t> Technologies</a:t>
            </a:r>
          </a:p>
        </p:txBody>
      </p:sp>
      <p:sp>
        <p:nvSpPr>
          <p:cNvPr id="9222" name="灯片编号占位符 5"/>
          <p:cNvSpPr>
            <a:spLocks noGrp="1"/>
          </p:cNvSpPr>
          <p:nvPr>
            <p:ph type="sldNum" sz="quarter" idx="12"/>
          </p:nvPr>
        </p:nvSpPr>
        <p:spPr>
          <a:noFill/>
        </p:spPr>
        <p:txBody>
          <a:bodyPr/>
          <a:lstStyle/>
          <a:p>
            <a:r>
              <a:rPr lang="en-US" altLang="zh-CN">
                <a:ea typeface="宋体" charset="-122"/>
              </a:rPr>
              <a:t>Slide </a:t>
            </a:r>
            <a:fld id="{9EB46AB3-9170-4C0F-BD49-5524E0723EB7}" type="slidenum">
              <a:rPr lang="en-US" altLang="zh-CN">
                <a:ea typeface="宋体" charset="-122"/>
              </a:rPr>
              <a:pPr/>
              <a:t>8</a:t>
            </a:fld>
            <a:endParaRPr lang="en-US" altLang="zh-CN">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sz="2400" dirty="0" smtClean="0">
                <a:ea typeface="宋体" charset="-122"/>
              </a:rPr>
              <a:t>Reference</a:t>
            </a:r>
            <a:endParaRPr lang="zh-CN" altLang="en-US" sz="2400" dirty="0" smtClean="0">
              <a:ea typeface="宋体" charset="-122"/>
            </a:endParaRPr>
          </a:p>
        </p:txBody>
      </p:sp>
      <p:sp>
        <p:nvSpPr>
          <p:cNvPr id="10244" name="日期占位符 3"/>
          <p:cNvSpPr>
            <a:spLocks noGrp="1"/>
          </p:cNvSpPr>
          <p:nvPr>
            <p:ph type="dt" sz="quarter" idx="10"/>
          </p:nvPr>
        </p:nvSpPr>
        <p:spPr>
          <a:noFill/>
        </p:spPr>
        <p:txBody>
          <a:bodyPr/>
          <a:lstStyle/>
          <a:p>
            <a:r>
              <a:rPr lang="en-US" altLang="zh-CN">
                <a:ea typeface="宋体" charset="-122"/>
              </a:rPr>
              <a:t>January 2014</a:t>
            </a:r>
          </a:p>
        </p:txBody>
      </p:sp>
      <p:sp>
        <p:nvSpPr>
          <p:cNvPr id="10245" name="页脚占位符 4"/>
          <p:cNvSpPr>
            <a:spLocks noGrp="1"/>
          </p:cNvSpPr>
          <p:nvPr>
            <p:ph type="ftr" sz="quarter" idx="11"/>
          </p:nvPr>
        </p:nvSpPr>
        <p:spPr>
          <a:xfrm>
            <a:off x="6707012" y="6475413"/>
            <a:ext cx="1836913" cy="184666"/>
          </a:xfrm>
          <a:noFill/>
        </p:spPr>
        <p:txBody>
          <a:bodyPr/>
          <a:lstStyle/>
          <a:p>
            <a:r>
              <a:rPr lang="en-US" altLang="zh-CN" dirty="0" smtClean="0">
                <a:ea typeface="宋体" charset="-122"/>
              </a:rPr>
              <a:t>Yu </a:t>
            </a:r>
            <a:r>
              <a:rPr lang="en-US" altLang="zh-CN" dirty="0" err="1" smtClean="0">
                <a:ea typeface="宋体" charset="-122"/>
              </a:rPr>
              <a:t>Cai</a:t>
            </a:r>
            <a:r>
              <a:rPr lang="en-US" altLang="zh-CN" dirty="0" smtClean="0">
                <a:ea typeface="宋体" charset="-122"/>
              </a:rPr>
              <a:t>, </a:t>
            </a:r>
            <a:r>
              <a:rPr lang="en-US" altLang="zh-CN" dirty="0" err="1">
                <a:ea typeface="宋体" charset="-122"/>
              </a:rPr>
              <a:t>Huawei</a:t>
            </a:r>
            <a:r>
              <a:rPr lang="en-US" altLang="zh-CN" dirty="0">
                <a:ea typeface="宋体" charset="-122"/>
              </a:rPr>
              <a:t> Technologies</a:t>
            </a:r>
          </a:p>
        </p:txBody>
      </p:sp>
      <p:sp>
        <p:nvSpPr>
          <p:cNvPr id="10246" name="灯片编号占位符 5"/>
          <p:cNvSpPr>
            <a:spLocks noGrp="1"/>
          </p:cNvSpPr>
          <p:nvPr>
            <p:ph type="sldNum" sz="quarter" idx="12"/>
          </p:nvPr>
        </p:nvSpPr>
        <p:spPr>
          <a:noFill/>
        </p:spPr>
        <p:txBody>
          <a:bodyPr/>
          <a:lstStyle/>
          <a:p>
            <a:r>
              <a:rPr lang="en-US" altLang="zh-CN">
                <a:ea typeface="宋体" charset="-122"/>
              </a:rPr>
              <a:t>Slide </a:t>
            </a:r>
            <a:fld id="{17D17727-ED72-4754-8226-951BB3D09AB8}" type="slidenum">
              <a:rPr lang="en-US" altLang="zh-CN">
                <a:ea typeface="宋体" charset="-122"/>
              </a:rPr>
              <a:pPr/>
              <a:t>9</a:t>
            </a:fld>
            <a:endParaRPr lang="en-US" altLang="zh-CN">
              <a:ea typeface="宋体" charset="-122"/>
            </a:endParaRPr>
          </a:p>
        </p:txBody>
      </p:sp>
      <p:graphicFrame>
        <p:nvGraphicFramePr>
          <p:cNvPr id="9" name="表格 8"/>
          <p:cNvGraphicFramePr>
            <a:graphicFrameLocks noGrp="1"/>
          </p:cNvGraphicFramePr>
          <p:nvPr/>
        </p:nvGraphicFramePr>
        <p:xfrm>
          <a:off x="1066800" y="1828800"/>
          <a:ext cx="7010399" cy="3865744"/>
        </p:xfrm>
        <a:graphic>
          <a:graphicData uri="http://schemas.openxmlformats.org/drawingml/2006/table">
            <a:tbl>
              <a:tblPr firstRow="1" bandRow="1">
                <a:tableStyleId>{5C22544A-7EE6-4342-B048-85BDC9FD1C3A}</a:tableStyleId>
              </a:tblPr>
              <a:tblGrid>
                <a:gridCol w="762000"/>
                <a:gridCol w="1612490"/>
                <a:gridCol w="1724332"/>
                <a:gridCol w="2149669"/>
                <a:gridCol w="761908"/>
              </a:tblGrid>
              <a:tr h="222743">
                <a:tc>
                  <a:txBody>
                    <a:bodyPr/>
                    <a:lstStyle/>
                    <a:p>
                      <a:endParaRPr lang="zh-CN" altLang="en-US" sz="1000" dirty="0"/>
                    </a:p>
                  </a:txBody>
                  <a:tcPr anchor="ctr" anchorCtr="1"/>
                </a:tc>
                <a:tc>
                  <a:txBody>
                    <a:bodyPr/>
                    <a:lstStyle/>
                    <a:p>
                      <a:r>
                        <a:rPr lang="en-US" altLang="zh-CN" sz="1000" dirty="0" smtClean="0"/>
                        <a:t>Author</a:t>
                      </a:r>
                      <a:endParaRPr lang="zh-CN" altLang="en-US" sz="1000" dirty="0"/>
                    </a:p>
                  </a:txBody>
                  <a:tcPr anchor="ctr" anchorCtr="1"/>
                </a:tc>
                <a:tc>
                  <a:txBody>
                    <a:bodyPr/>
                    <a:lstStyle/>
                    <a:p>
                      <a:r>
                        <a:rPr lang="en-US" altLang="zh-CN" sz="1000" dirty="0" smtClean="0"/>
                        <a:t>Title</a:t>
                      </a:r>
                      <a:endParaRPr lang="zh-CN" altLang="en-US" sz="1000" dirty="0"/>
                    </a:p>
                  </a:txBody>
                  <a:tcPr anchor="ctr" anchorCtr="1"/>
                </a:tc>
                <a:tc>
                  <a:txBody>
                    <a:bodyPr/>
                    <a:lstStyle/>
                    <a:p>
                      <a:r>
                        <a:rPr lang="en-US" altLang="zh-CN" sz="1000" dirty="0" smtClean="0"/>
                        <a:t>Source</a:t>
                      </a:r>
                      <a:endParaRPr lang="zh-CN" altLang="en-US" sz="1000" dirty="0"/>
                    </a:p>
                  </a:txBody>
                  <a:tcPr anchor="ctr" anchorCtr="1"/>
                </a:tc>
                <a:tc>
                  <a:txBody>
                    <a:bodyPr/>
                    <a:lstStyle/>
                    <a:p>
                      <a:r>
                        <a:rPr lang="en-US" altLang="zh-CN" sz="1000" dirty="0" smtClean="0"/>
                        <a:t>Date</a:t>
                      </a:r>
                      <a:endParaRPr lang="zh-CN" altLang="en-US" sz="1000" dirty="0"/>
                    </a:p>
                  </a:txBody>
                  <a:tcPr anchor="ctr" anchorCtr="1"/>
                </a:tc>
              </a:tr>
              <a:tr h="361957">
                <a:tc>
                  <a:txBody>
                    <a:bodyPr/>
                    <a:lstStyle/>
                    <a:p>
                      <a:r>
                        <a:rPr lang="en-US" altLang="zh-CN" sz="800" dirty="0" smtClean="0"/>
                        <a:t>[1]</a:t>
                      </a:r>
                      <a:endParaRPr lang="zh-CN" altLang="en-US" sz="800" dirty="0"/>
                    </a:p>
                  </a:txBody>
                  <a:tcPr anchor="ctr" anchorCtr="1"/>
                </a:tc>
                <a:tc>
                  <a:txBody>
                    <a:bodyPr/>
                    <a:lstStyle/>
                    <a:p>
                      <a:r>
                        <a:rPr lang="en-US" altLang="zh-CN" sz="800" kern="1200" dirty="0" smtClean="0">
                          <a:solidFill>
                            <a:schemeClr val="dk1"/>
                          </a:solidFill>
                          <a:latin typeface="+mn-lt"/>
                          <a:ea typeface="+mn-ea"/>
                          <a:cs typeface="+mn-cs"/>
                        </a:rPr>
                        <a:t>Philip Levis</a:t>
                      </a:r>
                      <a:endParaRPr lang="zh-CN" altLang="en-US" sz="800" dirty="0"/>
                    </a:p>
                  </a:txBody>
                  <a:tcPr anchor="ctr" anchorCtr="1"/>
                </a:tc>
                <a:tc>
                  <a:txBody>
                    <a:bodyPr/>
                    <a:lstStyle/>
                    <a:p>
                      <a:r>
                        <a:rPr lang="en-US" altLang="zh-CN" sz="800" dirty="0" smtClean="0"/>
                        <a:t>STR Radios and STR Media Access</a:t>
                      </a:r>
                      <a:endParaRPr lang="zh-CN" altLang="en-US" sz="800" dirty="0"/>
                    </a:p>
                  </a:txBody>
                  <a:tcPr anchor="ctr" anchorCtr="1"/>
                </a:tc>
                <a:tc>
                  <a:txBody>
                    <a:bodyPr/>
                    <a:lstStyle/>
                    <a:p>
                      <a:r>
                        <a:rPr lang="en-US" altLang="zh-CN" sz="800" dirty="0" smtClean="0"/>
                        <a:t>11-13-1421-00-0hew-str-radios-and-str-media-access.pptx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2013-11-13</a:t>
                      </a:r>
                      <a:endParaRPr lang="zh-CN" altLang="en-US" sz="800" dirty="0" smtClean="0"/>
                    </a:p>
                  </a:txBody>
                  <a:tcPr anchor="ctr" anchorCtr="1"/>
                </a:tc>
              </a:tr>
              <a:tr h="36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solidFill>
                            <a:schemeClr val="tx1"/>
                          </a:solidFill>
                        </a:rPr>
                        <a:t>[2]</a:t>
                      </a:r>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err="1" smtClean="0">
                          <a:solidFill>
                            <a:schemeClr val="tx1"/>
                          </a:solidFill>
                        </a:rPr>
                        <a:t>Yonggang</a:t>
                      </a:r>
                      <a:r>
                        <a:rPr lang="en-US" altLang="zh-CN" sz="800" dirty="0" smtClean="0">
                          <a:solidFill>
                            <a:schemeClr val="tx1"/>
                          </a:solidFill>
                        </a:rPr>
                        <a:t> Fang </a:t>
                      </a:r>
                      <a:r>
                        <a:rPr lang="en-US" altLang="zh-CN" sz="800" dirty="0" smtClean="0">
                          <a:solidFill>
                            <a:schemeClr val="dk1"/>
                          </a:solidFill>
                        </a:rPr>
                        <a:t>,</a:t>
                      </a:r>
                      <a:r>
                        <a:rPr lang="en-US" altLang="zh-CN" sz="800" baseline="0" dirty="0" smtClean="0">
                          <a:solidFill>
                            <a:schemeClr val="dk1"/>
                          </a:solidFill>
                        </a:rPr>
                        <a:t> etc.</a:t>
                      </a:r>
                      <a:endParaRPr lang="en-US" altLang="zh-CN" sz="800" dirty="0" smtClean="0">
                        <a:solidFill>
                          <a:schemeClr val="tx1"/>
                        </a:solidFill>
                      </a:endParaRPr>
                    </a:p>
                  </a:txBody>
                  <a:tcPr anchor="ctr" anchorCtr="1"/>
                </a:tc>
                <a:tc>
                  <a:txBody>
                    <a:bodyPr/>
                    <a:lstStyle/>
                    <a:p>
                      <a:r>
                        <a:rPr lang="en-US" altLang="zh-CN" sz="800" dirty="0" smtClean="0"/>
                        <a:t>LTE OOB Interference to 2.4GHz Band</a:t>
                      </a:r>
                      <a:endParaRPr lang="zh-CN" altLang="en-US" sz="800" dirty="0"/>
                    </a:p>
                  </a:txBody>
                  <a:tcPr anchor="ctr" anchorCtr="1"/>
                </a:tc>
                <a:tc>
                  <a:txBody>
                    <a:bodyPr/>
                    <a:lstStyle/>
                    <a:p>
                      <a:r>
                        <a:rPr lang="en-US" altLang="zh-CN" sz="800" dirty="0" smtClean="0"/>
                        <a:t>11-13-1370-00-0hew-oob-emission-issue.pptx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2013-11-13</a:t>
                      </a:r>
                      <a:endParaRPr lang="zh-CN" altLang="en-US" sz="800" dirty="0" smtClean="0"/>
                    </a:p>
                  </a:txBody>
                  <a:tcPr anchor="ctr" anchorCtr="1"/>
                </a:tc>
              </a:tr>
              <a:tr h="361957">
                <a:tc>
                  <a:txBody>
                    <a:bodyPr/>
                    <a:lstStyle/>
                    <a:p>
                      <a:r>
                        <a:rPr lang="en-US" altLang="zh-CN" sz="800" dirty="0" smtClean="0"/>
                        <a:t>[3]</a:t>
                      </a:r>
                      <a:endParaRPr lang="zh-CN" altLang="en-US" sz="800" dirty="0"/>
                    </a:p>
                  </a:txBody>
                  <a:tcPr anchor="ctr" anchorCtr="1"/>
                </a:tc>
                <a:tc>
                  <a:txBody>
                    <a:bodyPr/>
                    <a:lstStyle/>
                    <a:p>
                      <a:r>
                        <a:rPr lang="en-US" altLang="zh-CN" sz="800" kern="1200" dirty="0" smtClean="0">
                          <a:solidFill>
                            <a:schemeClr val="dk1"/>
                          </a:solidFill>
                          <a:latin typeface="+mn-lt"/>
                          <a:ea typeface="+mn-ea"/>
                          <a:cs typeface="+mn-cs"/>
                        </a:rPr>
                        <a:t>André </a:t>
                      </a:r>
                      <a:r>
                        <a:rPr lang="en-US" altLang="zh-CN" sz="800" kern="1200" dirty="0" err="1" smtClean="0">
                          <a:solidFill>
                            <a:schemeClr val="dk1"/>
                          </a:solidFill>
                          <a:latin typeface="+mn-lt"/>
                          <a:ea typeface="+mn-ea"/>
                          <a:cs typeface="+mn-cs"/>
                        </a:rPr>
                        <a:t>Bourdoux</a:t>
                      </a:r>
                      <a:r>
                        <a:rPr lang="en-US" altLang="zh-CN" sz="800" kern="1200" dirty="0" smtClean="0">
                          <a:solidFill>
                            <a:schemeClr val="dk1"/>
                          </a:solidFill>
                          <a:latin typeface="+mn-lt"/>
                          <a:ea typeface="+mn-ea"/>
                          <a:cs typeface="+mn-cs"/>
                        </a:rPr>
                        <a:t>, etc.</a:t>
                      </a:r>
                      <a:endParaRPr lang="zh-CN" altLang="en-US" sz="800" dirty="0"/>
                    </a:p>
                  </a:txBody>
                  <a:tcPr anchor="ctr" anchorCtr="1"/>
                </a:tc>
                <a:tc>
                  <a:txBody>
                    <a:bodyPr/>
                    <a:lstStyle/>
                    <a:p>
                      <a:r>
                        <a:rPr lang="en-GB" altLang="zh-CN" sz="800" dirty="0" smtClean="0"/>
                        <a:t>Full-duplex Technology for HEW</a:t>
                      </a:r>
                      <a:endParaRPr lang="zh-CN" altLang="en-US" sz="800" dirty="0"/>
                    </a:p>
                  </a:txBody>
                  <a:tcPr anchor="ctr" anchorCtr="1"/>
                </a:tc>
                <a:tc>
                  <a:txBody>
                    <a:bodyPr/>
                    <a:lstStyle/>
                    <a:p>
                      <a:r>
                        <a:rPr lang="en-US" altLang="zh-CN" sz="800" dirty="0" smtClean="0"/>
                        <a:t>11-13-0764-01-0hew-full-duplex-technology-for-hew.pptx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2013-7-14</a:t>
                      </a:r>
                      <a:endParaRPr lang="zh-CN" altLang="en-US" sz="800" dirty="0" smtClean="0"/>
                    </a:p>
                  </a:txBody>
                  <a:tcPr anchor="ctr" anchorCtr="1"/>
                </a:tc>
              </a:tr>
              <a:tr h="501172">
                <a:tc>
                  <a:txBody>
                    <a:bodyPr/>
                    <a:lstStyle/>
                    <a:p>
                      <a:r>
                        <a:rPr lang="en-US" altLang="zh-CN" sz="800" dirty="0" smtClean="0"/>
                        <a:t>[4]</a:t>
                      </a:r>
                      <a:endParaRPr lang="zh-CN" altLang="en-US" sz="800" dirty="0"/>
                    </a:p>
                  </a:txBody>
                  <a:tcPr anchor="ctr" anchorCtr="1"/>
                </a:tc>
                <a:tc>
                  <a:txBody>
                    <a:bodyPr/>
                    <a:lstStyle/>
                    <a:p>
                      <a:r>
                        <a:rPr lang="en-US" altLang="zh-CN" sz="800" kern="1200" dirty="0" err="1" smtClean="0">
                          <a:solidFill>
                            <a:schemeClr val="dk1"/>
                          </a:solidFill>
                          <a:latin typeface="+mn-lt"/>
                          <a:ea typeface="+mn-ea"/>
                          <a:cs typeface="+mn-cs"/>
                        </a:rPr>
                        <a:t>Rakesh</a:t>
                      </a:r>
                      <a:r>
                        <a:rPr lang="en-US" altLang="zh-CN" sz="800" kern="1200" dirty="0" smtClean="0">
                          <a:solidFill>
                            <a:schemeClr val="dk1"/>
                          </a:solidFill>
                          <a:latin typeface="+mn-lt"/>
                          <a:ea typeface="+mn-ea"/>
                          <a:cs typeface="+mn-cs"/>
                        </a:rPr>
                        <a:t> </a:t>
                      </a:r>
                      <a:r>
                        <a:rPr lang="en-US" altLang="zh-CN" sz="800" kern="1200" dirty="0" err="1" smtClean="0">
                          <a:solidFill>
                            <a:schemeClr val="dk1"/>
                          </a:solidFill>
                          <a:latin typeface="+mn-lt"/>
                          <a:ea typeface="+mn-ea"/>
                          <a:cs typeface="+mn-cs"/>
                        </a:rPr>
                        <a:t>Taori</a:t>
                      </a:r>
                      <a:r>
                        <a:rPr lang="en-US" altLang="zh-CN" sz="800" kern="1200" dirty="0" smtClean="0">
                          <a:solidFill>
                            <a:schemeClr val="dk1"/>
                          </a:solidFill>
                          <a:latin typeface="+mn-lt"/>
                          <a:ea typeface="+mn-ea"/>
                          <a:cs typeface="+mn-cs"/>
                        </a:rPr>
                        <a:t>,</a:t>
                      </a:r>
                      <a:r>
                        <a:rPr lang="en-US" altLang="zh-CN" sz="800" kern="1200" baseline="0" dirty="0" smtClean="0">
                          <a:solidFill>
                            <a:schemeClr val="dk1"/>
                          </a:solidFill>
                          <a:latin typeface="+mn-lt"/>
                          <a:ea typeface="+mn-ea"/>
                          <a:cs typeface="+mn-cs"/>
                        </a:rPr>
                        <a:t> etc.</a:t>
                      </a:r>
                      <a:endParaRPr lang="en-US" altLang="zh-CN" sz="800" kern="1200" dirty="0" smtClean="0">
                        <a:solidFill>
                          <a:schemeClr val="dk1"/>
                        </a:solidFill>
                        <a:latin typeface="+mn-lt"/>
                        <a:ea typeface="+mn-ea"/>
                        <a:cs typeface="+mn-cs"/>
                      </a:endParaRPr>
                    </a:p>
                    <a:p>
                      <a:endParaRPr lang="zh-CN" altLang="en-US" sz="800" dirty="0"/>
                    </a:p>
                  </a:txBody>
                  <a:tcPr anchor="ctr" anchorCtr="1"/>
                </a:tc>
                <a:tc>
                  <a:txBody>
                    <a:bodyPr/>
                    <a:lstStyle/>
                    <a:p>
                      <a:r>
                        <a:rPr lang="en-US" altLang="zh-CN" sz="800" kern="1200" dirty="0" smtClean="0">
                          <a:solidFill>
                            <a:schemeClr val="dk1"/>
                          </a:solidFill>
                          <a:latin typeface="+mn-lt"/>
                          <a:ea typeface="+mn-ea"/>
                          <a:cs typeface="+mn-cs"/>
                        </a:rPr>
                        <a:t>Considerations for In-Band Simultaneous Transmit and Receive (STR) feature in HEW </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11-13-1122-00-0hew-considerations-for-in-band-simultaneous-transmit-and-receive-str-feature-in-hew.pdf</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2013-9-16</a:t>
                      </a:r>
                      <a:endParaRPr lang="zh-CN" altLang="en-US" sz="800" dirty="0" smtClean="0"/>
                    </a:p>
                  </a:txBody>
                  <a:tcPr anchor="ctr" anchorCtr="1"/>
                </a:tc>
              </a:tr>
              <a:tr h="361957">
                <a:tc>
                  <a:txBody>
                    <a:bodyPr/>
                    <a:lstStyle/>
                    <a:p>
                      <a:r>
                        <a:rPr lang="en-US" altLang="zh-CN" sz="800" kern="1200" dirty="0" smtClean="0">
                          <a:solidFill>
                            <a:schemeClr val="dk1"/>
                          </a:solidFill>
                          <a:latin typeface="+mn-lt"/>
                          <a:ea typeface="+mn-ea"/>
                          <a:cs typeface="+mn-cs"/>
                        </a:rPr>
                        <a:t>[5]</a:t>
                      </a:r>
                      <a:endParaRPr lang="zh-CN" altLang="en-US" sz="800" kern="1200" dirty="0">
                        <a:solidFill>
                          <a:schemeClr val="dk1"/>
                        </a:solidFill>
                        <a:latin typeface="+mn-lt"/>
                        <a:ea typeface="+mn-ea"/>
                        <a:cs typeface="+mn-cs"/>
                      </a:endParaRPr>
                    </a:p>
                  </a:txBody>
                  <a:tcPr anchor="ctr" anchorCtr="1"/>
                </a:tc>
                <a:tc>
                  <a:txBody>
                    <a:bodyPr/>
                    <a:lstStyle/>
                    <a:p>
                      <a:r>
                        <a:rPr lang="en-US" altLang="zh-CN" sz="800" kern="1200" dirty="0" err="1" smtClean="0">
                          <a:solidFill>
                            <a:schemeClr val="dk1"/>
                          </a:solidFill>
                          <a:latin typeface="+mn-lt"/>
                          <a:ea typeface="+mn-ea"/>
                          <a:cs typeface="+mn-cs"/>
                        </a:rPr>
                        <a:t>Zhigang</a:t>
                      </a:r>
                      <a:r>
                        <a:rPr lang="en-US" altLang="zh-CN" sz="800" kern="1200" dirty="0" smtClean="0">
                          <a:solidFill>
                            <a:schemeClr val="dk1"/>
                          </a:solidFill>
                          <a:latin typeface="+mn-lt"/>
                          <a:ea typeface="+mn-ea"/>
                          <a:cs typeface="+mn-cs"/>
                        </a:rPr>
                        <a:t> </a:t>
                      </a:r>
                      <a:r>
                        <a:rPr lang="en-US" altLang="zh-CN" sz="800" kern="1200" dirty="0" err="1" smtClean="0">
                          <a:solidFill>
                            <a:schemeClr val="dk1"/>
                          </a:solidFill>
                          <a:latin typeface="+mn-lt"/>
                          <a:ea typeface="+mn-ea"/>
                          <a:cs typeface="+mn-cs"/>
                        </a:rPr>
                        <a:t>Wen</a:t>
                      </a:r>
                      <a:r>
                        <a:rPr lang="en-US" altLang="zh-CN" sz="800" kern="1200" dirty="0" smtClean="0">
                          <a:solidFill>
                            <a:schemeClr val="dk1"/>
                          </a:solidFill>
                          <a:latin typeface="+mn-lt"/>
                          <a:ea typeface="+mn-ea"/>
                          <a:cs typeface="+mn-cs"/>
                        </a:rPr>
                        <a:t>, etc.</a:t>
                      </a:r>
                      <a:endParaRPr lang="zh-CN" altLang="en-US" sz="800" kern="1200" dirty="0">
                        <a:solidFill>
                          <a:schemeClr val="dk1"/>
                        </a:solidFill>
                        <a:latin typeface="+mn-lt"/>
                        <a:ea typeface="+mn-ea"/>
                        <a:cs typeface="+mn-cs"/>
                      </a:endParaRPr>
                    </a:p>
                  </a:txBody>
                  <a:tcPr anchor="ctr" anchorCtr="1"/>
                </a:tc>
                <a:tc>
                  <a:txBody>
                    <a:bodyPr/>
                    <a:lstStyle/>
                    <a:p>
                      <a:r>
                        <a:rPr lang="en-US" altLang="ja-JP" sz="800" dirty="0" smtClean="0">
                          <a:solidFill>
                            <a:schemeClr val="tx1"/>
                          </a:solidFill>
                        </a:rPr>
                        <a:t>Discussion on Massive MIMO for HEW</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11-13-1046-02-0hew-discussion-for-massive-mimo-for-hew.ppt</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2013-9-15</a:t>
                      </a:r>
                      <a:endParaRPr lang="zh-CN" altLang="en-US" sz="800" dirty="0" smtClean="0"/>
                    </a:p>
                  </a:txBody>
                  <a:tcPr anchor="ctr" anchorCtr="1"/>
                </a:tc>
              </a:tr>
              <a:tr h="501172">
                <a:tc>
                  <a:txBody>
                    <a:bodyPr/>
                    <a:lstStyle/>
                    <a:p>
                      <a:r>
                        <a:rPr lang="en-US" altLang="zh-CN" sz="800" kern="1200" dirty="0" smtClean="0">
                          <a:solidFill>
                            <a:schemeClr val="dk1"/>
                          </a:solidFill>
                          <a:latin typeface="+mn-lt"/>
                          <a:ea typeface="+mn-ea"/>
                          <a:cs typeface="+mn-cs"/>
                        </a:rPr>
                        <a:t>[6]</a:t>
                      </a:r>
                      <a:endParaRPr lang="zh-CN" altLang="en-US" sz="800" kern="1200" dirty="0">
                        <a:solidFill>
                          <a:schemeClr val="dk1"/>
                        </a:solidFill>
                        <a:latin typeface="+mn-lt"/>
                        <a:ea typeface="+mn-ea"/>
                        <a:cs typeface="+mn-cs"/>
                      </a:endParaRPr>
                    </a:p>
                  </a:txBody>
                  <a:tcPr anchor="ctr" anchorCtr="1"/>
                </a:tc>
                <a:tc>
                  <a:txBody>
                    <a:bodyPr/>
                    <a:lstStyle/>
                    <a:p>
                      <a:r>
                        <a:rPr lang="en-US" altLang="zh-CN" sz="800" kern="1200" dirty="0" smtClean="0">
                          <a:solidFill>
                            <a:schemeClr val="dk1"/>
                          </a:solidFill>
                          <a:latin typeface="+mn-lt"/>
                          <a:ea typeface="+mn-ea"/>
                          <a:cs typeface="+mn-cs"/>
                        </a:rPr>
                        <a:t>Adriana Flores, etc.</a:t>
                      </a:r>
                      <a:endParaRPr lang="zh-CN" altLang="en-US" sz="800" kern="1200" dirty="0">
                        <a:solidFill>
                          <a:schemeClr val="dk1"/>
                        </a:solidFill>
                        <a:latin typeface="+mn-lt"/>
                        <a:ea typeface="+mn-ea"/>
                        <a:cs typeface="+mn-cs"/>
                      </a:endParaRPr>
                    </a:p>
                  </a:txBody>
                  <a:tcPr anchor="ctr" anchorCtr="1"/>
                </a:tc>
                <a:tc>
                  <a:txBody>
                    <a:bodyPr/>
                    <a:lstStyle/>
                    <a:p>
                      <a:r>
                        <a:rPr lang="en-GB" altLang="zh-CN" sz="800" dirty="0" smtClean="0"/>
                        <a:t>Dual </a:t>
                      </a:r>
                      <a:r>
                        <a:rPr lang="en-GB" altLang="zh-CN" sz="800" dirty="0" err="1" smtClean="0"/>
                        <a:t>Wi-Fi</a:t>
                      </a:r>
                      <a:r>
                        <a:rPr lang="en-GB" altLang="zh-CN" sz="800" dirty="0" smtClean="0"/>
                        <a:t>: </a:t>
                      </a:r>
                      <a:r>
                        <a:rPr lang="en-US" altLang="zh-CN" sz="800" dirty="0" smtClean="0"/>
                        <a:t>Dual Channel Wi-Fi for Congested WLANs with Asymmetric Traffic Loads</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11-13-1409-00-0hew-dual-wi-fi-dual-channel-wi-fi-for-congested-wlans-with-asymmetric-traffic-loads.pptx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2013-11-12</a:t>
                      </a:r>
                      <a:endParaRPr lang="zh-CN" altLang="en-US" sz="800" dirty="0" smtClean="0"/>
                    </a:p>
                  </a:txBody>
                  <a:tcPr anchor="ctr" anchorCtr="1"/>
                </a:tc>
              </a:tr>
              <a:tr h="501172">
                <a:tc>
                  <a:txBody>
                    <a:bodyPr/>
                    <a:lstStyle/>
                    <a:p>
                      <a:r>
                        <a:rPr lang="en-US" altLang="zh-CN" sz="800" kern="1200" dirty="0" smtClean="0">
                          <a:solidFill>
                            <a:schemeClr val="dk1"/>
                          </a:solidFill>
                          <a:latin typeface="+mn-lt"/>
                          <a:ea typeface="+mn-ea"/>
                          <a:cs typeface="+mn-cs"/>
                        </a:rPr>
                        <a:t>[7]</a:t>
                      </a:r>
                      <a:endParaRPr lang="zh-CN" altLang="en-US" sz="800" kern="1200" dirty="0">
                        <a:solidFill>
                          <a:schemeClr val="dk1"/>
                        </a:solidFill>
                        <a:latin typeface="+mn-lt"/>
                        <a:ea typeface="+mn-ea"/>
                        <a:cs typeface="+mn-cs"/>
                      </a:endParaRPr>
                    </a:p>
                  </a:txBody>
                  <a:tcPr anchor="ctr" anchorCtr="1"/>
                </a:tc>
                <a:tc>
                  <a:txBody>
                    <a:bodyPr/>
                    <a:lstStyle/>
                    <a:p>
                      <a:r>
                        <a:rPr lang="en-US" altLang="zh-CN" sz="800" kern="1200" dirty="0" err="1" smtClean="0">
                          <a:solidFill>
                            <a:schemeClr val="dk1"/>
                          </a:solidFill>
                          <a:latin typeface="+mn-lt"/>
                          <a:ea typeface="+mn-ea"/>
                          <a:cs typeface="+mn-cs"/>
                        </a:rPr>
                        <a:t>Jianhan</a:t>
                      </a:r>
                      <a:r>
                        <a:rPr lang="en-US" altLang="zh-CN" sz="800" kern="1200" baseline="0" dirty="0" smtClean="0">
                          <a:solidFill>
                            <a:schemeClr val="dk1"/>
                          </a:solidFill>
                          <a:latin typeface="+mn-lt"/>
                          <a:ea typeface="+mn-ea"/>
                          <a:cs typeface="+mn-cs"/>
                        </a:rPr>
                        <a:t> Liu, etc.</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Summary and Discussions of Proposals on Potential PHY Technologies in HEW</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11-13-1375-01-0hew-summary-and-discussions-of-proposals-on-potential-phy-technologies-in-hew.pptx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2013-10-31</a:t>
                      </a:r>
                      <a:endParaRPr lang="zh-CN" altLang="en-US" sz="800" dirty="0" smtClean="0"/>
                    </a:p>
                  </a:txBody>
                  <a:tcPr anchor="ctr" anchorCtr="1"/>
                </a:tc>
              </a:tr>
              <a:tr h="331113">
                <a:tc>
                  <a:txBody>
                    <a:bodyPr/>
                    <a:lstStyle/>
                    <a:p>
                      <a:r>
                        <a:rPr lang="en-US" altLang="zh-CN" sz="800" kern="1200" dirty="0" smtClean="0">
                          <a:solidFill>
                            <a:schemeClr val="dk1"/>
                          </a:solidFill>
                          <a:latin typeface="+mn-lt"/>
                          <a:ea typeface="+mn-ea"/>
                          <a:cs typeface="+mn-cs"/>
                        </a:rPr>
                        <a:t>[8]</a:t>
                      </a:r>
                      <a:endParaRPr lang="zh-CN" altLang="en-US" sz="800" kern="1200" dirty="0">
                        <a:solidFill>
                          <a:schemeClr val="dk1"/>
                        </a:solidFill>
                        <a:latin typeface="+mn-lt"/>
                        <a:ea typeface="+mn-ea"/>
                        <a:cs typeface="+mn-cs"/>
                      </a:endParaRPr>
                    </a:p>
                  </a:txBody>
                  <a:tcPr anchor="ctr" anchorCtr="1"/>
                </a:tc>
                <a:tc>
                  <a:txBody>
                    <a:bodyPr/>
                    <a:lstStyle/>
                    <a:p>
                      <a:r>
                        <a:rPr lang="en-US" altLang="zh-CN" sz="800" kern="1200" dirty="0" err="1" smtClean="0">
                          <a:solidFill>
                            <a:schemeClr val="dk1"/>
                          </a:solidFill>
                          <a:latin typeface="+mn-lt"/>
                          <a:ea typeface="+mn-ea"/>
                          <a:cs typeface="+mn-cs"/>
                        </a:rPr>
                        <a:t>Yongho</a:t>
                      </a:r>
                      <a:r>
                        <a:rPr lang="en-US" altLang="zh-CN" sz="800" kern="1200" dirty="0" smtClean="0">
                          <a:solidFill>
                            <a:schemeClr val="dk1"/>
                          </a:solidFill>
                          <a:latin typeface="+mn-lt"/>
                          <a:ea typeface="+mn-ea"/>
                          <a:cs typeface="+mn-cs"/>
                        </a:rPr>
                        <a:t> </a:t>
                      </a:r>
                      <a:r>
                        <a:rPr lang="en-US" altLang="zh-CN" sz="800" kern="1200" dirty="0" err="1" smtClean="0">
                          <a:solidFill>
                            <a:schemeClr val="dk1"/>
                          </a:solidFill>
                          <a:latin typeface="+mn-lt"/>
                          <a:ea typeface="+mn-ea"/>
                          <a:cs typeface="+mn-cs"/>
                        </a:rPr>
                        <a:t>Seok</a:t>
                      </a:r>
                      <a:r>
                        <a:rPr lang="en-US" altLang="zh-CN" sz="800" kern="1200" dirty="0" smtClean="0">
                          <a:solidFill>
                            <a:schemeClr val="dk1"/>
                          </a:solidFill>
                          <a:latin typeface="+mn-lt"/>
                          <a:ea typeface="+mn-ea"/>
                          <a:cs typeface="+mn-cs"/>
                        </a:rPr>
                        <a:t>, etc.</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Efficient Frequency Spectrum Utilization</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11-13-0539-00-0hew-efficient-frequency-spectrum-utilization.pptx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2013-5-13</a:t>
                      </a:r>
                      <a:endParaRPr lang="zh-CN" altLang="en-US" sz="800" dirty="0" smtClean="0"/>
                    </a:p>
                  </a:txBody>
                  <a:tcPr anchor="ctr" anchorCtr="1"/>
                </a:tc>
              </a:tr>
              <a:tr h="331113">
                <a:tc>
                  <a:txBody>
                    <a:bodyPr/>
                    <a:lstStyle/>
                    <a:p>
                      <a:r>
                        <a:rPr lang="en-US" altLang="zh-CN" sz="800" kern="1200" dirty="0" smtClean="0">
                          <a:solidFill>
                            <a:schemeClr val="dk1"/>
                          </a:solidFill>
                          <a:latin typeface="+mn-lt"/>
                          <a:ea typeface="+mn-ea"/>
                          <a:cs typeface="+mn-cs"/>
                        </a:rPr>
                        <a:t>[9]</a:t>
                      </a:r>
                      <a:endParaRPr lang="zh-CN" altLang="en-US" sz="800" kern="1200" dirty="0">
                        <a:solidFill>
                          <a:schemeClr val="dk1"/>
                        </a:solidFill>
                        <a:latin typeface="+mn-lt"/>
                        <a:ea typeface="+mn-ea"/>
                        <a:cs typeface="+mn-cs"/>
                      </a:endParaRPr>
                    </a:p>
                  </a:txBody>
                  <a:tcPr anchor="ctr" anchorCtr="1"/>
                </a:tc>
                <a:tc>
                  <a:txBody>
                    <a:bodyPr/>
                    <a:lstStyle/>
                    <a:p>
                      <a:r>
                        <a:rPr lang="en-US" altLang="zh-CN" sz="800" kern="1200" dirty="0" err="1" smtClean="0">
                          <a:solidFill>
                            <a:schemeClr val="dk1"/>
                          </a:solidFill>
                          <a:latin typeface="+mn-lt"/>
                          <a:ea typeface="+mn-ea"/>
                          <a:cs typeface="+mn-cs"/>
                        </a:rPr>
                        <a:t>Kiseon</a:t>
                      </a:r>
                      <a:r>
                        <a:rPr lang="en-US" altLang="zh-CN" sz="800" kern="1200" dirty="0" smtClean="0">
                          <a:solidFill>
                            <a:schemeClr val="dk1"/>
                          </a:solidFill>
                          <a:latin typeface="+mn-lt"/>
                          <a:ea typeface="+mn-ea"/>
                          <a:cs typeface="+mn-cs"/>
                        </a:rPr>
                        <a:t> </a:t>
                      </a:r>
                      <a:r>
                        <a:rPr lang="en-US" altLang="zh-CN" sz="800" kern="1200" dirty="0" err="1" smtClean="0">
                          <a:solidFill>
                            <a:schemeClr val="dk1"/>
                          </a:solidFill>
                          <a:latin typeface="+mn-lt"/>
                          <a:ea typeface="+mn-ea"/>
                          <a:cs typeface="+mn-cs"/>
                        </a:rPr>
                        <a:t>Ryu,etc</a:t>
                      </a:r>
                      <a:endParaRPr lang="zh-CN" altLang="en-US" sz="800" kern="1200" dirty="0">
                        <a:solidFill>
                          <a:schemeClr val="dk1"/>
                        </a:solidFill>
                        <a:latin typeface="+mn-lt"/>
                        <a:ea typeface="+mn-ea"/>
                        <a:cs typeface="+mn-cs"/>
                      </a:endParaRPr>
                    </a:p>
                  </a:txBody>
                  <a:tcPr anchor="ctr" anchorCtr="1"/>
                </a:tc>
                <a:tc>
                  <a:txBody>
                    <a:bodyPr/>
                    <a:lstStyle/>
                    <a:p>
                      <a:r>
                        <a:rPr lang="en-US" altLang="ko-KR" sz="800" dirty="0" smtClean="0"/>
                        <a:t>Discussion on HEW PAR</a:t>
                      </a:r>
                      <a:endParaRPr lang="zh-CN" altLang="en-US" sz="800" kern="1200" dirty="0">
                        <a:solidFill>
                          <a:schemeClr val="dk1"/>
                        </a:solidFill>
                        <a:latin typeface="+mn-lt"/>
                        <a:ea typeface="+mn-ea"/>
                        <a:cs typeface="+mn-cs"/>
                      </a:endParaRPr>
                    </a:p>
                  </a:txBody>
                  <a:tcPr anchor="ctr" anchorCtr="1"/>
                </a:tc>
                <a:tc>
                  <a:txBody>
                    <a:bodyPr/>
                    <a:lstStyle/>
                    <a:p>
                      <a:r>
                        <a:rPr lang="en-US" altLang="zh-CN" sz="800" dirty="0" smtClean="0"/>
                        <a:t>11-13-1389-01-0hew-discussion-on-hew-par.pptx</a:t>
                      </a:r>
                      <a:endParaRPr lang="zh-CN" altLang="en-US" sz="800" dirty="0"/>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t>2013.11-12</a:t>
                      </a:r>
                      <a:endParaRPr lang="zh-CN" altLang="en-US" sz="800" dirty="0" smtClean="0"/>
                    </a:p>
                  </a:txBody>
                  <a:tcPr anchor="ctr" anchorCtr="1"/>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88040</TotalTime>
  <Words>1424</Words>
  <Application>Microsoft Office PowerPoint</Application>
  <PresentationFormat>全屏显示(4:3)</PresentationFormat>
  <Paragraphs>157</Paragraphs>
  <Slides>9</Slides>
  <Notes>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9</vt:i4>
      </vt:variant>
    </vt:vector>
  </HeadingPairs>
  <TitlesOfParts>
    <vt:vector size="12" baseType="lpstr">
      <vt:lpstr>Default Design</vt:lpstr>
      <vt:lpstr>Custom Design</vt:lpstr>
      <vt:lpstr>Microsoft Office Word 97 - 2003 文档</vt:lpstr>
      <vt:lpstr>Design Challenges for 802.11HEW Radios</vt:lpstr>
      <vt:lpstr>Motivation</vt:lpstr>
      <vt:lpstr>PAR discussing text in 802.11HEW</vt:lpstr>
      <vt:lpstr>Current proposals associated with simultaneous transmit and receive (STR)</vt:lpstr>
      <vt:lpstr>幻灯片 5</vt:lpstr>
      <vt:lpstr>幻灯片 6</vt:lpstr>
      <vt:lpstr>When would new techs be ready?</vt:lpstr>
      <vt:lpstr>Open questions</vt:lpstr>
      <vt:lpstr>Reference</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from WFA - HEW Use Cases</dc:title>
  <dc:creator>Adrian Stephens</dc:creator>
  <cp:lastModifiedBy>Yang Xun</cp:lastModifiedBy>
  <cp:revision>1822</cp:revision>
  <cp:lastPrinted>1998-02-10T13:28:06Z</cp:lastPrinted>
  <dcterms:created xsi:type="dcterms:W3CDTF">1998-02-10T13:07:52Z</dcterms:created>
  <dcterms:modified xsi:type="dcterms:W3CDTF">2014-01-22T03:37:07Z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(2)tC01izqHchcFLVFXj29L0pRfM6smS7hAXOaQ5/B/XOS+HpQLo4/qSpSlqWt+RplKPZOASFkp_x000d_
WgLtAiY2Syw6jOA6noH8sxWX6AE6NwcQ2KDOwM/dXrTDohcD8pJ4HYgSksgvSeGWmTURaF29_x000d_
qT7dUEZjO+S1EQIX7jt79q/aiPJI4lF61va4YDouM/P6Hkph5x3U1VbInNO0/esaNkBVl2VW_x000d_
J0woxzv1QXQ88TMVhA</vt:lpwstr>
  </property>
  <property fmtid="{D5CDD505-2E9C-101B-9397-08002B2CF9AE}" pid="3" name="_ms_pID_7253431">
    <vt:lpwstr>ZQsfyvuib6rBf3Ou3vbVMT</vt:lpwstr>
  </property>
  <property fmtid="{D5CDD505-2E9C-101B-9397-08002B2CF9AE}" pid="4" name="sflag">
    <vt:lpwstr>1390281701</vt:lpwstr>
  </property>
</Properties>
</file>