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7" r:id="rId6"/>
    <p:sldId id="262" r:id="rId7"/>
    <p:sldId id="263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48" autoAdjust="0"/>
  </p:normalViewPr>
  <p:slideViewPr>
    <p:cSldViewPr>
      <p:cViewPr>
        <p:scale>
          <a:sx n="100" d="100"/>
          <a:sy n="100" d="100"/>
        </p:scale>
        <p:origin x="-624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13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8209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11-14/0062r0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PMK Caching for FILS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378853"/>
              </p:ext>
            </p:extLst>
          </p:nvPr>
        </p:nvGraphicFramePr>
        <p:xfrm>
          <a:off x="508000" y="2319759"/>
          <a:ext cx="815657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8255000" imgH="2806700" progId="Word.Document.8">
                  <p:embed/>
                </p:oleObj>
              </mc:Choice>
              <mc:Fallback>
                <p:oleObj name="Document" r:id="rId4" imgW="8255000" imgH="2806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19759"/>
                        <a:ext cx="8156575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slide deck describes an enhancement for faster authentication of non-initial FILS connections using PMK caching.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Use Case– Tokyo Train Station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9720" b="9720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564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When They Start Moving?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14848" b="14848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290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Can </a:t>
            </a:r>
            <a:r>
              <a:rPr lang="en-US" i="1" u="sng" dirty="0" smtClean="0"/>
              <a:t>Subsequent</a:t>
            </a:r>
            <a:r>
              <a:rPr lang="en-US" dirty="0" smtClean="0"/>
              <a:t> Link Setup be Fast(</a:t>
            </a:r>
            <a:r>
              <a:rPr lang="en-US" dirty="0" err="1" smtClean="0"/>
              <a:t>er</a:t>
            </a:r>
            <a:r>
              <a:rPr lang="en-US" dirty="0" smtClean="0"/>
              <a:t>)?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2740" b="2740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034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PMK Caching with FILS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I in FILS is </a:t>
            </a:r>
            <a:r>
              <a:rPr lang="en-GB" i="1" dirty="0" smtClean="0"/>
              <a:t>initial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result of the Fast </a:t>
            </a:r>
            <a:r>
              <a:rPr lang="en-GB" i="1" dirty="0"/>
              <a:t>I</a:t>
            </a:r>
            <a:r>
              <a:rPr lang="en-GB" i="1" dirty="0" smtClean="0"/>
              <a:t>nitial</a:t>
            </a:r>
            <a:r>
              <a:rPr lang="en-GB" dirty="0" smtClean="0"/>
              <a:t> </a:t>
            </a:r>
            <a:r>
              <a:rPr lang="en-GB" dirty="0"/>
              <a:t>L</a:t>
            </a:r>
            <a:r>
              <a:rPr lang="en-GB" dirty="0" smtClean="0"/>
              <a:t>ink </a:t>
            </a:r>
            <a:r>
              <a:rPr lang="en-GB" dirty="0"/>
              <a:t>S</a:t>
            </a:r>
            <a:r>
              <a:rPr lang="en-GB" dirty="0" smtClean="0"/>
              <a:t>etup is a PMKSA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PMKSA represents authenticated state, including a key (the PMK)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PMKSA can be reused to enable Fast </a:t>
            </a:r>
            <a:r>
              <a:rPr lang="en-GB" i="1" dirty="0" smtClean="0"/>
              <a:t>Subsequent</a:t>
            </a:r>
            <a:r>
              <a:rPr lang="en-GB" dirty="0" smtClean="0"/>
              <a:t> Link Setup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Many 802.11 deployments use a switch/controller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MAC on AP is split, non-real time portion resides on controller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802.1X authenticator is non-real time part of MAC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Makes sense to put FILS functionality on controller as well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multitude of APs can be part of a single controller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STA can quickly roam among the multitude of APs, reusing the same PMKSA– PMK Caching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PMK Caching</a:t>
            </a:r>
            <a:endParaRPr lang="en-US" dirty="0"/>
          </a:p>
        </p:txBody>
      </p:sp>
      <p:grpSp>
        <p:nvGrpSpPr>
          <p:cNvPr id="77" name="그룹 31"/>
          <p:cNvGrpSpPr/>
          <p:nvPr/>
        </p:nvGrpSpPr>
        <p:grpSpPr>
          <a:xfrm>
            <a:off x="2483768" y="5445224"/>
            <a:ext cx="457200" cy="599559"/>
            <a:chOff x="4169664" y="2861006"/>
            <a:chExt cx="283464" cy="786553"/>
          </a:xfrm>
        </p:grpSpPr>
        <p:sp>
          <p:nvSpPr>
            <p:cNvPr id="78" name="Rectangle 85"/>
            <p:cNvSpPr>
              <a:spLocks noChangeArrowheads="1"/>
            </p:cNvSpPr>
            <p:nvPr/>
          </p:nvSpPr>
          <p:spPr bwMode="auto">
            <a:xfrm>
              <a:off x="4237189" y="3167044"/>
              <a:ext cx="129423" cy="12664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9" name="Rectangle 84"/>
            <p:cNvSpPr>
              <a:spLocks noChangeArrowheads="1"/>
            </p:cNvSpPr>
            <p:nvPr/>
          </p:nvSpPr>
          <p:spPr bwMode="auto">
            <a:xfrm>
              <a:off x="4237189" y="3179708"/>
              <a:ext cx="129423" cy="13367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0" name="Rectangle 83"/>
            <p:cNvSpPr>
              <a:spLocks noChangeArrowheads="1"/>
            </p:cNvSpPr>
            <p:nvPr/>
          </p:nvSpPr>
          <p:spPr bwMode="auto">
            <a:xfrm>
              <a:off x="4237189" y="3193075"/>
              <a:ext cx="129423" cy="12664"/>
            </a:xfrm>
            <a:prstGeom prst="rect">
              <a:avLst/>
            </a:prstGeom>
            <a:solidFill>
              <a:srgbClr val="FF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1" name="Rectangle 82"/>
            <p:cNvSpPr>
              <a:spLocks noChangeArrowheads="1"/>
            </p:cNvSpPr>
            <p:nvPr/>
          </p:nvSpPr>
          <p:spPr bwMode="auto">
            <a:xfrm>
              <a:off x="4237189" y="3205739"/>
              <a:ext cx="129423" cy="13367"/>
            </a:xfrm>
            <a:prstGeom prst="rect">
              <a:avLst/>
            </a:prstGeom>
            <a:solidFill>
              <a:srgbClr val="FFFF2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4237189" y="3219106"/>
              <a:ext cx="129423" cy="12664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237189" y="3231769"/>
              <a:ext cx="129423" cy="13367"/>
            </a:xfrm>
            <a:prstGeom prst="rect">
              <a:avLst/>
            </a:prstGeom>
            <a:solidFill>
              <a:srgbClr val="FFFF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4237189" y="3245136"/>
              <a:ext cx="129423" cy="12664"/>
            </a:xfrm>
            <a:prstGeom prst="rect">
              <a:avLst/>
            </a:prstGeom>
            <a:solidFill>
              <a:srgbClr val="FFFF0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5" name="Oval 78"/>
            <p:cNvSpPr>
              <a:spLocks noChangeArrowheads="1"/>
            </p:cNvSpPr>
            <p:nvPr/>
          </p:nvSpPr>
          <p:spPr bwMode="auto">
            <a:xfrm>
              <a:off x="4259697" y="3192371"/>
              <a:ext cx="104101" cy="59800"/>
            </a:xfrm>
            <a:prstGeom prst="ellipse">
              <a:avLst/>
            </a:prstGeom>
            <a:noFill/>
            <a:ln w="17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6" name="Rectangle 77"/>
            <p:cNvSpPr>
              <a:spLocks noChangeArrowheads="1"/>
            </p:cNvSpPr>
            <p:nvPr/>
          </p:nvSpPr>
          <p:spPr bwMode="auto">
            <a:xfrm>
              <a:off x="4185138" y="3205739"/>
              <a:ext cx="13364" cy="441820"/>
            </a:xfrm>
            <a:prstGeom prst="rect">
              <a:avLst/>
            </a:prstGeom>
            <a:solidFill>
              <a:srgbClr val="FFFF3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7" name="Rectangle 76"/>
            <p:cNvSpPr>
              <a:spLocks noChangeArrowheads="1"/>
            </p:cNvSpPr>
            <p:nvPr/>
          </p:nvSpPr>
          <p:spPr bwMode="auto">
            <a:xfrm>
              <a:off x="4198503" y="3205739"/>
              <a:ext cx="12661" cy="441820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8" name="Rectangle 75"/>
            <p:cNvSpPr>
              <a:spLocks noChangeArrowheads="1"/>
            </p:cNvSpPr>
            <p:nvPr/>
          </p:nvSpPr>
          <p:spPr bwMode="auto">
            <a:xfrm>
              <a:off x="4211164" y="3205739"/>
              <a:ext cx="12661" cy="441820"/>
            </a:xfrm>
            <a:prstGeom prst="rect">
              <a:avLst/>
            </a:prstGeom>
            <a:solidFill>
              <a:srgbClr val="FFFF3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9" name="Rectangle 74"/>
            <p:cNvSpPr>
              <a:spLocks noChangeArrowheads="1"/>
            </p:cNvSpPr>
            <p:nvPr/>
          </p:nvSpPr>
          <p:spPr bwMode="auto">
            <a:xfrm>
              <a:off x="4223825" y="3205739"/>
              <a:ext cx="13364" cy="441820"/>
            </a:xfrm>
            <a:prstGeom prst="rect">
              <a:avLst/>
            </a:prstGeom>
            <a:solidFill>
              <a:srgbClr val="FFFF2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0" name="Rectangle 73"/>
            <p:cNvSpPr>
              <a:spLocks noChangeArrowheads="1"/>
            </p:cNvSpPr>
            <p:nvPr/>
          </p:nvSpPr>
          <p:spPr bwMode="auto">
            <a:xfrm>
              <a:off x="4237189" y="3205739"/>
              <a:ext cx="12661" cy="441820"/>
            </a:xfrm>
            <a:prstGeom prst="rect">
              <a:avLst/>
            </a:prstGeom>
            <a:solidFill>
              <a:srgbClr val="FFFF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1" name="Rectangle 72"/>
            <p:cNvSpPr>
              <a:spLocks noChangeArrowheads="1"/>
            </p:cNvSpPr>
            <p:nvPr/>
          </p:nvSpPr>
          <p:spPr bwMode="auto">
            <a:xfrm>
              <a:off x="4249850" y="3205739"/>
              <a:ext cx="13364" cy="441820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2" name="Rectangle 71"/>
            <p:cNvSpPr>
              <a:spLocks noChangeArrowheads="1"/>
            </p:cNvSpPr>
            <p:nvPr/>
          </p:nvSpPr>
          <p:spPr bwMode="auto">
            <a:xfrm>
              <a:off x="4263214" y="3205739"/>
              <a:ext cx="12661" cy="441820"/>
            </a:xfrm>
            <a:prstGeom prst="rect">
              <a:avLst/>
            </a:prstGeom>
            <a:solidFill>
              <a:srgbClr val="FFFF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3" name="Rectangle 70"/>
            <p:cNvSpPr>
              <a:spLocks noChangeArrowheads="1"/>
            </p:cNvSpPr>
            <p:nvPr/>
          </p:nvSpPr>
          <p:spPr bwMode="auto">
            <a:xfrm>
              <a:off x="4275875" y="3205739"/>
              <a:ext cx="13364" cy="441820"/>
            </a:xfrm>
            <a:prstGeom prst="rect">
              <a:avLst/>
            </a:prstGeom>
            <a:solidFill>
              <a:srgbClr val="FFFF1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4" name="Rectangle 69"/>
            <p:cNvSpPr>
              <a:spLocks noChangeArrowheads="1"/>
            </p:cNvSpPr>
            <p:nvPr/>
          </p:nvSpPr>
          <p:spPr bwMode="auto">
            <a:xfrm>
              <a:off x="4289239" y="3205739"/>
              <a:ext cx="12661" cy="441820"/>
            </a:xfrm>
            <a:prstGeom prst="rect">
              <a:avLst/>
            </a:prstGeom>
            <a:solidFill>
              <a:srgbClr val="FFFF0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5" name="Rectangle 68"/>
            <p:cNvSpPr>
              <a:spLocks noChangeArrowheads="1"/>
            </p:cNvSpPr>
            <p:nvPr/>
          </p:nvSpPr>
          <p:spPr bwMode="auto">
            <a:xfrm>
              <a:off x="4301900" y="3205739"/>
              <a:ext cx="12661" cy="441820"/>
            </a:xfrm>
            <a:prstGeom prst="rect">
              <a:avLst/>
            </a:prstGeom>
            <a:solidFill>
              <a:srgbClr val="FFFF0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6" name="Rectangle 67"/>
            <p:cNvSpPr>
              <a:spLocks noChangeArrowheads="1"/>
            </p:cNvSpPr>
            <p:nvPr/>
          </p:nvSpPr>
          <p:spPr bwMode="auto">
            <a:xfrm>
              <a:off x="4314561" y="3205739"/>
              <a:ext cx="13364" cy="441820"/>
            </a:xfrm>
            <a:prstGeom prst="rect">
              <a:avLst/>
            </a:prstGeom>
            <a:solidFill>
              <a:srgbClr val="FFFF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7" name="Rectangle 66"/>
            <p:cNvSpPr>
              <a:spLocks noChangeArrowheads="1"/>
            </p:cNvSpPr>
            <p:nvPr/>
          </p:nvSpPr>
          <p:spPr bwMode="auto">
            <a:xfrm>
              <a:off x="4327926" y="3205739"/>
              <a:ext cx="12661" cy="441820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8" name="Rectangle 65"/>
            <p:cNvSpPr>
              <a:spLocks noChangeArrowheads="1"/>
            </p:cNvSpPr>
            <p:nvPr/>
          </p:nvSpPr>
          <p:spPr bwMode="auto">
            <a:xfrm>
              <a:off x="4340586" y="3205739"/>
              <a:ext cx="13364" cy="441820"/>
            </a:xfrm>
            <a:prstGeom prst="rect">
              <a:avLst/>
            </a:prstGeom>
            <a:solidFill>
              <a:srgbClr val="FFFF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99" name="Rectangle 64"/>
            <p:cNvSpPr>
              <a:spLocks noChangeArrowheads="1"/>
            </p:cNvSpPr>
            <p:nvPr/>
          </p:nvSpPr>
          <p:spPr bwMode="auto">
            <a:xfrm>
              <a:off x="4353951" y="3205739"/>
              <a:ext cx="12661" cy="441820"/>
            </a:xfrm>
            <a:prstGeom prst="rect">
              <a:avLst/>
            </a:prstGeom>
            <a:solidFill>
              <a:srgbClr val="FFF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366612" y="3205739"/>
              <a:ext cx="13364" cy="441820"/>
            </a:xfrm>
            <a:prstGeom prst="rect">
              <a:avLst/>
            </a:prstGeom>
            <a:solidFill>
              <a:srgbClr val="FFFF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1" name="Rectangle 62"/>
            <p:cNvSpPr>
              <a:spLocks noChangeArrowheads="1"/>
            </p:cNvSpPr>
            <p:nvPr/>
          </p:nvSpPr>
          <p:spPr bwMode="auto">
            <a:xfrm>
              <a:off x="4379976" y="3205739"/>
              <a:ext cx="12661" cy="441820"/>
            </a:xfrm>
            <a:prstGeom prst="rect">
              <a:avLst/>
            </a:prstGeom>
            <a:solidFill>
              <a:srgbClr val="FFFF2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2" name="Rectangle 61"/>
            <p:cNvSpPr>
              <a:spLocks noChangeArrowheads="1"/>
            </p:cNvSpPr>
            <p:nvPr/>
          </p:nvSpPr>
          <p:spPr bwMode="auto">
            <a:xfrm>
              <a:off x="4392637" y="3205739"/>
              <a:ext cx="13364" cy="441820"/>
            </a:xfrm>
            <a:prstGeom prst="rect">
              <a:avLst/>
            </a:prstGeom>
            <a:solidFill>
              <a:srgbClr val="FFFF2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3" name="Rectangle 60"/>
            <p:cNvSpPr>
              <a:spLocks noChangeArrowheads="1"/>
            </p:cNvSpPr>
            <p:nvPr/>
          </p:nvSpPr>
          <p:spPr bwMode="auto">
            <a:xfrm>
              <a:off x="4406001" y="3205739"/>
              <a:ext cx="12661" cy="441820"/>
            </a:xfrm>
            <a:prstGeom prst="rect">
              <a:avLst/>
            </a:prstGeom>
            <a:solidFill>
              <a:srgbClr val="FFFF3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4" name="Freeform 59"/>
            <p:cNvSpPr>
              <a:spLocks/>
            </p:cNvSpPr>
            <p:nvPr/>
          </p:nvSpPr>
          <p:spPr bwMode="auto">
            <a:xfrm>
              <a:off x="4202020" y="3219809"/>
              <a:ext cx="213126" cy="418603"/>
            </a:xfrm>
            <a:custGeom>
              <a:avLst/>
              <a:gdLst>
                <a:gd name="T0" fmla="*/ 261 w 263"/>
                <a:gd name="T1" fmla="*/ 429 h 516"/>
                <a:gd name="T2" fmla="*/ 198 w 263"/>
                <a:gd name="T3" fmla="*/ 0 h 516"/>
                <a:gd name="T4" fmla="*/ 105 w 263"/>
                <a:gd name="T5" fmla="*/ 33 h 516"/>
                <a:gd name="T6" fmla="*/ 72 w 263"/>
                <a:gd name="T7" fmla="*/ 0 h 516"/>
                <a:gd name="T8" fmla="*/ 72 w 263"/>
                <a:gd name="T9" fmla="*/ 0 h 516"/>
                <a:gd name="T10" fmla="*/ 9 w 263"/>
                <a:gd name="T11" fmla="*/ 429 h 516"/>
                <a:gd name="T12" fmla="*/ 118 w 263"/>
                <a:gd name="T13" fmla="*/ 511 h 516"/>
                <a:gd name="T14" fmla="*/ 261 w 263"/>
                <a:gd name="T15" fmla="*/ 448 h 516"/>
                <a:gd name="T16" fmla="*/ 261 w 263"/>
                <a:gd name="T17" fmla="*/ 429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3"/>
                <a:gd name="T28" fmla="*/ 0 h 516"/>
                <a:gd name="T29" fmla="*/ 263 w 263"/>
                <a:gd name="T30" fmla="*/ 516 h 5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3" h="516">
                  <a:moveTo>
                    <a:pt x="261" y="429"/>
                  </a:moveTo>
                  <a:lnTo>
                    <a:pt x="198" y="0"/>
                  </a:lnTo>
                  <a:cubicBezTo>
                    <a:pt x="182" y="35"/>
                    <a:pt x="140" y="49"/>
                    <a:pt x="105" y="33"/>
                  </a:cubicBezTo>
                  <a:cubicBezTo>
                    <a:pt x="90" y="26"/>
                    <a:pt x="79" y="14"/>
                    <a:pt x="72" y="0"/>
                  </a:cubicBezTo>
                  <a:lnTo>
                    <a:pt x="9" y="429"/>
                  </a:lnTo>
                  <a:cubicBezTo>
                    <a:pt x="0" y="469"/>
                    <a:pt x="49" y="506"/>
                    <a:pt x="118" y="511"/>
                  </a:cubicBezTo>
                  <a:cubicBezTo>
                    <a:pt x="188" y="516"/>
                    <a:pt x="252" y="488"/>
                    <a:pt x="261" y="448"/>
                  </a:cubicBezTo>
                  <a:cubicBezTo>
                    <a:pt x="263" y="442"/>
                    <a:pt x="263" y="436"/>
                    <a:pt x="261" y="429"/>
                  </a:cubicBezTo>
                  <a:close/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pic>
          <p:nvPicPr>
            <p:cNvPr id="105" name="Picture 5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6" name="Picture 5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" name="Freeform 56"/>
            <p:cNvSpPr>
              <a:spLocks/>
            </p:cNvSpPr>
            <p:nvPr/>
          </p:nvSpPr>
          <p:spPr bwMode="auto">
            <a:xfrm>
              <a:off x="4285722" y="2925732"/>
              <a:ext cx="52050" cy="52062"/>
            </a:xfrm>
            <a:custGeom>
              <a:avLst/>
              <a:gdLst>
                <a:gd name="T0" fmla="*/ 74 w 74"/>
                <a:gd name="T1" fmla="*/ 37 h 74"/>
                <a:gd name="T2" fmla="*/ 37 w 74"/>
                <a:gd name="T3" fmla="*/ 0 h 74"/>
                <a:gd name="T4" fmla="*/ 0 w 74"/>
                <a:gd name="T5" fmla="*/ 37 h 74"/>
                <a:gd name="T6" fmla="*/ 37 w 74"/>
                <a:gd name="T7" fmla="*/ 74 h 74"/>
                <a:gd name="T8" fmla="*/ 74 w 74"/>
                <a:gd name="T9" fmla="*/ 3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74"/>
                <a:gd name="T17" fmla="*/ 74 w 7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74">
                  <a:moveTo>
                    <a:pt x="74" y="37"/>
                  </a:moveTo>
                  <a:cubicBezTo>
                    <a:pt x="74" y="18"/>
                    <a:pt x="58" y="0"/>
                    <a:pt x="37" y="0"/>
                  </a:cubicBezTo>
                  <a:cubicBezTo>
                    <a:pt x="16" y="0"/>
                    <a:pt x="0" y="18"/>
                    <a:pt x="0" y="37"/>
                  </a:cubicBezTo>
                  <a:cubicBezTo>
                    <a:pt x="0" y="58"/>
                    <a:pt x="16" y="74"/>
                    <a:pt x="37" y="74"/>
                  </a:cubicBezTo>
                  <a:cubicBezTo>
                    <a:pt x="58" y="74"/>
                    <a:pt x="74" y="58"/>
                    <a:pt x="74" y="37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8" name="Line 55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44127"/>
            </a:xfrm>
            <a:prstGeom prst="line">
              <a:avLst/>
            </a:pr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9" name="Freeform 54"/>
            <p:cNvSpPr>
              <a:spLocks noEditPoints="1"/>
            </p:cNvSpPr>
            <p:nvPr/>
          </p:nvSpPr>
          <p:spPr bwMode="auto">
            <a:xfrm>
              <a:off x="4169664" y="2861006"/>
              <a:ext cx="283464" cy="182919"/>
            </a:xfrm>
            <a:custGeom>
              <a:avLst/>
              <a:gdLst>
                <a:gd name="T0" fmla="*/ 108 w 350"/>
                <a:gd name="T1" fmla="*/ 45 h 225"/>
                <a:gd name="T2" fmla="*/ 108 w 350"/>
                <a:gd name="T3" fmla="*/ 180 h 225"/>
                <a:gd name="T4" fmla="*/ 108 w 350"/>
                <a:gd name="T5" fmla="*/ 180 h 225"/>
                <a:gd name="T6" fmla="*/ 242 w 350"/>
                <a:gd name="T7" fmla="*/ 180 h 225"/>
                <a:gd name="T8" fmla="*/ 242 w 350"/>
                <a:gd name="T9" fmla="*/ 45 h 225"/>
                <a:gd name="T10" fmla="*/ 63 w 350"/>
                <a:gd name="T11" fmla="*/ 0 h 225"/>
                <a:gd name="T12" fmla="*/ 63 w 350"/>
                <a:gd name="T13" fmla="*/ 225 h 225"/>
                <a:gd name="T14" fmla="*/ 63 w 350"/>
                <a:gd name="T15" fmla="*/ 225 h 225"/>
                <a:gd name="T16" fmla="*/ 287 w 350"/>
                <a:gd name="T17" fmla="*/ 225 h 225"/>
                <a:gd name="T18" fmla="*/ 287 w 350"/>
                <a:gd name="T19" fmla="*/ 0 h 2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0"/>
                <a:gd name="T31" fmla="*/ 0 h 225"/>
                <a:gd name="T32" fmla="*/ 350 w 350"/>
                <a:gd name="T33" fmla="*/ 225 h 2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0" h="225">
                  <a:moveTo>
                    <a:pt x="108" y="45"/>
                  </a:moveTo>
                  <a:cubicBezTo>
                    <a:pt x="70" y="82"/>
                    <a:pt x="70" y="142"/>
                    <a:pt x="108" y="180"/>
                  </a:cubicBezTo>
                  <a:cubicBezTo>
                    <a:pt x="108" y="180"/>
                    <a:pt x="108" y="180"/>
                    <a:pt x="108" y="180"/>
                  </a:cubicBezTo>
                  <a:moveTo>
                    <a:pt x="242" y="180"/>
                  </a:moveTo>
                  <a:cubicBezTo>
                    <a:pt x="280" y="142"/>
                    <a:pt x="280" y="82"/>
                    <a:pt x="242" y="45"/>
                  </a:cubicBezTo>
                  <a:moveTo>
                    <a:pt x="63" y="0"/>
                  </a:moveTo>
                  <a:cubicBezTo>
                    <a:pt x="0" y="62"/>
                    <a:pt x="0" y="163"/>
                    <a:pt x="63" y="225"/>
                  </a:cubicBezTo>
                  <a:cubicBezTo>
                    <a:pt x="63" y="225"/>
                    <a:pt x="63" y="225"/>
                    <a:pt x="63" y="225"/>
                  </a:cubicBezTo>
                  <a:moveTo>
                    <a:pt x="287" y="225"/>
                  </a:moveTo>
                  <a:cubicBezTo>
                    <a:pt x="350" y="163"/>
                    <a:pt x="350" y="62"/>
                    <a:pt x="287" y="0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0" name="Freeform 53"/>
            <p:cNvSpPr>
              <a:spLocks noEditPoints="1"/>
            </p:cNvSpPr>
            <p:nvPr/>
          </p:nvSpPr>
          <p:spPr bwMode="auto">
            <a:xfrm>
              <a:off x="4202020" y="2925732"/>
              <a:ext cx="213126" cy="712681"/>
            </a:xfrm>
            <a:custGeom>
              <a:avLst/>
              <a:gdLst>
                <a:gd name="T0" fmla="*/ 135 w 263"/>
                <a:gd name="T1" fmla="*/ 328 h 878"/>
                <a:gd name="T2" fmla="*/ 72 w 263"/>
                <a:gd name="T3" fmla="*/ 362 h 878"/>
                <a:gd name="T4" fmla="*/ 9 w 263"/>
                <a:gd name="T5" fmla="*/ 791 h 878"/>
                <a:gd name="T6" fmla="*/ 118 w 263"/>
                <a:gd name="T7" fmla="*/ 873 h 878"/>
                <a:gd name="T8" fmla="*/ 261 w 263"/>
                <a:gd name="T9" fmla="*/ 810 h 878"/>
                <a:gd name="T10" fmla="*/ 261 w 263"/>
                <a:gd name="T11" fmla="*/ 791 h 878"/>
                <a:gd name="T12" fmla="*/ 261 w 263"/>
                <a:gd name="T13" fmla="*/ 791 h 878"/>
                <a:gd name="T14" fmla="*/ 199 w 263"/>
                <a:gd name="T15" fmla="*/ 365 h 878"/>
                <a:gd name="T16" fmla="*/ 135 w 263"/>
                <a:gd name="T17" fmla="*/ 328 h 878"/>
                <a:gd name="T18" fmla="*/ 167 w 263"/>
                <a:gd name="T19" fmla="*/ 32 h 878"/>
                <a:gd name="T20" fmla="*/ 135 w 263"/>
                <a:gd name="T21" fmla="*/ 0 h 878"/>
                <a:gd name="T22" fmla="*/ 103 w 263"/>
                <a:gd name="T23" fmla="*/ 32 h 878"/>
                <a:gd name="T24" fmla="*/ 135 w 263"/>
                <a:gd name="T25" fmla="*/ 64 h 878"/>
                <a:gd name="T26" fmla="*/ 167 w 263"/>
                <a:gd name="T27" fmla="*/ 32 h 8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3"/>
                <a:gd name="T43" fmla="*/ 0 h 878"/>
                <a:gd name="T44" fmla="*/ 263 w 263"/>
                <a:gd name="T45" fmla="*/ 878 h 8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3" h="878">
                  <a:moveTo>
                    <a:pt x="135" y="328"/>
                  </a:moveTo>
                  <a:cubicBezTo>
                    <a:pt x="102" y="329"/>
                    <a:pt x="75" y="343"/>
                    <a:pt x="72" y="362"/>
                  </a:cubicBezTo>
                  <a:lnTo>
                    <a:pt x="9" y="791"/>
                  </a:lnTo>
                  <a:cubicBezTo>
                    <a:pt x="0" y="831"/>
                    <a:pt x="49" y="868"/>
                    <a:pt x="118" y="873"/>
                  </a:cubicBezTo>
                  <a:cubicBezTo>
                    <a:pt x="188" y="878"/>
                    <a:pt x="252" y="850"/>
                    <a:pt x="261" y="810"/>
                  </a:cubicBezTo>
                  <a:cubicBezTo>
                    <a:pt x="263" y="804"/>
                    <a:pt x="263" y="798"/>
                    <a:pt x="261" y="791"/>
                  </a:cubicBezTo>
                  <a:lnTo>
                    <a:pt x="199" y="365"/>
                  </a:lnTo>
                  <a:cubicBezTo>
                    <a:pt x="199" y="345"/>
                    <a:pt x="170" y="328"/>
                    <a:pt x="135" y="328"/>
                  </a:cubicBezTo>
                  <a:close/>
                  <a:moveTo>
                    <a:pt x="167" y="32"/>
                  </a:moveTo>
                  <a:cubicBezTo>
                    <a:pt x="167" y="15"/>
                    <a:pt x="153" y="0"/>
                    <a:pt x="135" y="0"/>
                  </a:cubicBezTo>
                  <a:cubicBezTo>
                    <a:pt x="117" y="0"/>
                    <a:pt x="103" y="15"/>
                    <a:pt x="103" y="32"/>
                  </a:cubicBezTo>
                  <a:cubicBezTo>
                    <a:pt x="103" y="50"/>
                    <a:pt x="117" y="64"/>
                    <a:pt x="135" y="64"/>
                  </a:cubicBezTo>
                  <a:cubicBezTo>
                    <a:pt x="153" y="64"/>
                    <a:pt x="167" y="50"/>
                    <a:pt x="167" y="32"/>
                  </a:cubicBezTo>
                  <a:close/>
                </a:path>
              </a:pathLst>
            </a:cu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1" name="Line 52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14578"/>
            </a:xfrm>
            <a:prstGeom prst="line">
              <a:avLst/>
            </a:pr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12" name="그룹 31"/>
          <p:cNvGrpSpPr/>
          <p:nvPr/>
        </p:nvGrpSpPr>
        <p:grpSpPr>
          <a:xfrm>
            <a:off x="2771800" y="4221088"/>
            <a:ext cx="457200" cy="599559"/>
            <a:chOff x="4169664" y="2861006"/>
            <a:chExt cx="283464" cy="786553"/>
          </a:xfrm>
        </p:grpSpPr>
        <p:sp>
          <p:nvSpPr>
            <p:cNvPr id="113" name="Rectangle 85"/>
            <p:cNvSpPr>
              <a:spLocks noChangeArrowheads="1"/>
            </p:cNvSpPr>
            <p:nvPr/>
          </p:nvSpPr>
          <p:spPr bwMode="auto">
            <a:xfrm>
              <a:off x="4237189" y="3167044"/>
              <a:ext cx="129423" cy="12664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4" name="Rectangle 84"/>
            <p:cNvSpPr>
              <a:spLocks noChangeArrowheads="1"/>
            </p:cNvSpPr>
            <p:nvPr/>
          </p:nvSpPr>
          <p:spPr bwMode="auto">
            <a:xfrm>
              <a:off x="4237189" y="3179708"/>
              <a:ext cx="129423" cy="13367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5" name="Rectangle 83"/>
            <p:cNvSpPr>
              <a:spLocks noChangeArrowheads="1"/>
            </p:cNvSpPr>
            <p:nvPr/>
          </p:nvSpPr>
          <p:spPr bwMode="auto">
            <a:xfrm>
              <a:off x="4237189" y="3193075"/>
              <a:ext cx="129423" cy="12664"/>
            </a:xfrm>
            <a:prstGeom prst="rect">
              <a:avLst/>
            </a:prstGeom>
            <a:solidFill>
              <a:srgbClr val="FF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6" name="Rectangle 82"/>
            <p:cNvSpPr>
              <a:spLocks noChangeArrowheads="1"/>
            </p:cNvSpPr>
            <p:nvPr/>
          </p:nvSpPr>
          <p:spPr bwMode="auto">
            <a:xfrm>
              <a:off x="4237189" y="3205739"/>
              <a:ext cx="129423" cy="13367"/>
            </a:xfrm>
            <a:prstGeom prst="rect">
              <a:avLst/>
            </a:prstGeom>
            <a:solidFill>
              <a:srgbClr val="FFFF2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7" name="Rectangle 81"/>
            <p:cNvSpPr>
              <a:spLocks noChangeArrowheads="1"/>
            </p:cNvSpPr>
            <p:nvPr/>
          </p:nvSpPr>
          <p:spPr bwMode="auto">
            <a:xfrm>
              <a:off x="4237189" y="3219106"/>
              <a:ext cx="129423" cy="12664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8" name="Rectangle 80"/>
            <p:cNvSpPr>
              <a:spLocks noChangeArrowheads="1"/>
            </p:cNvSpPr>
            <p:nvPr/>
          </p:nvSpPr>
          <p:spPr bwMode="auto">
            <a:xfrm>
              <a:off x="4237189" y="3231769"/>
              <a:ext cx="129423" cy="13367"/>
            </a:xfrm>
            <a:prstGeom prst="rect">
              <a:avLst/>
            </a:prstGeom>
            <a:solidFill>
              <a:srgbClr val="FFFF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9" name="Rectangle 79"/>
            <p:cNvSpPr>
              <a:spLocks noChangeArrowheads="1"/>
            </p:cNvSpPr>
            <p:nvPr/>
          </p:nvSpPr>
          <p:spPr bwMode="auto">
            <a:xfrm>
              <a:off x="4237189" y="3245136"/>
              <a:ext cx="129423" cy="12664"/>
            </a:xfrm>
            <a:prstGeom prst="rect">
              <a:avLst/>
            </a:prstGeom>
            <a:solidFill>
              <a:srgbClr val="FFFF0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0" name="Oval 78"/>
            <p:cNvSpPr>
              <a:spLocks noChangeArrowheads="1"/>
            </p:cNvSpPr>
            <p:nvPr/>
          </p:nvSpPr>
          <p:spPr bwMode="auto">
            <a:xfrm>
              <a:off x="4259697" y="3192371"/>
              <a:ext cx="104101" cy="59800"/>
            </a:xfrm>
            <a:prstGeom prst="ellipse">
              <a:avLst/>
            </a:prstGeom>
            <a:noFill/>
            <a:ln w="17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1" name="Rectangle 77"/>
            <p:cNvSpPr>
              <a:spLocks noChangeArrowheads="1"/>
            </p:cNvSpPr>
            <p:nvPr/>
          </p:nvSpPr>
          <p:spPr bwMode="auto">
            <a:xfrm>
              <a:off x="4185138" y="3205739"/>
              <a:ext cx="13364" cy="441820"/>
            </a:xfrm>
            <a:prstGeom prst="rect">
              <a:avLst/>
            </a:prstGeom>
            <a:solidFill>
              <a:srgbClr val="FFFF3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2" name="Rectangle 76"/>
            <p:cNvSpPr>
              <a:spLocks noChangeArrowheads="1"/>
            </p:cNvSpPr>
            <p:nvPr/>
          </p:nvSpPr>
          <p:spPr bwMode="auto">
            <a:xfrm>
              <a:off x="4198503" y="3205739"/>
              <a:ext cx="12661" cy="441820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" name="Rectangle 75"/>
            <p:cNvSpPr>
              <a:spLocks noChangeArrowheads="1"/>
            </p:cNvSpPr>
            <p:nvPr/>
          </p:nvSpPr>
          <p:spPr bwMode="auto">
            <a:xfrm>
              <a:off x="4211164" y="3205739"/>
              <a:ext cx="12661" cy="441820"/>
            </a:xfrm>
            <a:prstGeom prst="rect">
              <a:avLst/>
            </a:prstGeom>
            <a:solidFill>
              <a:srgbClr val="FFFF3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" name="Rectangle 74"/>
            <p:cNvSpPr>
              <a:spLocks noChangeArrowheads="1"/>
            </p:cNvSpPr>
            <p:nvPr/>
          </p:nvSpPr>
          <p:spPr bwMode="auto">
            <a:xfrm>
              <a:off x="4223825" y="3205739"/>
              <a:ext cx="13364" cy="441820"/>
            </a:xfrm>
            <a:prstGeom prst="rect">
              <a:avLst/>
            </a:prstGeom>
            <a:solidFill>
              <a:srgbClr val="FFFF2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5" name="Rectangle 73"/>
            <p:cNvSpPr>
              <a:spLocks noChangeArrowheads="1"/>
            </p:cNvSpPr>
            <p:nvPr/>
          </p:nvSpPr>
          <p:spPr bwMode="auto">
            <a:xfrm>
              <a:off x="4237189" y="3205739"/>
              <a:ext cx="12661" cy="441820"/>
            </a:xfrm>
            <a:prstGeom prst="rect">
              <a:avLst/>
            </a:prstGeom>
            <a:solidFill>
              <a:srgbClr val="FFFF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6" name="Rectangle 72"/>
            <p:cNvSpPr>
              <a:spLocks noChangeArrowheads="1"/>
            </p:cNvSpPr>
            <p:nvPr/>
          </p:nvSpPr>
          <p:spPr bwMode="auto">
            <a:xfrm>
              <a:off x="4249850" y="3205739"/>
              <a:ext cx="13364" cy="441820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7" name="Rectangle 71"/>
            <p:cNvSpPr>
              <a:spLocks noChangeArrowheads="1"/>
            </p:cNvSpPr>
            <p:nvPr/>
          </p:nvSpPr>
          <p:spPr bwMode="auto">
            <a:xfrm>
              <a:off x="4263214" y="3205739"/>
              <a:ext cx="12661" cy="441820"/>
            </a:xfrm>
            <a:prstGeom prst="rect">
              <a:avLst/>
            </a:prstGeom>
            <a:solidFill>
              <a:srgbClr val="FFFF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8" name="Rectangle 70"/>
            <p:cNvSpPr>
              <a:spLocks noChangeArrowheads="1"/>
            </p:cNvSpPr>
            <p:nvPr/>
          </p:nvSpPr>
          <p:spPr bwMode="auto">
            <a:xfrm>
              <a:off x="4275875" y="3205739"/>
              <a:ext cx="13364" cy="441820"/>
            </a:xfrm>
            <a:prstGeom prst="rect">
              <a:avLst/>
            </a:prstGeom>
            <a:solidFill>
              <a:srgbClr val="FFFF1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9" name="Rectangle 69"/>
            <p:cNvSpPr>
              <a:spLocks noChangeArrowheads="1"/>
            </p:cNvSpPr>
            <p:nvPr/>
          </p:nvSpPr>
          <p:spPr bwMode="auto">
            <a:xfrm>
              <a:off x="4289239" y="3205739"/>
              <a:ext cx="12661" cy="441820"/>
            </a:xfrm>
            <a:prstGeom prst="rect">
              <a:avLst/>
            </a:prstGeom>
            <a:solidFill>
              <a:srgbClr val="FFFF0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0" name="Rectangle 68"/>
            <p:cNvSpPr>
              <a:spLocks noChangeArrowheads="1"/>
            </p:cNvSpPr>
            <p:nvPr/>
          </p:nvSpPr>
          <p:spPr bwMode="auto">
            <a:xfrm>
              <a:off x="4301900" y="3205739"/>
              <a:ext cx="12661" cy="441820"/>
            </a:xfrm>
            <a:prstGeom prst="rect">
              <a:avLst/>
            </a:prstGeom>
            <a:solidFill>
              <a:srgbClr val="FFFF0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1" name="Rectangle 67"/>
            <p:cNvSpPr>
              <a:spLocks noChangeArrowheads="1"/>
            </p:cNvSpPr>
            <p:nvPr/>
          </p:nvSpPr>
          <p:spPr bwMode="auto">
            <a:xfrm>
              <a:off x="4314561" y="3205739"/>
              <a:ext cx="13364" cy="441820"/>
            </a:xfrm>
            <a:prstGeom prst="rect">
              <a:avLst/>
            </a:prstGeom>
            <a:solidFill>
              <a:srgbClr val="FFFF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2" name="Rectangle 66"/>
            <p:cNvSpPr>
              <a:spLocks noChangeArrowheads="1"/>
            </p:cNvSpPr>
            <p:nvPr/>
          </p:nvSpPr>
          <p:spPr bwMode="auto">
            <a:xfrm>
              <a:off x="4327926" y="3205739"/>
              <a:ext cx="12661" cy="441820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" name="Rectangle 65"/>
            <p:cNvSpPr>
              <a:spLocks noChangeArrowheads="1"/>
            </p:cNvSpPr>
            <p:nvPr/>
          </p:nvSpPr>
          <p:spPr bwMode="auto">
            <a:xfrm>
              <a:off x="4340586" y="3205739"/>
              <a:ext cx="13364" cy="441820"/>
            </a:xfrm>
            <a:prstGeom prst="rect">
              <a:avLst/>
            </a:prstGeom>
            <a:solidFill>
              <a:srgbClr val="FFFF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" name="Rectangle 64"/>
            <p:cNvSpPr>
              <a:spLocks noChangeArrowheads="1"/>
            </p:cNvSpPr>
            <p:nvPr/>
          </p:nvSpPr>
          <p:spPr bwMode="auto">
            <a:xfrm>
              <a:off x="4353951" y="3205739"/>
              <a:ext cx="12661" cy="441820"/>
            </a:xfrm>
            <a:prstGeom prst="rect">
              <a:avLst/>
            </a:prstGeom>
            <a:solidFill>
              <a:srgbClr val="FFF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5" name="Rectangle 63"/>
            <p:cNvSpPr>
              <a:spLocks noChangeArrowheads="1"/>
            </p:cNvSpPr>
            <p:nvPr/>
          </p:nvSpPr>
          <p:spPr bwMode="auto">
            <a:xfrm>
              <a:off x="4366612" y="3205739"/>
              <a:ext cx="13364" cy="441820"/>
            </a:xfrm>
            <a:prstGeom prst="rect">
              <a:avLst/>
            </a:prstGeom>
            <a:solidFill>
              <a:srgbClr val="FFFF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6" name="Rectangle 62"/>
            <p:cNvSpPr>
              <a:spLocks noChangeArrowheads="1"/>
            </p:cNvSpPr>
            <p:nvPr/>
          </p:nvSpPr>
          <p:spPr bwMode="auto">
            <a:xfrm>
              <a:off x="4379976" y="3205739"/>
              <a:ext cx="12661" cy="441820"/>
            </a:xfrm>
            <a:prstGeom prst="rect">
              <a:avLst/>
            </a:prstGeom>
            <a:solidFill>
              <a:srgbClr val="FFFF2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7" name="Rectangle 61"/>
            <p:cNvSpPr>
              <a:spLocks noChangeArrowheads="1"/>
            </p:cNvSpPr>
            <p:nvPr/>
          </p:nvSpPr>
          <p:spPr bwMode="auto">
            <a:xfrm>
              <a:off x="4392637" y="3205739"/>
              <a:ext cx="13364" cy="441820"/>
            </a:xfrm>
            <a:prstGeom prst="rect">
              <a:avLst/>
            </a:prstGeom>
            <a:solidFill>
              <a:srgbClr val="FFFF2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8" name="Rectangle 60"/>
            <p:cNvSpPr>
              <a:spLocks noChangeArrowheads="1"/>
            </p:cNvSpPr>
            <p:nvPr/>
          </p:nvSpPr>
          <p:spPr bwMode="auto">
            <a:xfrm>
              <a:off x="4406001" y="3205739"/>
              <a:ext cx="12661" cy="441820"/>
            </a:xfrm>
            <a:prstGeom prst="rect">
              <a:avLst/>
            </a:prstGeom>
            <a:solidFill>
              <a:srgbClr val="FFFF3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9" name="Freeform 59"/>
            <p:cNvSpPr>
              <a:spLocks/>
            </p:cNvSpPr>
            <p:nvPr/>
          </p:nvSpPr>
          <p:spPr bwMode="auto">
            <a:xfrm>
              <a:off x="4202020" y="3219809"/>
              <a:ext cx="213126" cy="418603"/>
            </a:xfrm>
            <a:custGeom>
              <a:avLst/>
              <a:gdLst>
                <a:gd name="T0" fmla="*/ 261 w 263"/>
                <a:gd name="T1" fmla="*/ 429 h 516"/>
                <a:gd name="T2" fmla="*/ 198 w 263"/>
                <a:gd name="T3" fmla="*/ 0 h 516"/>
                <a:gd name="T4" fmla="*/ 105 w 263"/>
                <a:gd name="T5" fmla="*/ 33 h 516"/>
                <a:gd name="T6" fmla="*/ 72 w 263"/>
                <a:gd name="T7" fmla="*/ 0 h 516"/>
                <a:gd name="T8" fmla="*/ 72 w 263"/>
                <a:gd name="T9" fmla="*/ 0 h 516"/>
                <a:gd name="T10" fmla="*/ 9 w 263"/>
                <a:gd name="T11" fmla="*/ 429 h 516"/>
                <a:gd name="T12" fmla="*/ 118 w 263"/>
                <a:gd name="T13" fmla="*/ 511 h 516"/>
                <a:gd name="T14" fmla="*/ 261 w 263"/>
                <a:gd name="T15" fmla="*/ 448 h 516"/>
                <a:gd name="T16" fmla="*/ 261 w 263"/>
                <a:gd name="T17" fmla="*/ 429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3"/>
                <a:gd name="T28" fmla="*/ 0 h 516"/>
                <a:gd name="T29" fmla="*/ 263 w 263"/>
                <a:gd name="T30" fmla="*/ 516 h 5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3" h="516">
                  <a:moveTo>
                    <a:pt x="261" y="429"/>
                  </a:moveTo>
                  <a:lnTo>
                    <a:pt x="198" y="0"/>
                  </a:lnTo>
                  <a:cubicBezTo>
                    <a:pt x="182" y="35"/>
                    <a:pt x="140" y="49"/>
                    <a:pt x="105" y="33"/>
                  </a:cubicBezTo>
                  <a:cubicBezTo>
                    <a:pt x="90" y="26"/>
                    <a:pt x="79" y="14"/>
                    <a:pt x="72" y="0"/>
                  </a:cubicBezTo>
                  <a:lnTo>
                    <a:pt x="9" y="429"/>
                  </a:lnTo>
                  <a:cubicBezTo>
                    <a:pt x="0" y="469"/>
                    <a:pt x="49" y="506"/>
                    <a:pt x="118" y="511"/>
                  </a:cubicBezTo>
                  <a:cubicBezTo>
                    <a:pt x="188" y="516"/>
                    <a:pt x="252" y="488"/>
                    <a:pt x="261" y="448"/>
                  </a:cubicBezTo>
                  <a:cubicBezTo>
                    <a:pt x="263" y="442"/>
                    <a:pt x="263" y="436"/>
                    <a:pt x="261" y="429"/>
                  </a:cubicBezTo>
                  <a:close/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pic>
          <p:nvPicPr>
            <p:cNvPr id="140" name="Picture 5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1" name="Picture 5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2" name="Freeform 56"/>
            <p:cNvSpPr>
              <a:spLocks/>
            </p:cNvSpPr>
            <p:nvPr/>
          </p:nvSpPr>
          <p:spPr bwMode="auto">
            <a:xfrm>
              <a:off x="4285722" y="2925732"/>
              <a:ext cx="52050" cy="52062"/>
            </a:xfrm>
            <a:custGeom>
              <a:avLst/>
              <a:gdLst>
                <a:gd name="T0" fmla="*/ 74 w 74"/>
                <a:gd name="T1" fmla="*/ 37 h 74"/>
                <a:gd name="T2" fmla="*/ 37 w 74"/>
                <a:gd name="T3" fmla="*/ 0 h 74"/>
                <a:gd name="T4" fmla="*/ 0 w 74"/>
                <a:gd name="T5" fmla="*/ 37 h 74"/>
                <a:gd name="T6" fmla="*/ 37 w 74"/>
                <a:gd name="T7" fmla="*/ 74 h 74"/>
                <a:gd name="T8" fmla="*/ 74 w 74"/>
                <a:gd name="T9" fmla="*/ 3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74"/>
                <a:gd name="T17" fmla="*/ 74 w 7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74">
                  <a:moveTo>
                    <a:pt x="74" y="37"/>
                  </a:moveTo>
                  <a:cubicBezTo>
                    <a:pt x="74" y="18"/>
                    <a:pt x="58" y="0"/>
                    <a:pt x="37" y="0"/>
                  </a:cubicBezTo>
                  <a:cubicBezTo>
                    <a:pt x="16" y="0"/>
                    <a:pt x="0" y="18"/>
                    <a:pt x="0" y="37"/>
                  </a:cubicBezTo>
                  <a:cubicBezTo>
                    <a:pt x="0" y="58"/>
                    <a:pt x="16" y="74"/>
                    <a:pt x="37" y="74"/>
                  </a:cubicBezTo>
                  <a:cubicBezTo>
                    <a:pt x="58" y="74"/>
                    <a:pt x="74" y="58"/>
                    <a:pt x="74" y="37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3" name="Line 55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44127"/>
            </a:xfrm>
            <a:prstGeom prst="line">
              <a:avLst/>
            </a:pr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4" name="Freeform 54"/>
            <p:cNvSpPr>
              <a:spLocks noEditPoints="1"/>
            </p:cNvSpPr>
            <p:nvPr/>
          </p:nvSpPr>
          <p:spPr bwMode="auto">
            <a:xfrm>
              <a:off x="4169664" y="2861006"/>
              <a:ext cx="283464" cy="182919"/>
            </a:xfrm>
            <a:custGeom>
              <a:avLst/>
              <a:gdLst>
                <a:gd name="T0" fmla="*/ 108 w 350"/>
                <a:gd name="T1" fmla="*/ 45 h 225"/>
                <a:gd name="T2" fmla="*/ 108 w 350"/>
                <a:gd name="T3" fmla="*/ 180 h 225"/>
                <a:gd name="T4" fmla="*/ 108 w 350"/>
                <a:gd name="T5" fmla="*/ 180 h 225"/>
                <a:gd name="T6" fmla="*/ 242 w 350"/>
                <a:gd name="T7" fmla="*/ 180 h 225"/>
                <a:gd name="T8" fmla="*/ 242 w 350"/>
                <a:gd name="T9" fmla="*/ 45 h 225"/>
                <a:gd name="T10" fmla="*/ 63 w 350"/>
                <a:gd name="T11" fmla="*/ 0 h 225"/>
                <a:gd name="T12" fmla="*/ 63 w 350"/>
                <a:gd name="T13" fmla="*/ 225 h 225"/>
                <a:gd name="T14" fmla="*/ 63 w 350"/>
                <a:gd name="T15" fmla="*/ 225 h 225"/>
                <a:gd name="T16" fmla="*/ 287 w 350"/>
                <a:gd name="T17" fmla="*/ 225 h 225"/>
                <a:gd name="T18" fmla="*/ 287 w 350"/>
                <a:gd name="T19" fmla="*/ 0 h 2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0"/>
                <a:gd name="T31" fmla="*/ 0 h 225"/>
                <a:gd name="T32" fmla="*/ 350 w 350"/>
                <a:gd name="T33" fmla="*/ 225 h 2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0" h="225">
                  <a:moveTo>
                    <a:pt x="108" y="45"/>
                  </a:moveTo>
                  <a:cubicBezTo>
                    <a:pt x="70" y="82"/>
                    <a:pt x="70" y="142"/>
                    <a:pt x="108" y="180"/>
                  </a:cubicBezTo>
                  <a:cubicBezTo>
                    <a:pt x="108" y="180"/>
                    <a:pt x="108" y="180"/>
                    <a:pt x="108" y="180"/>
                  </a:cubicBezTo>
                  <a:moveTo>
                    <a:pt x="242" y="180"/>
                  </a:moveTo>
                  <a:cubicBezTo>
                    <a:pt x="280" y="142"/>
                    <a:pt x="280" y="82"/>
                    <a:pt x="242" y="45"/>
                  </a:cubicBezTo>
                  <a:moveTo>
                    <a:pt x="63" y="0"/>
                  </a:moveTo>
                  <a:cubicBezTo>
                    <a:pt x="0" y="62"/>
                    <a:pt x="0" y="163"/>
                    <a:pt x="63" y="225"/>
                  </a:cubicBezTo>
                  <a:cubicBezTo>
                    <a:pt x="63" y="225"/>
                    <a:pt x="63" y="225"/>
                    <a:pt x="63" y="225"/>
                  </a:cubicBezTo>
                  <a:moveTo>
                    <a:pt x="287" y="225"/>
                  </a:moveTo>
                  <a:cubicBezTo>
                    <a:pt x="350" y="163"/>
                    <a:pt x="350" y="62"/>
                    <a:pt x="287" y="0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5" name="Freeform 53"/>
            <p:cNvSpPr>
              <a:spLocks noEditPoints="1"/>
            </p:cNvSpPr>
            <p:nvPr/>
          </p:nvSpPr>
          <p:spPr bwMode="auto">
            <a:xfrm>
              <a:off x="4202020" y="2925732"/>
              <a:ext cx="213126" cy="712681"/>
            </a:xfrm>
            <a:custGeom>
              <a:avLst/>
              <a:gdLst>
                <a:gd name="T0" fmla="*/ 135 w 263"/>
                <a:gd name="T1" fmla="*/ 328 h 878"/>
                <a:gd name="T2" fmla="*/ 72 w 263"/>
                <a:gd name="T3" fmla="*/ 362 h 878"/>
                <a:gd name="T4" fmla="*/ 9 w 263"/>
                <a:gd name="T5" fmla="*/ 791 h 878"/>
                <a:gd name="T6" fmla="*/ 118 w 263"/>
                <a:gd name="T7" fmla="*/ 873 h 878"/>
                <a:gd name="T8" fmla="*/ 261 w 263"/>
                <a:gd name="T9" fmla="*/ 810 h 878"/>
                <a:gd name="T10" fmla="*/ 261 w 263"/>
                <a:gd name="T11" fmla="*/ 791 h 878"/>
                <a:gd name="T12" fmla="*/ 261 w 263"/>
                <a:gd name="T13" fmla="*/ 791 h 878"/>
                <a:gd name="T14" fmla="*/ 199 w 263"/>
                <a:gd name="T15" fmla="*/ 365 h 878"/>
                <a:gd name="T16" fmla="*/ 135 w 263"/>
                <a:gd name="T17" fmla="*/ 328 h 878"/>
                <a:gd name="T18" fmla="*/ 167 w 263"/>
                <a:gd name="T19" fmla="*/ 32 h 878"/>
                <a:gd name="T20" fmla="*/ 135 w 263"/>
                <a:gd name="T21" fmla="*/ 0 h 878"/>
                <a:gd name="T22" fmla="*/ 103 w 263"/>
                <a:gd name="T23" fmla="*/ 32 h 878"/>
                <a:gd name="T24" fmla="*/ 135 w 263"/>
                <a:gd name="T25" fmla="*/ 64 h 878"/>
                <a:gd name="T26" fmla="*/ 167 w 263"/>
                <a:gd name="T27" fmla="*/ 32 h 8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3"/>
                <a:gd name="T43" fmla="*/ 0 h 878"/>
                <a:gd name="T44" fmla="*/ 263 w 263"/>
                <a:gd name="T45" fmla="*/ 878 h 8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3" h="878">
                  <a:moveTo>
                    <a:pt x="135" y="328"/>
                  </a:moveTo>
                  <a:cubicBezTo>
                    <a:pt x="102" y="329"/>
                    <a:pt x="75" y="343"/>
                    <a:pt x="72" y="362"/>
                  </a:cubicBezTo>
                  <a:lnTo>
                    <a:pt x="9" y="791"/>
                  </a:lnTo>
                  <a:cubicBezTo>
                    <a:pt x="0" y="831"/>
                    <a:pt x="49" y="868"/>
                    <a:pt x="118" y="873"/>
                  </a:cubicBezTo>
                  <a:cubicBezTo>
                    <a:pt x="188" y="878"/>
                    <a:pt x="252" y="850"/>
                    <a:pt x="261" y="810"/>
                  </a:cubicBezTo>
                  <a:cubicBezTo>
                    <a:pt x="263" y="804"/>
                    <a:pt x="263" y="798"/>
                    <a:pt x="261" y="791"/>
                  </a:cubicBezTo>
                  <a:lnTo>
                    <a:pt x="199" y="365"/>
                  </a:lnTo>
                  <a:cubicBezTo>
                    <a:pt x="199" y="345"/>
                    <a:pt x="170" y="328"/>
                    <a:pt x="135" y="328"/>
                  </a:cubicBezTo>
                  <a:close/>
                  <a:moveTo>
                    <a:pt x="167" y="32"/>
                  </a:moveTo>
                  <a:cubicBezTo>
                    <a:pt x="167" y="15"/>
                    <a:pt x="153" y="0"/>
                    <a:pt x="135" y="0"/>
                  </a:cubicBezTo>
                  <a:cubicBezTo>
                    <a:pt x="117" y="0"/>
                    <a:pt x="103" y="15"/>
                    <a:pt x="103" y="32"/>
                  </a:cubicBezTo>
                  <a:cubicBezTo>
                    <a:pt x="103" y="50"/>
                    <a:pt x="117" y="64"/>
                    <a:pt x="135" y="64"/>
                  </a:cubicBezTo>
                  <a:cubicBezTo>
                    <a:pt x="153" y="64"/>
                    <a:pt x="167" y="50"/>
                    <a:pt x="167" y="32"/>
                  </a:cubicBezTo>
                  <a:close/>
                </a:path>
              </a:pathLst>
            </a:cu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6" name="Line 52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14578"/>
            </a:xfrm>
            <a:prstGeom prst="line">
              <a:avLst/>
            </a:pr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47" name="그룹 31"/>
          <p:cNvGrpSpPr/>
          <p:nvPr/>
        </p:nvGrpSpPr>
        <p:grpSpPr>
          <a:xfrm>
            <a:off x="3059832" y="3068960"/>
            <a:ext cx="457200" cy="599559"/>
            <a:chOff x="4169664" y="2861006"/>
            <a:chExt cx="283464" cy="786553"/>
          </a:xfrm>
        </p:grpSpPr>
        <p:sp>
          <p:nvSpPr>
            <p:cNvPr id="148" name="Rectangle 85"/>
            <p:cNvSpPr>
              <a:spLocks noChangeArrowheads="1"/>
            </p:cNvSpPr>
            <p:nvPr/>
          </p:nvSpPr>
          <p:spPr bwMode="auto">
            <a:xfrm>
              <a:off x="4237189" y="3167044"/>
              <a:ext cx="129423" cy="12664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9" name="Rectangle 84"/>
            <p:cNvSpPr>
              <a:spLocks noChangeArrowheads="1"/>
            </p:cNvSpPr>
            <p:nvPr/>
          </p:nvSpPr>
          <p:spPr bwMode="auto">
            <a:xfrm>
              <a:off x="4237189" y="3179708"/>
              <a:ext cx="129423" cy="13367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0" name="Rectangle 83"/>
            <p:cNvSpPr>
              <a:spLocks noChangeArrowheads="1"/>
            </p:cNvSpPr>
            <p:nvPr/>
          </p:nvSpPr>
          <p:spPr bwMode="auto">
            <a:xfrm>
              <a:off x="4237189" y="3193075"/>
              <a:ext cx="129423" cy="12664"/>
            </a:xfrm>
            <a:prstGeom prst="rect">
              <a:avLst/>
            </a:prstGeom>
            <a:solidFill>
              <a:srgbClr val="FF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1" name="Rectangle 82"/>
            <p:cNvSpPr>
              <a:spLocks noChangeArrowheads="1"/>
            </p:cNvSpPr>
            <p:nvPr/>
          </p:nvSpPr>
          <p:spPr bwMode="auto">
            <a:xfrm>
              <a:off x="4237189" y="3205739"/>
              <a:ext cx="129423" cy="13367"/>
            </a:xfrm>
            <a:prstGeom prst="rect">
              <a:avLst/>
            </a:prstGeom>
            <a:solidFill>
              <a:srgbClr val="FFFF2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2" name="Rectangle 81"/>
            <p:cNvSpPr>
              <a:spLocks noChangeArrowheads="1"/>
            </p:cNvSpPr>
            <p:nvPr/>
          </p:nvSpPr>
          <p:spPr bwMode="auto">
            <a:xfrm>
              <a:off x="4237189" y="3219106"/>
              <a:ext cx="129423" cy="12664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" name="Rectangle 80"/>
            <p:cNvSpPr>
              <a:spLocks noChangeArrowheads="1"/>
            </p:cNvSpPr>
            <p:nvPr/>
          </p:nvSpPr>
          <p:spPr bwMode="auto">
            <a:xfrm>
              <a:off x="4237189" y="3231769"/>
              <a:ext cx="129423" cy="13367"/>
            </a:xfrm>
            <a:prstGeom prst="rect">
              <a:avLst/>
            </a:prstGeom>
            <a:solidFill>
              <a:srgbClr val="FFFF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4" name="Rectangle 79"/>
            <p:cNvSpPr>
              <a:spLocks noChangeArrowheads="1"/>
            </p:cNvSpPr>
            <p:nvPr/>
          </p:nvSpPr>
          <p:spPr bwMode="auto">
            <a:xfrm>
              <a:off x="4237189" y="3245136"/>
              <a:ext cx="129423" cy="12664"/>
            </a:xfrm>
            <a:prstGeom prst="rect">
              <a:avLst/>
            </a:prstGeom>
            <a:solidFill>
              <a:srgbClr val="FFFF0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5" name="Oval 78"/>
            <p:cNvSpPr>
              <a:spLocks noChangeArrowheads="1"/>
            </p:cNvSpPr>
            <p:nvPr/>
          </p:nvSpPr>
          <p:spPr bwMode="auto">
            <a:xfrm>
              <a:off x="4259697" y="3192371"/>
              <a:ext cx="104101" cy="59800"/>
            </a:xfrm>
            <a:prstGeom prst="ellipse">
              <a:avLst/>
            </a:prstGeom>
            <a:noFill/>
            <a:ln w="17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6" name="Rectangle 77"/>
            <p:cNvSpPr>
              <a:spLocks noChangeArrowheads="1"/>
            </p:cNvSpPr>
            <p:nvPr/>
          </p:nvSpPr>
          <p:spPr bwMode="auto">
            <a:xfrm>
              <a:off x="4185138" y="3205739"/>
              <a:ext cx="13364" cy="441820"/>
            </a:xfrm>
            <a:prstGeom prst="rect">
              <a:avLst/>
            </a:prstGeom>
            <a:solidFill>
              <a:srgbClr val="FFFF3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7" name="Rectangle 76"/>
            <p:cNvSpPr>
              <a:spLocks noChangeArrowheads="1"/>
            </p:cNvSpPr>
            <p:nvPr/>
          </p:nvSpPr>
          <p:spPr bwMode="auto">
            <a:xfrm>
              <a:off x="4198503" y="3205739"/>
              <a:ext cx="12661" cy="441820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8" name="Rectangle 75"/>
            <p:cNvSpPr>
              <a:spLocks noChangeArrowheads="1"/>
            </p:cNvSpPr>
            <p:nvPr/>
          </p:nvSpPr>
          <p:spPr bwMode="auto">
            <a:xfrm>
              <a:off x="4211164" y="3205739"/>
              <a:ext cx="12661" cy="441820"/>
            </a:xfrm>
            <a:prstGeom prst="rect">
              <a:avLst/>
            </a:prstGeom>
            <a:solidFill>
              <a:srgbClr val="FFFF3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9" name="Rectangle 74"/>
            <p:cNvSpPr>
              <a:spLocks noChangeArrowheads="1"/>
            </p:cNvSpPr>
            <p:nvPr/>
          </p:nvSpPr>
          <p:spPr bwMode="auto">
            <a:xfrm>
              <a:off x="4223825" y="3205739"/>
              <a:ext cx="13364" cy="441820"/>
            </a:xfrm>
            <a:prstGeom prst="rect">
              <a:avLst/>
            </a:prstGeom>
            <a:solidFill>
              <a:srgbClr val="FFFF2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0" name="Rectangle 73"/>
            <p:cNvSpPr>
              <a:spLocks noChangeArrowheads="1"/>
            </p:cNvSpPr>
            <p:nvPr/>
          </p:nvSpPr>
          <p:spPr bwMode="auto">
            <a:xfrm>
              <a:off x="4237189" y="3205739"/>
              <a:ext cx="12661" cy="441820"/>
            </a:xfrm>
            <a:prstGeom prst="rect">
              <a:avLst/>
            </a:prstGeom>
            <a:solidFill>
              <a:srgbClr val="FFFF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1" name="Rectangle 72"/>
            <p:cNvSpPr>
              <a:spLocks noChangeArrowheads="1"/>
            </p:cNvSpPr>
            <p:nvPr/>
          </p:nvSpPr>
          <p:spPr bwMode="auto">
            <a:xfrm>
              <a:off x="4249850" y="3205739"/>
              <a:ext cx="13364" cy="441820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2" name="Rectangle 71"/>
            <p:cNvSpPr>
              <a:spLocks noChangeArrowheads="1"/>
            </p:cNvSpPr>
            <p:nvPr/>
          </p:nvSpPr>
          <p:spPr bwMode="auto">
            <a:xfrm>
              <a:off x="4263214" y="3205739"/>
              <a:ext cx="12661" cy="441820"/>
            </a:xfrm>
            <a:prstGeom prst="rect">
              <a:avLst/>
            </a:prstGeom>
            <a:solidFill>
              <a:srgbClr val="FFFF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3" name="Rectangle 70"/>
            <p:cNvSpPr>
              <a:spLocks noChangeArrowheads="1"/>
            </p:cNvSpPr>
            <p:nvPr/>
          </p:nvSpPr>
          <p:spPr bwMode="auto">
            <a:xfrm>
              <a:off x="4275875" y="3205739"/>
              <a:ext cx="13364" cy="441820"/>
            </a:xfrm>
            <a:prstGeom prst="rect">
              <a:avLst/>
            </a:prstGeom>
            <a:solidFill>
              <a:srgbClr val="FFFF1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4" name="Rectangle 69"/>
            <p:cNvSpPr>
              <a:spLocks noChangeArrowheads="1"/>
            </p:cNvSpPr>
            <p:nvPr/>
          </p:nvSpPr>
          <p:spPr bwMode="auto">
            <a:xfrm>
              <a:off x="4289239" y="3205739"/>
              <a:ext cx="12661" cy="441820"/>
            </a:xfrm>
            <a:prstGeom prst="rect">
              <a:avLst/>
            </a:prstGeom>
            <a:solidFill>
              <a:srgbClr val="FFFF0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5" name="Rectangle 68"/>
            <p:cNvSpPr>
              <a:spLocks noChangeArrowheads="1"/>
            </p:cNvSpPr>
            <p:nvPr/>
          </p:nvSpPr>
          <p:spPr bwMode="auto">
            <a:xfrm>
              <a:off x="4301900" y="3205739"/>
              <a:ext cx="12661" cy="441820"/>
            </a:xfrm>
            <a:prstGeom prst="rect">
              <a:avLst/>
            </a:prstGeom>
            <a:solidFill>
              <a:srgbClr val="FFFF0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6" name="Rectangle 67"/>
            <p:cNvSpPr>
              <a:spLocks noChangeArrowheads="1"/>
            </p:cNvSpPr>
            <p:nvPr/>
          </p:nvSpPr>
          <p:spPr bwMode="auto">
            <a:xfrm>
              <a:off x="4314561" y="3205739"/>
              <a:ext cx="13364" cy="441820"/>
            </a:xfrm>
            <a:prstGeom prst="rect">
              <a:avLst/>
            </a:prstGeom>
            <a:solidFill>
              <a:srgbClr val="FFFF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7" name="Rectangle 66"/>
            <p:cNvSpPr>
              <a:spLocks noChangeArrowheads="1"/>
            </p:cNvSpPr>
            <p:nvPr/>
          </p:nvSpPr>
          <p:spPr bwMode="auto">
            <a:xfrm>
              <a:off x="4327926" y="3205739"/>
              <a:ext cx="12661" cy="441820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8" name="Rectangle 65"/>
            <p:cNvSpPr>
              <a:spLocks noChangeArrowheads="1"/>
            </p:cNvSpPr>
            <p:nvPr/>
          </p:nvSpPr>
          <p:spPr bwMode="auto">
            <a:xfrm>
              <a:off x="4340586" y="3205739"/>
              <a:ext cx="13364" cy="441820"/>
            </a:xfrm>
            <a:prstGeom prst="rect">
              <a:avLst/>
            </a:prstGeom>
            <a:solidFill>
              <a:srgbClr val="FFFF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" name="Rectangle 64"/>
            <p:cNvSpPr>
              <a:spLocks noChangeArrowheads="1"/>
            </p:cNvSpPr>
            <p:nvPr/>
          </p:nvSpPr>
          <p:spPr bwMode="auto">
            <a:xfrm>
              <a:off x="4353951" y="3205739"/>
              <a:ext cx="12661" cy="441820"/>
            </a:xfrm>
            <a:prstGeom prst="rect">
              <a:avLst/>
            </a:prstGeom>
            <a:solidFill>
              <a:srgbClr val="FFF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" name="Rectangle 63"/>
            <p:cNvSpPr>
              <a:spLocks noChangeArrowheads="1"/>
            </p:cNvSpPr>
            <p:nvPr/>
          </p:nvSpPr>
          <p:spPr bwMode="auto">
            <a:xfrm>
              <a:off x="4366612" y="3205739"/>
              <a:ext cx="13364" cy="441820"/>
            </a:xfrm>
            <a:prstGeom prst="rect">
              <a:avLst/>
            </a:prstGeom>
            <a:solidFill>
              <a:srgbClr val="FFFF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1" name="Rectangle 62"/>
            <p:cNvSpPr>
              <a:spLocks noChangeArrowheads="1"/>
            </p:cNvSpPr>
            <p:nvPr/>
          </p:nvSpPr>
          <p:spPr bwMode="auto">
            <a:xfrm>
              <a:off x="4379976" y="3205739"/>
              <a:ext cx="12661" cy="441820"/>
            </a:xfrm>
            <a:prstGeom prst="rect">
              <a:avLst/>
            </a:prstGeom>
            <a:solidFill>
              <a:srgbClr val="FFFF2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2" name="Rectangle 61"/>
            <p:cNvSpPr>
              <a:spLocks noChangeArrowheads="1"/>
            </p:cNvSpPr>
            <p:nvPr/>
          </p:nvSpPr>
          <p:spPr bwMode="auto">
            <a:xfrm>
              <a:off x="4392637" y="3205739"/>
              <a:ext cx="13364" cy="441820"/>
            </a:xfrm>
            <a:prstGeom prst="rect">
              <a:avLst/>
            </a:prstGeom>
            <a:solidFill>
              <a:srgbClr val="FFFF2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3" name="Rectangle 60"/>
            <p:cNvSpPr>
              <a:spLocks noChangeArrowheads="1"/>
            </p:cNvSpPr>
            <p:nvPr/>
          </p:nvSpPr>
          <p:spPr bwMode="auto">
            <a:xfrm>
              <a:off x="4406001" y="3205739"/>
              <a:ext cx="12661" cy="441820"/>
            </a:xfrm>
            <a:prstGeom prst="rect">
              <a:avLst/>
            </a:prstGeom>
            <a:solidFill>
              <a:srgbClr val="FFFF3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" name="Freeform 59"/>
            <p:cNvSpPr>
              <a:spLocks/>
            </p:cNvSpPr>
            <p:nvPr/>
          </p:nvSpPr>
          <p:spPr bwMode="auto">
            <a:xfrm>
              <a:off x="4202020" y="3219809"/>
              <a:ext cx="213126" cy="418603"/>
            </a:xfrm>
            <a:custGeom>
              <a:avLst/>
              <a:gdLst>
                <a:gd name="T0" fmla="*/ 261 w 263"/>
                <a:gd name="T1" fmla="*/ 429 h 516"/>
                <a:gd name="T2" fmla="*/ 198 w 263"/>
                <a:gd name="T3" fmla="*/ 0 h 516"/>
                <a:gd name="T4" fmla="*/ 105 w 263"/>
                <a:gd name="T5" fmla="*/ 33 h 516"/>
                <a:gd name="T6" fmla="*/ 72 w 263"/>
                <a:gd name="T7" fmla="*/ 0 h 516"/>
                <a:gd name="T8" fmla="*/ 72 w 263"/>
                <a:gd name="T9" fmla="*/ 0 h 516"/>
                <a:gd name="T10" fmla="*/ 9 w 263"/>
                <a:gd name="T11" fmla="*/ 429 h 516"/>
                <a:gd name="T12" fmla="*/ 118 w 263"/>
                <a:gd name="T13" fmla="*/ 511 h 516"/>
                <a:gd name="T14" fmla="*/ 261 w 263"/>
                <a:gd name="T15" fmla="*/ 448 h 516"/>
                <a:gd name="T16" fmla="*/ 261 w 263"/>
                <a:gd name="T17" fmla="*/ 429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3"/>
                <a:gd name="T28" fmla="*/ 0 h 516"/>
                <a:gd name="T29" fmla="*/ 263 w 263"/>
                <a:gd name="T30" fmla="*/ 516 h 5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3" h="516">
                  <a:moveTo>
                    <a:pt x="261" y="429"/>
                  </a:moveTo>
                  <a:lnTo>
                    <a:pt x="198" y="0"/>
                  </a:lnTo>
                  <a:cubicBezTo>
                    <a:pt x="182" y="35"/>
                    <a:pt x="140" y="49"/>
                    <a:pt x="105" y="33"/>
                  </a:cubicBezTo>
                  <a:cubicBezTo>
                    <a:pt x="90" y="26"/>
                    <a:pt x="79" y="14"/>
                    <a:pt x="72" y="0"/>
                  </a:cubicBezTo>
                  <a:lnTo>
                    <a:pt x="9" y="429"/>
                  </a:lnTo>
                  <a:cubicBezTo>
                    <a:pt x="0" y="469"/>
                    <a:pt x="49" y="506"/>
                    <a:pt x="118" y="511"/>
                  </a:cubicBezTo>
                  <a:cubicBezTo>
                    <a:pt x="188" y="516"/>
                    <a:pt x="252" y="488"/>
                    <a:pt x="261" y="448"/>
                  </a:cubicBezTo>
                  <a:cubicBezTo>
                    <a:pt x="263" y="442"/>
                    <a:pt x="263" y="436"/>
                    <a:pt x="261" y="429"/>
                  </a:cubicBezTo>
                  <a:close/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pic>
          <p:nvPicPr>
            <p:cNvPr id="175" name="Picture 5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6" name="Picture 5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" name="Freeform 56"/>
            <p:cNvSpPr>
              <a:spLocks/>
            </p:cNvSpPr>
            <p:nvPr/>
          </p:nvSpPr>
          <p:spPr bwMode="auto">
            <a:xfrm>
              <a:off x="4285722" y="2925732"/>
              <a:ext cx="52050" cy="52062"/>
            </a:xfrm>
            <a:custGeom>
              <a:avLst/>
              <a:gdLst>
                <a:gd name="T0" fmla="*/ 74 w 74"/>
                <a:gd name="T1" fmla="*/ 37 h 74"/>
                <a:gd name="T2" fmla="*/ 37 w 74"/>
                <a:gd name="T3" fmla="*/ 0 h 74"/>
                <a:gd name="T4" fmla="*/ 0 w 74"/>
                <a:gd name="T5" fmla="*/ 37 h 74"/>
                <a:gd name="T6" fmla="*/ 37 w 74"/>
                <a:gd name="T7" fmla="*/ 74 h 74"/>
                <a:gd name="T8" fmla="*/ 74 w 74"/>
                <a:gd name="T9" fmla="*/ 3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74"/>
                <a:gd name="T17" fmla="*/ 74 w 7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74">
                  <a:moveTo>
                    <a:pt x="74" y="37"/>
                  </a:moveTo>
                  <a:cubicBezTo>
                    <a:pt x="74" y="18"/>
                    <a:pt x="58" y="0"/>
                    <a:pt x="37" y="0"/>
                  </a:cubicBezTo>
                  <a:cubicBezTo>
                    <a:pt x="16" y="0"/>
                    <a:pt x="0" y="18"/>
                    <a:pt x="0" y="37"/>
                  </a:cubicBezTo>
                  <a:cubicBezTo>
                    <a:pt x="0" y="58"/>
                    <a:pt x="16" y="74"/>
                    <a:pt x="37" y="74"/>
                  </a:cubicBezTo>
                  <a:cubicBezTo>
                    <a:pt x="58" y="74"/>
                    <a:pt x="74" y="58"/>
                    <a:pt x="74" y="37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" name="Line 55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44127"/>
            </a:xfrm>
            <a:prstGeom prst="line">
              <a:avLst/>
            </a:pr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" name="Freeform 54"/>
            <p:cNvSpPr>
              <a:spLocks noEditPoints="1"/>
            </p:cNvSpPr>
            <p:nvPr/>
          </p:nvSpPr>
          <p:spPr bwMode="auto">
            <a:xfrm>
              <a:off x="4169664" y="2861006"/>
              <a:ext cx="283464" cy="182919"/>
            </a:xfrm>
            <a:custGeom>
              <a:avLst/>
              <a:gdLst>
                <a:gd name="T0" fmla="*/ 108 w 350"/>
                <a:gd name="T1" fmla="*/ 45 h 225"/>
                <a:gd name="T2" fmla="*/ 108 w 350"/>
                <a:gd name="T3" fmla="*/ 180 h 225"/>
                <a:gd name="T4" fmla="*/ 108 w 350"/>
                <a:gd name="T5" fmla="*/ 180 h 225"/>
                <a:gd name="T6" fmla="*/ 242 w 350"/>
                <a:gd name="T7" fmla="*/ 180 h 225"/>
                <a:gd name="T8" fmla="*/ 242 w 350"/>
                <a:gd name="T9" fmla="*/ 45 h 225"/>
                <a:gd name="T10" fmla="*/ 63 w 350"/>
                <a:gd name="T11" fmla="*/ 0 h 225"/>
                <a:gd name="T12" fmla="*/ 63 w 350"/>
                <a:gd name="T13" fmla="*/ 225 h 225"/>
                <a:gd name="T14" fmla="*/ 63 w 350"/>
                <a:gd name="T15" fmla="*/ 225 h 225"/>
                <a:gd name="T16" fmla="*/ 287 w 350"/>
                <a:gd name="T17" fmla="*/ 225 h 225"/>
                <a:gd name="T18" fmla="*/ 287 w 350"/>
                <a:gd name="T19" fmla="*/ 0 h 2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0"/>
                <a:gd name="T31" fmla="*/ 0 h 225"/>
                <a:gd name="T32" fmla="*/ 350 w 350"/>
                <a:gd name="T33" fmla="*/ 225 h 2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0" h="225">
                  <a:moveTo>
                    <a:pt x="108" y="45"/>
                  </a:moveTo>
                  <a:cubicBezTo>
                    <a:pt x="70" y="82"/>
                    <a:pt x="70" y="142"/>
                    <a:pt x="108" y="180"/>
                  </a:cubicBezTo>
                  <a:cubicBezTo>
                    <a:pt x="108" y="180"/>
                    <a:pt x="108" y="180"/>
                    <a:pt x="108" y="180"/>
                  </a:cubicBezTo>
                  <a:moveTo>
                    <a:pt x="242" y="180"/>
                  </a:moveTo>
                  <a:cubicBezTo>
                    <a:pt x="280" y="142"/>
                    <a:pt x="280" y="82"/>
                    <a:pt x="242" y="45"/>
                  </a:cubicBezTo>
                  <a:moveTo>
                    <a:pt x="63" y="0"/>
                  </a:moveTo>
                  <a:cubicBezTo>
                    <a:pt x="0" y="62"/>
                    <a:pt x="0" y="163"/>
                    <a:pt x="63" y="225"/>
                  </a:cubicBezTo>
                  <a:cubicBezTo>
                    <a:pt x="63" y="225"/>
                    <a:pt x="63" y="225"/>
                    <a:pt x="63" y="225"/>
                  </a:cubicBezTo>
                  <a:moveTo>
                    <a:pt x="287" y="225"/>
                  </a:moveTo>
                  <a:cubicBezTo>
                    <a:pt x="350" y="163"/>
                    <a:pt x="350" y="62"/>
                    <a:pt x="287" y="0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0" name="Freeform 53"/>
            <p:cNvSpPr>
              <a:spLocks noEditPoints="1"/>
            </p:cNvSpPr>
            <p:nvPr/>
          </p:nvSpPr>
          <p:spPr bwMode="auto">
            <a:xfrm>
              <a:off x="4202020" y="2925732"/>
              <a:ext cx="213126" cy="712681"/>
            </a:xfrm>
            <a:custGeom>
              <a:avLst/>
              <a:gdLst>
                <a:gd name="T0" fmla="*/ 135 w 263"/>
                <a:gd name="T1" fmla="*/ 328 h 878"/>
                <a:gd name="T2" fmla="*/ 72 w 263"/>
                <a:gd name="T3" fmla="*/ 362 h 878"/>
                <a:gd name="T4" fmla="*/ 9 w 263"/>
                <a:gd name="T5" fmla="*/ 791 h 878"/>
                <a:gd name="T6" fmla="*/ 118 w 263"/>
                <a:gd name="T7" fmla="*/ 873 h 878"/>
                <a:gd name="T8" fmla="*/ 261 w 263"/>
                <a:gd name="T9" fmla="*/ 810 h 878"/>
                <a:gd name="T10" fmla="*/ 261 w 263"/>
                <a:gd name="T11" fmla="*/ 791 h 878"/>
                <a:gd name="T12" fmla="*/ 261 w 263"/>
                <a:gd name="T13" fmla="*/ 791 h 878"/>
                <a:gd name="T14" fmla="*/ 199 w 263"/>
                <a:gd name="T15" fmla="*/ 365 h 878"/>
                <a:gd name="T16" fmla="*/ 135 w 263"/>
                <a:gd name="T17" fmla="*/ 328 h 878"/>
                <a:gd name="T18" fmla="*/ 167 w 263"/>
                <a:gd name="T19" fmla="*/ 32 h 878"/>
                <a:gd name="T20" fmla="*/ 135 w 263"/>
                <a:gd name="T21" fmla="*/ 0 h 878"/>
                <a:gd name="T22" fmla="*/ 103 w 263"/>
                <a:gd name="T23" fmla="*/ 32 h 878"/>
                <a:gd name="T24" fmla="*/ 135 w 263"/>
                <a:gd name="T25" fmla="*/ 64 h 878"/>
                <a:gd name="T26" fmla="*/ 167 w 263"/>
                <a:gd name="T27" fmla="*/ 32 h 8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3"/>
                <a:gd name="T43" fmla="*/ 0 h 878"/>
                <a:gd name="T44" fmla="*/ 263 w 263"/>
                <a:gd name="T45" fmla="*/ 878 h 8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3" h="878">
                  <a:moveTo>
                    <a:pt x="135" y="328"/>
                  </a:moveTo>
                  <a:cubicBezTo>
                    <a:pt x="102" y="329"/>
                    <a:pt x="75" y="343"/>
                    <a:pt x="72" y="362"/>
                  </a:cubicBezTo>
                  <a:lnTo>
                    <a:pt x="9" y="791"/>
                  </a:lnTo>
                  <a:cubicBezTo>
                    <a:pt x="0" y="831"/>
                    <a:pt x="49" y="868"/>
                    <a:pt x="118" y="873"/>
                  </a:cubicBezTo>
                  <a:cubicBezTo>
                    <a:pt x="188" y="878"/>
                    <a:pt x="252" y="850"/>
                    <a:pt x="261" y="810"/>
                  </a:cubicBezTo>
                  <a:cubicBezTo>
                    <a:pt x="263" y="804"/>
                    <a:pt x="263" y="798"/>
                    <a:pt x="261" y="791"/>
                  </a:cubicBezTo>
                  <a:lnTo>
                    <a:pt x="199" y="365"/>
                  </a:lnTo>
                  <a:cubicBezTo>
                    <a:pt x="199" y="345"/>
                    <a:pt x="170" y="328"/>
                    <a:pt x="135" y="328"/>
                  </a:cubicBezTo>
                  <a:close/>
                  <a:moveTo>
                    <a:pt x="167" y="32"/>
                  </a:moveTo>
                  <a:cubicBezTo>
                    <a:pt x="167" y="15"/>
                    <a:pt x="153" y="0"/>
                    <a:pt x="135" y="0"/>
                  </a:cubicBezTo>
                  <a:cubicBezTo>
                    <a:pt x="117" y="0"/>
                    <a:pt x="103" y="15"/>
                    <a:pt x="103" y="32"/>
                  </a:cubicBezTo>
                  <a:cubicBezTo>
                    <a:pt x="103" y="50"/>
                    <a:pt x="117" y="64"/>
                    <a:pt x="135" y="64"/>
                  </a:cubicBezTo>
                  <a:cubicBezTo>
                    <a:pt x="153" y="64"/>
                    <a:pt x="167" y="50"/>
                    <a:pt x="167" y="32"/>
                  </a:cubicBezTo>
                  <a:close/>
                </a:path>
              </a:pathLst>
            </a:cu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1" name="Line 52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14578"/>
            </a:xfrm>
            <a:prstGeom prst="line">
              <a:avLst/>
            </a:pr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82" name="그룹 31"/>
          <p:cNvGrpSpPr/>
          <p:nvPr/>
        </p:nvGrpSpPr>
        <p:grpSpPr>
          <a:xfrm>
            <a:off x="3347864" y="1988840"/>
            <a:ext cx="457200" cy="599559"/>
            <a:chOff x="4169664" y="2861006"/>
            <a:chExt cx="283464" cy="786553"/>
          </a:xfrm>
        </p:grpSpPr>
        <p:sp>
          <p:nvSpPr>
            <p:cNvPr id="183" name="Rectangle 85"/>
            <p:cNvSpPr>
              <a:spLocks noChangeArrowheads="1"/>
            </p:cNvSpPr>
            <p:nvPr/>
          </p:nvSpPr>
          <p:spPr bwMode="auto">
            <a:xfrm>
              <a:off x="4237189" y="3167044"/>
              <a:ext cx="129423" cy="12664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4" name="Rectangle 84"/>
            <p:cNvSpPr>
              <a:spLocks noChangeArrowheads="1"/>
            </p:cNvSpPr>
            <p:nvPr/>
          </p:nvSpPr>
          <p:spPr bwMode="auto">
            <a:xfrm>
              <a:off x="4237189" y="3179708"/>
              <a:ext cx="129423" cy="13367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5" name="Rectangle 83"/>
            <p:cNvSpPr>
              <a:spLocks noChangeArrowheads="1"/>
            </p:cNvSpPr>
            <p:nvPr/>
          </p:nvSpPr>
          <p:spPr bwMode="auto">
            <a:xfrm>
              <a:off x="4237189" y="3193075"/>
              <a:ext cx="129423" cy="12664"/>
            </a:xfrm>
            <a:prstGeom prst="rect">
              <a:avLst/>
            </a:prstGeom>
            <a:solidFill>
              <a:srgbClr val="FF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6" name="Rectangle 82"/>
            <p:cNvSpPr>
              <a:spLocks noChangeArrowheads="1"/>
            </p:cNvSpPr>
            <p:nvPr/>
          </p:nvSpPr>
          <p:spPr bwMode="auto">
            <a:xfrm>
              <a:off x="4237189" y="3205739"/>
              <a:ext cx="129423" cy="13367"/>
            </a:xfrm>
            <a:prstGeom prst="rect">
              <a:avLst/>
            </a:prstGeom>
            <a:solidFill>
              <a:srgbClr val="FFFF2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7" name="Rectangle 81"/>
            <p:cNvSpPr>
              <a:spLocks noChangeArrowheads="1"/>
            </p:cNvSpPr>
            <p:nvPr/>
          </p:nvSpPr>
          <p:spPr bwMode="auto">
            <a:xfrm>
              <a:off x="4237189" y="3219106"/>
              <a:ext cx="129423" cy="12664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8" name="Rectangle 80"/>
            <p:cNvSpPr>
              <a:spLocks noChangeArrowheads="1"/>
            </p:cNvSpPr>
            <p:nvPr/>
          </p:nvSpPr>
          <p:spPr bwMode="auto">
            <a:xfrm>
              <a:off x="4237189" y="3231769"/>
              <a:ext cx="129423" cy="13367"/>
            </a:xfrm>
            <a:prstGeom prst="rect">
              <a:avLst/>
            </a:prstGeom>
            <a:solidFill>
              <a:srgbClr val="FFFF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9" name="Rectangle 79"/>
            <p:cNvSpPr>
              <a:spLocks noChangeArrowheads="1"/>
            </p:cNvSpPr>
            <p:nvPr/>
          </p:nvSpPr>
          <p:spPr bwMode="auto">
            <a:xfrm>
              <a:off x="4237189" y="3245136"/>
              <a:ext cx="129423" cy="12664"/>
            </a:xfrm>
            <a:prstGeom prst="rect">
              <a:avLst/>
            </a:prstGeom>
            <a:solidFill>
              <a:srgbClr val="FFFF0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0" name="Oval 78"/>
            <p:cNvSpPr>
              <a:spLocks noChangeArrowheads="1"/>
            </p:cNvSpPr>
            <p:nvPr/>
          </p:nvSpPr>
          <p:spPr bwMode="auto">
            <a:xfrm>
              <a:off x="4259697" y="3192371"/>
              <a:ext cx="104101" cy="59800"/>
            </a:xfrm>
            <a:prstGeom prst="ellipse">
              <a:avLst/>
            </a:prstGeom>
            <a:noFill/>
            <a:ln w="17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1" name="Rectangle 77"/>
            <p:cNvSpPr>
              <a:spLocks noChangeArrowheads="1"/>
            </p:cNvSpPr>
            <p:nvPr/>
          </p:nvSpPr>
          <p:spPr bwMode="auto">
            <a:xfrm>
              <a:off x="4185138" y="3205739"/>
              <a:ext cx="13364" cy="441820"/>
            </a:xfrm>
            <a:prstGeom prst="rect">
              <a:avLst/>
            </a:prstGeom>
            <a:solidFill>
              <a:srgbClr val="FFFF3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2" name="Rectangle 76"/>
            <p:cNvSpPr>
              <a:spLocks noChangeArrowheads="1"/>
            </p:cNvSpPr>
            <p:nvPr/>
          </p:nvSpPr>
          <p:spPr bwMode="auto">
            <a:xfrm>
              <a:off x="4198503" y="3205739"/>
              <a:ext cx="12661" cy="441820"/>
            </a:xfrm>
            <a:prstGeom prst="rect">
              <a:avLst/>
            </a:prstGeom>
            <a:solidFill>
              <a:srgbClr val="FFFF3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3" name="Rectangle 75"/>
            <p:cNvSpPr>
              <a:spLocks noChangeArrowheads="1"/>
            </p:cNvSpPr>
            <p:nvPr/>
          </p:nvSpPr>
          <p:spPr bwMode="auto">
            <a:xfrm>
              <a:off x="4211164" y="3205739"/>
              <a:ext cx="12661" cy="441820"/>
            </a:xfrm>
            <a:prstGeom prst="rect">
              <a:avLst/>
            </a:prstGeom>
            <a:solidFill>
              <a:srgbClr val="FFFF3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4" name="Rectangle 74"/>
            <p:cNvSpPr>
              <a:spLocks noChangeArrowheads="1"/>
            </p:cNvSpPr>
            <p:nvPr/>
          </p:nvSpPr>
          <p:spPr bwMode="auto">
            <a:xfrm>
              <a:off x="4223825" y="3205739"/>
              <a:ext cx="13364" cy="441820"/>
            </a:xfrm>
            <a:prstGeom prst="rect">
              <a:avLst/>
            </a:prstGeom>
            <a:solidFill>
              <a:srgbClr val="FFFF2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5" name="Rectangle 73"/>
            <p:cNvSpPr>
              <a:spLocks noChangeArrowheads="1"/>
            </p:cNvSpPr>
            <p:nvPr/>
          </p:nvSpPr>
          <p:spPr bwMode="auto">
            <a:xfrm>
              <a:off x="4237189" y="3205739"/>
              <a:ext cx="12661" cy="441820"/>
            </a:xfrm>
            <a:prstGeom prst="rect">
              <a:avLst/>
            </a:prstGeom>
            <a:solidFill>
              <a:srgbClr val="FFFF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6" name="Rectangle 72"/>
            <p:cNvSpPr>
              <a:spLocks noChangeArrowheads="1"/>
            </p:cNvSpPr>
            <p:nvPr/>
          </p:nvSpPr>
          <p:spPr bwMode="auto">
            <a:xfrm>
              <a:off x="4249850" y="3205739"/>
              <a:ext cx="13364" cy="441820"/>
            </a:xfrm>
            <a:prstGeom prst="rect">
              <a:avLst/>
            </a:prstGeom>
            <a:solidFill>
              <a:srgbClr val="FFFF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4263214" y="3205739"/>
              <a:ext cx="12661" cy="441820"/>
            </a:xfrm>
            <a:prstGeom prst="rect">
              <a:avLst/>
            </a:prstGeom>
            <a:solidFill>
              <a:srgbClr val="FFFF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8" name="Rectangle 70"/>
            <p:cNvSpPr>
              <a:spLocks noChangeArrowheads="1"/>
            </p:cNvSpPr>
            <p:nvPr/>
          </p:nvSpPr>
          <p:spPr bwMode="auto">
            <a:xfrm>
              <a:off x="4275875" y="3205739"/>
              <a:ext cx="13364" cy="441820"/>
            </a:xfrm>
            <a:prstGeom prst="rect">
              <a:avLst/>
            </a:prstGeom>
            <a:solidFill>
              <a:srgbClr val="FFFF1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9" name="Rectangle 69"/>
            <p:cNvSpPr>
              <a:spLocks noChangeArrowheads="1"/>
            </p:cNvSpPr>
            <p:nvPr/>
          </p:nvSpPr>
          <p:spPr bwMode="auto">
            <a:xfrm>
              <a:off x="4289239" y="3205739"/>
              <a:ext cx="12661" cy="441820"/>
            </a:xfrm>
            <a:prstGeom prst="rect">
              <a:avLst/>
            </a:prstGeom>
            <a:solidFill>
              <a:srgbClr val="FFFF0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0" name="Rectangle 68"/>
            <p:cNvSpPr>
              <a:spLocks noChangeArrowheads="1"/>
            </p:cNvSpPr>
            <p:nvPr/>
          </p:nvSpPr>
          <p:spPr bwMode="auto">
            <a:xfrm>
              <a:off x="4301900" y="3205739"/>
              <a:ext cx="12661" cy="441820"/>
            </a:xfrm>
            <a:prstGeom prst="rect">
              <a:avLst/>
            </a:prstGeom>
            <a:solidFill>
              <a:srgbClr val="FFFF0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4314561" y="3205739"/>
              <a:ext cx="13364" cy="441820"/>
            </a:xfrm>
            <a:prstGeom prst="rect">
              <a:avLst/>
            </a:prstGeom>
            <a:solidFill>
              <a:srgbClr val="FFFF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2" name="Rectangle 66"/>
            <p:cNvSpPr>
              <a:spLocks noChangeArrowheads="1"/>
            </p:cNvSpPr>
            <p:nvPr/>
          </p:nvSpPr>
          <p:spPr bwMode="auto">
            <a:xfrm>
              <a:off x="4327926" y="3205739"/>
              <a:ext cx="12661" cy="441820"/>
            </a:xfrm>
            <a:prstGeom prst="rect">
              <a:avLst/>
            </a:prstGeom>
            <a:solidFill>
              <a:srgbClr val="FFFF0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3" name="Rectangle 65"/>
            <p:cNvSpPr>
              <a:spLocks noChangeArrowheads="1"/>
            </p:cNvSpPr>
            <p:nvPr/>
          </p:nvSpPr>
          <p:spPr bwMode="auto">
            <a:xfrm>
              <a:off x="4340586" y="3205739"/>
              <a:ext cx="13364" cy="441820"/>
            </a:xfrm>
            <a:prstGeom prst="rect">
              <a:avLst/>
            </a:prstGeom>
            <a:solidFill>
              <a:srgbClr val="FFFF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4" name="Rectangle 64"/>
            <p:cNvSpPr>
              <a:spLocks noChangeArrowheads="1"/>
            </p:cNvSpPr>
            <p:nvPr/>
          </p:nvSpPr>
          <p:spPr bwMode="auto">
            <a:xfrm>
              <a:off x="4353951" y="3205739"/>
              <a:ext cx="12661" cy="441820"/>
            </a:xfrm>
            <a:prstGeom prst="rect">
              <a:avLst/>
            </a:prstGeom>
            <a:solidFill>
              <a:srgbClr val="FFF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" name="Rectangle 63"/>
            <p:cNvSpPr>
              <a:spLocks noChangeArrowheads="1"/>
            </p:cNvSpPr>
            <p:nvPr/>
          </p:nvSpPr>
          <p:spPr bwMode="auto">
            <a:xfrm>
              <a:off x="4366612" y="3205739"/>
              <a:ext cx="13364" cy="441820"/>
            </a:xfrm>
            <a:prstGeom prst="rect">
              <a:avLst/>
            </a:prstGeom>
            <a:solidFill>
              <a:srgbClr val="FFFF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6" name="Rectangle 62"/>
            <p:cNvSpPr>
              <a:spLocks noChangeArrowheads="1"/>
            </p:cNvSpPr>
            <p:nvPr/>
          </p:nvSpPr>
          <p:spPr bwMode="auto">
            <a:xfrm>
              <a:off x="4379976" y="3205739"/>
              <a:ext cx="12661" cy="441820"/>
            </a:xfrm>
            <a:prstGeom prst="rect">
              <a:avLst/>
            </a:prstGeom>
            <a:solidFill>
              <a:srgbClr val="FFFF2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7" name="Rectangle 61"/>
            <p:cNvSpPr>
              <a:spLocks noChangeArrowheads="1"/>
            </p:cNvSpPr>
            <p:nvPr/>
          </p:nvSpPr>
          <p:spPr bwMode="auto">
            <a:xfrm>
              <a:off x="4392637" y="3205739"/>
              <a:ext cx="13364" cy="441820"/>
            </a:xfrm>
            <a:prstGeom prst="rect">
              <a:avLst/>
            </a:prstGeom>
            <a:solidFill>
              <a:srgbClr val="FFFF2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8" name="Rectangle 60"/>
            <p:cNvSpPr>
              <a:spLocks noChangeArrowheads="1"/>
            </p:cNvSpPr>
            <p:nvPr/>
          </p:nvSpPr>
          <p:spPr bwMode="auto">
            <a:xfrm>
              <a:off x="4406001" y="3205739"/>
              <a:ext cx="12661" cy="441820"/>
            </a:xfrm>
            <a:prstGeom prst="rect">
              <a:avLst/>
            </a:prstGeom>
            <a:solidFill>
              <a:srgbClr val="FFFF3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9" name="Freeform 59"/>
            <p:cNvSpPr>
              <a:spLocks/>
            </p:cNvSpPr>
            <p:nvPr/>
          </p:nvSpPr>
          <p:spPr bwMode="auto">
            <a:xfrm>
              <a:off x="4202020" y="3219809"/>
              <a:ext cx="213126" cy="418603"/>
            </a:xfrm>
            <a:custGeom>
              <a:avLst/>
              <a:gdLst>
                <a:gd name="T0" fmla="*/ 261 w 263"/>
                <a:gd name="T1" fmla="*/ 429 h 516"/>
                <a:gd name="T2" fmla="*/ 198 w 263"/>
                <a:gd name="T3" fmla="*/ 0 h 516"/>
                <a:gd name="T4" fmla="*/ 105 w 263"/>
                <a:gd name="T5" fmla="*/ 33 h 516"/>
                <a:gd name="T6" fmla="*/ 72 w 263"/>
                <a:gd name="T7" fmla="*/ 0 h 516"/>
                <a:gd name="T8" fmla="*/ 72 w 263"/>
                <a:gd name="T9" fmla="*/ 0 h 516"/>
                <a:gd name="T10" fmla="*/ 9 w 263"/>
                <a:gd name="T11" fmla="*/ 429 h 516"/>
                <a:gd name="T12" fmla="*/ 118 w 263"/>
                <a:gd name="T13" fmla="*/ 511 h 516"/>
                <a:gd name="T14" fmla="*/ 261 w 263"/>
                <a:gd name="T15" fmla="*/ 448 h 516"/>
                <a:gd name="T16" fmla="*/ 261 w 263"/>
                <a:gd name="T17" fmla="*/ 429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3"/>
                <a:gd name="T28" fmla="*/ 0 h 516"/>
                <a:gd name="T29" fmla="*/ 263 w 263"/>
                <a:gd name="T30" fmla="*/ 516 h 5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3" h="516">
                  <a:moveTo>
                    <a:pt x="261" y="429"/>
                  </a:moveTo>
                  <a:lnTo>
                    <a:pt x="198" y="0"/>
                  </a:lnTo>
                  <a:cubicBezTo>
                    <a:pt x="182" y="35"/>
                    <a:pt x="140" y="49"/>
                    <a:pt x="105" y="33"/>
                  </a:cubicBezTo>
                  <a:cubicBezTo>
                    <a:pt x="90" y="26"/>
                    <a:pt x="79" y="14"/>
                    <a:pt x="72" y="0"/>
                  </a:cubicBezTo>
                  <a:lnTo>
                    <a:pt x="9" y="429"/>
                  </a:lnTo>
                  <a:cubicBezTo>
                    <a:pt x="0" y="469"/>
                    <a:pt x="49" y="506"/>
                    <a:pt x="118" y="511"/>
                  </a:cubicBezTo>
                  <a:cubicBezTo>
                    <a:pt x="188" y="516"/>
                    <a:pt x="252" y="488"/>
                    <a:pt x="261" y="448"/>
                  </a:cubicBezTo>
                  <a:cubicBezTo>
                    <a:pt x="263" y="442"/>
                    <a:pt x="263" y="436"/>
                    <a:pt x="261" y="429"/>
                  </a:cubicBezTo>
                  <a:close/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pic>
          <p:nvPicPr>
            <p:cNvPr id="210" name="Picture 5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1" name="Picture 5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3214" y="2907440"/>
              <a:ext cx="77372" cy="78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2" name="Freeform 56"/>
            <p:cNvSpPr>
              <a:spLocks/>
            </p:cNvSpPr>
            <p:nvPr/>
          </p:nvSpPr>
          <p:spPr bwMode="auto">
            <a:xfrm>
              <a:off x="4285722" y="2925732"/>
              <a:ext cx="52050" cy="52062"/>
            </a:xfrm>
            <a:custGeom>
              <a:avLst/>
              <a:gdLst>
                <a:gd name="T0" fmla="*/ 74 w 74"/>
                <a:gd name="T1" fmla="*/ 37 h 74"/>
                <a:gd name="T2" fmla="*/ 37 w 74"/>
                <a:gd name="T3" fmla="*/ 0 h 74"/>
                <a:gd name="T4" fmla="*/ 0 w 74"/>
                <a:gd name="T5" fmla="*/ 37 h 74"/>
                <a:gd name="T6" fmla="*/ 37 w 74"/>
                <a:gd name="T7" fmla="*/ 74 h 74"/>
                <a:gd name="T8" fmla="*/ 74 w 74"/>
                <a:gd name="T9" fmla="*/ 3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74"/>
                <a:gd name="T17" fmla="*/ 74 w 7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74">
                  <a:moveTo>
                    <a:pt x="74" y="37"/>
                  </a:moveTo>
                  <a:cubicBezTo>
                    <a:pt x="74" y="18"/>
                    <a:pt x="58" y="0"/>
                    <a:pt x="37" y="0"/>
                  </a:cubicBezTo>
                  <a:cubicBezTo>
                    <a:pt x="16" y="0"/>
                    <a:pt x="0" y="18"/>
                    <a:pt x="0" y="37"/>
                  </a:cubicBezTo>
                  <a:cubicBezTo>
                    <a:pt x="0" y="58"/>
                    <a:pt x="16" y="74"/>
                    <a:pt x="37" y="74"/>
                  </a:cubicBezTo>
                  <a:cubicBezTo>
                    <a:pt x="58" y="74"/>
                    <a:pt x="74" y="58"/>
                    <a:pt x="74" y="37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3" name="Line 55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44127"/>
            </a:xfrm>
            <a:prstGeom prst="line">
              <a:avLst/>
            </a:pr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4" name="Freeform 54"/>
            <p:cNvSpPr>
              <a:spLocks noEditPoints="1"/>
            </p:cNvSpPr>
            <p:nvPr/>
          </p:nvSpPr>
          <p:spPr bwMode="auto">
            <a:xfrm>
              <a:off x="4169664" y="2861006"/>
              <a:ext cx="283464" cy="182919"/>
            </a:xfrm>
            <a:custGeom>
              <a:avLst/>
              <a:gdLst>
                <a:gd name="T0" fmla="*/ 108 w 350"/>
                <a:gd name="T1" fmla="*/ 45 h 225"/>
                <a:gd name="T2" fmla="*/ 108 w 350"/>
                <a:gd name="T3" fmla="*/ 180 h 225"/>
                <a:gd name="T4" fmla="*/ 108 w 350"/>
                <a:gd name="T5" fmla="*/ 180 h 225"/>
                <a:gd name="T6" fmla="*/ 242 w 350"/>
                <a:gd name="T7" fmla="*/ 180 h 225"/>
                <a:gd name="T8" fmla="*/ 242 w 350"/>
                <a:gd name="T9" fmla="*/ 45 h 225"/>
                <a:gd name="T10" fmla="*/ 63 w 350"/>
                <a:gd name="T11" fmla="*/ 0 h 225"/>
                <a:gd name="T12" fmla="*/ 63 w 350"/>
                <a:gd name="T13" fmla="*/ 225 h 225"/>
                <a:gd name="T14" fmla="*/ 63 w 350"/>
                <a:gd name="T15" fmla="*/ 225 h 225"/>
                <a:gd name="T16" fmla="*/ 287 w 350"/>
                <a:gd name="T17" fmla="*/ 225 h 225"/>
                <a:gd name="T18" fmla="*/ 287 w 350"/>
                <a:gd name="T19" fmla="*/ 0 h 2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0"/>
                <a:gd name="T31" fmla="*/ 0 h 225"/>
                <a:gd name="T32" fmla="*/ 350 w 350"/>
                <a:gd name="T33" fmla="*/ 225 h 2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0" h="225">
                  <a:moveTo>
                    <a:pt x="108" y="45"/>
                  </a:moveTo>
                  <a:cubicBezTo>
                    <a:pt x="70" y="82"/>
                    <a:pt x="70" y="142"/>
                    <a:pt x="108" y="180"/>
                  </a:cubicBezTo>
                  <a:cubicBezTo>
                    <a:pt x="108" y="180"/>
                    <a:pt x="108" y="180"/>
                    <a:pt x="108" y="180"/>
                  </a:cubicBezTo>
                  <a:moveTo>
                    <a:pt x="242" y="180"/>
                  </a:moveTo>
                  <a:cubicBezTo>
                    <a:pt x="280" y="142"/>
                    <a:pt x="280" y="82"/>
                    <a:pt x="242" y="45"/>
                  </a:cubicBezTo>
                  <a:moveTo>
                    <a:pt x="63" y="0"/>
                  </a:moveTo>
                  <a:cubicBezTo>
                    <a:pt x="0" y="62"/>
                    <a:pt x="0" y="163"/>
                    <a:pt x="63" y="225"/>
                  </a:cubicBezTo>
                  <a:cubicBezTo>
                    <a:pt x="63" y="225"/>
                    <a:pt x="63" y="225"/>
                    <a:pt x="63" y="225"/>
                  </a:cubicBezTo>
                  <a:moveTo>
                    <a:pt x="287" y="225"/>
                  </a:moveTo>
                  <a:cubicBezTo>
                    <a:pt x="350" y="163"/>
                    <a:pt x="350" y="62"/>
                    <a:pt x="287" y="0"/>
                  </a:cubicBezTo>
                </a:path>
              </a:pathLst>
            </a:custGeom>
            <a:noFill/>
            <a:ln w="17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" name="Freeform 53"/>
            <p:cNvSpPr>
              <a:spLocks noEditPoints="1"/>
            </p:cNvSpPr>
            <p:nvPr/>
          </p:nvSpPr>
          <p:spPr bwMode="auto">
            <a:xfrm>
              <a:off x="4202020" y="2925732"/>
              <a:ext cx="213126" cy="712681"/>
            </a:xfrm>
            <a:custGeom>
              <a:avLst/>
              <a:gdLst>
                <a:gd name="T0" fmla="*/ 135 w 263"/>
                <a:gd name="T1" fmla="*/ 328 h 878"/>
                <a:gd name="T2" fmla="*/ 72 w 263"/>
                <a:gd name="T3" fmla="*/ 362 h 878"/>
                <a:gd name="T4" fmla="*/ 9 w 263"/>
                <a:gd name="T5" fmla="*/ 791 h 878"/>
                <a:gd name="T6" fmla="*/ 118 w 263"/>
                <a:gd name="T7" fmla="*/ 873 h 878"/>
                <a:gd name="T8" fmla="*/ 261 w 263"/>
                <a:gd name="T9" fmla="*/ 810 h 878"/>
                <a:gd name="T10" fmla="*/ 261 w 263"/>
                <a:gd name="T11" fmla="*/ 791 h 878"/>
                <a:gd name="T12" fmla="*/ 261 w 263"/>
                <a:gd name="T13" fmla="*/ 791 h 878"/>
                <a:gd name="T14" fmla="*/ 199 w 263"/>
                <a:gd name="T15" fmla="*/ 365 h 878"/>
                <a:gd name="T16" fmla="*/ 135 w 263"/>
                <a:gd name="T17" fmla="*/ 328 h 878"/>
                <a:gd name="T18" fmla="*/ 167 w 263"/>
                <a:gd name="T19" fmla="*/ 32 h 878"/>
                <a:gd name="T20" fmla="*/ 135 w 263"/>
                <a:gd name="T21" fmla="*/ 0 h 878"/>
                <a:gd name="T22" fmla="*/ 103 w 263"/>
                <a:gd name="T23" fmla="*/ 32 h 878"/>
                <a:gd name="T24" fmla="*/ 135 w 263"/>
                <a:gd name="T25" fmla="*/ 64 h 878"/>
                <a:gd name="T26" fmla="*/ 167 w 263"/>
                <a:gd name="T27" fmla="*/ 32 h 8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3"/>
                <a:gd name="T43" fmla="*/ 0 h 878"/>
                <a:gd name="T44" fmla="*/ 263 w 263"/>
                <a:gd name="T45" fmla="*/ 878 h 8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3" h="878">
                  <a:moveTo>
                    <a:pt x="135" y="328"/>
                  </a:moveTo>
                  <a:cubicBezTo>
                    <a:pt x="102" y="329"/>
                    <a:pt x="75" y="343"/>
                    <a:pt x="72" y="362"/>
                  </a:cubicBezTo>
                  <a:lnTo>
                    <a:pt x="9" y="791"/>
                  </a:lnTo>
                  <a:cubicBezTo>
                    <a:pt x="0" y="831"/>
                    <a:pt x="49" y="868"/>
                    <a:pt x="118" y="873"/>
                  </a:cubicBezTo>
                  <a:cubicBezTo>
                    <a:pt x="188" y="878"/>
                    <a:pt x="252" y="850"/>
                    <a:pt x="261" y="810"/>
                  </a:cubicBezTo>
                  <a:cubicBezTo>
                    <a:pt x="263" y="804"/>
                    <a:pt x="263" y="798"/>
                    <a:pt x="261" y="791"/>
                  </a:cubicBezTo>
                  <a:lnTo>
                    <a:pt x="199" y="365"/>
                  </a:lnTo>
                  <a:cubicBezTo>
                    <a:pt x="199" y="345"/>
                    <a:pt x="170" y="328"/>
                    <a:pt x="135" y="328"/>
                  </a:cubicBezTo>
                  <a:close/>
                  <a:moveTo>
                    <a:pt x="167" y="32"/>
                  </a:moveTo>
                  <a:cubicBezTo>
                    <a:pt x="167" y="15"/>
                    <a:pt x="153" y="0"/>
                    <a:pt x="135" y="0"/>
                  </a:cubicBezTo>
                  <a:cubicBezTo>
                    <a:pt x="117" y="0"/>
                    <a:pt x="103" y="15"/>
                    <a:pt x="103" y="32"/>
                  </a:cubicBezTo>
                  <a:cubicBezTo>
                    <a:pt x="103" y="50"/>
                    <a:pt x="117" y="64"/>
                    <a:pt x="135" y="64"/>
                  </a:cubicBezTo>
                  <a:cubicBezTo>
                    <a:pt x="153" y="64"/>
                    <a:pt x="167" y="50"/>
                    <a:pt x="167" y="32"/>
                  </a:cubicBezTo>
                  <a:close/>
                </a:path>
              </a:pathLst>
            </a:cu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" name="Line 52"/>
            <p:cNvSpPr>
              <a:spLocks noChangeShapeType="1"/>
            </p:cNvSpPr>
            <p:nvPr/>
          </p:nvSpPr>
          <p:spPr bwMode="auto">
            <a:xfrm flipV="1">
              <a:off x="4311748" y="2977793"/>
              <a:ext cx="703" cy="214578"/>
            </a:xfrm>
            <a:prstGeom prst="line">
              <a:avLst/>
            </a:prstGeom>
            <a:noFill/>
            <a:ln w="3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921" y="3933056"/>
            <a:ext cx="2160240" cy="648072"/>
          </a:xfrm>
          <a:prstGeom prst="rect">
            <a:avLst/>
          </a:prstGeom>
        </p:spPr>
      </p:pic>
      <p:cxnSp>
        <p:nvCxnSpPr>
          <p:cNvPr id="265" name="Straight Connector 264"/>
          <p:cNvCxnSpPr/>
          <p:nvPr/>
        </p:nvCxnSpPr>
        <p:spPr bwMode="auto">
          <a:xfrm flipV="1">
            <a:off x="2843808" y="4293096"/>
            <a:ext cx="1656184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/>
          <p:cNvCxnSpPr>
            <a:stCxn id="136" idx="3"/>
          </p:cNvCxnSpPr>
          <p:nvPr/>
        </p:nvCxnSpPr>
        <p:spPr bwMode="auto">
          <a:xfrm flipV="1">
            <a:off x="3131434" y="4221088"/>
            <a:ext cx="1224542" cy="4311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stCxn id="180" idx="5"/>
          </p:cNvCxnSpPr>
          <p:nvPr/>
        </p:nvCxnSpPr>
        <p:spPr bwMode="auto">
          <a:xfrm>
            <a:off x="3453157" y="3607717"/>
            <a:ext cx="975233" cy="6853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>
            <a:stCxn id="215" idx="4"/>
          </p:cNvCxnSpPr>
          <p:nvPr/>
        </p:nvCxnSpPr>
        <p:spPr bwMode="auto">
          <a:xfrm>
            <a:off x="3741189" y="2539353"/>
            <a:ext cx="797932" cy="16470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Cloud 277"/>
          <p:cNvSpPr/>
          <p:nvPr/>
        </p:nvSpPr>
        <p:spPr bwMode="auto">
          <a:xfrm>
            <a:off x="6228184" y="4725144"/>
            <a:ext cx="1368152" cy="1255008"/>
          </a:xfrm>
          <a:prstGeom prst="clou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0244" name="Straight Arrow Connector 10243"/>
          <p:cNvCxnSpPr/>
          <p:nvPr/>
        </p:nvCxnSpPr>
        <p:spPr bwMode="auto">
          <a:xfrm flipV="1">
            <a:off x="7164288" y="3140968"/>
            <a:ext cx="576064" cy="16561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245" name="Group 10244"/>
          <p:cNvGrpSpPr/>
          <p:nvPr/>
        </p:nvGrpSpPr>
        <p:grpSpPr>
          <a:xfrm>
            <a:off x="323528" y="4437112"/>
            <a:ext cx="1368152" cy="2306099"/>
            <a:chOff x="611560" y="4003221"/>
            <a:chExt cx="1368152" cy="2306099"/>
          </a:xfrm>
        </p:grpSpPr>
        <p:grpSp>
          <p:nvGrpSpPr>
            <p:cNvPr id="217" name="그룹 9"/>
            <p:cNvGrpSpPr/>
            <p:nvPr/>
          </p:nvGrpSpPr>
          <p:grpSpPr>
            <a:xfrm>
              <a:off x="1115616" y="5371373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18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19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0" name="그룹 9"/>
            <p:cNvGrpSpPr/>
            <p:nvPr/>
          </p:nvGrpSpPr>
          <p:grpSpPr>
            <a:xfrm>
              <a:off x="1691680" y="4867317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21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22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3" name="그룹 9"/>
            <p:cNvGrpSpPr/>
            <p:nvPr/>
          </p:nvGrpSpPr>
          <p:grpSpPr>
            <a:xfrm>
              <a:off x="971600" y="4939325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24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25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6" name="그룹 9"/>
            <p:cNvGrpSpPr/>
            <p:nvPr/>
          </p:nvGrpSpPr>
          <p:grpSpPr>
            <a:xfrm>
              <a:off x="1403648" y="5083341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27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28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9" name="그룹 9"/>
            <p:cNvGrpSpPr/>
            <p:nvPr/>
          </p:nvGrpSpPr>
          <p:grpSpPr>
            <a:xfrm>
              <a:off x="683568" y="5085184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30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31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2" name="그룹 9"/>
            <p:cNvGrpSpPr/>
            <p:nvPr/>
          </p:nvGrpSpPr>
          <p:grpSpPr>
            <a:xfrm>
              <a:off x="1619672" y="5371373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33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34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5" name="그룹 9"/>
            <p:cNvGrpSpPr/>
            <p:nvPr/>
          </p:nvGrpSpPr>
          <p:grpSpPr>
            <a:xfrm>
              <a:off x="1259632" y="5659405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36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37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8" name="그룹 9"/>
            <p:cNvGrpSpPr/>
            <p:nvPr/>
          </p:nvGrpSpPr>
          <p:grpSpPr>
            <a:xfrm>
              <a:off x="683568" y="5445224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39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40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41" name="그룹 9"/>
            <p:cNvGrpSpPr/>
            <p:nvPr/>
          </p:nvGrpSpPr>
          <p:grpSpPr>
            <a:xfrm>
              <a:off x="1152635" y="4507277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42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43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44" name="그룹 9"/>
            <p:cNvGrpSpPr/>
            <p:nvPr/>
          </p:nvGrpSpPr>
          <p:grpSpPr>
            <a:xfrm>
              <a:off x="1728699" y="4003221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45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46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47" name="그룹 9"/>
            <p:cNvGrpSpPr/>
            <p:nvPr/>
          </p:nvGrpSpPr>
          <p:grpSpPr>
            <a:xfrm>
              <a:off x="1008619" y="4075229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48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49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50" name="그룹 9"/>
            <p:cNvGrpSpPr/>
            <p:nvPr/>
          </p:nvGrpSpPr>
          <p:grpSpPr>
            <a:xfrm>
              <a:off x="1440667" y="4219245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51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2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53" name="그룹 9"/>
            <p:cNvGrpSpPr/>
            <p:nvPr/>
          </p:nvGrpSpPr>
          <p:grpSpPr>
            <a:xfrm>
              <a:off x="720587" y="4291253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54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5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56" name="그룹 9"/>
            <p:cNvGrpSpPr/>
            <p:nvPr/>
          </p:nvGrpSpPr>
          <p:grpSpPr>
            <a:xfrm>
              <a:off x="1656691" y="4507277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57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8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59" name="그룹 9"/>
            <p:cNvGrpSpPr/>
            <p:nvPr/>
          </p:nvGrpSpPr>
          <p:grpSpPr>
            <a:xfrm>
              <a:off x="1296651" y="4795309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60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61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62" name="그룹 9"/>
            <p:cNvGrpSpPr/>
            <p:nvPr/>
          </p:nvGrpSpPr>
          <p:grpSpPr>
            <a:xfrm>
              <a:off x="792595" y="4651293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63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64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3" name="그룹 9"/>
            <p:cNvGrpSpPr/>
            <p:nvPr/>
          </p:nvGrpSpPr>
          <p:grpSpPr>
            <a:xfrm>
              <a:off x="971600" y="5659405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94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95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6" name="그룹 9"/>
            <p:cNvGrpSpPr/>
            <p:nvPr/>
          </p:nvGrpSpPr>
          <p:grpSpPr>
            <a:xfrm>
              <a:off x="1115616" y="5947437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297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98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9" name="그룹 9"/>
            <p:cNvGrpSpPr/>
            <p:nvPr/>
          </p:nvGrpSpPr>
          <p:grpSpPr>
            <a:xfrm>
              <a:off x="611560" y="5803421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300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01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02" name="그룹 9"/>
            <p:cNvGrpSpPr/>
            <p:nvPr/>
          </p:nvGrpSpPr>
          <p:grpSpPr>
            <a:xfrm>
              <a:off x="1619672" y="5731413"/>
              <a:ext cx="251013" cy="361883"/>
              <a:chOff x="1577782" y="2667000"/>
              <a:chExt cx="304800" cy="489210"/>
            </a:xfrm>
            <a:solidFill>
              <a:srgbClr val="C00000"/>
            </a:solidFill>
          </p:grpSpPr>
          <p:sp>
            <p:nvSpPr>
              <p:cNvPr id="303" name="타원 7"/>
              <p:cNvSpPr/>
              <p:nvPr/>
            </p:nvSpPr>
            <p:spPr bwMode="auto">
              <a:xfrm>
                <a:off x="1611086" y="2667000"/>
                <a:ext cx="228600" cy="2286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04" name="현 8"/>
              <p:cNvSpPr/>
              <p:nvPr/>
            </p:nvSpPr>
            <p:spPr bwMode="auto">
              <a:xfrm rot="5400000">
                <a:off x="1577782" y="2851410"/>
                <a:ext cx="304800" cy="304800"/>
              </a:xfrm>
              <a:prstGeom prst="chord">
                <a:avLst>
                  <a:gd name="adj1" fmla="val 4899186"/>
                  <a:gd name="adj2" fmla="val 16479150"/>
                </a:avLst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cxnSp>
        <p:nvCxnSpPr>
          <p:cNvPr id="10247" name="Straight Arrow Connector 10246"/>
          <p:cNvCxnSpPr/>
          <p:nvPr/>
        </p:nvCxnSpPr>
        <p:spPr bwMode="auto">
          <a:xfrm flipV="1">
            <a:off x="3131840" y="4509120"/>
            <a:ext cx="1368152" cy="151216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52" name="Straight Connector 10251"/>
          <p:cNvCxnSpPr/>
          <p:nvPr/>
        </p:nvCxnSpPr>
        <p:spPr bwMode="auto">
          <a:xfrm>
            <a:off x="4644008" y="4293096"/>
            <a:ext cx="1728192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3" name="Straight Arrow Connector 312"/>
          <p:cNvCxnSpPr/>
          <p:nvPr/>
        </p:nvCxnSpPr>
        <p:spPr bwMode="auto">
          <a:xfrm>
            <a:off x="4788024" y="4581128"/>
            <a:ext cx="1944216" cy="86409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5" name="Straight Arrow Connector 314"/>
          <p:cNvCxnSpPr/>
          <p:nvPr/>
        </p:nvCxnSpPr>
        <p:spPr bwMode="auto">
          <a:xfrm flipV="1">
            <a:off x="6732240" y="2996952"/>
            <a:ext cx="720080" cy="21602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55" name="Can 10254"/>
          <p:cNvSpPr/>
          <p:nvPr/>
        </p:nvSpPr>
        <p:spPr bwMode="auto">
          <a:xfrm>
            <a:off x="7524328" y="2060848"/>
            <a:ext cx="936104" cy="1008112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56" name="TextBox 10255"/>
          <p:cNvSpPr txBox="1"/>
          <p:nvPr/>
        </p:nvSpPr>
        <p:spPr>
          <a:xfrm>
            <a:off x="7668344" y="2420888"/>
            <a:ext cx="620683" cy="461665"/>
          </a:xfrm>
          <a:prstGeom prst="rect">
            <a:avLst/>
          </a:prstGeom>
          <a:noFill/>
          <a:ln w="127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ISP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9" name="Straight Arrow Connector 318"/>
          <p:cNvCxnSpPr/>
          <p:nvPr/>
        </p:nvCxnSpPr>
        <p:spPr bwMode="auto">
          <a:xfrm>
            <a:off x="3491880" y="3356992"/>
            <a:ext cx="720080" cy="57606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2" name="Straight Arrow Connector 321"/>
          <p:cNvCxnSpPr/>
          <p:nvPr/>
        </p:nvCxnSpPr>
        <p:spPr bwMode="auto">
          <a:xfrm>
            <a:off x="3851920" y="2420888"/>
            <a:ext cx="720080" cy="136815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4" name="Straight Arrow Connector 323"/>
          <p:cNvCxnSpPr/>
          <p:nvPr/>
        </p:nvCxnSpPr>
        <p:spPr bwMode="auto">
          <a:xfrm flipV="1">
            <a:off x="3275856" y="4149080"/>
            <a:ext cx="720080" cy="28803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265" name="Group 10264"/>
          <p:cNvGrpSpPr/>
          <p:nvPr/>
        </p:nvGrpSpPr>
        <p:grpSpPr>
          <a:xfrm>
            <a:off x="4788024" y="3284984"/>
            <a:ext cx="576064" cy="648072"/>
            <a:chOff x="4788024" y="3284984"/>
            <a:chExt cx="576064" cy="648072"/>
          </a:xfrm>
        </p:grpSpPr>
        <p:sp>
          <p:nvSpPr>
            <p:cNvPr id="10262" name="Cube 10261"/>
            <p:cNvSpPr/>
            <p:nvPr/>
          </p:nvSpPr>
          <p:spPr bwMode="auto">
            <a:xfrm>
              <a:off x="4788024" y="3284984"/>
              <a:ext cx="576064" cy="648072"/>
            </a:xfrm>
            <a:prstGeom prst="cub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64" name="TextBox 10263"/>
            <p:cNvSpPr txBox="1"/>
            <p:nvPr/>
          </p:nvSpPr>
          <p:spPr>
            <a:xfrm>
              <a:off x="4788024" y="3501008"/>
              <a:ext cx="462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</a:rPr>
                <a:t>PMK</a:t>
              </a:r>
            </a:p>
            <a:p>
              <a:r>
                <a:rPr lang="en-US" sz="1000" dirty="0">
                  <a:solidFill>
                    <a:srgbClr val="000000"/>
                  </a:solidFill>
                </a:rPr>
                <a:t> </a:t>
              </a:r>
              <a:r>
                <a:rPr lang="en-US" sz="1000" dirty="0" smtClean="0">
                  <a:solidFill>
                    <a:srgbClr val="000000"/>
                  </a:solidFill>
                </a:rPr>
                <a:t> SA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0266" name="TextBox 10265"/>
          <p:cNvSpPr txBox="1"/>
          <p:nvPr/>
        </p:nvSpPr>
        <p:spPr>
          <a:xfrm>
            <a:off x="3635896" y="6021288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First FILS exchange goes back to ISP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267" name="TextBox 10266"/>
          <p:cNvSpPr txBox="1"/>
          <p:nvPr/>
        </p:nvSpPr>
        <p:spPr>
          <a:xfrm>
            <a:off x="4355976" y="2492896"/>
            <a:ext cx="2800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Subsequent FILS exchanges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only go to controller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266" name="Straight Arrow Connector 265"/>
          <p:cNvCxnSpPr/>
          <p:nvPr/>
        </p:nvCxnSpPr>
        <p:spPr bwMode="auto">
          <a:xfrm flipV="1">
            <a:off x="3059832" y="4509120"/>
            <a:ext cx="1296144" cy="144016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67" name="Straight Arrow Connector 266"/>
          <p:cNvCxnSpPr/>
          <p:nvPr/>
        </p:nvCxnSpPr>
        <p:spPr bwMode="auto">
          <a:xfrm>
            <a:off x="4860032" y="4509120"/>
            <a:ext cx="1944216" cy="86409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68" name="Straight Arrow Connector 267"/>
          <p:cNvCxnSpPr/>
          <p:nvPr/>
        </p:nvCxnSpPr>
        <p:spPr bwMode="auto">
          <a:xfrm flipV="1">
            <a:off x="6876256" y="3068960"/>
            <a:ext cx="720080" cy="21602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70" name="Straight Arrow Connector 269"/>
          <p:cNvCxnSpPr/>
          <p:nvPr/>
        </p:nvCxnSpPr>
        <p:spPr bwMode="auto">
          <a:xfrm flipV="1">
            <a:off x="3275856" y="4221088"/>
            <a:ext cx="720080" cy="28803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71" name="Straight Arrow Connector 270"/>
          <p:cNvCxnSpPr/>
          <p:nvPr/>
        </p:nvCxnSpPr>
        <p:spPr bwMode="auto">
          <a:xfrm>
            <a:off x="3491880" y="3429000"/>
            <a:ext cx="720080" cy="57606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73" name="Straight Arrow Connector 272"/>
          <p:cNvCxnSpPr/>
          <p:nvPr/>
        </p:nvCxnSpPr>
        <p:spPr bwMode="auto">
          <a:xfrm>
            <a:off x="3851920" y="2492896"/>
            <a:ext cx="720080" cy="136815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1019 C 0.00556 -0.00578 0.00539 -0.0081 0.00539 -0.02916 C 0.00539 -0.05046 0.00382 -0.07314 0.00677 -0.09305 C 0.00747 -0.09884 0.00782 -0.10578 0.00938 -0.11087 C 0.0099 -0.11365 0.01094 -0.11712 0.01146 -0.11967 C 0.01372 -0.13171 0.00903 -0.11064 0.01285 -0.1287 C 0.01511 -0.14027 0.01893 -0.14861 0.02188 -0.15879 C 0.02396 -0.16666 0.0257 -0.17546 0.0283 -0.1824 C 0.029 -0.18888 0.02813 -0.18263 0.03039 -0.19027 C 0.03247 -0.19699 0.03386 -0.20555 0.03594 -0.21134 C 0.03611 -0.21319 0.03611 -0.2155 0.03646 -0.21712 C 0.03681 -0.21828 0.0375 -0.21851 0.03785 -0.21921 C 0.03837 -0.22106 0.03889 -0.22314 0.03976 -0.22453 " pathEditMode="relative" rAng="0" ptsTypes="ffffffffffffA">
                                      <p:cBhvr>
                                        <p:cTn id="55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" y="-1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976 -0.22454 C 0.04045 -0.26667 0.03507 -0.29421 0.05226 -0.32454 C 0.05382 -0.33102 0.05643 -0.33727 0.0592 -0.34305 C 0.06077 -0.34699 0.06476 -0.35417 0.06476 -0.35417 C 0.06632 -0.36319 0.06736 -0.36713 0.0717 -0.37454 C 0.07292 -0.38009 0.08177 -0.40116 0.08559 -0.40602 " pathEditMode="relative" ptsTypes="fffffA">
                                      <p:cBhvr>
                                        <p:cTn id="76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8559 -0.40603 C 0.08958 -0.41436 0.09635 -0.41691 0.10087 -0.42454 C 0.10243 -0.42755 0.10312 -0.43149 0.10503 -0.4338 C 0.10642 -0.43589 0.10885 -0.43612 0.11059 -0.43751 C 0.11215 -0.43913 0.11337 -0.44121 0.11476 -0.44306 C 0.11944 -0.4507 0.11528 -0.44723 0.1217 -0.45417 C 0.12517 -0.45811 0.1283 -0.46343 0.13281 -0.46529 C 0.13559 -0.46667 0.14114 -0.46899 0.14114 -0.46899 C 0.14548 -0.47501 0.15052 -0.47987 0.15503 -0.48566 " pathEditMode="relative" ptsTypes="ffffffffA">
                                      <p:cBhvr>
                                        <p:cTn id="93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/>
      <p:bldP spid="102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PMK Caching with FILS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560" y="1692051"/>
            <a:ext cx="7918648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PMKSA can be created by public or shared key FILS</a:t>
            </a:r>
          </a:p>
          <a:p>
            <a:pPr>
              <a:buFont typeface="Arial"/>
              <a:buChar char="•"/>
            </a:pPr>
            <a:r>
              <a:rPr lang="en-US" dirty="0" smtClean="0"/>
              <a:t>Once created, a PMKSA is cached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Many PMKSAs can be cached at once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PMKSAs are identified by a PMKID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PMKSAs can be deleted at any time by either STA or </a:t>
            </a:r>
            <a:r>
              <a:rPr lang="en-US" dirty="0" smtClean="0"/>
              <a:t>AP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Should make PMKSAs created by FILS be somewhat short lived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STA and AP agree on PMKSA during </a:t>
            </a:r>
            <a:r>
              <a:rPr lang="en-US" dirty="0" err="1" smtClean="0"/>
              <a:t>Auth</a:t>
            </a:r>
            <a:r>
              <a:rPr lang="en-US" dirty="0" smtClean="0"/>
              <a:t> exchange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STA includes (list of) PMKID(s)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AP selects (one of) the PMKID(s)</a:t>
            </a:r>
          </a:p>
          <a:p>
            <a:pPr>
              <a:buFont typeface="Arial"/>
              <a:buChar char="•"/>
            </a:pPr>
            <a:r>
              <a:rPr lang="en-US" dirty="0" smtClean="0"/>
              <a:t>FILS “shared key” exchange (but not ERP)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PMK from cached PMKSA is used to authenticate FILS exchange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PFS is supported!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12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11-14/0052r*-- PMK Caching with FILS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4-0062-00-00ai-pmk-caching-preso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11-14-0062-00-00ai-pmk-caching-preso.potx</Template>
  <TotalTime>417</TotalTime>
  <Words>488</Words>
  <Application>Microsoft Macintosh PowerPoint</Application>
  <PresentationFormat>On-screen Show (4:3)</PresentationFormat>
  <Paragraphs>88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11-14-0062-00-00ai-pmk-caching-preso</vt:lpstr>
      <vt:lpstr>Document</vt:lpstr>
      <vt:lpstr>PMK Caching for FILS</vt:lpstr>
      <vt:lpstr>Abstract</vt:lpstr>
      <vt:lpstr>FILS Use Case– Tokyo Train Station</vt:lpstr>
      <vt:lpstr>What About When They Start Moving?</vt:lpstr>
      <vt:lpstr> Can Subsequent Link Setup be Fast(er)?</vt:lpstr>
      <vt:lpstr>PMK Caching with FILS</vt:lpstr>
      <vt:lpstr>PMK Caching</vt:lpstr>
      <vt:lpstr>PMK Caching with FILS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PMK Caching for FILS</dc:title>
  <dc:subject/>
  <dc:creator>Dan Harkins</dc:creator>
  <cp:keywords/>
  <dc:description/>
  <cp:lastModifiedBy>IEEE 802 Working Group</cp:lastModifiedBy>
  <cp:revision>35</cp:revision>
  <cp:lastPrinted>1601-01-01T00:00:00Z</cp:lastPrinted>
  <dcterms:created xsi:type="dcterms:W3CDTF">2010-02-15T12:38:41Z</dcterms:created>
  <dcterms:modified xsi:type="dcterms:W3CDTF">2014-01-17T00:52:51Z</dcterms:modified>
  <cp:category/>
</cp:coreProperties>
</file>