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312" r:id="rId5"/>
    <p:sldId id="313" r:id="rId6"/>
    <p:sldId id="314" r:id="rId7"/>
    <p:sldId id="315" r:id="rId8"/>
    <p:sldId id="294" r:id="rId9"/>
    <p:sldId id="287" r:id="rId10"/>
    <p:sldId id="319" r:id="rId11"/>
    <p:sldId id="288" r:id="rId12"/>
    <p:sldId id="291" r:id="rId13"/>
    <p:sldId id="318" r:id="rId14"/>
    <p:sldId id="323" r:id="rId15"/>
    <p:sldId id="321" r:id="rId16"/>
    <p:sldId id="32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0" initials="0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5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KatsuoYunoki:Documents:IEEE802.11&#20250;&#21512;:&#20250;&#21512;:2014&#24180;:01_Los%20Angels:&#28204;&#23450;:speed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01851851851852"/>
          <c:w val="0.863841426071741"/>
          <c:h val="0.822469378827647"/>
        </c:manualLayout>
      </c:layout>
      <c:scatterChart>
        <c:scatterStyle val="lineMarker"/>
        <c:varyColors val="0"/>
        <c:ser>
          <c:idx val="0"/>
          <c:order val="0"/>
          <c:tx>
            <c:strRef>
              <c:f>渋谷スタバCH1!$C$2</c:f>
              <c:strCache>
                <c:ptCount val="1"/>
                <c:pt idx="0">
                  <c:v>CH1</c:v>
                </c:pt>
              </c:strCache>
            </c:strRef>
          </c:tx>
          <c:spPr>
            <a:ln w="47625">
              <a:noFill/>
            </a:ln>
          </c:spPr>
          <c:xVal>
            <c:numRef>
              <c:f>渋谷スタバCH1!$B$3:$B$27</c:f>
              <c:numCache>
                <c:formatCode>h:mm</c:formatCode>
                <c:ptCount val="25"/>
                <c:pt idx="0">
                  <c:v>0.772222222222222</c:v>
                </c:pt>
                <c:pt idx="1">
                  <c:v>0.773611111111111</c:v>
                </c:pt>
                <c:pt idx="2">
                  <c:v>0.774305555555555</c:v>
                </c:pt>
                <c:pt idx="3">
                  <c:v>0.775</c:v>
                </c:pt>
                <c:pt idx="4">
                  <c:v>0.775694444444444</c:v>
                </c:pt>
                <c:pt idx="5">
                  <c:v>0.776388888888889</c:v>
                </c:pt>
                <c:pt idx="6">
                  <c:v>0.776388888888889</c:v>
                </c:pt>
                <c:pt idx="7">
                  <c:v>0.777083333333333</c:v>
                </c:pt>
                <c:pt idx="8">
                  <c:v>0.777777777777778</c:v>
                </c:pt>
                <c:pt idx="9">
                  <c:v>0.778472222222222</c:v>
                </c:pt>
                <c:pt idx="10">
                  <c:v>0.786111111111111</c:v>
                </c:pt>
                <c:pt idx="11">
                  <c:v>0.786805555555555</c:v>
                </c:pt>
                <c:pt idx="12">
                  <c:v>0.7875</c:v>
                </c:pt>
                <c:pt idx="13">
                  <c:v>0.788194444444444</c:v>
                </c:pt>
                <c:pt idx="14">
                  <c:v>0.788194444444444</c:v>
                </c:pt>
                <c:pt idx="15">
                  <c:v>0.788888888888889</c:v>
                </c:pt>
                <c:pt idx="16">
                  <c:v>0.789583333333333</c:v>
                </c:pt>
                <c:pt idx="17">
                  <c:v>0.790277777777778</c:v>
                </c:pt>
                <c:pt idx="18">
                  <c:v>0.792361111111111</c:v>
                </c:pt>
                <c:pt idx="19">
                  <c:v>0.793055555555556</c:v>
                </c:pt>
                <c:pt idx="20">
                  <c:v>0.800694444444444</c:v>
                </c:pt>
                <c:pt idx="21">
                  <c:v>0.801388888888889</c:v>
                </c:pt>
                <c:pt idx="22">
                  <c:v>0.802083333333333</c:v>
                </c:pt>
                <c:pt idx="23">
                  <c:v>0.802777777777778</c:v>
                </c:pt>
                <c:pt idx="24">
                  <c:v>0.803472222222222</c:v>
                </c:pt>
              </c:numCache>
            </c:numRef>
          </c:xVal>
          <c:yVal>
            <c:numRef>
              <c:f>渋谷スタバCH1!$C$3:$C$27</c:f>
              <c:numCache>
                <c:formatCode>General</c:formatCode>
                <c:ptCount val="25"/>
                <c:pt idx="0">
                  <c:v>0.65</c:v>
                </c:pt>
                <c:pt idx="1">
                  <c:v>2.47</c:v>
                </c:pt>
                <c:pt idx="2">
                  <c:v>3.62</c:v>
                </c:pt>
                <c:pt idx="3">
                  <c:v>1.57</c:v>
                </c:pt>
                <c:pt idx="4">
                  <c:v>3.12</c:v>
                </c:pt>
                <c:pt idx="5">
                  <c:v>2.8</c:v>
                </c:pt>
                <c:pt idx="6">
                  <c:v>4.21</c:v>
                </c:pt>
                <c:pt idx="7">
                  <c:v>3.64</c:v>
                </c:pt>
                <c:pt idx="8">
                  <c:v>1.41</c:v>
                </c:pt>
                <c:pt idx="9">
                  <c:v>4.44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渋谷スタバCH1!$D$2</c:f>
              <c:strCache>
                <c:ptCount val="1"/>
                <c:pt idx="0">
                  <c:v>CH108</c:v>
                </c:pt>
              </c:strCache>
            </c:strRef>
          </c:tx>
          <c:spPr>
            <a:ln w="47625">
              <a:noFill/>
            </a:ln>
          </c:spPr>
          <c:xVal>
            <c:numRef>
              <c:f>渋谷スタバCH1!$B$3:$B$27</c:f>
              <c:numCache>
                <c:formatCode>h:mm</c:formatCode>
                <c:ptCount val="25"/>
                <c:pt idx="0">
                  <c:v>0.772222222222222</c:v>
                </c:pt>
                <c:pt idx="1">
                  <c:v>0.773611111111111</c:v>
                </c:pt>
                <c:pt idx="2">
                  <c:v>0.774305555555555</c:v>
                </c:pt>
                <c:pt idx="3">
                  <c:v>0.775</c:v>
                </c:pt>
                <c:pt idx="4">
                  <c:v>0.775694444444444</c:v>
                </c:pt>
                <c:pt idx="5">
                  <c:v>0.776388888888889</c:v>
                </c:pt>
                <c:pt idx="6">
                  <c:v>0.776388888888889</c:v>
                </c:pt>
                <c:pt idx="7">
                  <c:v>0.777083333333333</c:v>
                </c:pt>
                <c:pt idx="8">
                  <c:v>0.777777777777778</c:v>
                </c:pt>
                <c:pt idx="9">
                  <c:v>0.778472222222222</c:v>
                </c:pt>
                <c:pt idx="10">
                  <c:v>0.786111111111111</c:v>
                </c:pt>
                <c:pt idx="11">
                  <c:v>0.786805555555555</c:v>
                </c:pt>
                <c:pt idx="12">
                  <c:v>0.7875</c:v>
                </c:pt>
                <c:pt idx="13">
                  <c:v>0.788194444444444</c:v>
                </c:pt>
                <c:pt idx="14">
                  <c:v>0.788194444444444</c:v>
                </c:pt>
                <c:pt idx="15">
                  <c:v>0.788888888888889</c:v>
                </c:pt>
                <c:pt idx="16">
                  <c:v>0.789583333333333</c:v>
                </c:pt>
                <c:pt idx="17">
                  <c:v>0.790277777777778</c:v>
                </c:pt>
                <c:pt idx="18">
                  <c:v>0.792361111111111</c:v>
                </c:pt>
                <c:pt idx="19">
                  <c:v>0.793055555555556</c:v>
                </c:pt>
                <c:pt idx="20">
                  <c:v>0.800694444444444</c:v>
                </c:pt>
                <c:pt idx="21">
                  <c:v>0.801388888888889</c:v>
                </c:pt>
                <c:pt idx="22">
                  <c:v>0.802083333333333</c:v>
                </c:pt>
                <c:pt idx="23">
                  <c:v>0.802777777777778</c:v>
                </c:pt>
                <c:pt idx="24">
                  <c:v>0.803472222222222</c:v>
                </c:pt>
              </c:numCache>
            </c:numRef>
          </c:xVal>
          <c:yVal>
            <c:numRef>
              <c:f>渋谷スタバCH1!$D$3:$D$27</c:f>
              <c:numCache>
                <c:formatCode>General</c:formatCode>
                <c:ptCount val="25"/>
                <c:pt idx="10">
                  <c:v>27.25</c:v>
                </c:pt>
                <c:pt idx="11">
                  <c:v>20.46</c:v>
                </c:pt>
                <c:pt idx="12">
                  <c:v>10.91</c:v>
                </c:pt>
                <c:pt idx="13">
                  <c:v>16.56</c:v>
                </c:pt>
                <c:pt idx="14">
                  <c:v>20.59</c:v>
                </c:pt>
                <c:pt idx="15">
                  <c:v>14.09</c:v>
                </c:pt>
                <c:pt idx="16">
                  <c:v>23.76</c:v>
                </c:pt>
                <c:pt idx="17">
                  <c:v>23.88</c:v>
                </c:pt>
                <c:pt idx="18">
                  <c:v>30.97</c:v>
                </c:pt>
                <c:pt idx="19">
                  <c:v>28.42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渋谷スタバCH1!$E$2</c:f>
              <c:strCache>
                <c:ptCount val="1"/>
                <c:pt idx="0">
                  <c:v>LTE</c:v>
                </c:pt>
              </c:strCache>
            </c:strRef>
          </c:tx>
          <c:spPr>
            <a:ln w="47625">
              <a:noFill/>
            </a:ln>
          </c:spPr>
          <c:xVal>
            <c:numRef>
              <c:f>渋谷スタバCH1!$B$3:$B$27</c:f>
              <c:numCache>
                <c:formatCode>h:mm</c:formatCode>
                <c:ptCount val="25"/>
                <c:pt idx="0">
                  <c:v>0.772222222222222</c:v>
                </c:pt>
                <c:pt idx="1">
                  <c:v>0.773611111111111</c:v>
                </c:pt>
                <c:pt idx="2">
                  <c:v>0.774305555555555</c:v>
                </c:pt>
                <c:pt idx="3">
                  <c:v>0.775</c:v>
                </c:pt>
                <c:pt idx="4">
                  <c:v>0.775694444444444</c:v>
                </c:pt>
                <c:pt idx="5">
                  <c:v>0.776388888888889</c:v>
                </c:pt>
                <c:pt idx="6">
                  <c:v>0.776388888888889</c:v>
                </c:pt>
                <c:pt idx="7">
                  <c:v>0.777083333333333</c:v>
                </c:pt>
                <c:pt idx="8">
                  <c:v>0.777777777777778</c:v>
                </c:pt>
                <c:pt idx="9">
                  <c:v>0.778472222222222</c:v>
                </c:pt>
                <c:pt idx="10">
                  <c:v>0.786111111111111</c:v>
                </c:pt>
                <c:pt idx="11">
                  <c:v>0.786805555555555</c:v>
                </c:pt>
                <c:pt idx="12">
                  <c:v>0.7875</c:v>
                </c:pt>
                <c:pt idx="13">
                  <c:v>0.788194444444444</c:v>
                </c:pt>
                <c:pt idx="14">
                  <c:v>0.788194444444444</c:v>
                </c:pt>
                <c:pt idx="15">
                  <c:v>0.788888888888889</c:v>
                </c:pt>
                <c:pt idx="16">
                  <c:v>0.789583333333333</c:v>
                </c:pt>
                <c:pt idx="17">
                  <c:v>0.790277777777778</c:v>
                </c:pt>
                <c:pt idx="18">
                  <c:v>0.792361111111111</c:v>
                </c:pt>
                <c:pt idx="19">
                  <c:v>0.793055555555556</c:v>
                </c:pt>
                <c:pt idx="20">
                  <c:v>0.800694444444444</c:v>
                </c:pt>
                <c:pt idx="21">
                  <c:v>0.801388888888889</c:v>
                </c:pt>
                <c:pt idx="22">
                  <c:v>0.802083333333333</c:v>
                </c:pt>
                <c:pt idx="23">
                  <c:v>0.802777777777778</c:v>
                </c:pt>
                <c:pt idx="24">
                  <c:v>0.803472222222222</c:v>
                </c:pt>
              </c:numCache>
            </c:numRef>
          </c:xVal>
          <c:yVal>
            <c:numRef>
              <c:f>渋谷スタバCH1!$E$3:$E$27</c:f>
              <c:numCache>
                <c:formatCode>General</c:formatCode>
                <c:ptCount val="25"/>
                <c:pt idx="20">
                  <c:v>16.98</c:v>
                </c:pt>
                <c:pt idx="21">
                  <c:v>13.82</c:v>
                </c:pt>
                <c:pt idx="22">
                  <c:v>12.99</c:v>
                </c:pt>
                <c:pt idx="23">
                  <c:v>12.82</c:v>
                </c:pt>
                <c:pt idx="24">
                  <c:v>15.66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88200056"/>
        <c:axId val="-2088196984"/>
      </c:scatterChart>
      <c:valAx>
        <c:axId val="-2088200056"/>
        <c:scaling>
          <c:orientation val="minMax"/>
        </c:scaling>
        <c:delete val="0"/>
        <c:axPos val="b"/>
        <c:minorGridlines/>
        <c:numFmt formatCode="h:mm;@" sourceLinked="0"/>
        <c:majorTickMark val="out"/>
        <c:minorTickMark val="none"/>
        <c:tickLblPos val="nextTo"/>
        <c:crossAx val="-2088196984"/>
        <c:crosses val="autoZero"/>
        <c:crossBetween val="midCat"/>
      </c:valAx>
      <c:valAx>
        <c:axId val="-2088196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82000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4577646544182"/>
          <c:y val="0.110535141440653"/>
          <c:w val="0.161796315554895"/>
          <c:h val="0.1495005959242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ja-JP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34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11-14/0061r0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Some Findings </a:t>
            </a:r>
            <a:br>
              <a:rPr lang="en-GB" dirty="0" smtClean="0"/>
            </a:br>
            <a:r>
              <a:rPr lang="en-GB" dirty="0" smtClean="0"/>
              <a:t>from Real World Measurement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93901"/>
              </p:ext>
            </p:extLst>
          </p:nvPr>
        </p:nvGraphicFramePr>
        <p:xfrm>
          <a:off x="508000" y="2801019"/>
          <a:ext cx="8156575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文書" r:id="rId5" imgW="8255000" imgH="2755900" progId="Word.Document.8">
                  <p:embed/>
                </p:oleObj>
              </mc:Choice>
              <mc:Fallback>
                <p:oleObj name="文書" r:id="rId5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801019"/>
                        <a:ext cx="8156575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65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Retry frames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Many retry other than Probe Response were observed, too.</a:t>
            </a:r>
          </a:p>
          <a:p>
            <a:pPr>
              <a:buFont typeface="Wingdings" charset="2"/>
              <a:buChar char="l"/>
            </a:pPr>
            <a:r>
              <a:rPr lang="en-US" altLang="ja-JP" dirty="0"/>
              <a:t>F</a:t>
            </a:r>
            <a:r>
              <a:rPr lang="en-US" altLang="ja-JP" dirty="0" smtClean="0"/>
              <a:t>ollowing two slides show its examples.  One of the cause of retries might be far distance between AP and STA, cell edge or sticky client issue.</a:t>
            </a:r>
          </a:p>
          <a:p>
            <a:pPr>
              <a:buFont typeface="Wingdings" charset="2"/>
              <a:buChar char="l"/>
            </a:pPr>
            <a:r>
              <a:rPr kumimoji="1" lang="en-US" altLang="ja-JP" dirty="0" smtClean="0"/>
              <a:t>Large</a:t>
            </a:r>
            <a:r>
              <a:rPr lang="en-US" altLang="ja-JP" dirty="0" smtClean="0"/>
              <a:t> BSS use case is problematic for high efficiency.  It has large cell edge area which would cause retry frame issue.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710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16805"/>
              </p:ext>
            </p:extLst>
          </p:nvPr>
        </p:nvGraphicFramePr>
        <p:xfrm>
          <a:off x="755576" y="1128825"/>
          <a:ext cx="7704856" cy="5540535"/>
        </p:xfrm>
        <a:graphic>
          <a:graphicData uri="http://schemas.openxmlformats.org/drawingml/2006/table">
            <a:tbl>
              <a:tblPr/>
              <a:tblGrid>
                <a:gridCol w="650987"/>
                <a:gridCol w="650987"/>
                <a:gridCol w="676351"/>
                <a:gridCol w="701714"/>
                <a:gridCol w="632329"/>
                <a:gridCol w="792088"/>
                <a:gridCol w="36004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Frame No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Time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Transmitter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Receiver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RSSI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(d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)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Rate (Mb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/s)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Info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243.345396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243.347095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243.351056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243.354063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243.361967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243.364457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243.366747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243.367891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Unrecognized (Reserved frame), Flags=o.mP.M.T.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243.370905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133749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243.380189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243.380536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243.382168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243.388183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SN=1230, FN=0, Flags=........C, BI=100, SSID=foo1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243.388587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243.388943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243.389238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243.389636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243.390004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243.390453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SN=1229, FN=0, Flags=........C, BI=100, SSID=foo7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133759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243.390829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sta-aaa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802.11 Block Ack,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243.392051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sta-aaa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243.392065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sta-aaa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Clear-to-send,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243.392071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sta-aaa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802.11 Block Ack,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243.393371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243.399712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133765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243.401103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243.409042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243.411952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243.420519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133769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243.423547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133770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243.429086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133771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243.435752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Request-to-send,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133772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243.435766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STA-xxx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-81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Clear-to-send, Flags=........C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2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133773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243.439449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AP-zzz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Broadcast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-82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 frame, SN=1129, FN=0, Flags=........C, BI=100, SSID=foo8</a:t>
                      </a:r>
                    </a:p>
                  </a:txBody>
                  <a:tcPr marL="5901" marR="5901" marT="59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四角形吹き出し 7"/>
          <p:cNvSpPr/>
          <p:nvPr/>
        </p:nvSpPr>
        <p:spPr bwMode="auto">
          <a:xfrm>
            <a:off x="7092280" y="1124744"/>
            <a:ext cx="2051720" cy="792088"/>
          </a:xfrm>
          <a:prstGeom prst="wedgeRectCallout">
            <a:avLst>
              <a:gd name="adj1" fmla="val -85866"/>
              <a:gd name="adj2" fmla="val 43506"/>
            </a:avLst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STA </a:t>
            </a:r>
            <a:r>
              <a:rPr lang="en-US" altLang="ja-JP" sz="1400" dirty="0" smtClean="0">
                <a:solidFill>
                  <a:srgbClr val="000000"/>
                </a:solidFill>
              </a:rPr>
              <a:t>is transmitting RTS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again and again.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 doesn’t reply CTS.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吹き出し 8"/>
          <p:cNvSpPr/>
          <p:nvPr/>
        </p:nvSpPr>
        <p:spPr bwMode="auto">
          <a:xfrm>
            <a:off x="7120036" y="2132856"/>
            <a:ext cx="2051720" cy="576064"/>
          </a:xfrm>
          <a:prstGeom prst="wedgeRectCallout">
            <a:avLst>
              <a:gd name="adj1" fmla="val -86485"/>
              <a:gd name="adj2" fmla="val -17545"/>
            </a:avLst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AP may not have received RTS.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62068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tx1"/>
                </a:solidFill>
                <a:sym typeface="Wingdings"/>
              </a:rPr>
              <a:t>Example of RTS retransmissions</a:t>
            </a:r>
          </a:p>
        </p:txBody>
      </p:sp>
      <p:sp>
        <p:nvSpPr>
          <p:cNvPr id="11" name="四角形吹き出し 10"/>
          <p:cNvSpPr/>
          <p:nvPr/>
        </p:nvSpPr>
        <p:spPr bwMode="auto">
          <a:xfrm>
            <a:off x="7081347" y="5805264"/>
            <a:ext cx="1523101" cy="576064"/>
          </a:xfrm>
          <a:prstGeom prst="wedgeRectCallout">
            <a:avLst>
              <a:gd name="adj1" fmla="val -87523"/>
              <a:gd name="adj2" fmla="val 57332"/>
            </a:avLst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Finally CTS was transmitted.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690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85801"/>
            <a:ext cx="8208912" cy="654968"/>
          </a:xfrm>
        </p:spPr>
        <p:txBody>
          <a:bodyPr/>
          <a:lstStyle/>
          <a:p>
            <a:r>
              <a:rPr lang="en-US" altLang="ja-JP" dirty="0" smtClean="0"/>
              <a:t> Example of </a:t>
            </a:r>
            <a:r>
              <a:rPr lang="en-US" altLang="ja-JP" dirty="0"/>
              <a:t>D</a:t>
            </a:r>
            <a:r>
              <a:rPr lang="en-US" altLang="ja-JP" dirty="0" smtClean="0"/>
              <a:t>eauthentication retransmissions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7228"/>
              </p:ext>
            </p:extLst>
          </p:nvPr>
        </p:nvGraphicFramePr>
        <p:xfrm>
          <a:off x="685800" y="2502670"/>
          <a:ext cx="7770813" cy="3518618"/>
        </p:xfrm>
        <a:graphic>
          <a:graphicData uri="http://schemas.openxmlformats.org/drawingml/2006/table">
            <a:tbl>
              <a:tblPr/>
              <a:tblGrid>
                <a:gridCol w="559499"/>
                <a:gridCol w="957364"/>
                <a:gridCol w="957364"/>
                <a:gridCol w="957364"/>
                <a:gridCol w="484899"/>
                <a:gridCol w="534632"/>
                <a:gridCol w="3319691"/>
              </a:tblGrid>
              <a:tr h="385432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No.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Time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Transmitter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Receiver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RSSI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(dBm)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Rate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(Mb/s)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Info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169709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312.689705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Flags=........C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312.689824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312.690029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169712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312.690111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-82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169713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312.690255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169714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312.690382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169715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312.690504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312.690626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169717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312.690751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169718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312.690877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169719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312.691031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169720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312.691191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169721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312.691333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-79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9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169722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312.691466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-80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Deauthentication, SN=258, FN=0, Flags=....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R.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..C</a:t>
                      </a:r>
                    </a:p>
                  </a:txBody>
                  <a:tcPr marL="12433" marR="12433" marT="12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11560" y="141277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rgbClr val="000000"/>
                </a:solidFill>
              </a:rPr>
              <a:t>No ACK from STA probably</a:t>
            </a:r>
          </a:p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rgbClr val="000000"/>
                </a:solidFill>
              </a:rPr>
              <a:t>Sending Deauthentication frames to a STA already left?</a:t>
            </a:r>
          </a:p>
        </p:txBody>
      </p:sp>
    </p:spTree>
    <p:extLst>
      <p:ext uri="{BB962C8B-B14F-4D97-AF65-F5344CB8AC3E}">
        <p14:creationId xmlns:p14="http://schemas.microsoft.com/office/powerpoint/2010/main" val="20257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113213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Too many Management frames occupy time resources in the current real world.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Retry frames caused by STAs at cell edge or by sticky clients are also issues for effectiveness. 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In order to reserve </a:t>
            </a:r>
            <a:r>
              <a:rPr lang="en-US" altLang="ja-JP" dirty="0" smtClean="0"/>
              <a:t>more</a:t>
            </a:r>
            <a:r>
              <a:rPr lang="en-US" altLang="ja-JP" dirty="0" smtClean="0"/>
              <a:t> </a:t>
            </a:r>
            <a:r>
              <a:rPr lang="en-US" altLang="ja-JP" dirty="0" smtClean="0"/>
              <a:t>time resources for data frames, the following approaches should be considered: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Reduction of unnecessary Management frames</a:t>
            </a:r>
          </a:p>
          <a:p>
            <a:pPr marL="1200150" lvl="2" indent="-342900">
              <a:buFont typeface="Wingdings" charset="0"/>
              <a:buChar char="à"/>
            </a:pPr>
            <a:r>
              <a:rPr lang="en-US" altLang="ja-JP" sz="2400" dirty="0" smtClean="0">
                <a:sym typeface="Wingdings"/>
              </a:rPr>
              <a:t>Some operations</a:t>
            </a:r>
            <a:r>
              <a:rPr lang="en-US" altLang="ja-JP" sz="2400" dirty="0" smtClean="0"/>
              <a:t> may provide solutions.</a:t>
            </a:r>
          </a:p>
          <a:p>
            <a:pPr marL="800100" lvl="1" indent="-342900">
              <a:buFont typeface="Wingdings" charset="2"/>
              <a:buChar char="ü"/>
            </a:pPr>
            <a:r>
              <a:rPr kumimoji="1" lang="en-US" altLang="ja-JP" sz="2400" dirty="0" smtClean="0"/>
              <a:t>Reduction of retry frames</a:t>
            </a:r>
          </a:p>
          <a:p>
            <a:pPr marL="857250" lvl="2" indent="0"/>
            <a:r>
              <a:rPr lang="en-US" altLang="ja-JP" sz="2400" dirty="0" smtClean="0">
                <a:solidFill>
                  <a:schemeClr val="tx1"/>
                </a:solidFill>
                <a:sym typeface="Wingdings"/>
              </a:rPr>
              <a:t> Texts for PAR are proposed in the next slide.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l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60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Do you support to include the following sentences at the end of Explanatory </a:t>
            </a:r>
            <a:r>
              <a:rPr lang="en-US" dirty="0"/>
              <a:t>N</a:t>
            </a:r>
            <a:r>
              <a:rPr lang="en-US" dirty="0" smtClean="0"/>
              <a:t>otes of PAR?</a:t>
            </a:r>
          </a:p>
          <a:p>
            <a:r>
              <a:rPr lang="en-US" dirty="0" smtClean="0"/>
              <a:t> </a:t>
            </a:r>
          </a:p>
          <a:p>
            <a:pPr marL="0" indent="0"/>
            <a:r>
              <a:rPr lang="en-US" altLang="ja-JP" dirty="0"/>
              <a:t>“This project may also include the capability to optimize </a:t>
            </a:r>
            <a:r>
              <a:rPr lang="ja-JP" altLang="en-US" dirty="0"/>
              <a:t>　　</a:t>
            </a:r>
            <a:r>
              <a:rPr lang="en-US" altLang="ja-JP" dirty="0"/>
              <a:t>radio resource usage based on the individual radio conditions of STAs. It would be essential both for increasing radio resource efficiency, and for improving user experience</a:t>
            </a:r>
            <a:r>
              <a:rPr lang="en-US" altLang="ja-JP" dirty="0" smtClean="0"/>
              <a:t>.”</a:t>
            </a:r>
            <a:endParaRPr lang="en-US" dirty="0" smtClean="0"/>
          </a:p>
          <a:p>
            <a:pPr marL="0" indent="0"/>
            <a:r>
              <a:rPr lang="en-US" sz="2000" dirty="0" smtClean="0"/>
              <a:t>(It has </a:t>
            </a:r>
            <a:r>
              <a:rPr lang="en-US" sz="2000" dirty="0"/>
              <a:t>been proposed as CID 255 </a:t>
            </a:r>
            <a:r>
              <a:rPr lang="en-US" sz="2000" dirty="0" smtClean="0"/>
              <a:t>of </a:t>
            </a:r>
            <a:r>
              <a:rPr lang="en-US" sz="2000" dirty="0"/>
              <a:t>CC11 </a:t>
            </a:r>
            <a:r>
              <a:rPr lang="en-US" sz="2000" dirty="0" smtClean="0"/>
              <a:t>(13/1529r2))</a:t>
            </a:r>
            <a:endParaRPr lang="en-US" sz="2000" dirty="0"/>
          </a:p>
          <a:p>
            <a:pPr marL="0" indent="0"/>
            <a:r>
              <a:rPr lang="en-US" dirty="0" smtClean="0"/>
              <a:t>Y/N/A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453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13/545r1 (7 signals)</a:t>
            </a:r>
          </a:p>
          <a:p>
            <a:pPr>
              <a:buFont typeface="Wingdings" charset="2"/>
              <a:buChar char="l"/>
            </a:pPr>
            <a:r>
              <a:rPr lang="en-US" dirty="0" smtClean="0"/>
              <a:t>13/556r0 (ETRI)</a:t>
            </a:r>
          </a:p>
          <a:p>
            <a:pPr>
              <a:buFont typeface="Wingdings" charset="2"/>
              <a:buChar char="l"/>
            </a:pPr>
            <a:r>
              <a:rPr lang="en-US" dirty="0" smtClean="0"/>
              <a:t>13/847r0, 13/1176r0 (Cisco)</a:t>
            </a:r>
          </a:p>
          <a:p>
            <a:pPr>
              <a:buFont typeface="Wingdings" charset="2"/>
              <a:buChar char="l"/>
            </a:pPr>
            <a:r>
              <a:rPr lang="en-US" dirty="0" smtClean="0"/>
              <a:t>13/523r2 (KDDI)</a:t>
            </a:r>
          </a:p>
          <a:p>
            <a:pPr>
              <a:buFont typeface="Wingdings" charset="2"/>
              <a:buChar char="l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158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940152" y="6525344"/>
            <a:ext cx="2602186" cy="131044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Backup:</a:t>
            </a:r>
            <a:br>
              <a:rPr lang="en-US" altLang="ja-JP" dirty="0" smtClean="0"/>
            </a:br>
            <a:r>
              <a:rPr lang="en-US" altLang="ja-JP" dirty="0" smtClean="0"/>
              <a:t>Throughput Measurement (Download)</a:t>
            </a:r>
            <a:br>
              <a:rPr lang="en-US" altLang="ja-JP" dirty="0" smtClean="0"/>
            </a:br>
            <a:r>
              <a:rPr lang="en-US" altLang="ja-JP" dirty="0" smtClean="0"/>
              <a:t>in front of the coffee shop</a:t>
            </a:r>
            <a:endParaRPr lang="en-US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18827"/>
              </p:ext>
            </p:extLst>
          </p:nvPr>
        </p:nvGraphicFramePr>
        <p:xfrm>
          <a:off x="1187624" y="1988840"/>
          <a:ext cx="6731000" cy="4542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51520" y="20515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(Mbps)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1403648" y="6093296"/>
            <a:ext cx="64087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0491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submission shows some issues in real highly dense deployment case in Japan.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Management frames, especially Beacon and Probe Response, consume much time resources.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Retry frame is also one of the issues at cell edge.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Texts for PAR are proposed at the end of this submission.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940152" y="6453337"/>
            <a:ext cx="2602186" cy="203052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Pico-cell Street Deployment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096" y="2228307"/>
            <a:ext cx="7452320" cy="419193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55576" y="134076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It’s one of the most congested intersection in Japan.</a:t>
            </a:r>
          </a:p>
        </p:txBody>
      </p:sp>
      <p:grpSp>
        <p:nvGrpSpPr>
          <p:cNvPr id="2" name="図形グループ 1"/>
          <p:cNvGrpSpPr/>
          <p:nvPr/>
        </p:nvGrpSpPr>
        <p:grpSpPr>
          <a:xfrm>
            <a:off x="755576" y="1844824"/>
            <a:ext cx="7776864" cy="4559947"/>
            <a:chOff x="755576" y="1844824"/>
            <a:chExt cx="7776864" cy="4559947"/>
          </a:xfrm>
        </p:grpSpPr>
        <p:grpSp>
          <p:nvGrpSpPr>
            <p:cNvPr id="24" name="図形グループ 23"/>
            <p:cNvGrpSpPr/>
            <p:nvPr/>
          </p:nvGrpSpPr>
          <p:grpSpPr>
            <a:xfrm>
              <a:off x="827584" y="2804371"/>
              <a:ext cx="6840760" cy="3600400"/>
              <a:chOff x="827584" y="2780928"/>
              <a:chExt cx="6840760" cy="3600400"/>
            </a:xfrm>
          </p:grpSpPr>
          <p:sp>
            <p:nvSpPr>
              <p:cNvPr id="9" name="円/楕円 8"/>
              <p:cNvSpPr/>
              <p:nvPr/>
            </p:nvSpPr>
            <p:spPr bwMode="auto">
              <a:xfrm>
                <a:off x="971600" y="4941168"/>
                <a:ext cx="6408712" cy="1440160"/>
              </a:xfrm>
              <a:prstGeom prst="ellipse">
                <a:avLst/>
              </a:prstGeom>
              <a:noFill/>
              <a:ln w="762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" name="円/楕円 11"/>
              <p:cNvSpPr/>
              <p:nvPr/>
            </p:nvSpPr>
            <p:spPr bwMode="auto">
              <a:xfrm>
                <a:off x="827584" y="4005064"/>
                <a:ext cx="3024336" cy="504056"/>
              </a:xfrm>
              <a:prstGeom prst="ellipse">
                <a:avLst/>
              </a:prstGeom>
              <a:noFill/>
              <a:ln w="762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" name="円/楕円 12"/>
              <p:cNvSpPr/>
              <p:nvPr/>
            </p:nvSpPr>
            <p:spPr bwMode="auto">
              <a:xfrm>
                <a:off x="5148064" y="3933056"/>
                <a:ext cx="2520280" cy="360040"/>
              </a:xfrm>
              <a:prstGeom prst="ellipse">
                <a:avLst/>
              </a:prstGeom>
              <a:noFill/>
              <a:ln w="762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4" name="Picture 13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2780928"/>
                <a:ext cx="439738" cy="7191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cxnSp>
            <p:nvCxnSpPr>
              <p:cNvPr id="11" name="直線コネクタ 10"/>
              <p:cNvCxnSpPr>
                <a:endCxn id="12" idx="2"/>
              </p:cNvCxnSpPr>
              <p:nvPr/>
            </p:nvCxnSpPr>
            <p:spPr bwMode="auto">
              <a:xfrm flipH="1">
                <a:off x="827584" y="3212976"/>
                <a:ext cx="720080" cy="1044116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3366FF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直線コネクタ 16"/>
              <p:cNvCxnSpPr>
                <a:endCxn id="12" idx="6"/>
              </p:cNvCxnSpPr>
              <p:nvPr/>
            </p:nvCxnSpPr>
            <p:spPr bwMode="auto">
              <a:xfrm>
                <a:off x="2051720" y="3212976"/>
                <a:ext cx="1800200" cy="1044116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3366FF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0" name="Picture 13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2780928"/>
                <a:ext cx="439738" cy="7191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cxnSp>
            <p:nvCxnSpPr>
              <p:cNvPr id="21" name="直線コネクタ 20"/>
              <p:cNvCxnSpPr/>
              <p:nvPr/>
            </p:nvCxnSpPr>
            <p:spPr bwMode="auto">
              <a:xfrm flipH="1">
                <a:off x="5220072" y="3356992"/>
                <a:ext cx="1224136" cy="684076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3366FF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直線コネクタ 22"/>
              <p:cNvCxnSpPr>
                <a:endCxn id="13" idx="6"/>
              </p:cNvCxnSpPr>
              <p:nvPr/>
            </p:nvCxnSpPr>
            <p:spPr bwMode="auto">
              <a:xfrm>
                <a:off x="6948264" y="3356992"/>
                <a:ext cx="720080" cy="756084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3366FF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" name="テキスト ボックス 17"/>
            <p:cNvSpPr txBox="1"/>
            <p:nvPr/>
          </p:nvSpPr>
          <p:spPr>
            <a:xfrm>
              <a:off x="755576" y="1844824"/>
              <a:ext cx="777686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HEW may be applied to this situation as targeting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pedestrians stopping at traffic lights. </a:t>
              </a:r>
            </a:p>
          </p:txBody>
        </p:sp>
      </p:grpSp>
      <p:grpSp>
        <p:nvGrpSpPr>
          <p:cNvPr id="9222" name="図形グループ 9221"/>
          <p:cNvGrpSpPr/>
          <p:nvPr/>
        </p:nvGrpSpPr>
        <p:grpSpPr>
          <a:xfrm>
            <a:off x="2483768" y="3068960"/>
            <a:ext cx="2304256" cy="1224136"/>
            <a:chOff x="2483768" y="3068960"/>
            <a:chExt cx="2304256" cy="1224136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2915816" y="3068960"/>
              <a:ext cx="1872208" cy="5760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Frame</a:t>
              </a:r>
              <a:r>
                <a:rPr kumimoji="0" lang="en-US" altLang="ja-JP" sz="1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observations here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220" name="図形グループ 9219"/>
            <p:cNvGrpSpPr/>
            <p:nvPr/>
          </p:nvGrpSpPr>
          <p:grpSpPr>
            <a:xfrm>
              <a:off x="2483768" y="3717032"/>
              <a:ext cx="432048" cy="576064"/>
              <a:chOff x="4067944" y="3717032"/>
              <a:chExt cx="432048" cy="792088"/>
            </a:xfrm>
            <a:solidFill>
              <a:srgbClr val="FFFFFF"/>
            </a:solidFill>
          </p:grpSpPr>
          <p:sp>
            <p:nvSpPr>
              <p:cNvPr id="16" name="円/楕円 15"/>
              <p:cNvSpPr/>
              <p:nvPr/>
            </p:nvSpPr>
            <p:spPr bwMode="auto">
              <a:xfrm>
                <a:off x="4139952" y="3717032"/>
                <a:ext cx="288032" cy="28803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2" name="直線コネクタ 21"/>
              <p:cNvCxnSpPr>
                <a:stCxn id="16" idx="4"/>
              </p:cNvCxnSpPr>
              <p:nvPr/>
            </p:nvCxnSpPr>
            <p:spPr bwMode="auto">
              <a:xfrm>
                <a:off x="4283968" y="4005064"/>
                <a:ext cx="0" cy="288032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線コネクタ 25"/>
              <p:cNvCxnSpPr/>
              <p:nvPr/>
            </p:nvCxnSpPr>
            <p:spPr bwMode="auto">
              <a:xfrm flipH="1">
                <a:off x="4139952" y="4293096"/>
                <a:ext cx="144016" cy="216024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線コネクタ 29"/>
              <p:cNvCxnSpPr/>
              <p:nvPr/>
            </p:nvCxnSpPr>
            <p:spPr bwMode="auto">
              <a:xfrm>
                <a:off x="4283968" y="4293096"/>
                <a:ext cx="144016" cy="216024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16" name="直線コネクタ 9215"/>
              <p:cNvCxnSpPr/>
              <p:nvPr/>
            </p:nvCxnSpPr>
            <p:spPr bwMode="auto">
              <a:xfrm flipH="1" flipV="1">
                <a:off x="4067944" y="4077072"/>
                <a:ext cx="216024" cy="72008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19" name="直線コネクタ 9218"/>
              <p:cNvCxnSpPr/>
              <p:nvPr/>
            </p:nvCxnSpPr>
            <p:spPr bwMode="auto">
              <a:xfrm flipV="1">
                <a:off x="4283968" y="4077072"/>
                <a:ext cx="216024" cy="72008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21" name="左矢印 9220"/>
            <p:cNvSpPr/>
            <p:nvPr/>
          </p:nvSpPr>
          <p:spPr bwMode="auto">
            <a:xfrm rot="19503472">
              <a:off x="2915816" y="3645024"/>
              <a:ext cx="360040" cy="360040"/>
            </a:xfrm>
            <a:prstGeom prst="lef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053500"/>
              </p:ext>
            </p:extLst>
          </p:nvPr>
        </p:nvGraphicFramePr>
        <p:xfrm>
          <a:off x="179512" y="2060848"/>
          <a:ext cx="2592288" cy="4113216"/>
        </p:xfrm>
        <a:graphic>
          <a:graphicData uri="http://schemas.openxmlformats.org/drawingml/2006/table">
            <a:tbl>
              <a:tblPr/>
              <a:tblGrid>
                <a:gridCol w="1183267"/>
                <a:gridCol w="517679"/>
                <a:gridCol w="459294"/>
                <a:gridCol w="432048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5892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44793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Timing Advertisement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56339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ATIM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Disassociate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Authentication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1746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Action No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117637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68656"/>
              </p:ext>
            </p:extLst>
          </p:nvPr>
        </p:nvGraphicFramePr>
        <p:xfrm>
          <a:off x="2987824" y="2060848"/>
          <a:ext cx="2520280" cy="4113216"/>
        </p:xfrm>
        <a:graphic>
          <a:graphicData uri="http://schemas.openxmlformats.org/drawingml/2006/table">
            <a:tbl>
              <a:tblPr/>
              <a:tblGrid>
                <a:gridCol w="1152128"/>
                <a:gridCol w="504056"/>
                <a:gridCol w="432048"/>
                <a:gridCol w="432048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736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Control Wrapper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Block Ack Request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1273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Block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11548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PS-Poll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RTS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8125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CTS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8349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59467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CF-End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CF-End +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96793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29.9%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43430"/>
              </p:ext>
            </p:extLst>
          </p:nvPr>
        </p:nvGraphicFramePr>
        <p:xfrm>
          <a:off x="5796136" y="2060848"/>
          <a:ext cx="3096344" cy="4113216"/>
        </p:xfrm>
        <a:graphic>
          <a:graphicData uri="http://schemas.openxmlformats.org/drawingml/2006/table">
            <a:tbl>
              <a:tblPr/>
              <a:tblGrid>
                <a:gridCol w="1656184"/>
                <a:gridCol w="504056"/>
                <a:gridCol w="432048"/>
                <a:gridCol w="504056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1772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Null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9199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CF-Ack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CF-Poll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CF-Ack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Poll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706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88044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Ack/CF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Null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2294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0.7%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Reserved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CF-Poll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CF-Ack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Poll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109692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21.9%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Breakdown of Frames</a:t>
            </a:r>
            <a:br>
              <a:rPr lang="en-US" dirty="0" smtClean="0"/>
            </a:br>
            <a:r>
              <a:rPr lang="en-US" dirty="0" smtClean="0"/>
              <a:t>(CH1)</a:t>
            </a:r>
            <a:endParaRPr 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Management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87824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Control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68144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Data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12" y="6165304"/>
            <a:ext cx="3888432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Total : 324122 frames, 51.0% occupied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92280" y="1124744"/>
            <a:ext cx="20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(Duration : 10 min.)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15324" y="1412776"/>
            <a:ext cx="2493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Majorities over 10% are shaded.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9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Breakdown of Frames</a:t>
            </a:r>
            <a:br>
              <a:rPr lang="en-US" dirty="0" smtClean="0"/>
            </a:br>
            <a:r>
              <a:rPr lang="en-US" dirty="0" smtClean="0"/>
              <a:t>(CH108)</a:t>
            </a:r>
            <a:endParaRPr 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603344"/>
              </p:ext>
            </p:extLst>
          </p:nvPr>
        </p:nvGraphicFramePr>
        <p:xfrm>
          <a:off x="179512" y="2060848"/>
          <a:ext cx="2592288" cy="4113216"/>
        </p:xfrm>
        <a:graphic>
          <a:graphicData uri="http://schemas.openxmlformats.org/drawingml/2006/table">
            <a:tbl>
              <a:tblPr/>
              <a:tblGrid>
                <a:gridCol w="1224136"/>
                <a:gridCol w="504056"/>
                <a:gridCol w="432048"/>
                <a:gridCol w="432048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Reassociation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Req.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2657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48318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Timing Advertisement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Beacon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63461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ATIM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Disassociate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Authentication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666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Deauthentication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975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Action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3164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Action No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121071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8.7%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48389"/>
              </p:ext>
            </p:extLst>
          </p:nvPr>
        </p:nvGraphicFramePr>
        <p:xfrm>
          <a:off x="2987824" y="2060848"/>
          <a:ext cx="2592288" cy="4113216"/>
        </p:xfrm>
        <a:graphic>
          <a:graphicData uri="http://schemas.openxmlformats.org/drawingml/2006/table">
            <a:tbl>
              <a:tblPr/>
              <a:tblGrid>
                <a:gridCol w="1224136"/>
                <a:gridCol w="504056"/>
                <a:gridCol w="432048"/>
                <a:gridCol w="432048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Unknown(reserved)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Control Wrapper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Block Ack Request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2473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Block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40253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PS-Poll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RTS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20117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6.3%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CTS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24697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7.7%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44781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CF-End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CF-End + 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133780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35437"/>
              </p:ext>
            </p:extLst>
          </p:nvPr>
        </p:nvGraphicFramePr>
        <p:xfrm>
          <a:off x="5868144" y="2060848"/>
          <a:ext cx="3024336" cy="4113216"/>
        </p:xfrm>
        <a:graphic>
          <a:graphicData uri="http://schemas.openxmlformats.org/drawingml/2006/table">
            <a:tbl>
              <a:tblPr/>
              <a:tblGrid>
                <a:gridCol w="1656184"/>
                <a:gridCol w="504056"/>
                <a:gridCol w="432048"/>
                <a:gridCol w="432048"/>
              </a:tblGrid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name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Qtty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%Qtty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%Time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2705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Data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Ack/CF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Null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10140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CF-Ack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128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CF-Poll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136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CF-Ack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Poll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51087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CF-Ack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Data + CF-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Ack/CF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-Poll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Null (no data)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Reserved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CF-Poll (no data)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107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QoS CF-Ack + CF-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Poll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subtotal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65269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20.4%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2.8%</a:t>
                      </a:r>
                    </a:p>
                  </a:txBody>
                  <a:tcPr marL="12695" marR="12695" marT="12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79512" y="6228020"/>
            <a:ext cx="3888432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Total : 320120 frames, 12.9% occupied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Management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Control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8144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Data Frames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92280" y="1124744"/>
            <a:ext cx="205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(Duration : 10 min.)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15324" y="1412776"/>
            <a:ext cx="2493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Majorities over 10% are shaded.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5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Finding</a:t>
            </a:r>
            <a:r>
              <a:rPr kumimoji="1"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Management Frames</a:t>
            </a:r>
          </a:p>
          <a:p>
            <a:pPr lvl="1" indent="-342900">
              <a:buFont typeface="Wingdings" charset="2"/>
              <a:buChar char="ü"/>
            </a:pPr>
            <a:r>
              <a:rPr lang="en-US" altLang="ja-JP" sz="2400" dirty="0" smtClean="0"/>
              <a:t>Probe Response and Beacon are majorities.</a:t>
            </a:r>
            <a:endParaRPr kumimoji="1" lang="en-US" altLang="ja-JP" sz="2400" dirty="0" smtClean="0"/>
          </a:p>
          <a:p>
            <a:pPr lvl="1" indent="-342900">
              <a:buFont typeface="Wingdings" charset="2"/>
              <a:buChar char="ü"/>
            </a:pPr>
            <a:r>
              <a:rPr lang="en-US" altLang="ja-JP" sz="2400" dirty="0" smtClean="0"/>
              <a:t>Active scanning is used for 5GHz band.  </a:t>
            </a:r>
            <a:r>
              <a:rPr lang="en-US" altLang="ja-JP" sz="2400" dirty="0" smtClean="0">
                <a:sym typeface="Wingdings"/>
              </a:rPr>
              <a:t> Is it right way?</a:t>
            </a:r>
            <a:r>
              <a:rPr kumimoji="1" lang="en-US" altLang="ja-JP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Control Frames</a:t>
            </a:r>
          </a:p>
          <a:p>
            <a:pPr lvl="1" indent="-342900">
              <a:buFont typeface="Wingdings" charset="2"/>
              <a:buChar char="ü"/>
            </a:pPr>
            <a:r>
              <a:rPr lang="en-US" altLang="ja-JP" sz="2400" dirty="0" smtClean="0"/>
              <a:t>Time occupancy is very small.</a:t>
            </a:r>
          </a:p>
          <a:p>
            <a:pPr lvl="1" indent="-342900">
              <a:buFont typeface="Wingdings" charset="2"/>
              <a:buChar char="ü"/>
            </a:pPr>
            <a:r>
              <a:rPr lang="en-US" altLang="ja-JP" sz="2400" dirty="0" smtClean="0"/>
              <a:t>Block ACK, RTS and CTS are more used in 5GHz band.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Data Frames</a:t>
            </a:r>
          </a:p>
          <a:p>
            <a:pPr lvl="1" indent="-342900">
              <a:buFont typeface="Wingdings" charset="2"/>
              <a:buChar char="ü"/>
            </a:pPr>
            <a:r>
              <a:rPr lang="en-US" altLang="ja-JP" sz="2400" dirty="0" smtClean="0"/>
              <a:t>QoS Data (EDCA mechanism) is commonly used.</a:t>
            </a:r>
          </a:p>
          <a:p>
            <a:pPr lvl="1" indent="-342900">
              <a:buFont typeface="Wingdings" charset="2"/>
              <a:buChar char="ü"/>
            </a:pPr>
            <a:r>
              <a:rPr kumimoji="1" lang="en-US" altLang="ja-JP" sz="2400" dirty="0" smtClean="0"/>
              <a:t>What </a:t>
            </a:r>
            <a:r>
              <a:rPr lang="en-US" altLang="ja-JP" sz="2400" dirty="0" smtClean="0"/>
              <a:t>are</a:t>
            </a:r>
            <a:r>
              <a:rPr kumimoji="1" lang="en-US" altLang="ja-JP" sz="2400" dirty="0" smtClean="0"/>
              <a:t> Null frames for?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General findings</a:t>
            </a:r>
            <a:endParaRPr lang="en-US" altLang="ja-JP" dirty="0"/>
          </a:p>
          <a:p>
            <a:pPr lvl="1" indent="-342900">
              <a:buFont typeface="Wingdings" charset="2"/>
              <a:buChar char="ü"/>
            </a:pPr>
            <a:r>
              <a:rPr kumimoji="1" lang="en-US" altLang="ja-JP" sz="2400" dirty="0" smtClean="0"/>
              <a:t>Time occupancy is lower in 5GHz band obviously.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1365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Considerations for</a:t>
            </a:r>
            <a:br>
              <a:rPr kumimoji="1" lang="en-US" altLang="ja-JP" dirty="0" smtClean="0"/>
            </a:br>
            <a:r>
              <a:rPr kumimoji="1" lang="en-US" altLang="ja-JP" dirty="0" smtClean="0"/>
              <a:t>Management Frames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3213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Unnecessary probe </a:t>
            </a:r>
            <a:r>
              <a:rPr lang="en-US" altLang="ja-JP" dirty="0" smtClean="0">
                <a:solidFill>
                  <a:schemeClr val="tx1"/>
                </a:solidFill>
              </a:rPr>
              <a:t>exchanges should be </a:t>
            </a:r>
            <a:r>
              <a:rPr lang="en-US" altLang="ja-JP" dirty="0" smtClean="0"/>
              <a:t>reduced by operation, for example: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Restricting use of wildcard SSID in Probe Request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Using SSID List IE for specifying target APs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Reduced Neighbor Report IE of 11ai to promote Passive Scanning </a:t>
            </a:r>
            <a:endParaRPr kumimoji="1" lang="en-US" altLang="ja-JP" sz="2400" dirty="0" smtClean="0"/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Reduction of time occupancy by Beacon should </a:t>
            </a:r>
            <a:r>
              <a:rPr lang="en-US" altLang="ja-JP" dirty="0"/>
              <a:t>also </a:t>
            </a:r>
            <a:r>
              <a:rPr lang="en-US" altLang="ja-JP" dirty="0" smtClean="0"/>
              <a:t>be considered.  But it should be carefully </a:t>
            </a:r>
            <a:r>
              <a:rPr lang="en-US" altLang="ja-JP" dirty="0"/>
              <a:t>studied to avoid side </a:t>
            </a:r>
            <a:r>
              <a:rPr lang="en-US" altLang="ja-JP" dirty="0" smtClean="0"/>
              <a:t>effects.</a:t>
            </a:r>
            <a:endParaRPr lang="en-US" altLang="ja-JP" strike="sngStrike" dirty="0" smtClean="0"/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Using higher data rate?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Extending </a:t>
            </a:r>
            <a:r>
              <a:rPr lang="en-US" altLang="ja-JP" sz="2400" dirty="0"/>
              <a:t>b</a:t>
            </a:r>
            <a:r>
              <a:rPr lang="en-US" altLang="ja-JP" sz="2400" dirty="0" smtClean="0"/>
              <a:t>eacon interval?</a:t>
            </a:r>
          </a:p>
          <a:p>
            <a:pPr marL="400050" lvl="1" indent="0"/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46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11560" y="692697"/>
            <a:ext cx="7770813" cy="720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dirty="0" smtClean="0"/>
              <a:t>Other issues about Management Frames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56047"/>
              </p:ext>
            </p:extLst>
          </p:nvPr>
        </p:nvGraphicFramePr>
        <p:xfrm>
          <a:off x="1979712" y="1556792"/>
          <a:ext cx="4608512" cy="3047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1584176"/>
                <a:gridCol w="1368152"/>
                <a:gridCol w="1296144"/>
              </a:tblGrid>
              <a:tr h="247713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rgbClr val="000000"/>
                          </a:solidFill>
                        </a:rPr>
                        <a:t>CH1</a:t>
                      </a:r>
                      <a:endParaRPr kumimoji="1" lang="ja-JP" alt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/>
                        <a:t>CH108</a:t>
                      </a:r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38">
                <a:tc gridSpan="2">
                  <a:txBody>
                    <a:bodyPr/>
                    <a:lstStyle/>
                    <a:p>
                      <a:r>
                        <a:rPr kumimoji="1" lang="en-US" altLang="ja-JP" sz="1400" b="1" dirty="0" smtClean="0"/>
                        <a:t>Beacon</a:t>
                      </a:r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56339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63461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138">
                <a:tc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Observed BSSIDs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86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17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138">
                <a:tc gridSpan="2">
                  <a:txBody>
                    <a:bodyPr/>
                    <a:lstStyle/>
                    <a:p>
                      <a:r>
                        <a:rPr kumimoji="1" lang="en-US" altLang="ja-JP" sz="1400" b="1" dirty="0" smtClean="0"/>
                        <a:t>Probe Request</a:t>
                      </a:r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5892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2657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13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broadcasted</a:t>
                      </a:r>
                      <a:endParaRPr kumimoji="1" lang="ja-JP" altLang="en-US" sz="1400" dirty="0"/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4763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2513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13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smtClean="0"/>
                        <a:t>w/ </a:t>
                      </a:r>
                      <a:r>
                        <a:rPr kumimoji="1" lang="en-US" altLang="ja-JP" sz="1400" dirty="0" smtClean="0"/>
                        <a:t>wildcard SSID</a:t>
                      </a:r>
                      <a:endParaRPr kumimoji="1" lang="ja-JP" altLang="en-US" sz="1400" dirty="0"/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2634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1460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13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unicasted</a:t>
                      </a:r>
                      <a:endParaRPr kumimoji="1" lang="ja-JP" altLang="en-US" sz="1400" dirty="0"/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1129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144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38">
                <a:tc gridSpan="2">
                  <a:txBody>
                    <a:bodyPr/>
                    <a:lstStyle/>
                    <a:p>
                      <a:r>
                        <a:rPr kumimoji="1" lang="en-US" altLang="ja-JP" sz="1400" b="1" dirty="0" smtClean="0"/>
                        <a:t>Probe Response</a:t>
                      </a:r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44793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48318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FFF0"/>
                    </a:solidFill>
                  </a:tcPr>
                </a:tc>
              </a:tr>
              <a:tr h="27113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retry</a:t>
                      </a:r>
                      <a:endParaRPr kumimoji="1" lang="ja-JP" altLang="en-US" sz="1400" dirty="0"/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29140 (65.1%)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34162 (70.7%)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138">
                <a:tc gridSpan="2">
                  <a:txBody>
                    <a:bodyPr/>
                    <a:lstStyle/>
                    <a:p>
                      <a:r>
                        <a:rPr kumimoji="1" lang="en-US" altLang="ja-JP" sz="1400" b="1" dirty="0" smtClean="0"/>
                        <a:t>Others</a:t>
                      </a:r>
                      <a:endParaRPr kumimoji="1" lang="ja-JP" altLang="en-US" sz="1400" b="1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10613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6635</a:t>
                      </a: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732240" y="14127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(Duration : 10 min.)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206084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(1)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88224" y="393305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(2)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4797152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Observed BSSIDs are much more in CH1.  But observed Beacons are much less, almost 1 Beacon per BSSID a second.</a:t>
            </a:r>
          </a:p>
          <a:p>
            <a:pPr marL="457200" indent="-457200">
              <a:buAutoNum type="arabicParenBoth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Retry rates of Probe Response are very high.  It may be because of far distance between AP and STA.  And also why is Active scanning available in 5GHz band?</a:t>
            </a:r>
          </a:p>
        </p:txBody>
      </p:sp>
    </p:spTree>
    <p:extLst>
      <p:ext uri="{BB962C8B-B14F-4D97-AF65-F5344CB8AC3E}">
        <p14:creationId xmlns:p14="http://schemas.microsoft.com/office/powerpoint/2010/main" val="252329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ja-JP" dirty="0" smtClean="0"/>
              <a:t>Example of </a:t>
            </a:r>
            <a:r>
              <a:rPr kumimoji="1" lang="en-US" altLang="ja-JP" dirty="0" smtClean="0"/>
              <a:t>Probe Response</a:t>
            </a:r>
            <a:r>
              <a:rPr lang="en-US" altLang="ja-JP" dirty="0"/>
              <a:t>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40437"/>
              </p:ext>
            </p:extLst>
          </p:nvPr>
        </p:nvGraphicFramePr>
        <p:xfrm>
          <a:off x="683568" y="1412776"/>
          <a:ext cx="7848872" cy="5250859"/>
        </p:xfrm>
        <a:graphic>
          <a:graphicData uri="http://schemas.openxmlformats.org/drawingml/2006/table">
            <a:tbl>
              <a:tblPr/>
              <a:tblGrid>
                <a:gridCol w="609137"/>
                <a:gridCol w="569193"/>
                <a:gridCol w="765887"/>
                <a:gridCol w="771933"/>
                <a:gridCol w="596219"/>
                <a:gridCol w="648072"/>
                <a:gridCol w="3888431"/>
              </a:tblGrid>
              <a:tr h="153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Frame</a:t>
                      </a:r>
                    </a:p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No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Time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Transmitter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Receiver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RSSI</a:t>
                      </a:r>
                    </a:p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dBm)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Rate</a:t>
                      </a:r>
                    </a:p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Mb/s)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Info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1.971281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Flags=........C,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1.97134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1.971785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.R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1.971839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1.972284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1.972671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SN=54,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=bar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410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1.972729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1.976873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1.976891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1.977403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1.977421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1.977907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1.977926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03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1.978409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.R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1.978427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1.979014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.R.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420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1.979033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1.979512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1.97953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1.97995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.R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1.979966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1.980545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1.980564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427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1.981118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1.981138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1.981632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STA-zzz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-63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430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1.981651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-84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1.982209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STA-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zzz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-61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Probe 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Response, 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SN=55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, FN=0, Flags=....</a:t>
                      </a:r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...C, BI=100, SSID=foo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61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432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1.982228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AP-xxx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-85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Acknowledgement, Flags=........C</a:t>
                      </a:r>
                    </a:p>
                  </a:txBody>
                  <a:tcPr marL="7617" marR="7617" marT="76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四角形吹き出し 7"/>
          <p:cNvSpPr/>
          <p:nvPr/>
        </p:nvSpPr>
        <p:spPr bwMode="auto">
          <a:xfrm>
            <a:off x="7236296" y="2348880"/>
            <a:ext cx="1728192" cy="504056"/>
          </a:xfrm>
          <a:prstGeom prst="wedgeRectCallout">
            <a:avLst>
              <a:gd name="adj1" fmla="val -122775"/>
              <a:gd name="adj2" fmla="val -16742"/>
            </a:avLst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Sequence number isn’t accumulated.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四角形吹き出し 8"/>
          <p:cNvSpPr/>
          <p:nvPr/>
        </p:nvSpPr>
        <p:spPr bwMode="auto">
          <a:xfrm>
            <a:off x="7164288" y="1484784"/>
            <a:ext cx="648072" cy="288032"/>
          </a:xfrm>
          <a:prstGeom prst="wedgeRectCallout">
            <a:avLst>
              <a:gd name="adj1" fmla="val -66741"/>
              <a:gd name="adj2" fmla="val 16681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Retry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5508104" y="1988840"/>
            <a:ext cx="0" cy="367240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1043608" y="5877272"/>
            <a:ext cx="7128792" cy="646331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is transmitting ACK frames.  It may not reach at AP because of weak signal.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99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3629</TotalTime>
  <Words>4347</Words>
  <Application>Microsoft Macintosh PowerPoint</Application>
  <PresentationFormat>画面に合わせる (4:3)</PresentationFormat>
  <Paragraphs>1185</Paragraphs>
  <Slides>16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802.11_テンプレート</vt:lpstr>
      <vt:lpstr>文書</vt:lpstr>
      <vt:lpstr>Some Findings  from Real World Measurement</vt:lpstr>
      <vt:lpstr>Abstract</vt:lpstr>
      <vt:lpstr>Pico-cell Street Deployment</vt:lpstr>
      <vt:lpstr>Breakdown of Frames (CH1)</vt:lpstr>
      <vt:lpstr>Breakdown of Frames (CH108)</vt:lpstr>
      <vt:lpstr>Findings</vt:lpstr>
      <vt:lpstr>Considerations for Management Frames</vt:lpstr>
      <vt:lpstr>PowerPoint プレゼンテーション</vt:lpstr>
      <vt:lpstr>Example of Probe Responses</vt:lpstr>
      <vt:lpstr>Retry frames</vt:lpstr>
      <vt:lpstr>PowerPoint プレゼンテーション</vt:lpstr>
      <vt:lpstr> Example of Deauthentication retransmissions</vt:lpstr>
      <vt:lpstr>Summary</vt:lpstr>
      <vt:lpstr>Straw Poll</vt:lpstr>
      <vt:lpstr>References</vt:lpstr>
      <vt:lpstr>Backup: Throughput Measurement (Download) in front of the coffee shop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findings from real world measurement</dc:title>
  <dc:subject/>
  <dc:creator>Katsuo Yunoki</dc:creator>
  <cp:keywords/>
  <dc:description/>
  <cp:lastModifiedBy>柚木 克夫</cp:lastModifiedBy>
  <cp:revision>287</cp:revision>
  <cp:lastPrinted>2013-12-06T00:12:30Z</cp:lastPrinted>
  <dcterms:created xsi:type="dcterms:W3CDTF">2010-02-15T12:38:41Z</dcterms:created>
  <dcterms:modified xsi:type="dcterms:W3CDTF">2014-01-17T02:36:07Z</dcterms:modified>
  <cp:category/>
</cp:coreProperties>
</file>