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70" r:id="rId3"/>
    <p:sldId id="285" r:id="rId4"/>
    <p:sldId id="287" r:id="rId5"/>
    <p:sldId id="286" r:id="rId6"/>
    <p:sldId id="309" r:id="rId7"/>
    <p:sldId id="303" r:id="rId8"/>
    <p:sldId id="304" r:id="rId9"/>
    <p:sldId id="288" r:id="rId10"/>
    <p:sldId id="306" r:id="rId11"/>
    <p:sldId id="307" r:id="rId12"/>
    <p:sldId id="308" r:id="rId13"/>
    <p:sldId id="305" r:id="rId14"/>
    <p:sldId id="301" r:id="rId15"/>
    <p:sldId id="292" r:id="rId16"/>
    <p:sldId id="29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6" autoAdjust="0"/>
  </p:normalViewPr>
  <p:slideViewPr>
    <p:cSldViewPr>
      <p:cViewPr>
        <p:scale>
          <a:sx n="100" d="100"/>
          <a:sy n="100" d="100"/>
        </p:scale>
        <p:origin x="-420" y="13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10" y="-8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2892" y="175081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802.11-11/0059r0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65160" y="6475413"/>
            <a:ext cx="22787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03632" y="6475413"/>
            <a:ext cx="224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Jiayin</a:t>
            </a:r>
            <a:r>
              <a:rPr lang="en-US" smtClean="0"/>
              <a:t> Zhang(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802.11-14/0059r0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36154" cy="276999"/>
          </a:xfrm>
          <a:noFill/>
        </p:spPr>
        <p:txBody>
          <a:bodyPr/>
          <a:lstStyle/>
          <a:p>
            <a:r>
              <a:rPr lang="en-US" dirty="0" smtClean="0"/>
              <a:t>Jan.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System Level Simulation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914400" y="219975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762000" y="2656952"/>
          <a:ext cx="7696200" cy="3769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524000"/>
                <a:gridCol w="1996440"/>
                <a:gridCol w="1051560"/>
                <a:gridCol w="1981200"/>
              </a:tblGrid>
              <a:tr h="33008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958">
                <a:tc>
                  <a:txBody>
                    <a:bodyPr/>
                    <a:lstStyle/>
                    <a:p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Technologies Co., Ltd.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 2222,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Jinqiao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Rd.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Pudong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Shanghai, China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jun.l@huawei.com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Zhang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Jiayin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 2222,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Jinqiao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Rd.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Pudong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Shanghai, China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zhangjiayin@huawei.com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Chixiang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 2222,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Jinqiao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Rd.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Pudong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Shanghai, China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machixiang@huawei.com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Edward Au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Kanata,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edward.au@huawei.com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Kong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Xueli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F1-17,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Bantian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Base, Shenzhen, China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kongxueli@huawei.com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Peter Loc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Yakun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Sun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Marvell Semiconductor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Santa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clara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CA 95054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Hongyuan Zhang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How to do integrated SLS? (2)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685800"/>
          </a:xfrm>
        </p:spPr>
        <p:txBody>
          <a:bodyPr/>
          <a:lstStyle/>
          <a:p>
            <a:pPr algn="just"/>
            <a:r>
              <a:rPr lang="en-US" altLang="zh-CN" sz="2200" dirty="0" smtClean="0"/>
              <a:t>Transmission flow between simulation entities (AP/STA)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1447800" y="2362200"/>
          <a:ext cx="6091219" cy="3962400"/>
        </p:xfrm>
        <a:graphic>
          <a:graphicData uri="http://schemas.openxmlformats.org/presentationml/2006/ole">
            <p:oleObj spid="_x0000_s19460" name="Visio" r:id="rId4" imgW="3730968" imgH="243056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How to do integrated SLS? (3)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228600" y="1600200"/>
            <a:ext cx="4267200" cy="4191000"/>
          </a:xfrm>
        </p:spPr>
        <p:txBody>
          <a:bodyPr/>
          <a:lstStyle/>
          <a:p>
            <a:pPr algn="just"/>
            <a:r>
              <a:rPr lang="en-US" altLang="zh-CN" dirty="0" smtClean="0"/>
              <a:t>MAC modeling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Send packets from upper layer to PHY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Receive packets from PHY and  collect statistics, or notify upper layer(optional) 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Perform detailed MAC design, including EDCA, CCA, Aggregation, Control frame(RTS/CTS/ACK), …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4495800" y="1676400"/>
          <a:ext cx="4578032" cy="4419600"/>
        </p:xfrm>
        <a:graphic>
          <a:graphicData uri="http://schemas.openxmlformats.org/presentationml/2006/ole">
            <p:oleObj spid="_x0000_s20491" name="Visio" r:id="rId4" imgW="3945946" imgH="360896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How to do integrated SLS? (4)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5" name="内容占位符 2"/>
          <p:cNvSpPr>
            <a:spLocks noGrp="1"/>
          </p:cNvSpPr>
          <p:nvPr>
            <p:ph idx="1"/>
          </p:nvPr>
        </p:nvSpPr>
        <p:spPr>
          <a:xfrm>
            <a:off x="304800" y="1600200"/>
            <a:ext cx="4114800" cy="4191000"/>
          </a:xfrm>
        </p:spPr>
        <p:txBody>
          <a:bodyPr/>
          <a:lstStyle/>
          <a:p>
            <a:pPr algn="just"/>
            <a:r>
              <a:rPr lang="en-US" altLang="zh-CN" dirty="0" smtClean="0"/>
              <a:t>PHY modeling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Send packets from MAC to channel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Receive packets from channel and notify MAC</a:t>
            </a:r>
          </a:p>
          <a:p>
            <a:pPr lvl="1">
              <a:buFont typeface="Times New Roman" pitchFamily="18" charset="0"/>
              <a:buChar char="–"/>
            </a:pPr>
            <a:r>
              <a:rPr lang="en-US" altLang="zh-CN" dirty="0" smtClean="0"/>
              <a:t>Perform detailed PHY design, including SINR calculation, PHY abstraction, Energy detection, …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4343400" y="1524000"/>
          <a:ext cx="4800600" cy="4572000"/>
        </p:xfrm>
        <a:graphic>
          <a:graphicData uri="http://schemas.openxmlformats.org/presentationml/2006/ole">
            <p:oleObj spid="_x0000_s21519" name="Visio" r:id="rId4" imgW="3949453" imgH="351492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How to do integrated SLS? (5)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57200"/>
          </a:xfrm>
        </p:spPr>
        <p:txBody>
          <a:bodyPr/>
          <a:lstStyle/>
          <a:p>
            <a:pPr algn="just"/>
            <a:r>
              <a:rPr lang="en-US" altLang="zh-CN" dirty="0" smtClean="0"/>
              <a:t>Event-driven based procedures of integrated SLS</a:t>
            </a:r>
            <a:endParaRPr lang="en-US" altLang="zh-CN" sz="1800" dirty="0" smtClean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21" name="矩形 20"/>
          <p:cNvSpPr/>
          <p:nvPr/>
        </p:nvSpPr>
        <p:spPr bwMode="auto">
          <a:xfrm>
            <a:off x="4558065" y="1905000"/>
            <a:ext cx="457200" cy="441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4558065" y="1981200"/>
            <a:ext cx="457200" cy="1524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4558065" y="2286000"/>
            <a:ext cx="457200" cy="15240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4558065" y="2590800"/>
            <a:ext cx="457200" cy="1524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直接箭头连接符 27"/>
          <p:cNvCxnSpPr>
            <a:endCxn id="22" idx="3"/>
          </p:cNvCxnSpPr>
          <p:nvPr/>
        </p:nvCxnSpPr>
        <p:spPr bwMode="auto">
          <a:xfrm flipH="1" flipV="1">
            <a:off x="5015265" y="2057400"/>
            <a:ext cx="471135" cy="152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矩形 28"/>
          <p:cNvSpPr/>
          <p:nvPr/>
        </p:nvSpPr>
        <p:spPr bwMode="auto">
          <a:xfrm>
            <a:off x="4558065" y="3048000"/>
            <a:ext cx="457200" cy="1524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558065" y="3581400"/>
            <a:ext cx="457200" cy="15240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4558065" y="3886200"/>
            <a:ext cx="457200" cy="1524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4558065" y="4343400"/>
            <a:ext cx="457200" cy="1524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4558065" y="4876800"/>
            <a:ext cx="457200" cy="15240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4558065" y="5638800"/>
            <a:ext cx="457200" cy="1524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44" name="直接箭头连接符 43"/>
          <p:cNvCxnSpPr>
            <a:stCxn id="29" idx="3"/>
          </p:cNvCxnSpPr>
          <p:nvPr/>
        </p:nvCxnSpPr>
        <p:spPr bwMode="auto">
          <a:xfrm>
            <a:off x="5015265" y="3124200"/>
            <a:ext cx="547335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5" name="直接箭头连接符 44"/>
          <p:cNvCxnSpPr>
            <a:endCxn id="30" idx="3"/>
          </p:cNvCxnSpPr>
          <p:nvPr/>
        </p:nvCxnSpPr>
        <p:spPr bwMode="auto">
          <a:xfrm flipH="1" flipV="1">
            <a:off x="5015265" y="3657600"/>
            <a:ext cx="471135" cy="457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0" name="直接箭头连接符 49"/>
          <p:cNvCxnSpPr>
            <a:stCxn id="33" idx="3"/>
          </p:cNvCxnSpPr>
          <p:nvPr/>
        </p:nvCxnSpPr>
        <p:spPr bwMode="auto">
          <a:xfrm>
            <a:off x="5015265" y="4953000"/>
            <a:ext cx="547335" cy="152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直接箭头连接符 50"/>
          <p:cNvCxnSpPr>
            <a:endCxn id="31" idx="3"/>
          </p:cNvCxnSpPr>
          <p:nvPr/>
        </p:nvCxnSpPr>
        <p:spPr bwMode="auto">
          <a:xfrm flipH="1" flipV="1">
            <a:off x="5015265" y="3962400"/>
            <a:ext cx="547336" cy="20574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4" name="矩形 53"/>
          <p:cNvSpPr/>
          <p:nvPr/>
        </p:nvSpPr>
        <p:spPr>
          <a:xfrm>
            <a:off x="4419600" y="1600200"/>
            <a:ext cx="8242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Event List</a:t>
            </a:r>
            <a:endParaRPr lang="zh-CN" altLang="en-US" dirty="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2" name="表格 61"/>
          <p:cNvGraphicFramePr>
            <a:graphicFrameLocks noGrp="1"/>
          </p:cNvGraphicFramePr>
          <p:nvPr/>
        </p:nvGraphicFramePr>
        <p:xfrm>
          <a:off x="152400" y="1981200"/>
          <a:ext cx="4267199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61999"/>
                <a:gridCol w="2286000"/>
              </a:tblGrid>
              <a:tr h="152400">
                <a:tc rowSpan="2">
                  <a:txBody>
                    <a:bodyPr/>
                    <a:lstStyle/>
                    <a:p>
                      <a:endParaRPr lang="en-US" altLang="zh-CN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n-US" altLang="zh-CN" sz="130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en-US" altLang="zh-CN" sz="1300" dirty="0" smtClean="0">
                          <a:solidFill>
                            <a:srgbClr val="0070C0"/>
                          </a:solidFill>
                        </a:rPr>
                        <a:t>traffic_event</a:t>
                      </a:r>
                      <a:endParaRPr lang="zh-CN" altLang="en-US" sz="13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b="0" dirty="0" smtClean="0">
                          <a:solidFill>
                            <a:schemeClr val="tx1"/>
                          </a:solidFill>
                        </a:rPr>
                        <a:t>Create</a:t>
                      </a:r>
                      <a:endParaRPr lang="zh-CN" alt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00" b="0" dirty="0" smtClean="0">
                          <a:solidFill>
                            <a:schemeClr val="tx1"/>
                          </a:solidFill>
                        </a:rPr>
                        <a:t>Create traffic according</a:t>
                      </a:r>
                      <a:r>
                        <a:rPr lang="en-US" altLang="zh-CN" sz="1300" b="0" baseline="0" dirty="0" smtClean="0">
                          <a:solidFill>
                            <a:schemeClr val="tx1"/>
                          </a:solidFill>
                        </a:rPr>
                        <a:t> to different traffic models</a:t>
                      </a:r>
                      <a:endParaRPr lang="zh-CN" altLang="en-US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 smtClean="0"/>
                        <a:t>Process</a:t>
                      </a:r>
                      <a:endParaRPr lang="zh-CN" altLang="en-US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3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altLang="zh-CN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procedure (CCA, EDCA, Aggregation, RTS/CTS, ...)</a:t>
                      </a:r>
                      <a:endParaRPr lang="zh-CN" altLang="en-US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30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30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00" dirty="0" smtClean="0">
                          <a:solidFill>
                            <a:srgbClr val="C00000"/>
                          </a:solidFill>
                        </a:rPr>
                        <a:t>transmission_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00" dirty="0" smtClean="0">
                          <a:solidFill>
                            <a:srgbClr val="C00000"/>
                          </a:solidFill>
                        </a:rPr>
                        <a:t>event</a:t>
                      </a:r>
                      <a:endParaRPr lang="zh-CN" altLang="en-US" sz="13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00" b="0" dirty="0" smtClean="0">
                          <a:solidFill>
                            <a:schemeClr val="tx1"/>
                          </a:solidFill>
                        </a:rPr>
                        <a:t>Create</a:t>
                      </a:r>
                      <a:endParaRPr lang="zh-CN" altLang="en-US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 smtClean="0"/>
                        <a:t>Create a event when</a:t>
                      </a:r>
                      <a:r>
                        <a:rPr lang="en-US" altLang="zh-CN" sz="1300" baseline="0" dirty="0" smtClean="0"/>
                        <a:t> channel access is successful, and wait PHY process</a:t>
                      </a:r>
                      <a:endParaRPr lang="zh-CN" altLang="en-US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 smtClean="0"/>
                        <a:t>Process</a:t>
                      </a:r>
                      <a:endParaRPr lang="zh-CN" altLang="en-US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zh-CN" sz="13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 procedure (receiver algorithms, SU OL, SU BF, MU, ED, SINR, PHY abstraction, ...)</a:t>
                      </a:r>
                      <a:endParaRPr lang="zh-CN" altLang="en-US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656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300" dirty="0" smtClean="0">
                        <a:solidFill>
                          <a:srgbClr val="00CC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300" dirty="0" smtClean="0">
                        <a:solidFill>
                          <a:srgbClr val="00CC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300" dirty="0" smtClean="0">
                        <a:solidFill>
                          <a:srgbClr val="00CC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00" dirty="0" err="1" smtClean="0">
                          <a:solidFill>
                            <a:srgbClr val="00CC00"/>
                          </a:solidFill>
                        </a:rPr>
                        <a:t>trans_complete_event</a:t>
                      </a:r>
                      <a:endParaRPr lang="zh-CN" altLang="en-US" sz="13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00" b="0" dirty="0" smtClean="0">
                          <a:solidFill>
                            <a:schemeClr val="tx1"/>
                          </a:solidFill>
                        </a:rPr>
                        <a:t>Create</a:t>
                      </a:r>
                      <a:endParaRPr lang="zh-CN" altLang="en-US" sz="13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300" dirty="0" smtClean="0"/>
                        <a:t>Create an event when a packet transmission is completed after</a:t>
                      </a:r>
                      <a:r>
                        <a:rPr lang="en-US" altLang="zh-CN" sz="1300" baseline="0" dirty="0" smtClean="0"/>
                        <a:t> PHY process, and wait for sending ACK in MAC</a:t>
                      </a:r>
                      <a:endParaRPr lang="zh-CN" altLang="en-US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 smtClean="0"/>
                        <a:t>Process</a:t>
                      </a:r>
                      <a:endParaRPr lang="zh-CN" altLang="en-US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300" dirty="0" smtClean="0"/>
                        <a:t>Send</a:t>
                      </a:r>
                      <a:r>
                        <a:rPr lang="en-US" altLang="zh-CN" sz="1300" baseline="0" dirty="0" smtClean="0"/>
                        <a:t> ACK and collect s</a:t>
                      </a:r>
                      <a:r>
                        <a:rPr lang="en-US" altLang="zh-CN" sz="1400" dirty="0" smtClean="0"/>
                        <a:t>tatistics</a:t>
                      </a:r>
                      <a:endParaRPr lang="zh-CN" altLang="en-US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3" name="矩形 52"/>
          <p:cNvSpPr/>
          <p:nvPr/>
        </p:nvSpPr>
        <p:spPr bwMode="auto">
          <a:xfrm>
            <a:off x="457199" y="2133600"/>
            <a:ext cx="457200" cy="152400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矩形 54"/>
          <p:cNvSpPr/>
          <p:nvPr/>
        </p:nvSpPr>
        <p:spPr bwMode="auto">
          <a:xfrm>
            <a:off x="457199" y="3200400"/>
            <a:ext cx="457200" cy="15240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矩形 55"/>
          <p:cNvSpPr/>
          <p:nvPr/>
        </p:nvSpPr>
        <p:spPr bwMode="auto">
          <a:xfrm>
            <a:off x="457199" y="4724400"/>
            <a:ext cx="457200" cy="152400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5486401" y="1828800"/>
          <a:ext cx="3657600" cy="4495800"/>
        </p:xfrm>
        <a:graphic>
          <a:graphicData uri="http://schemas.openxmlformats.org/presentationml/2006/ole">
            <p:oleObj spid="_x0000_s14357" name="Visio" r:id="rId4" imgW="3629008" imgH="4031845" progId="">
              <p:embed/>
            </p:oleObj>
          </a:graphicData>
        </a:graphic>
      </p:graphicFrame>
      <p:cxnSp>
        <p:nvCxnSpPr>
          <p:cNvPr id="41" name="直接箭头连接符 40"/>
          <p:cNvCxnSpPr>
            <a:stCxn id="34" idx="3"/>
          </p:cNvCxnSpPr>
          <p:nvPr/>
        </p:nvCxnSpPr>
        <p:spPr bwMode="auto">
          <a:xfrm flipV="1">
            <a:off x="5015265" y="3124200"/>
            <a:ext cx="1690335" cy="2590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4" grpId="0" animBg="1"/>
      <p:bldP spid="25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54" grpId="0"/>
      <p:bldP spid="5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zh-CN" dirty="0" smtClean="0"/>
              <a:t>Comparison of </a:t>
            </a:r>
            <a:br>
              <a:rPr lang="en-US" altLang="zh-CN" dirty="0" smtClean="0"/>
            </a:br>
            <a:r>
              <a:rPr lang="en-US" altLang="zh-CN" dirty="0" smtClean="0"/>
              <a:t>Standalone &amp; Integrated System Simulation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09601" y="1976120"/>
          <a:ext cx="7620000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701"/>
                <a:gridCol w="1728248"/>
                <a:gridCol w="1692854"/>
                <a:gridCol w="1842197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PHY SLS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MAC SLS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Integrated SLS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Automatically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provide accurate real-world performance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weak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weak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good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Support PHY/MAC interworking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weak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weak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good</a:t>
                      </a:r>
                      <a:endParaRPr lang="zh-CN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840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Modeling/Evaluation Capabilities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 only techniques</a:t>
                      </a:r>
                      <a:r>
                        <a:rPr lang="en-US" altLang="zh-C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MAC only techniques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Both</a:t>
                      </a:r>
                      <a:r>
                        <a:rPr lang="en-US" altLang="zh-CN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PHY and MAC techniques</a:t>
                      </a:r>
                      <a:endParaRPr lang="zh-CN" alt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Insight on s</a:t>
                      </a:r>
                      <a:r>
                        <a:rPr lang="en-US" altLang="zh-CN" dirty="0" smtClean="0"/>
                        <a:t>ource</a:t>
                      </a:r>
                      <a:r>
                        <a:rPr lang="en-US" altLang="zh-CN" baseline="0" dirty="0" smtClean="0"/>
                        <a:t> of gain (PHY or MAC)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good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good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medium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Simulation</a:t>
                      </a:r>
                      <a:r>
                        <a:rPr lang="en-US" altLang="zh-CN" baseline="0" dirty="0" smtClean="0"/>
                        <a:t> run time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good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medium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weak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 integrated system level simulation to incorporate PHY and MAC is recommended for real-world performance evaluation.</a:t>
            </a:r>
          </a:p>
          <a:p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[1] 11-13-1051-01-0hew-evaluation-methodology</a:t>
            </a:r>
          </a:p>
          <a:p>
            <a:pPr>
              <a:buNone/>
            </a:pPr>
            <a:r>
              <a:rPr lang="en-US" altLang="zh-CN" dirty="0" smtClean="0"/>
              <a:t>[2] 11-13-1410-01-0hew-802-11-hew-draft-par-and-5c</a:t>
            </a:r>
          </a:p>
          <a:p>
            <a:pPr>
              <a:buNone/>
            </a:pPr>
            <a:r>
              <a:rPr lang="en-US" altLang="zh-CN" dirty="0" smtClean="0"/>
              <a:t>[3] 11-07-2431-00-0vht-analysis-on-ieee-802-11n-mac-efficiency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 smtClean="0"/>
              <a:t>An integrated system level simulation that takes into consideration PHY and MAC features is recommended for HEW system performance evaluation of real-world usage scenarios.</a:t>
            </a:r>
          </a:p>
          <a:p>
            <a:pPr algn="just"/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algn="just"/>
            <a:r>
              <a:rPr lang="en-US" altLang="zh-CN" dirty="0" smtClean="0"/>
              <a:t>Three types of simulation methodologies are presented in [1]: </a:t>
            </a:r>
          </a:p>
          <a:p>
            <a:pPr lvl="1" algn="just"/>
            <a:r>
              <a:rPr lang="en-US" altLang="zh-CN" dirty="0" smtClean="0"/>
              <a:t>PER simulation</a:t>
            </a:r>
          </a:p>
          <a:p>
            <a:pPr lvl="2" algn="just"/>
            <a:r>
              <a:rPr lang="en-US" altLang="zh-CN" sz="1600" dirty="0" smtClean="0"/>
              <a:t>Evaluate PHY link level performance (point to point)</a:t>
            </a:r>
          </a:p>
          <a:p>
            <a:pPr lvl="1" algn="just"/>
            <a:r>
              <a:rPr lang="en-US" altLang="zh-CN" dirty="0" smtClean="0"/>
              <a:t>PHY System simulation</a:t>
            </a:r>
          </a:p>
          <a:p>
            <a:pPr lvl="2" algn="just"/>
            <a:r>
              <a:rPr lang="en-US" altLang="zh-CN" sz="1600" dirty="0" smtClean="0"/>
              <a:t>Evaluate multi-BSS performance</a:t>
            </a:r>
          </a:p>
          <a:p>
            <a:pPr lvl="2" algn="just"/>
            <a:r>
              <a:rPr lang="en-US" altLang="zh-CN" sz="1600" dirty="0" smtClean="0"/>
              <a:t>Accurate modeling of PHY, e.g., channel model, MIMO configuration, SU OL/BF, MU.</a:t>
            </a:r>
          </a:p>
          <a:p>
            <a:pPr lvl="2" algn="just"/>
            <a:r>
              <a:rPr lang="en-US" altLang="zh-CN" sz="1600" dirty="0" smtClean="0"/>
              <a:t>Simplified MAC, e.g., random AP/STA transmission, CCA </a:t>
            </a:r>
          </a:p>
          <a:p>
            <a:pPr lvl="1" algn="just"/>
            <a:r>
              <a:rPr lang="en-US" altLang="zh-CN" dirty="0" smtClean="0"/>
              <a:t>MAC System simulation</a:t>
            </a:r>
          </a:p>
          <a:p>
            <a:pPr lvl="2" algn="just"/>
            <a:r>
              <a:rPr lang="en-US" altLang="zh-CN" sz="1600" dirty="0" smtClean="0"/>
              <a:t>Evaluate multi-BSS performance</a:t>
            </a:r>
          </a:p>
          <a:p>
            <a:pPr lvl="2" algn="just"/>
            <a:r>
              <a:rPr lang="en-US" altLang="zh-CN" sz="1600" dirty="0" smtClean="0"/>
              <a:t>Accurate modeling of MAC, e.g., CSMA/CA, aggregation policy, usage of RTS/CTS/CTS-to-self, configuration of EDCA parameters, use of beacon and management frames.</a:t>
            </a:r>
          </a:p>
          <a:p>
            <a:pPr lvl="2" algn="just"/>
            <a:r>
              <a:rPr lang="en-US" altLang="zh-CN" sz="1600" dirty="0" smtClean="0"/>
              <a:t>Simplified PHY, e.g., SISO over AWGN</a:t>
            </a:r>
          </a:p>
          <a:p>
            <a:pPr lvl="2"/>
            <a:endParaRPr lang="en-US" altLang="zh-CN" sz="16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Limitations of Standalone </a:t>
            </a:r>
            <a:br>
              <a:rPr lang="en-US" altLang="zh-CN" dirty="0" smtClean="0">
                <a:solidFill>
                  <a:schemeClr val="tx1"/>
                </a:solidFill>
              </a:rPr>
            </a:br>
            <a:r>
              <a:rPr lang="en-US" altLang="zh-CN" dirty="0" smtClean="0">
                <a:solidFill>
                  <a:schemeClr val="tx1"/>
                </a:solidFill>
              </a:rPr>
              <a:t>PHY and MAC System Simulations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724400"/>
          </a:xfrm>
        </p:spPr>
        <p:txBody>
          <a:bodyPr/>
          <a:lstStyle/>
          <a:p>
            <a:pPr algn="just"/>
            <a:r>
              <a:rPr lang="en-US" altLang="zh-CN" dirty="0" smtClean="0"/>
              <a:t>While we understand there are benefits of standalone PHY and MAC system simulations, e.g.,</a:t>
            </a:r>
          </a:p>
          <a:p>
            <a:pPr lvl="1" algn="just"/>
            <a:r>
              <a:rPr lang="en-US" altLang="zh-CN" dirty="0" smtClean="0"/>
              <a:t>Speed up simulator development by simplifying some of the MAC and PHY details,</a:t>
            </a:r>
          </a:p>
          <a:p>
            <a:r>
              <a:rPr lang="en-US" altLang="zh-CN" dirty="0" smtClean="0"/>
              <a:t>PHY System simulation</a:t>
            </a:r>
          </a:p>
          <a:p>
            <a:pPr lvl="1"/>
            <a:r>
              <a:rPr lang="en-US" altLang="zh-CN" dirty="0" smtClean="0"/>
              <a:t>Fails to automatically provide accurate real-world performance based on accurate MAC access</a:t>
            </a:r>
          </a:p>
          <a:p>
            <a:pPr lvl="1"/>
            <a:r>
              <a:rPr lang="en-US" altLang="zh-CN" dirty="0" smtClean="0"/>
              <a:t>Cannot provide any insight on the impact of dynamic MAC overhead</a:t>
            </a:r>
          </a:p>
          <a:p>
            <a:pPr lvl="1"/>
            <a:r>
              <a:rPr lang="en-US" altLang="zh-CN" dirty="0" smtClean="0"/>
              <a:t>Cannot show tradeoff between PHY rate enhancement and MAC efficiency</a:t>
            </a:r>
          </a:p>
          <a:p>
            <a:r>
              <a:rPr lang="en-US" altLang="zh-CN" dirty="0" smtClean="0"/>
              <a:t>MAC System simulation</a:t>
            </a:r>
          </a:p>
          <a:p>
            <a:pPr lvl="1"/>
            <a:r>
              <a:rPr lang="en-US" altLang="zh-CN" dirty="0" smtClean="0"/>
              <a:t>Lacks the capability of showing the impact of fluctuating wireless channels </a:t>
            </a:r>
          </a:p>
          <a:p>
            <a:pPr lvl="1"/>
            <a:r>
              <a:rPr lang="en-US" altLang="zh-CN" dirty="0" smtClean="0"/>
              <a:t>Cannot show the impact of PHY techniques on MAC,  e.g. </a:t>
            </a:r>
            <a:r>
              <a:rPr lang="en-US" altLang="zh-CN" dirty="0" err="1" smtClean="0"/>
              <a:t>Beamforming</a:t>
            </a:r>
            <a:r>
              <a:rPr lang="en-US" altLang="zh-CN" dirty="0" smtClean="0"/>
              <a:t>, MU-MIMO, …</a:t>
            </a:r>
          </a:p>
          <a:p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Requirement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dirty="0" smtClean="0"/>
              <a:t>Recall one main objective of HEW is to consider realistic performance evaluation [2].</a:t>
            </a:r>
            <a:endParaRPr lang="en-US" altLang="zh-CN" sz="1800" dirty="0" smtClean="0"/>
          </a:p>
          <a:p>
            <a:pPr lvl="1"/>
            <a:endParaRPr lang="en-US" altLang="zh-CN" sz="1800" dirty="0" smtClean="0"/>
          </a:p>
          <a:p>
            <a:pPr lvl="1"/>
            <a:endParaRPr lang="en-US" altLang="zh-CN" sz="1800" dirty="0" smtClean="0"/>
          </a:p>
          <a:p>
            <a:r>
              <a:rPr lang="en-US" altLang="zh-CN" dirty="0" smtClean="0"/>
              <a:t>Obtaining strong insights on PHY/MAC interworking </a:t>
            </a:r>
          </a:p>
          <a:p>
            <a:pPr lvl="1"/>
            <a:r>
              <a:rPr lang="en-US" altLang="zh-CN" sz="1900" dirty="0" smtClean="0"/>
              <a:t>Some techniques may require both accurate PHY and MAC details, e.g. BF/MU-MIMO, …</a:t>
            </a:r>
          </a:p>
          <a:p>
            <a:pPr lvl="1"/>
            <a:r>
              <a:rPr lang="en-US" altLang="zh-CN" sz="1900" dirty="0" smtClean="0"/>
              <a:t>Some performance gain may be expected from the joint effects of  both PHY and MAC</a:t>
            </a:r>
          </a:p>
          <a:p>
            <a:pPr lvl="1"/>
            <a:r>
              <a:rPr lang="en-US" altLang="zh-CN" sz="1900" dirty="0" smtClean="0"/>
              <a:t>Important to understand performance tradeoff, e.g. some PHY rate enhancements may sacrifice MAC efficiency [3]</a:t>
            </a:r>
            <a:endParaRPr lang="en-US" altLang="zh-CN" sz="18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8077200" cy="4800600"/>
          </a:xfrm>
        </p:spPr>
        <p:txBody>
          <a:bodyPr/>
          <a:lstStyle/>
          <a:p>
            <a:pPr algn="just"/>
            <a:endParaRPr lang="en-US" altLang="zh-CN" sz="2800" dirty="0" smtClean="0">
              <a:solidFill>
                <a:srgbClr val="7030A0"/>
              </a:solidFill>
            </a:endParaRPr>
          </a:p>
          <a:p>
            <a:pPr algn="just"/>
            <a:r>
              <a:rPr lang="en-US" altLang="zh-CN" sz="2800" dirty="0" smtClean="0"/>
              <a:t>We recommend developing an integrated system level simulation that would help to provide an overall system-wise (multi-BSS) real-world performance assessment.</a:t>
            </a:r>
            <a:endParaRPr lang="zh-CN" altLang="en-US" sz="2800" dirty="0" smtClean="0"/>
          </a:p>
          <a:p>
            <a:pPr>
              <a:spcBef>
                <a:spcPts val="0"/>
              </a:spcBef>
              <a:buNone/>
            </a:pPr>
            <a:endParaRPr lang="en-US" altLang="zh-CN" sz="1000" dirty="0" smtClean="0"/>
          </a:p>
          <a:p>
            <a:pPr algn="just">
              <a:buNone/>
            </a:pPr>
            <a:r>
              <a:rPr lang="en-US" altLang="zh-CN" sz="1000" dirty="0" smtClean="0">
                <a:solidFill>
                  <a:srgbClr val="7030A0"/>
                </a:solidFill>
              </a:rPr>
              <a:t> </a:t>
            </a:r>
            <a:endParaRPr lang="en-US" altLang="zh-CN" sz="10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Our Recommendation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1066800"/>
          </a:xfrm>
        </p:spPr>
        <p:txBody>
          <a:bodyPr/>
          <a:lstStyle/>
          <a:p>
            <a:r>
              <a:rPr lang="en-US" altLang="zh-CN" dirty="0" smtClean="0"/>
              <a:t>Integrated System Level Simulation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algn="just"/>
            <a:r>
              <a:rPr lang="en-US" altLang="zh-CN" dirty="0" smtClean="0"/>
              <a:t>Integrated SLS incorporates PHY and MAC details in one simulator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2000" dirty="0" smtClean="0"/>
              <a:t>Accurate modeling of PHY, including channel model, MIMO configurations, SU OL/BF, MU, … 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2000" dirty="0" smtClean="0"/>
              <a:t>Accurate modeling of MAC, including CSMA/CA, aggregation policy, usage of RTS/CTS/CTS-to-self , EDCA, use of beacon and management frames, …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2000" dirty="0" smtClean="0"/>
              <a:t>Accurate traffic modeling, e.g. FTP, HTTP, video, gaming, VDI …</a:t>
            </a:r>
          </a:p>
          <a:p>
            <a:pPr lvl="2">
              <a:buFont typeface="Times New Roman" pitchFamily="18" charset="0"/>
              <a:buChar char="–"/>
            </a:pPr>
            <a:r>
              <a:rPr lang="en-US" altLang="zh-CN" sz="2000" dirty="0" smtClean="0"/>
              <a:t>Accurate evaluation of multi-BSS performance</a:t>
            </a:r>
          </a:p>
          <a:p>
            <a:pPr lvl="2">
              <a:buFont typeface="Times New Roman" pitchFamily="18" charset="0"/>
              <a:buChar char="–"/>
            </a:pPr>
            <a:endParaRPr lang="en-US" altLang="zh-CN" sz="1800" dirty="0" smtClean="0"/>
          </a:p>
          <a:p>
            <a:pPr lvl="2">
              <a:buNone/>
            </a:pPr>
            <a:endParaRPr lang="en-US" altLang="zh-CN" sz="1800" dirty="0" smtClean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24800" cy="1066800"/>
          </a:xfrm>
        </p:spPr>
        <p:txBody>
          <a:bodyPr/>
          <a:lstStyle/>
          <a:p>
            <a:r>
              <a:rPr lang="en-US" altLang="zh-CN" dirty="0" smtClean="0"/>
              <a:t>Proposed Feature Set of Integrated SLS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990600" y="1935480"/>
          <a:ext cx="73152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45"/>
                <a:gridCol w="3358055"/>
                <a:gridCol w="3200400"/>
              </a:tblGrid>
              <a:tr h="357931">
                <a:tc rowSpan="2">
                  <a:txBody>
                    <a:bodyPr/>
                    <a:lstStyle/>
                    <a:p>
                      <a:pPr algn="l"/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74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Full feature list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altLang="zh-CN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57931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Minimum feature 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Nice-to-have Features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931">
                <a:tc rowSpan="5"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MAC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CCA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Multiple</a:t>
                      </a:r>
                      <a:r>
                        <a:rPr lang="en-US" altLang="zh-CN" sz="1800" baseline="0" dirty="0" smtClean="0">
                          <a:solidFill>
                            <a:schemeClr val="tx1"/>
                          </a:solidFill>
                        </a:rPr>
                        <a:t> channels</a:t>
                      </a:r>
                      <a:endParaRPr lang="en-US" altLang="zh-C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9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r>
                        <a:rPr lang="en-US" altLang="zh-CN" sz="1800" baseline="0" dirty="0" smtClean="0">
                          <a:solidFill>
                            <a:schemeClr val="tx1"/>
                          </a:solidFill>
                        </a:rPr>
                        <a:t> frame (</a:t>
                      </a:r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RTS/CTS/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ACK/Block ACK</a:t>
                      </a:r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CN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r>
                        <a:rPr lang="en-US" altLang="zh-CN" sz="1800" baseline="0" dirty="0" smtClean="0">
                          <a:solidFill>
                            <a:schemeClr val="tx1"/>
                          </a:solidFill>
                        </a:rPr>
                        <a:t> frame (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CTS2self)</a:t>
                      </a:r>
                      <a:endParaRPr lang="zh-CN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9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EDCA</a:t>
                      </a:r>
                      <a:endParaRPr lang="zh-CN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Management frame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9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Aggregation (A-MPDU in 11ac)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931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>
                          <a:solidFill>
                            <a:schemeClr val="tx1"/>
                          </a:solidFill>
                        </a:rPr>
                        <a:t>Link Adaption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931">
                <a:tc rowSpan="4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SU-OL,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Beamforming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MU-MIMO</a:t>
                      </a:r>
                      <a:endParaRPr lang="zh-CN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931">
                <a:tc v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MMSE</a:t>
                      </a:r>
                      <a:endParaRPr lang="zh-CN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93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PHY Abstraction</a:t>
                      </a:r>
                      <a:endParaRPr lang="zh-CN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57931">
                <a:tc v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alpha val="7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detection</a:t>
                      </a:r>
                      <a:endParaRPr lang="zh-CN" alt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How to do integrated SLS? (1)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3962400"/>
          </a:xfrm>
        </p:spPr>
        <p:txBody>
          <a:bodyPr/>
          <a:lstStyle/>
          <a:p>
            <a:pPr marL="342900" lvl="2" indent="-342900" algn="just">
              <a:buFont typeface="Times New Roman" pitchFamily="18" charset="0"/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Mostly based on discrete event-driven simulation (e.g. NS2/3, OPNET, …)</a:t>
            </a:r>
          </a:p>
          <a:p>
            <a:pPr marL="342900" lvl="2" indent="-342900" algn="just">
              <a:buFont typeface="Times New Roman" pitchFamily="18" charset="0"/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2" indent="-342900" algn="just">
              <a:buFont typeface="Times New Roman" pitchFamily="18" charset="0"/>
              <a:buChar char="•"/>
            </a:pPr>
            <a:endParaRPr lang="en-US" altLang="zh-CN" b="1" dirty="0" smtClean="0">
              <a:ea typeface="+mn-ea"/>
              <a:cs typeface="+mn-cs"/>
            </a:endParaRPr>
          </a:p>
          <a:p>
            <a:pPr marL="342900" lvl="2" indent="-342900" algn="just">
              <a:buFont typeface="Times New Roman" pitchFamily="18" charset="0"/>
              <a:buChar char="•"/>
            </a:pPr>
            <a:endParaRPr lang="en-US" altLang="zh-CN" b="1" dirty="0" smtClean="0">
              <a:ea typeface="+mn-ea"/>
              <a:cs typeface="+mn-cs"/>
            </a:endParaRP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352800"/>
            <a:ext cx="7086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49743" y="6475413"/>
            <a:ext cx="2394182" cy="184666"/>
          </a:xfrm>
          <a:noFill/>
        </p:spPr>
        <p:txBody>
          <a:bodyPr/>
          <a:lstStyle/>
          <a:p>
            <a:r>
              <a:rPr lang="en-US" dirty="0" err="1" smtClean="0"/>
              <a:t>Luo</a:t>
            </a:r>
            <a:r>
              <a:rPr lang="en-US" dirty="0" smtClean="0"/>
              <a:t> Jun, et. al.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12734</TotalTime>
  <Words>1225</Words>
  <Application>Microsoft Office PowerPoint</Application>
  <PresentationFormat>全屏显示(4:3)</PresentationFormat>
  <Paragraphs>242</Paragraphs>
  <Slides>16</Slides>
  <Notes>7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802-11-Submission</vt:lpstr>
      <vt:lpstr>Visio</vt:lpstr>
      <vt:lpstr>Integrated System Level Simulation</vt:lpstr>
      <vt:lpstr>Abstract</vt:lpstr>
      <vt:lpstr>Background</vt:lpstr>
      <vt:lpstr>Limitations of Standalone  PHY and MAC System Simulations</vt:lpstr>
      <vt:lpstr>Requirement</vt:lpstr>
      <vt:lpstr>Our Recommendation</vt:lpstr>
      <vt:lpstr>Integrated System Level Simulation</vt:lpstr>
      <vt:lpstr>Proposed Feature Set of Integrated SLS</vt:lpstr>
      <vt:lpstr>How to do integrated SLS? (1)</vt:lpstr>
      <vt:lpstr>How to do integrated SLS? (2)</vt:lpstr>
      <vt:lpstr>How to do integrated SLS? (3)</vt:lpstr>
      <vt:lpstr>How to do integrated SLS? (4)</vt:lpstr>
      <vt:lpstr>How to do integrated SLS? (5)</vt:lpstr>
      <vt:lpstr>Comparison of  Standalone &amp; Integrated System Simulation</vt:lpstr>
      <vt:lpstr>Summary</vt:lpstr>
      <vt:lpstr>Reference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Jiayin Zhang</cp:lastModifiedBy>
  <cp:revision>565</cp:revision>
  <cp:lastPrinted>1998-02-10T13:28:06Z</cp:lastPrinted>
  <dcterms:created xsi:type="dcterms:W3CDTF">2008-11-13T20:03:38Z</dcterms:created>
  <dcterms:modified xsi:type="dcterms:W3CDTF">2014-01-22T00:10:58Z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(7)60IWb429id4ktRz55yJwz9IcxFCWeGlMCVD+Ozj+IuenR/gppK5vl6jthgWa6AAaC8YfiGGm_x000d_
L9xytyGNGuksAbxRyGAxGFdhhUaMQE0dZvzY5krg8COs8GVH5S7fQXjtOVOQzqP8W3aLD3ra_x000d_
EgHJHsXlTXDVg4pHq3WjHHHAgQ17bNrdxK8WoeI4aylOcb8d9k8Le0L7Z2IP9nZ0LJSCqIj8_x000d_
kgn3Hpwdu6Yc457/Ii</vt:lpwstr>
  </property>
  <property fmtid="{D5CDD505-2E9C-101B-9397-08002B2CF9AE}" pid="3" name="_ms_pID_7253431">
    <vt:lpwstr>Si6qwE/9HMf6Gtxf4j/VtQqv7e/CgM7+dCNj0b8k6QMvmnC63Dx2Dq_x000d_
/DEkq82lgVVfn6J/F5DzG0S5g6gDopxibSw/iUH49UQLSpRZ6Rx6hBtigOZtLOMN3vviH9sf_x000d_
PeGDoY+omO7Zu+Evi5de5lVODUCp3kzlaNXQJtSrv0xxYw3BZYajYN+9gVy8IqjdUxpDaPIl_x000d_
6CpkexPm7p4GJ1hBn7rN2QP2Vy/0MfpYD+ow</vt:lpwstr>
  </property>
  <property fmtid="{D5CDD505-2E9C-101B-9397-08002B2CF9AE}" pid="4" name="_ms_pID_7253432">
    <vt:lpwstr>MFwM6dpsdSg1J87qRu4QktCwfqHVoJDY7xdQ_x000d_
e5RPxyt0JD0GM5VYicbkvMaRLQGIPMAuRRpJXZ6qwDljc5aI4FZETmKvGAnrCdMr8jyuMFyw_x000d_
U7TCBHmTUWJoh/z2YWY/g4TxPuvz1I/BT585VRfsd5LRHJSUr+E4GYmwGUJ8E6ndty8pglrK_x000d_
apWWdV8Sgbxgvw0LsOTzD8QG2uPYN/Ml/7Kty2cTTlSMcyWM+Kt+1H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CnxwGDdxEAPB9ad9Cj_x000d_
h6HS3XrHxvuUoP1M5PEda/AMj0IFo6zq0p8XCqd5nUyF9ovOdMdmBG65GNFPEcfFVJbSYVxK_x000d_
100rUnEpwI1+pv4OJktXeneISCREiArNEF1forH9lGsO1QKNLOwukgQG9jsTGYZjdg2abG/8_x000d_
SoLverDSlMyXXPZw0NGkHSLTI1Ctsupjs/zBUm67FCTvOXPcHI+O/sguDFS082BrYCph5djE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Ds9fmXL+oUI3FMrD6jdjf8kJymCwf8lx1aa1/xlzkiDC9P12ZU44MxAacQAFm05beHsWKURX_x000d_
d/V23vrKgXMHYI24MT9X8vwTNY4fgYDDinM4aUIVWzyMakoTcuhE4f772WUK9Qu2nY379KsJ_x000d_
b+aUBPvrroRKo150L3mg4aRITeXI58tRgcyrm9dISKcaCaBlt6cQAdt47KYcuYbxIZL3ps/y_x000d_
cHzpE71s9y9WqtFk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otQQZFdtqjhGCLSV8giU4nxbaAICKP8M0FZjyGyX/D9NPWy2Ow+69lPG_x000d_
L1CbzzHO+gdsaFhcNGrscbXFVoaj630NpZA4CFFwZAXvB6RvahQErJhfjQL70WgSq8yHc6Et_x000d_
5kJObDGhv9BcT99t/9fCNX+pon0bFg8F9+uh3bpgSQBmmiXsnKV6VoCBiXAzCnm8+X/t/Cxe_x000d_
zC1VFz/ygMW3ELaxHDMsXRv0AHeJqLcy1m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9lIf5ih2T2Xj1j84AalEf3rjLlHJ1SnB5+KDy+_x000d_
CgntZahWCTdIWG59mAamjhfaKoP1qlg8vTxEw/JZKnKn415cKCTkHNV6wUiU2dwIDdnn6JAO_x000d_
fdg=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5beERwb1m21XsV7nLDUA_x000d_ 9wuQmzDBSMBZys2Td/Jqsri+v/QN5e+cAd8N4D+PmlBdIjTeT2MzuMNqSh3zGrWBLEQO71Q6_x000d_ uGoEuEeO3bZXOFgMIV2Nc3gtybOjqDq3sZmGkVKcxhpd3d3WxrmuUG4CvhyAnlAbU/X6JVuA_x000d_ gMU2jGcKqzt5+/9SHpK5u8O/uwD1WBskgRF4Ll0XXgDNP27/wOW74Y+rJbAKx7gGd66UYE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D0_x000d_ AHb19WoMrLUsZrVAPQMLph0ONJ9SFdneehFMCvoI1rGDmTFVEldks0dBSyFTgqQgGJ5jqxuD_x000d_ 6nVrWpLgAD4Ej6DQTMrQ/7LNgCXgGV80TsdOkE4XJ8SY1HbmlOnnKHGPTH2qv133+kVzhNsa_x000d_ zg2LmNONJlTDVIWGXwBvw/VTI0Td33/Q7m5whKP/1/9Nq3ZMll0qRTq878uIxI0uS4GNOxth_x000d_ xYOo4DVUl7URN3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Wb2ox3EeH46MrMc2UfOdumbZtIiOtUQ1mwehGholsLXzgIdoDqf4XC/mib_x000d_ Pt9s0J2eRSy4INBoBWeclyXK/coYnG4GxgSvaJSBogJyeNj0HXni2FXuXowWLVnW0UADYL3p_x000d_ ELvKCi/d8VSnNYt1LK6lUnrBv0KkPj0S8Qm2+thR70Bhrxi4GKvDSDT+z2G053sh3qlRaSqx_x000d_ e546uBJaBBBiSjd8bPsPwLw61+fv4vcY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mPHEy7Kh4HEiIYqS5kSc3tI4R1kIqwDH1FmKmuuX_x000d_ X1ENIhy5i48fJcJZ7QD3ewX+m25z3VO4nd4yE0tY8PCXQvu8G9YgKold1kYSqYyEP2xpwD1X_x000d_ cVeOcNgZkRzXwh5RFIXwrfFnm2ExwuaKFitTTJ0U3xQ2zDasuZpnFMJQ94T8cV+bwd1u4OER_x000d_ T5O+ud/IYdouK6zBX7ZzoCmOLnBh3zT7hrGg7ai1eYuXU7nQLk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J4FifhhBwQUS/zWCnRwiiV_x000d_ VZdqNj4TpQejcB19bodGeWBQyIWOuI30Df4R+PllbQjYWwomHBNbpbqIJWBnMI32Wu9Fy5xe_x000d_ x5JOE4yEoNU+G4SQvHCjWnH5u0RvWcuEBrqvBhBx/R/9NyvfaS004bekvH0l1BSqojU7csaz_x000d_ wepscWMmzPbpTQS3Kurez3Cm1himvrHG/e88S3yS16CiFxJWtp6K+EeZBo4BfAyVv03N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ztS2_x000d_ mRRCsZCOQ0yy/pdu9ZJb2LClFsJPiDm40F2tRIhnLpuGPMjczo8=</vt:lpwstr>
  </property>
  <property fmtid="{D5CDD505-2E9C-101B-9397-08002B2CF9AE}" pid="27" name="_ms_pID_72534312_00">
    <vt:lpwstr>_ms_pID_72534312</vt:lpwstr>
  </property>
  <property fmtid="{D5CDD505-2E9C-101B-9397-08002B2CF9AE}" pid="28" name="sflag">
    <vt:lpwstr>1390349400</vt:lpwstr>
  </property>
</Properties>
</file>