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317" r:id="rId3"/>
    <p:sldId id="341" r:id="rId4"/>
    <p:sldId id="344" r:id="rId5"/>
    <p:sldId id="324" r:id="rId6"/>
    <p:sldId id="346" r:id="rId7"/>
    <p:sldId id="354" r:id="rId8"/>
    <p:sldId id="345" r:id="rId9"/>
    <p:sldId id="355" r:id="rId10"/>
    <p:sldId id="348" r:id="rId11"/>
    <p:sldId id="347" r:id="rId12"/>
    <p:sldId id="349" r:id="rId13"/>
    <p:sldId id="356" r:id="rId14"/>
    <p:sldId id="350" r:id="rId15"/>
    <p:sldId id="351" r:id="rId16"/>
    <p:sldId id="352" r:id="rId17"/>
    <p:sldId id="353" r:id="rId18"/>
    <p:sldId id="357" r:id="rId1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66FF99"/>
    <a:srgbClr val="FF9966"/>
    <a:srgbClr val="FF9933"/>
    <a:srgbClr val="FFFF00"/>
    <a:srgbClr val="66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48" autoAdjust="0"/>
    <p:restoredTop sz="86380" autoAdjust="0"/>
  </p:normalViewPr>
  <p:slideViewPr>
    <p:cSldViewPr>
      <p:cViewPr varScale="1">
        <p:scale>
          <a:sx n="123" d="100"/>
          <a:sy n="123" d="100"/>
        </p:scale>
        <p:origin x="-142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6850" y="96238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CA"/>
              <a:t>Month Year</a:t>
            </a:r>
          </a:p>
        </p:txBody>
      </p:sp>
      <p:sp>
        <p:nvSpPr>
          <p:cNvPr id="11059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02218" y="9000620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CA" smtClean="0"/>
              <a:t>Page </a:t>
            </a:r>
            <a:fld id="{3F037FE3-2F65-4306-A80B-002E53276955}" type="slidenum">
              <a:rPr lang="en-CA" smtClean="0"/>
              <a:pPr/>
              <a:t>4</a:t>
            </a:fld>
            <a:endParaRPr lang="en-CA" smtClean="0"/>
          </a:p>
        </p:txBody>
      </p:sp>
      <p:sp>
        <p:nvSpPr>
          <p:cNvPr id="1105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 cap="flat"/>
        </p:spPr>
      </p:sp>
      <p:sp>
        <p:nvSpPr>
          <p:cNvPr id="1105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44" rIns="95244"/>
          <a:lstStyle/>
          <a:p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802.11-14/0058r0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239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 2014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828800"/>
          </a:xfrm>
          <a:noFill/>
        </p:spPr>
        <p:txBody>
          <a:bodyPr/>
          <a:lstStyle/>
          <a:p>
            <a:r>
              <a:rPr lang="en-US" dirty="0" smtClean="0"/>
              <a:t>Pico Cell Use Case Analysis</a:t>
            </a:r>
            <a:br>
              <a:rPr lang="en-US" dirty="0" smtClean="0"/>
            </a:br>
            <a:r>
              <a:rPr lang="en-US" dirty="0" smtClean="0"/>
              <a:t>HEW SG </a:t>
            </a:r>
            <a:br>
              <a:rPr lang="en-US" dirty="0" smtClean="0"/>
            </a:br>
            <a:endParaRPr lang="en-US" sz="2800" dirty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717369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2014-01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41401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361737"/>
              </p:ext>
            </p:extLst>
          </p:nvPr>
        </p:nvGraphicFramePr>
        <p:xfrm>
          <a:off x="569976" y="3657600"/>
          <a:ext cx="7635875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7" name="Document" r:id="rId4" imgW="8277509" imgH="2784379" progId="Word.Document.8">
                  <p:embed/>
                </p:oleObj>
              </mc:Choice>
              <mc:Fallback>
                <p:oleObj name="Document" r:id="rId4" imgW="8277509" imgH="2784379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76" y="3657600"/>
                        <a:ext cx="7635875" cy="2552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Graham Smith, DSP Group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 Size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172200" y="4134719"/>
            <a:ext cx="28087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Check: 20users at 12.5Mbps = 250Mbps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      250 / 0.7 = 357Mbps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762000" y="4572000"/>
            <a:ext cx="42731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Tiny cells, only 9 - 17ft radius!!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061" y="2590800"/>
            <a:ext cx="7278986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46760" y="1676400"/>
            <a:ext cx="61743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2"/>
            <a:r>
              <a:rPr lang="en-US" sz="2000" dirty="0"/>
              <a:t>Area = (Max TP x 4 x 0.7) / 12.5 square </a:t>
            </a:r>
            <a:r>
              <a:rPr lang="en-US" sz="2000" dirty="0" smtClean="0"/>
              <a:t>meters</a:t>
            </a:r>
          </a:p>
          <a:p>
            <a:pPr lvl="2"/>
            <a:r>
              <a:rPr lang="en-US" sz="2000" dirty="0" smtClean="0"/>
              <a:t>              </a:t>
            </a:r>
            <a:r>
              <a:rPr lang="en-US" sz="2000" b="0" dirty="0" smtClean="0"/>
              <a:t>0.25 Users per square meter</a:t>
            </a:r>
            <a:endParaRPr lang="en-US" sz="2000" b="0" dirty="0"/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 flipV="1">
            <a:off x="7010400" y="3962400"/>
            <a:ext cx="76200" cy="1723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761740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524000"/>
            <a:ext cx="7772400" cy="4572000"/>
          </a:xfrm>
        </p:spPr>
        <p:txBody>
          <a:bodyPr/>
          <a:lstStyle/>
          <a:p>
            <a:r>
              <a:rPr lang="en-US" dirty="0" smtClean="0"/>
              <a:t>DL could use MU-MIMO</a:t>
            </a:r>
            <a:r>
              <a:rPr lang="en-US" dirty="0" smtClean="0"/>
              <a:t>?</a:t>
            </a:r>
          </a:p>
          <a:p>
            <a:r>
              <a:rPr lang="en-US" dirty="0" smtClean="0"/>
              <a:t>Assume:</a:t>
            </a:r>
            <a:endParaRPr lang="en-US" dirty="0" smtClean="0"/>
          </a:p>
          <a:p>
            <a:pPr lvl="1"/>
            <a:r>
              <a:rPr lang="en-US" sz="1800" dirty="0" smtClean="0"/>
              <a:t>256 QAM 5/6 8SS at 40MHz ,1617Mbps PHY Rate, 262k aggregation</a:t>
            </a:r>
          </a:p>
          <a:p>
            <a:pPr lvl="1"/>
            <a:r>
              <a:rPr lang="en-US" sz="1800" dirty="0" smtClean="0"/>
              <a:t>256 QAM 5/6 2SS at 40MHz , 404Mbps PHY Rate, 131k aggregation</a:t>
            </a:r>
          </a:p>
          <a:p>
            <a:r>
              <a:rPr lang="en-US" sz="2200" dirty="0" smtClean="0"/>
              <a:t>Result is ~600Mbps DL and ~170Mbps UL</a:t>
            </a:r>
          </a:p>
          <a:p>
            <a:r>
              <a:rPr lang="en-US" sz="2200" dirty="0" smtClean="0"/>
              <a:t>Equivalent to about 60 users</a:t>
            </a:r>
            <a:r>
              <a:rPr lang="en-US" sz="2200" dirty="0" smtClean="0"/>
              <a:t>.    </a:t>
            </a:r>
            <a:endParaRPr lang="en-US" sz="2200" dirty="0" smtClean="0"/>
          </a:p>
          <a:p>
            <a:r>
              <a:rPr lang="en-US" sz="2200" dirty="0" smtClean="0"/>
              <a:t>Area of cell is then 240m</a:t>
            </a:r>
            <a:r>
              <a:rPr lang="en-US" sz="2200" baseline="30000" dirty="0" smtClean="0"/>
              <a:t>2</a:t>
            </a:r>
            <a:r>
              <a:rPr lang="en-US" sz="2200" dirty="0" smtClean="0"/>
              <a:t> or 8.74m radius (29 feet) or APs sited at distances of ~60 feet apart (nowhere near the 100m target)</a:t>
            </a:r>
          </a:p>
          <a:p>
            <a:endParaRPr lang="en-US" sz="2200" dirty="0"/>
          </a:p>
          <a:p>
            <a:pPr marL="0" indent="0">
              <a:buNone/>
            </a:pPr>
            <a:r>
              <a:rPr lang="en-US" sz="2200" dirty="0" smtClean="0"/>
              <a:t>7 Segment cell only allows one AP per cell so cannot use greater than 40MHz</a:t>
            </a:r>
            <a:endParaRPr lang="en-US" sz="2200" dirty="0"/>
          </a:p>
          <a:p>
            <a:pPr lvl="1"/>
            <a:endParaRPr lang="en-US" sz="1800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What about MU-MIMO?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7650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19600"/>
          </a:xfrm>
        </p:spPr>
        <p:txBody>
          <a:bodyPr/>
          <a:lstStyle/>
          <a:p>
            <a:r>
              <a:rPr lang="en-US" dirty="0" smtClean="0"/>
              <a:t>Irrespective of DSC, or cell structure, one AP is only capable of serving about 60 users </a:t>
            </a:r>
          </a:p>
          <a:p>
            <a:pPr lvl="1"/>
            <a:r>
              <a:rPr lang="en-US" dirty="0" smtClean="0"/>
              <a:t>7 channel cell pattern (assuming 40MHz BW)</a:t>
            </a:r>
          </a:p>
          <a:p>
            <a:pPr lvl="1"/>
            <a:r>
              <a:rPr lang="en-US" dirty="0" smtClean="0"/>
              <a:t>10Mbps DL, 2.5Mbps UL</a:t>
            </a:r>
          </a:p>
          <a:p>
            <a:r>
              <a:rPr lang="en-US" dirty="0" smtClean="0"/>
              <a:t>Area covered depends upon the user density.</a:t>
            </a:r>
          </a:p>
          <a:p>
            <a:pPr lvl="1"/>
            <a:r>
              <a:rPr lang="en-US" dirty="0" smtClean="0"/>
              <a:t>At 0.25 users per m</a:t>
            </a:r>
            <a:r>
              <a:rPr lang="en-US" baseline="30000" dirty="0" smtClean="0"/>
              <a:t>2</a:t>
            </a:r>
            <a:r>
              <a:rPr lang="en-US" dirty="0" smtClean="0"/>
              <a:t>, cell size is about 30ft radius (Area 2600 ft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APs spaced at 60ft (~20m)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 smtClean="0"/>
              <a:t>is well short of Use </a:t>
            </a:r>
            <a:r>
              <a:rPr lang="en-US" dirty="0" smtClean="0"/>
              <a:t>Case, but could be done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on Open Case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1731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consider a street case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Pico Cells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5253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Sidewalk Pico Cell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38400"/>
            <a:ext cx="7839075" cy="161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676400" y="1752600"/>
            <a:ext cx="3024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sidewalk 5m wide. 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81200" y="4658159"/>
            <a:ext cx="43483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Need to establish the value of 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8107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Range and throughput analysis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46335" y="5254399"/>
            <a:ext cx="75424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Best range that satisfies the required throughput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64 QAM 5/6 80MHz (4 channels) 45m range (L=90m)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37776" y="4484945"/>
            <a:ext cx="581415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OK = DL and UL throughputs are satisfied</a:t>
            </a:r>
          </a:p>
          <a:p>
            <a:r>
              <a:rPr lang="en-US" sz="1800" dirty="0" smtClean="0"/>
              <a:t>Mixed traffic at 8SS and 2SS set at the required rates</a:t>
            </a:r>
            <a:endParaRPr lang="en-US" sz="1800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984" y="1676400"/>
            <a:ext cx="7543800" cy="229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Oval 12"/>
          <p:cNvSpPr/>
          <p:nvPr/>
        </p:nvSpPr>
        <p:spPr bwMode="auto">
          <a:xfrm>
            <a:off x="6553200" y="1812226"/>
            <a:ext cx="735308" cy="22860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52600" y="20574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715530" y="4063347"/>
            <a:ext cx="1312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 smtClean="0"/>
              <a:t>*5dB margin used</a:t>
            </a:r>
            <a:endParaRPr 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11256972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52463" y="533400"/>
            <a:ext cx="7772400" cy="1066800"/>
          </a:xfrm>
        </p:spPr>
        <p:txBody>
          <a:bodyPr/>
          <a:lstStyle/>
          <a:p>
            <a:r>
              <a:rPr lang="en-US" dirty="0" smtClean="0"/>
              <a:t>80 MHz  channel example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9330" y="4012721"/>
            <a:ext cx="8341515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AP 4 does not exert CCA on </a:t>
            </a:r>
            <a:r>
              <a:rPr lang="en-US" dirty="0" smtClean="0"/>
              <a:t>AP1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/>
              <a:t>if AP1 sets CCA threshold to -</a:t>
            </a:r>
            <a:r>
              <a:rPr lang="en-US" dirty="0" smtClean="0"/>
              <a:t>65dBm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STA B does not exert CCA on STA </a:t>
            </a:r>
            <a:r>
              <a:rPr lang="en-US" dirty="0" smtClean="0"/>
              <a:t>A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Separating </a:t>
            </a:r>
            <a:r>
              <a:rPr lang="en-US" dirty="0" smtClean="0">
                <a:solidFill>
                  <a:srgbClr val="FF0000"/>
                </a:solidFill>
              </a:rPr>
              <a:t>APs by ~90m satisfies Use Case throughput </a:t>
            </a:r>
          </a:p>
          <a:p>
            <a:pPr algn="ctr"/>
            <a:r>
              <a:rPr lang="en-US" sz="2000" dirty="0" smtClean="0"/>
              <a:t>(Seems </a:t>
            </a:r>
            <a:r>
              <a:rPr lang="en-US" sz="2000" dirty="0" smtClean="0"/>
              <a:t>only 2 channels, but other side of street means 4 channels </a:t>
            </a:r>
            <a:r>
              <a:rPr lang="en-US" sz="2000" dirty="0" smtClean="0"/>
              <a:t>required)</a:t>
            </a:r>
            <a:endParaRPr lang="en-US" sz="2000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73594"/>
            <a:ext cx="7839075" cy="184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33400" y="3421317"/>
            <a:ext cx="40566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Note: AP to AP is LOS, STA to STA is NLOS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852853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Use Case refers to open area, then the cell sizes using 11ac (and DSC) are small.  </a:t>
            </a:r>
          </a:p>
          <a:p>
            <a:pPr lvl="1"/>
            <a:r>
              <a:rPr lang="en-US" dirty="0" smtClean="0"/>
              <a:t>7 segment re-use means 40MHz BW is best can be used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Cell radius is ~10m</a:t>
            </a:r>
            <a:endParaRPr lang="en-US" dirty="0" smtClean="0"/>
          </a:p>
          <a:p>
            <a:pPr lvl="1"/>
            <a:r>
              <a:rPr lang="en-US" dirty="0" smtClean="0"/>
              <a:t>Dependent upon user density</a:t>
            </a:r>
          </a:p>
          <a:p>
            <a:pPr lvl="2"/>
            <a:r>
              <a:rPr lang="en-US" dirty="0" smtClean="0"/>
              <a:t>Is </a:t>
            </a:r>
            <a:r>
              <a:rPr lang="en-US" dirty="0" smtClean="0"/>
              <a:t>0.25 users per square meter </a:t>
            </a:r>
            <a:r>
              <a:rPr lang="en-US" dirty="0" smtClean="0"/>
              <a:t>about right?  </a:t>
            </a:r>
          </a:p>
          <a:p>
            <a:pPr lvl="1"/>
            <a:r>
              <a:rPr lang="en-US" dirty="0" smtClean="0"/>
              <a:t>Result would be improved if more obstruction losses were included. </a:t>
            </a:r>
          </a:p>
          <a:p>
            <a:pPr lvl="1"/>
            <a:r>
              <a:rPr lang="en-US" dirty="0" smtClean="0"/>
              <a:t>If </a:t>
            </a:r>
            <a:r>
              <a:rPr lang="en-US" dirty="0" smtClean="0"/>
              <a:t>Use Case refers to Sidewalks, then Use Case can be satisfied.  80MHz channels can be used.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368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throughput is directly related to the channel BW which is directly related to the channel re-use pattern</a:t>
            </a:r>
          </a:p>
          <a:p>
            <a:pPr lvl="1"/>
            <a:r>
              <a:rPr lang="en-US" dirty="0" smtClean="0"/>
              <a:t>Is channel re-use the main concentration? </a:t>
            </a:r>
          </a:p>
          <a:p>
            <a:pPr lvl="1"/>
            <a:r>
              <a:rPr lang="en-US" dirty="0" smtClean="0"/>
              <a:t>Do we factor in use of directional antennas to improve re-use?</a:t>
            </a:r>
          </a:p>
          <a:p>
            <a:r>
              <a:rPr lang="en-US" dirty="0" smtClean="0"/>
              <a:t>Can throughput be improved over 11ac?</a:t>
            </a:r>
          </a:p>
          <a:p>
            <a:pPr lvl="1"/>
            <a:r>
              <a:rPr lang="en-US" dirty="0" smtClean="0"/>
              <a:t>Difficult to see major OFDM based improvements</a:t>
            </a:r>
          </a:p>
          <a:p>
            <a:r>
              <a:rPr lang="en-US" dirty="0" smtClean="0"/>
              <a:t>Could EDCA Overhead be reduced? </a:t>
            </a:r>
          </a:p>
          <a:p>
            <a:pPr lvl="1"/>
            <a:r>
              <a:rPr lang="en-US" dirty="0" smtClean="0"/>
              <a:t>TDMA?  </a:t>
            </a:r>
          </a:p>
          <a:p>
            <a:pPr lvl="1"/>
            <a:r>
              <a:rPr lang="en-US" dirty="0" smtClean="0"/>
              <a:t>Mixed</a:t>
            </a:r>
            <a:r>
              <a:rPr lang="en-US" dirty="0"/>
              <a:t> </a:t>
            </a:r>
            <a:r>
              <a:rPr lang="en-US" dirty="0" smtClean="0"/>
              <a:t>CSMA/TDMA?</a:t>
            </a:r>
          </a:p>
          <a:p>
            <a:r>
              <a:rPr lang="en-US" dirty="0" smtClean="0"/>
              <a:t>How effective in practice will aggregation be?  Can we assume that high aggregation will be used?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Points </a:t>
            </a:r>
            <a:br>
              <a:rPr lang="en-US" dirty="0" smtClean="0"/>
            </a:br>
            <a:r>
              <a:rPr lang="en-US" dirty="0" smtClean="0"/>
              <a:t>(General points for most use cases?)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944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7"/>
          <p:cNvSpPr>
            <a:spLocks noGrp="1" noChangeArrowheads="1"/>
          </p:cNvSpPr>
          <p:nvPr>
            <p:ph type="title"/>
          </p:nvPr>
        </p:nvSpPr>
        <p:spPr>
          <a:xfrm>
            <a:off x="152400" y="762000"/>
            <a:ext cx="86868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Background</a:t>
            </a:r>
          </a:p>
        </p:txBody>
      </p:sp>
      <p:sp>
        <p:nvSpPr>
          <p:cNvPr id="304134" name="Rectangle 6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 smtClean="0"/>
              <a:t>This presentation looks at the Pico cell HEW Use Case. </a:t>
            </a:r>
          </a:p>
          <a:p>
            <a:pPr marL="0" indent="0" eaLnBrk="1" hangingPunct="1">
              <a:buNone/>
              <a:defRPr/>
            </a:pPr>
            <a:r>
              <a:rPr lang="en-US" sz="1800" dirty="0" smtClean="0"/>
              <a:t>See also:</a:t>
            </a:r>
            <a:endParaRPr lang="en-US" sz="1800" dirty="0"/>
          </a:p>
          <a:p>
            <a:pPr eaLnBrk="1" hangingPunct="1">
              <a:defRPr/>
            </a:pPr>
            <a:r>
              <a:rPr lang="en-US" sz="1800" dirty="0" smtClean="0"/>
              <a:t>Use Case Dense Apartments 13/1487r2</a:t>
            </a:r>
          </a:p>
          <a:p>
            <a:pPr eaLnBrk="1" hangingPunct="1">
              <a:defRPr/>
            </a:pPr>
            <a:r>
              <a:rPr lang="en-US" sz="1800" dirty="0" smtClean="0"/>
              <a:t>Airport Capacity 13/1489r4</a:t>
            </a:r>
          </a:p>
          <a:p>
            <a:pPr eaLnBrk="1" hangingPunct="1">
              <a:defRPr/>
            </a:pPr>
            <a:r>
              <a:rPr lang="en-US" sz="1800" dirty="0" smtClean="0"/>
              <a:t>E-Education 14/0045r0</a:t>
            </a:r>
            <a:endParaRPr lang="en-US" sz="1800" dirty="0" smtClean="0"/>
          </a:p>
          <a:p>
            <a:pPr eaLnBrk="1" hangingPunct="1">
              <a:defRPr/>
            </a:pPr>
            <a:endParaRPr lang="en-US" sz="1800" dirty="0"/>
          </a:p>
          <a:p>
            <a:pPr eaLnBrk="1" hangingPunct="1">
              <a:defRPr/>
            </a:pPr>
            <a:r>
              <a:rPr lang="en-US" sz="1800" dirty="0" smtClean="0"/>
              <a:t>DSC is explained in 13/1012</a:t>
            </a:r>
            <a:endParaRPr lang="en-US" sz="1600" dirty="0" smtClean="0"/>
          </a:p>
          <a:p>
            <a:pPr marL="0" indent="0" eaLnBrk="1" hangingPunct="1">
              <a:buFontTx/>
              <a:buNone/>
              <a:defRPr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543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look at the prime HEW Use Cases and see what is theoretically possible using known techniques.</a:t>
            </a:r>
          </a:p>
          <a:p>
            <a:r>
              <a:rPr lang="en-US" dirty="0" smtClean="0"/>
              <a:t>Then to determine if there is a “gap” that can lead to a requirement for HEW.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607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800" smtClean="0"/>
              <a:t>July 2013</a:t>
            </a:r>
            <a:endParaRPr lang="en-CA" sz="1800" smtClean="0"/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7772400" cy="1066800"/>
          </a:xfrm>
        </p:spPr>
        <p:txBody>
          <a:bodyPr/>
          <a:lstStyle/>
          <a:p>
            <a:pPr algn="l"/>
            <a:r>
              <a:rPr lang="en-US" altLang="zh-CN" sz="2800" smtClean="0">
                <a:solidFill>
                  <a:schemeClr val="tx1"/>
                </a:solidFill>
              </a:rPr>
              <a:t>4b Pico-cell street deployment - </a:t>
            </a:r>
            <a:r>
              <a:rPr lang="en-US" altLang="zh-CN" sz="2800" smtClean="0"/>
              <a:t>public access and cellular offload</a:t>
            </a:r>
            <a:endParaRPr lang="en-CA" sz="2800" smtClean="0">
              <a:solidFill>
                <a:schemeClr val="tx1"/>
              </a:solidFill>
            </a:endParaRPr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84313"/>
            <a:ext cx="4319588" cy="504031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1600" u="sng" dirty="0" smtClean="0"/>
              <a:t>Pre-Conditions</a:t>
            </a:r>
          </a:p>
          <a:p>
            <a:pPr marL="0" indent="0">
              <a:buFontTx/>
              <a:buNone/>
            </a:pPr>
            <a:r>
              <a:rPr lang="en-US" altLang="zh-CN" sz="1400" b="0" dirty="0" smtClean="0"/>
              <a:t>Street deployment for cellular offload purpose (potentially co-location with cellular network small cells) or for city neighborhood blanket coverage.</a:t>
            </a:r>
          </a:p>
          <a:p>
            <a:pPr marL="0" indent="0">
              <a:buFontTx/>
              <a:buNone/>
            </a:pPr>
            <a:r>
              <a:rPr lang="en-US" sz="1600" u="sng" dirty="0" smtClean="0"/>
              <a:t>Environment </a:t>
            </a:r>
          </a:p>
          <a:p>
            <a:pPr marL="0" indent="0">
              <a:buFontTx/>
              <a:buNone/>
            </a:pPr>
            <a:r>
              <a:rPr lang="en-US" sz="1400" b="0" dirty="0" smtClean="0"/>
              <a:t>Most outdoor street deployments will be made with placement below rooftop (3 - 10m: typical location of cellular network </a:t>
            </a:r>
            <a:r>
              <a:rPr lang="en-US" sz="1400" b="0" dirty="0" err="1" smtClean="0"/>
              <a:t>pico</a:t>
            </a:r>
            <a:r>
              <a:rPr lang="en-US" sz="1400" b="0" dirty="0" smtClean="0"/>
              <a:t> cells): lamp poles, hanged on cables, stuck to walls. It will be mostly side coverage (</a:t>
            </a:r>
            <a:r>
              <a:rPr lang="en-US" sz="1400" b="0" dirty="0" err="1" smtClean="0"/>
              <a:t>omni</a:t>
            </a:r>
            <a:r>
              <a:rPr lang="en-US" sz="1400" b="0" dirty="0" smtClean="0"/>
              <a:t> or directional).</a:t>
            </a:r>
          </a:p>
          <a:p>
            <a:pPr marL="0" indent="0">
              <a:buFontTx/>
              <a:buNone/>
            </a:pPr>
            <a:r>
              <a:rPr lang="en-US" sz="1400" b="0" dirty="0" smtClean="0"/>
              <a:t>Inter-AP distance between 150 and 200 meters for blanket coverage. Shorter distance in higher density zones.</a:t>
            </a:r>
          </a:p>
          <a:p>
            <a:pPr marL="0" indent="0">
              <a:buFontTx/>
              <a:buNone/>
            </a:pPr>
            <a:r>
              <a:rPr lang="en-US" sz="1600" u="sng" dirty="0" smtClean="0"/>
              <a:t>Applications</a:t>
            </a:r>
          </a:p>
          <a:p>
            <a:pPr marL="0" indent="0">
              <a:buFontTx/>
              <a:buNone/>
            </a:pPr>
            <a:r>
              <a:rPr lang="en-US" altLang="zh-CN" sz="1400" b="0" dirty="0" smtClean="0"/>
              <a:t>User traffic mix is similar to cellular traffic mix.</a:t>
            </a:r>
            <a:endParaRPr lang="en-US" sz="1400" b="0" dirty="0" smtClean="0"/>
          </a:p>
          <a:p>
            <a:pPr marL="0" indent="0">
              <a:buFontTx/>
              <a:buNone/>
            </a:pPr>
            <a:r>
              <a:rPr lang="en-US" sz="1400" b="0" dirty="0" smtClean="0"/>
              <a:t>Mix of VOIP, Best effort FTP, </a:t>
            </a:r>
            <a:r>
              <a:rPr lang="en-US" altLang="zh-CN" sz="1400" b="0" dirty="0" smtClean="0"/>
              <a:t>Internet access, Web video, teleconferencing.</a:t>
            </a:r>
          </a:p>
          <a:p>
            <a:pPr marL="0" indent="0">
              <a:buFontTx/>
              <a:buNone/>
            </a:pPr>
            <a:r>
              <a:rPr lang="en-US" sz="1400" b="0" dirty="0" smtClean="0"/>
              <a:t>Throughput assumption: longtime/stable throughput per user &gt;= 20 Mbps</a:t>
            </a:r>
          </a:p>
          <a:p>
            <a:pPr marL="0" indent="0">
              <a:buFontTx/>
              <a:buNone/>
            </a:pPr>
            <a:r>
              <a:rPr lang="en-US" sz="1400" b="0" dirty="0" smtClean="0"/>
              <a:t>Real-time Video Analytics &amp; Augmented Reality</a:t>
            </a:r>
          </a:p>
          <a:p>
            <a:pPr marL="0" indent="0">
              <a:buFontTx/>
              <a:buNone/>
            </a:pPr>
            <a:endParaRPr lang="en-US" sz="1400" b="0" dirty="0" smtClean="0"/>
          </a:p>
          <a:p>
            <a:pPr marL="0" indent="0">
              <a:buFontTx/>
              <a:buNone/>
            </a:pPr>
            <a:endParaRPr lang="en-US" sz="1400" b="0" dirty="0" smtClean="0"/>
          </a:p>
          <a:p>
            <a:pPr marL="0" indent="0">
              <a:buFontTx/>
              <a:buNone/>
            </a:pPr>
            <a:endParaRPr lang="en-US" sz="1400" b="0" dirty="0" smtClean="0"/>
          </a:p>
          <a:p>
            <a:pPr marL="0" indent="0">
              <a:buFontTx/>
              <a:buNone/>
            </a:pPr>
            <a:endParaRPr lang="en-US" sz="1400" b="0" dirty="0" smtClean="0"/>
          </a:p>
        </p:txBody>
      </p:sp>
      <p:sp>
        <p:nvSpPr>
          <p:cNvPr id="57349" name="Rectangle 3"/>
          <p:cNvSpPr txBox="1">
            <a:spLocks noChangeArrowheads="1"/>
          </p:cNvSpPr>
          <p:nvPr/>
        </p:nvSpPr>
        <p:spPr bwMode="auto">
          <a:xfrm>
            <a:off x="4787900" y="1436688"/>
            <a:ext cx="4321175" cy="50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400">
                <a:solidFill>
                  <a:srgbClr val="000000"/>
                </a:solidFill>
              </a:rPr>
              <a:t>User Generated Content (UGC) Upload &amp; Sharing with a higher proportion in public event zones.</a:t>
            </a:r>
          </a:p>
          <a:p>
            <a:pPr eaLnBrk="1" hangingPunct="1">
              <a:spcBef>
                <a:spcPct val="20000"/>
              </a:spcBef>
            </a:pPr>
            <a:r>
              <a:rPr lang="en-US" sz="1600" b="1" u="sng"/>
              <a:t>Traffic Conditions</a:t>
            </a:r>
          </a:p>
          <a:p>
            <a:pPr eaLnBrk="1" hangingPunct="1">
              <a:spcBef>
                <a:spcPct val="20000"/>
              </a:spcBef>
            </a:pPr>
            <a:r>
              <a:rPr lang="en-US" sz="1400"/>
              <a:t>Interference between APs belonging to the same managed ESS due to very high density deployment.</a:t>
            </a:r>
          </a:p>
          <a:p>
            <a:pPr eaLnBrk="1" hangingPunct="1">
              <a:spcBef>
                <a:spcPct val="20000"/>
              </a:spcBef>
            </a:pPr>
            <a:r>
              <a:rPr lang="en-US" sz="1400"/>
              <a:t>Interference between APs belonging to different managed ESS due to the presence of multiple operators.</a:t>
            </a:r>
          </a:p>
          <a:p>
            <a:pPr eaLnBrk="1" hangingPunct="1">
              <a:spcBef>
                <a:spcPct val="20000"/>
              </a:spcBef>
            </a:pPr>
            <a:r>
              <a:rPr lang="en-US" sz="1400"/>
              <a:t>Interference with stand-alone private APs from surrounding buildings. </a:t>
            </a:r>
            <a:r>
              <a:rPr lang="en-US" sz="1100"/>
              <a:t>(at 2.4GHz, between 15 to 20 APs in all 3 channels (beacons already occupy 20% of channel)</a:t>
            </a:r>
            <a:endParaRPr lang="en-US" sz="1400"/>
          </a:p>
          <a:p>
            <a:pPr eaLnBrk="1" hangingPunct="1">
              <a:spcBef>
                <a:spcPct val="20000"/>
              </a:spcBef>
            </a:pPr>
            <a:r>
              <a:rPr lang="en-US" sz="1400"/>
              <a:t>Interference with unmanaged networks (P2P and </a:t>
            </a:r>
            <a:r>
              <a:rPr lang="fr-FR" sz="1400"/>
              <a:t>private mobile APs such as mobile routers and tethering smartphones</a:t>
            </a:r>
            <a:r>
              <a:rPr lang="en-US" sz="1400"/>
              <a:t>)</a:t>
            </a:r>
          </a:p>
          <a:p>
            <a:pPr marL="0" lvl="3" eaLnBrk="1" hangingPunct="1">
              <a:spcBef>
                <a:spcPct val="20000"/>
              </a:spcBef>
            </a:pPr>
            <a:r>
              <a:rPr lang="en-US" altLang="zh-CN" sz="1400"/>
              <a:t>Interference with 2G-3G-LTE, especially in case of co-site deployments, and in-device coexistence scenario.</a:t>
            </a:r>
          </a:p>
          <a:p>
            <a:pPr eaLnBrk="1" hangingPunct="1">
              <a:spcBef>
                <a:spcPct val="20000"/>
              </a:spcBef>
            </a:pPr>
            <a:r>
              <a:rPr lang="en-US" sz="1600" b="1" u="sng"/>
              <a:t>Use Case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zh-CN" sz="1400"/>
              <a:t>Users connect to hotspot, perform a mixture of applications, including VOIP calls, FTP, Internet access, video conference.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zh-CN" sz="1400"/>
              <a:t>Some users are in mobility (walking down the street).</a:t>
            </a:r>
          </a:p>
          <a:p>
            <a:pPr eaLnBrk="1" hangingPunct="1">
              <a:spcBef>
                <a:spcPct val="20000"/>
              </a:spcBef>
            </a:pPr>
            <a:r>
              <a:rPr lang="en-US" sz="1400">
                <a:solidFill>
                  <a:srgbClr val="FF0000"/>
                </a:solidFill>
              </a:rPr>
              <a:t> </a:t>
            </a:r>
          </a:p>
          <a:p>
            <a:pPr eaLnBrk="1" hangingPunct="1">
              <a:spcBef>
                <a:spcPct val="20000"/>
              </a:spcBef>
            </a:pPr>
            <a:endParaRPr lang="en-US" sz="1600"/>
          </a:p>
        </p:txBody>
      </p:sp>
      <p:sp>
        <p:nvSpPr>
          <p:cNvPr id="5735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CA" smtClean="0"/>
              <a:t>Slide </a:t>
            </a:r>
            <a:fld id="{3B051CA2-941E-4FA7-AF67-9258760D557F}" type="slidenum">
              <a:rPr lang="en-CA" smtClean="0"/>
              <a:pPr/>
              <a:t>4</a:t>
            </a:fld>
            <a:endParaRPr lang="en-CA" smtClean="0"/>
          </a:p>
        </p:txBody>
      </p:sp>
      <p:sp>
        <p:nvSpPr>
          <p:cNvPr id="57351" name="Footer Placeholder 4"/>
          <p:cNvSpPr txBox="1">
            <a:spLocks/>
          </p:cNvSpPr>
          <p:nvPr/>
        </p:nvSpPr>
        <p:spPr bwMode="auto">
          <a:xfrm>
            <a:off x="7010400" y="6475413"/>
            <a:ext cx="15335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r"/>
            <a:r>
              <a:rPr lang="en-US"/>
              <a:t>Laurent Cariou (Orange)</a:t>
            </a:r>
          </a:p>
        </p:txBody>
      </p:sp>
    </p:spTree>
    <p:extLst>
      <p:ext uri="{BB962C8B-B14F-4D97-AF65-F5344CB8AC3E}">
        <p14:creationId xmlns:p14="http://schemas.microsoft.com/office/powerpoint/2010/main" val="139815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Jan 2014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Graham Smith, DSP Group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31D45EC1-4C6A-4C4C-A230-3BDF24B584F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713" y="1600200"/>
            <a:ext cx="8775287" cy="398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447800" y="5943600"/>
            <a:ext cx="1089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 err="1" smtClean="0">
                <a:solidFill>
                  <a:srgbClr val="000000"/>
                </a:solidFill>
              </a:rPr>
              <a:t>Ref:Wikipedia</a:t>
            </a:r>
            <a:endParaRPr lang="en-US" sz="12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651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 smtClean="0"/>
              <a:t>20Mbps per user?  That is higher than the “Airport”, propose use Airport numbers</a:t>
            </a:r>
          </a:p>
          <a:p>
            <a:pPr lvl="1"/>
            <a:r>
              <a:rPr lang="en-US" dirty="0" smtClean="0"/>
              <a:t>12.5Mbps per user:                  10Mbps DL, 2.5Mbps UL </a:t>
            </a:r>
          </a:p>
          <a:p>
            <a:r>
              <a:rPr lang="en-US" dirty="0" smtClean="0"/>
              <a:t>Density of users?  </a:t>
            </a:r>
          </a:p>
          <a:p>
            <a:pPr lvl="1"/>
            <a:r>
              <a:rPr lang="en-US" dirty="0" smtClean="0"/>
              <a:t>Assume 0.5 people per square meter; assume 50% using Wi-Fi</a:t>
            </a:r>
          </a:p>
          <a:p>
            <a:pPr lvl="1"/>
            <a:r>
              <a:rPr lang="en-US" dirty="0" smtClean="0"/>
              <a:t>0.25 </a:t>
            </a:r>
            <a:r>
              <a:rPr lang="en-US" dirty="0" smtClean="0"/>
              <a:t>(Wi-Fi) users </a:t>
            </a:r>
            <a:r>
              <a:rPr lang="en-US" dirty="0" smtClean="0"/>
              <a:t>per square meter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Throughput requirement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852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200" dirty="0" smtClean="0"/>
              <a:t>First we will consider an open space case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Pico Cell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493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0" y="1219200"/>
            <a:ext cx="4688680" cy="8382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In 13/1290r1 it was shown that using DSC allowed a 7 segment cell pattern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r>
              <a:rPr lang="en-US" sz="2000" dirty="0" smtClean="0"/>
              <a:t>Hence, 40MHz channels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447800"/>
            <a:ext cx="2800456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114800"/>
            <a:ext cx="4165600" cy="96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7963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practical capacity of one AP SU-MIMO?</a:t>
            </a:r>
          </a:p>
          <a:p>
            <a:pPr lvl="1"/>
            <a:r>
              <a:rPr lang="en-US" dirty="0"/>
              <a:t>256 QAM 5/6 40MHz 2SS:   </a:t>
            </a:r>
          </a:p>
          <a:p>
            <a:pPr lvl="2"/>
            <a:r>
              <a:rPr lang="en-US" dirty="0" smtClean="0"/>
              <a:t>404Mbps </a:t>
            </a:r>
            <a:r>
              <a:rPr lang="en-US" dirty="0"/>
              <a:t>per AP raw (11ac SU-MIMO). Max TP  depends on </a:t>
            </a:r>
            <a:r>
              <a:rPr lang="en-US" dirty="0" smtClean="0"/>
              <a:t>aggregation</a:t>
            </a:r>
          </a:p>
          <a:p>
            <a:pPr lvl="2"/>
            <a:endParaRPr lang="en-US" dirty="0"/>
          </a:p>
          <a:p>
            <a:pPr lvl="2"/>
            <a:r>
              <a:rPr lang="en-US" dirty="0" smtClean="0"/>
              <a:t>For 0.25 users per square meter, # users = Area/4</a:t>
            </a:r>
          </a:p>
          <a:p>
            <a:pPr lvl="2"/>
            <a:r>
              <a:rPr lang="en-US" dirty="0" smtClean="0"/>
              <a:t>Throughput </a:t>
            </a:r>
            <a:r>
              <a:rPr lang="en-US" dirty="0"/>
              <a:t>per User = Max </a:t>
            </a:r>
            <a:r>
              <a:rPr lang="en-US" dirty="0" smtClean="0"/>
              <a:t>TP x </a:t>
            </a:r>
            <a:r>
              <a:rPr lang="en-US" dirty="0"/>
              <a:t>4  x 0.7 </a:t>
            </a:r>
            <a:r>
              <a:rPr lang="en-US" dirty="0" smtClean="0"/>
              <a:t>/Area, Mbps/user</a:t>
            </a:r>
          </a:p>
          <a:p>
            <a:pPr lvl="2"/>
            <a:r>
              <a:rPr lang="en-US" dirty="0" smtClean="0"/>
              <a:t>Hence</a:t>
            </a:r>
            <a:r>
              <a:rPr lang="en-US" dirty="0"/>
              <a:t>, Area = (Max </a:t>
            </a:r>
            <a:r>
              <a:rPr lang="en-US" dirty="0" smtClean="0"/>
              <a:t>TP </a:t>
            </a:r>
            <a:r>
              <a:rPr lang="en-US" dirty="0"/>
              <a:t>x 4 x 0.7) / 12.5 square </a:t>
            </a:r>
            <a:r>
              <a:rPr lang="en-US" dirty="0" smtClean="0"/>
              <a:t>meters</a:t>
            </a:r>
          </a:p>
          <a:p>
            <a:pPr lvl="2"/>
            <a:endParaRPr lang="en-US" dirty="0"/>
          </a:p>
          <a:p>
            <a:pPr marL="857250" lvl="2" indent="0">
              <a:buNone/>
            </a:pPr>
            <a:r>
              <a:rPr lang="en-US" dirty="0" smtClean="0"/>
              <a:t>For various aggregation, we can determine the Max TP and hence the area.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SU-MIMO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49146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80532</TotalTime>
  <Words>1247</Words>
  <Application>Microsoft Office PowerPoint</Application>
  <PresentationFormat>On-screen Show (4:3)</PresentationFormat>
  <Paragraphs>186</Paragraphs>
  <Slides>18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Default Design</vt:lpstr>
      <vt:lpstr>Document</vt:lpstr>
      <vt:lpstr>Pico Cell Use Case Analysis HEW SG  </vt:lpstr>
      <vt:lpstr>Background</vt:lpstr>
      <vt:lpstr>Objective</vt:lpstr>
      <vt:lpstr>4b Pico-cell street deployment - public access and cellular offload</vt:lpstr>
      <vt:lpstr>Channels</vt:lpstr>
      <vt:lpstr>Data Throughput requirement</vt:lpstr>
      <vt:lpstr>Pico Cell</vt:lpstr>
      <vt:lpstr>PowerPoint Presentation</vt:lpstr>
      <vt:lpstr>SU-MIMO</vt:lpstr>
      <vt:lpstr>Cell Size</vt:lpstr>
      <vt:lpstr>What about MU-MIMO?</vt:lpstr>
      <vt:lpstr>Discussion on Open Case</vt:lpstr>
      <vt:lpstr>Pico Cells</vt:lpstr>
      <vt:lpstr>Sidewalk Pico Cell</vt:lpstr>
      <vt:lpstr>Range and throughput analysis</vt:lpstr>
      <vt:lpstr>80 MHz  channel example</vt:lpstr>
      <vt:lpstr>Discussion</vt:lpstr>
      <vt:lpstr>Points  (General points for most use cases?)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Airport Capacity Analysis</dc:title>
  <dc:creator>Graham.Smith@dspg.com</dc:creator>
  <cp:lastModifiedBy>Graham Smith</cp:lastModifiedBy>
  <cp:revision>1595</cp:revision>
  <cp:lastPrinted>1998-02-10T13:28:06Z</cp:lastPrinted>
  <dcterms:created xsi:type="dcterms:W3CDTF">1998-02-10T13:07:52Z</dcterms:created>
  <dcterms:modified xsi:type="dcterms:W3CDTF">2014-01-16T17:49:38Z</dcterms:modified>
</cp:coreProperties>
</file>