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270" r:id="rId3"/>
    <p:sldId id="285" r:id="rId4"/>
    <p:sldId id="303" r:id="rId5"/>
    <p:sldId id="301" r:id="rId6"/>
    <p:sldId id="290" r:id="rId7"/>
    <p:sldId id="298" r:id="rId8"/>
    <p:sldId id="297" r:id="rId9"/>
    <p:sldId id="293" r:id="rId10"/>
    <p:sldId id="299" r:id="rId11"/>
    <p:sldId id="300" r:id="rId12"/>
    <p:sldId id="295" r:id="rId13"/>
    <p:sldId id="292" r:id="rId14"/>
    <p:sldId id="294" r:id="rId15"/>
    <p:sldId id="302" r:id="rId1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>
        <p:scale>
          <a:sx n="84" d="100"/>
          <a:sy n="84" d="100"/>
        </p:scale>
        <p:origin x="-876" y="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22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Appendix: parameters for calibration step  2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65160" y="6475413"/>
            <a:ext cx="22787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03632" y="6475413"/>
            <a:ext cx="22402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dirty="0" err="1" smtClean="0"/>
              <a:t>Jiayin</a:t>
            </a:r>
            <a:r>
              <a:rPr lang="en-US" smtClean="0"/>
              <a:t> Zhang(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802.11-14/0053r0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936154" cy="276999"/>
          </a:xfrm>
          <a:noFill/>
        </p:spPr>
        <p:txBody>
          <a:bodyPr/>
          <a:lstStyle/>
          <a:p>
            <a:r>
              <a:rPr lang="en-US" dirty="0" smtClean="0"/>
              <a:t>Jan. 2014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5161" y="6475413"/>
            <a:ext cx="2278764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Considerations on </a:t>
            </a:r>
            <a:br>
              <a:rPr lang="en-US" dirty="0" smtClean="0"/>
            </a:br>
            <a:r>
              <a:rPr lang="en-US" altLang="zh-CN" dirty="0" smtClean="0"/>
              <a:t>Calibration of </a:t>
            </a:r>
            <a:r>
              <a:rPr lang="en-US" dirty="0" smtClean="0"/>
              <a:t>System Level Simulation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2014-01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762000" y="2438400"/>
          <a:ext cx="7696200" cy="3896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524000"/>
                <a:gridCol w="1996440"/>
                <a:gridCol w="1203960"/>
                <a:gridCol w="1828800"/>
              </a:tblGrid>
              <a:tr h="330088"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695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Jiayin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l"/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Technologies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Co., Ltd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zhangjiayin@huawei.com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Jun</a:t>
                      </a:r>
                      <a:endParaRPr lang="en-US" altLang="zh-CN" sz="12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Chixiang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Kong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xueli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F1-17,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Bantian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Base, Shenzhen, China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Pang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Jiyong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No. 2222,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Jinqiao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Rd.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Pudong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Shanghai,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Edward Au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Kanata, 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altLang="zh-CN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Yakun</a:t>
                      </a:r>
                      <a:r>
                        <a:rPr lang="en-US" altLang="zh-CN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Sun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Marvell Semiconductor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Ln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Santa </a:t>
                      </a:r>
                      <a:r>
                        <a:rPr lang="en-US" altLang="zh-CN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clara</a:t>
                      </a: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CA 95054</a:t>
                      </a: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0088">
                <a:tc>
                  <a:txBody>
                    <a:bodyPr/>
                    <a:lstStyle/>
                    <a:p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Hongyuan Zhang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Metric: </a:t>
            </a:r>
          </a:p>
          <a:p>
            <a:pPr lvl="1">
              <a:spcBef>
                <a:spcPts val="432"/>
              </a:spcBef>
              <a:spcAft>
                <a:spcPts val="1200"/>
              </a:spcAft>
            </a:pPr>
            <a:r>
              <a:rPr lang="en-US" altLang="zh-CN" sz="1800" dirty="0" smtClean="0"/>
              <a:t>Area throughput/throughput per BSS and CDF of per STA throughput </a:t>
            </a:r>
            <a:endParaRPr lang="zh-CN" altLang="zh-CN" sz="2200" dirty="0" smtClean="0"/>
          </a:p>
          <a:p>
            <a:r>
              <a:rPr lang="en-US" altLang="zh-CN" dirty="0" smtClean="0">
                <a:latin typeface="+mj-lt"/>
              </a:rPr>
              <a:t>Method:</a:t>
            </a:r>
            <a:endParaRPr lang="zh-CN" altLang="zh-CN" dirty="0" smtClean="0">
              <a:latin typeface="+mj-lt"/>
            </a:endParaRPr>
          </a:p>
          <a:p>
            <a:pPr lvl="1"/>
            <a:r>
              <a:rPr lang="en-US" altLang="zh-CN" sz="1800" dirty="0" smtClean="0"/>
              <a:t>Full buffer traffic is assumed;</a:t>
            </a:r>
            <a:endParaRPr lang="zh-CN" altLang="zh-CN" sz="1800" dirty="0" smtClean="0"/>
          </a:p>
          <a:p>
            <a:pPr lvl="1"/>
            <a:r>
              <a:rPr lang="en-US" altLang="zh-CN" sz="1800" dirty="0" smtClean="0"/>
              <a:t>Simple MAC mechanism, which is the same as Step 2, should be used;</a:t>
            </a:r>
            <a:endParaRPr lang="zh-CN" altLang="zh-CN" sz="1800" dirty="0" smtClean="0"/>
          </a:p>
          <a:p>
            <a:pPr lvl="1"/>
            <a:r>
              <a:rPr lang="en-US" altLang="zh-CN" sz="1800" dirty="0" smtClean="0"/>
              <a:t>PHY abstraction should be used;</a:t>
            </a:r>
            <a:endParaRPr lang="zh-CN" altLang="zh-CN" sz="1800" dirty="0" smtClean="0"/>
          </a:p>
          <a:p>
            <a:pPr lvl="1"/>
            <a:r>
              <a:rPr lang="en-US" altLang="zh-CN" sz="1800" dirty="0" smtClean="0"/>
              <a:t>PHY features, such as MIMO scheme, need to be clarified.</a:t>
            </a:r>
          </a:p>
          <a:p>
            <a:pPr lvl="2">
              <a:lnSpc>
                <a:spcPct val="80000"/>
              </a:lnSpc>
            </a:pPr>
            <a:endParaRPr lang="en-US" altLang="zh-CN" sz="2200" b="1" i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Step 3: PHY SLS Calibration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Metric:</a:t>
            </a:r>
          </a:p>
          <a:p>
            <a:pPr lvl="1" algn="just">
              <a:spcBef>
                <a:spcPts val="432"/>
              </a:spcBef>
              <a:spcAft>
                <a:spcPts val="600"/>
              </a:spcAft>
            </a:pPr>
            <a:r>
              <a:rPr lang="en-US" altLang="zh-CN" sz="1800" dirty="0" smtClean="0"/>
              <a:t>The same as Step 3, i.e., area throughput/throughput per BSS and CDF of per STA throughput.</a:t>
            </a:r>
            <a:endParaRPr lang="zh-CN" altLang="zh-CN" sz="1800" dirty="0" smtClean="0"/>
          </a:p>
          <a:p>
            <a:r>
              <a:rPr lang="en-US" altLang="zh-CN" dirty="0" smtClean="0"/>
              <a:t>Method:</a:t>
            </a:r>
            <a:endParaRPr lang="zh-CN" altLang="zh-CN" dirty="0" smtClean="0"/>
          </a:p>
          <a:p>
            <a:pPr lvl="1" algn="just">
              <a:spcBef>
                <a:spcPts val="432"/>
              </a:spcBef>
              <a:spcAft>
                <a:spcPts val="1200"/>
              </a:spcAft>
            </a:pPr>
            <a:r>
              <a:rPr lang="en-US" altLang="zh-CN" sz="1800" dirty="0" smtClean="0"/>
              <a:t>The same as Step 3 except a more detailed MAC mechanism, e.g., CSMA/CA, should be included. </a:t>
            </a:r>
            <a:endParaRPr lang="zh-CN" altLang="zh-CN" sz="1800" dirty="0" smtClean="0"/>
          </a:p>
          <a:p>
            <a:r>
              <a:rPr lang="en-US" altLang="zh-CN" dirty="0" smtClean="0"/>
              <a:t>Remarks:</a:t>
            </a:r>
          </a:p>
          <a:p>
            <a:pPr lvl="1"/>
            <a:r>
              <a:rPr lang="en-US" altLang="zh-CN" sz="1800" dirty="0" smtClean="0"/>
              <a:t>Additional calibration of the baseline for each scenario is required, which can be merged with step 4.</a:t>
            </a:r>
            <a:endParaRPr lang="zh-CN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Step 4: Integrated SLS Calibration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>
              <a:spcBef>
                <a:spcPts val="432"/>
              </a:spcBef>
            </a:pPr>
            <a:r>
              <a:rPr lang="en-US" altLang="zh-CN" dirty="0" smtClean="0"/>
              <a:t>Several interim calibration can be carried on in parallel if necessary:</a:t>
            </a:r>
          </a:p>
          <a:p>
            <a:pPr lvl="1" algn="just">
              <a:spcBef>
                <a:spcPts val="432"/>
              </a:spcBef>
            </a:pPr>
            <a:r>
              <a:rPr lang="en-US" altLang="zh-CN" sz="1800" dirty="0" smtClean="0"/>
              <a:t>Traffic model;</a:t>
            </a:r>
          </a:p>
          <a:p>
            <a:pPr lvl="1" algn="just">
              <a:spcBef>
                <a:spcPts val="432"/>
              </a:spcBef>
            </a:pPr>
            <a:r>
              <a:rPr lang="en-US" altLang="zh-CN" sz="1800" dirty="0" smtClean="0"/>
              <a:t>Small-scale fading channel; </a:t>
            </a:r>
          </a:p>
          <a:p>
            <a:pPr lvl="1" algn="just">
              <a:spcBef>
                <a:spcPts val="432"/>
              </a:spcBef>
              <a:spcAft>
                <a:spcPts val="1200"/>
              </a:spcAft>
            </a:pPr>
            <a:r>
              <a:rPr lang="en-US" altLang="zh-CN" sz="1800" dirty="0" smtClean="0"/>
              <a:t>PHY abstraction.</a:t>
            </a:r>
          </a:p>
          <a:p>
            <a:pPr algn="just">
              <a:spcBef>
                <a:spcPts val="432"/>
              </a:spcBef>
            </a:pPr>
            <a:r>
              <a:rPr lang="en-US" altLang="zh-CN" dirty="0" smtClean="0"/>
              <a:t>Network deployment of HEW simulation scenarios can also be calibrated prior to baseline calibrations.</a:t>
            </a:r>
          </a:p>
          <a:p>
            <a:pPr lvl="1"/>
            <a:endParaRPr lang="en-US" altLang="zh-CN" sz="2200" dirty="0" smtClean="0"/>
          </a:p>
          <a:p>
            <a:pPr lvl="1"/>
            <a:endParaRPr lang="en-US" altLang="zh-CN" sz="2200" dirty="0" smtClean="0"/>
          </a:p>
          <a:p>
            <a:endParaRPr lang="zh-CN" altLang="zh-CN" sz="2600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Further Consideration on SLS Calibration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A step by step calibration is recommended for system level simulation, including </a:t>
            </a:r>
            <a:r>
              <a:rPr lang="en-US" altLang="zh-CN" i="1" dirty="0" smtClean="0"/>
              <a:t>long term /instantaneous SNR/SINR calibration, PHY SLS calibration and integrated SLS calibration</a:t>
            </a:r>
            <a:r>
              <a:rPr lang="en-US" altLang="zh-CN" dirty="0" smtClean="0"/>
              <a:t>.</a:t>
            </a:r>
          </a:p>
          <a:p>
            <a:endParaRPr lang="en-US" altLang="zh-CN" dirty="0" smtClean="0"/>
          </a:p>
          <a:p>
            <a:endParaRPr lang="en-US" altLang="zh-CN" b="0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Summary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/>
              <a:t>[1] 11-13-1051-01-0hew-evaluation-methodology</a:t>
            </a:r>
          </a:p>
          <a:p>
            <a:pPr>
              <a:buNone/>
            </a:pPr>
            <a:r>
              <a:rPr lang="en-US" altLang="zh-CN" dirty="0" smtClean="0"/>
              <a:t>[2] 11-14-0059-00-0hew-Integrated-System-Level-Simualtion</a:t>
            </a:r>
          </a:p>
          <a:p>
            <a:pPr>
              <a:buNone/>
            </a:pPr>
            <a:r>
              <a:rPr lang="en-US" altLang="zh-CN" dirty="0" smtClean="0"/>
              <a:t>[3] 11-13-1392-00-0hew-methodology-of-calibrating-system-simulation-results</a:t>
            </a:r>
          </a:p>
          <a:p>
            <a:pPr>
              <a:buNone/>
            </a:pPr>
            <a:r>
              <a:rPr lang="en-US" altLang="zh-CN" dirty="0" smtClean="0"/>
              <a:t>[4] 11-13-1001-05-0hew-simulation-scenarios-document-template</a:t>
            </a:r>
          </a:p>
          <a:p>
            <a:pPr>
              <a:buNone/>
            </a:pPr>
            <a:r>
              <a:rPr lang="en-US" altLang="zh-CN" dirty="0" smtClean="0"/>
              <a:t>[5] 11-09-0451-16-00ac-tgac-functional-requirements-and-evaluation-methodology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Reference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内容占位符 6"/>
          <p:cNvGraphicFramePr>
            <a:graphicFrameLocks noGrp="1"/>
          </p:cNvGraphicFramePr>
          <p:nvPr>
            <p:ph idx="1"/>
          </p:nvPr>
        </p:nvGraphicFramePr>
        <p:xfrm>
          <a:off x="1600200" y="1738002"/>
          <a:ext cx="5943600" cy="4724186"/>
        </p:xfrm>
        <a:graphic>
          <a:graphicData uri="http://schemas.openxmlformats.org/drawingml/2006/table">
            <a:tbl>
              <a:tblPr/>
              <a:tblGrid>
                <a:gridCol w="1952488"/>
                <a:gridCol w="3991112"/>
              </a:tblGrid>
              <a:tr h="27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00" dirty="0">
                          <a:latin typeface="Times New Roman"/>
                          <a:ea typeface="宋体"/>
                          <a:cs typeface="Times New Roman"/>
                        </a:rPr>
                        <a:t>Parameter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b="1" kern="100">
                          <a:latin typeface="Times New Roman"/>
                          <a:ea typeface="宋体"/>
                          <a:cs typeface="Times New Roman"/>
                        </a:rPr>
                        <a:t>Value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Central frequency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5.57GHz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Bandwidth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宋体"/>
                          <a:cs typeface="Times New Roman"/>
                        </a:rPr>
                        <a:t>20MHz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Transmission power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AP:  15dBm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STA: 15dBm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8300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Antenna configuration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Antenna type: </a:t>
                      </a:r>
                      <a:r>
                        <a:rPr lang="en-GB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omni</a:t>
                      </a: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-directional antenna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宋体"/>
                          <a:cs typeface="Times New Roman"/>
                        </a:rPr>
                        <a:t>Antenna gain: 0dB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AP antenna number:1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STA antenna number: 1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19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Implementation loss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0dB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2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Noise floor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-174 dBm/Hz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44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Noise figure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AP: 10dB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STA: 10dB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79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>
                          <a:latin typeface="Times New Roman"/>
                          <a:ea typeface="宋体"/>
                          <a:cs typeface="Times New Roman"/>
                        </a:rPr>
                        <a:t>Channel model </a:t>
                      </a:r>
                      <a:endParaRPr lang="zh-CN" sz="1200" kern="10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802.11 </a:t>
                      </a:r>
                      <a:r>
                        <a:rPr lang="en-GB" sz="1200" kern="100" dirty="0" err="1">
                          <a:latin typeface="Times New Roman"/>
                          <a:ea typeface="宋体"/>
                          <a:cs typeface="Times New Roman"/>
                        </a:rPr>
                        <a:t>TGac</a:t>
                      </a: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 channel model D (LOS/NLOS) 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Shadow fading std. dev. (dB): 3 (before </a:t>
                      </a:r>
                      <a:r>
                        <a:rPr lang="en-US" sz="1200" i="1" kern="100" dirty="0" err="1">
                          <a:latin typeface="Times New Roman"/>
                          <a:ea typeface="宋体"/>
                          <a:cs typeface="Times New Roman"/>
                        </a:rPr>
                        <a:t>d</a:t>
                      </a:r>
                      <a:r>
                        <a:rPr lang="en-US" sz="1200" i="1" kern="100" baseline="-25000" dirty="0" err="1">
                          <a:latin typeface="Times New Roman"/>
                          <a:ea typeface="宋体"/>
                          <a:cs typeface="Times New Roman"/>
                        </a:rPr>
                        <a:t>BP</a:t>
                      </a:r>
                      <a:r>
                        <a:rPr lang="en-GB" sz="1200" kern="100" dirty="0" smtClean="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r>
                        <a:rPr lang="en-US" sz="1200" kern="100" baseline="0" dirty="0" smtClean="0">
                          <a:latin typeface="Times New Roman"/>
                          <a:ea typeface="宋体"/>
                          <a:cs typeface="Times New Roman"/>
                        </a:rPr>
                        <a:t>; </a:t>
                      </a:r>
                      <a:r>
                        <a:rPr lang="en-GB" sz="1200" kern="100" dirty="0" smtClean="0">
                          <a:latin typeface="Times New Roman"/>
                          <a:ea typeface="宋体"/>
                          <a:cs typeface="Times New Roman"/>
                        </a:rPr>
                        <a:t>5 </a:t>
                      </a: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(after </a:t>
                      </a:r>
                      <a:r>
                        <a:rPr lang="en-US" sz="1200" i="1" kern="100" dirty="0" err="1">
                          <a:latin typeface="Times New Roman"/>
                          <a:ea typeface="宋体"/>
                          <a:cs typeface="Times New Roman"/>
                        </a:rPr>
                        <a:t>d</a:t>
                      </a:r>
                      <a:r>
                        <a:rPr lang="en-US" sz="1200" i="1" kern="100" baseline="-25000" dirty="0" err="1">
                          <a:latin typeface="Times New Roman"/>
                          <a:ea typeface="宋体"/>
                          <a:cs typeface="Times New Roman"/>
                        </a:rPr>
                        <a:t>BP</a:t>
                      </a: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latin typeface="Times New Roman"/>
                          <a:ea typeface="宋体"/>
                          <a:cs typeface="Times New Roman"/>
                        </a:rPr>
                        <a:t>d</a:t>
                      </a:r>
                      <a:r>
                        <a:rPr lang="en-US" sz="1200" i="1" kern="100" baseline="-25000" dirty="0" err="1">
                          <a:latin typeface="Times New Roman"/>
                          <a:ea typeface="宋体"/>
                          <a:cs typeface="Times New Roman"/>
                        </a:rPr>
                        <a:t>BP</a:t>
                      </a:r>
                      <a:r>
                        <a:rPr lang="en-GB" sz="1200" kern="100" dirty="0">
                          <a:latin typeface="Times New Roman"/>
                          <a:ea typeface="宋体"/>
                          <a:cs typeface="Times New Roman"/>
                        </a:rPr>
                        <a:t>: 10m</a:t>
                      </a:r>
                      <a:endParaRPr lang="zh-CN" sz="1200" kern="100" dirty="0">
                        <a:latin typeface="Times New Roman"/>
                        <a:ea typeface="宋体"/>
                        <a:cs typeface="Times New Roman"/>
                      </a:endParaRPr>
                    </a:p>
                  </a:txBody>
                  <a:tcPr marL="49540" marR="49540" marT="604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5161" y="6475413"/>
            <a:ext cx="2278764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Appendix: </a:t>
            </a:r>
            <a:br>
              <a:rPr lang="en-US" altLang="zh-CN" dirty="0" smtClean="0"/>
            </a:br>
            <a:r>
              <a:rPr lang="en-US" altLang="zh-CN" dirty="0" smtClean="0"/>
              <a:t>Parameters for Calibration in Step 1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Further considerations on the calibration of an integrated system level simulation are presented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4189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7527" y="6475413"/>
            <a:ext cx="2296398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Abstract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 algn="just"/>
            <a:r>
              <a:rPr lang="en-US" altLang="zh-CN" dirty="0" smtClean="0"/>
              <a:t>Three types of simulation methodologies are presented in [1], including PER Simulation, PHY System simulation and MAC System simulation.</a:t>
            </a:r>
          </a:p>
          <a:p>
            <a:pPr algn="just">
              <a:buNone/>
            </a:pPr>
            <a:endParaRPr lang="en-US" altLang="zh-CN" dirty="0" smtClean="0"/>
          </a:p>
          <a:p>
            <a:pPr algn="just"/>
            <a:r>
              <a:rPr lang="en-US" altLang="zh-CN" dirty="0" smtClean="0"/>
              <a:t>An Integrated System Level Simulation, which can take into account both PHY and MAC features for performance evaluation, is proposed in [2].  There are also a number of presentations, e.g., [3], that details a step-by-step calibration.</a:t>
            </a:r>
          </a:p>
          <a:p>
            <a:pPr algn="just"/>
            <a:endParaRPr lang="en-US" altLang="zh-CN" dirty="0" smtClean="0"/>
          </a:p>
          <a:p>
            <a:pPr algn="just"/>
            <a:endParaRPr lang="en-US" altLang="zh-CN" dirty="0" smtClean="0"/>
          </a:p>
          <a:p>
            <a:pPr algn="just">
              <a:buNone/>
            </a:pPr>
            <a:endParaRPr lang="en-US" altLang="zh-CN" dirty="0" smtClean="0"/>
          </a:p>
          <a:p>
            <a:pPr algn="just"/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Background (1/2)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038600"/>
          </a:xfrm>
        </p:spPr>
        <p:txBody>
          <a:bodyPr/>
          <a:lstStyle/>
          <a:p>
            <a:pPr algn="just"/>
            <a:r>
              <a:rPr lang="en-US" altLang="zh-CN" dirty="0" smtClean="0"/>
              <a:t>In this presentation, we aim at providing further consideration on the following topics:</a:t>
            </a:r>
          </a:p>
          <a:p>
            <a:pPr lvl="1" algn="just"/>
            <a:r>
              <a:rPr lang="en-US" altLang="zh-CN" dirty="0" smtClean="0"/>
              <a:t>Select an appropriate scenario for calibration</a:t>
            </a:r>
          </a:p>
          <a:p>
            <a:pPr lvl="1" algn="just"/>
            <a:r>
              <a:rPr lang="en-US" altLang="zh-CN" dirty="0" smtClean="0"/>
              <a:t>Recommend metric and methodology for </a:t>
            </a:r>
          </a:p>
          <a:p>
            <a:pPr lvl="2" algn="just"/>
            <a:r>
              <a:rPr lang="en-US" altLang="zh-CN" sz="1600" dirty="0" smtClean="0"/>
              <a:t>long term SNR/SINR calibration</a:t>
            </a:r>
          </a:p>
          <a:p>
            <a:pPr lvl="2" algn="just"/>
            <a:r>
              <a:rPr lang="en-US" altLang="zh-CN" sz="1600" dirty="0" smtClean="0"/>
              <a:t>Instantaneous SNR/SINR calibration</a:t>
            </a:r>
          </a:p>
          <a:p>
            <a:pPr lvl="2" algn="just"/>
            <a:r>
              <a:rPr lang="en-US" altLang="zh-CN" sz="1600" dirty="0" smtClean="0"/>
              <a:t>PHY SLS calibration</a:t>
            </a:r>
          </a:p>
          <a:p>
            <a:pPr lvl="2" algn="just"/>
            <a:r>
              <a:rPr lang="en-US" altLang="zh-CN" sz="1600" dirty="0" smtClean="0"/>
              <a:t>Integrated SLS calibration</a:t>
            </a:r>
          </a:p>
          <a:p>
            <a:pPr lvl="1" algn="just"/>
            <a:endParaRPr lang="en-US" altLang="zh-CN" dirty="0" smtClean="0"/>
          </a:p>
          <a:p>
            <a:pPr lvl="1" algn="just"/>
            <a:endParaRPr lang="en-US" altLang="zh-CN" dirty="0" smtClean="0"/>
          </a:p>
          <a:p>
            <a:pPr lvl="1" algn="just"/>
            <a:endParaRPr lang="en-US" altLang="zh-CN" dirty="0" smtClean="0"/>
          </a:p>
          <a:p>
            <a:pPr algn="just">
              <a:buNone/>
            </a:pPr>
            <a:endParaRPr lang="en-US" altLang="zh-CN" dirty="0" smtClean="0"/>
          </a:p>
          <a:p>
            <a:pPr algn="just"/>
            <a:endParaRPr lang="en-US" altLang="zh-CN" dirty="0" smtClean="0"/>
          </a:p>
          <a:p>
            <a:pPr algn="just"/>
            <a:endParaRPr lang="en-US" altLang="zh-CN" dirty="0" smtClean="0"/>
          </a:p>
          <a:p>
            <a:pPr algn="just">
              <a:buNone/>
            </a:pPr>
            <a:endParaRPr lang="en-US" altLang="zh-CN" dirty="0" smtClean="0"/>
          </a:p>
          <a:p>
            <a:pPr algn="just"/>
            <a:endParaRPr lang="en-US" altLang="zh-CN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Background (2/2)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To validate the modeling methodology of all building blocks of a system level simulator.</a:t>
            </a:r>
          </a:p>
          <a:p>
            <a:pPr algn="just"/>
            <a:endParaRPr lang="en-US" altLang="zh-CN" dirty="0" smtClean="0"/>
          </a:p>
          <a:p>
            <a:pPr algn="just"/>
            <a:r>
              <a:rPr lang="en-US" altLang="zh-CN" dirty="0" smtClean="0"/>
              <a:t>To provide a common baseline for all companies to develop their simulators and align their system simulation results.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65161" y="6475413"/>
            <a:ext cx="2278764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Why Calibration?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rcRect l="7692" t="10417" r="7692" b="11547"/>
          <a:stretch>
            <a:fillRect/>
          </a:stretch>
        </p:blipFill>
        <p:spPr bwMode="auto">
          <a:xfrm>
            <a:off x="5029200" y="2209800"/>
            <a:ext cx="4038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Calibration Scenario Selection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28800"/>
            <a:ext cx="4572000" cy="42672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The scenario should be</a:t>
            </a:r>
          </a:p>
          <a:p>
            <a:pPr lvl="1"/>
            <a:r>
              <a:rPr lang="en-US" altLang="zh-CN" sz="1800" dirty="0" smtClean="0"/>
              <a:t>able to test all building blocks;</a:t>
            </a:r>
          </a:p>
          <a:p>
            <a:pPr lvl="1"/>
            <a:r>
              <a:rPr lang="en-US" altLang="zh-CN" sz="1800" dirty="0" smtClean="0"/>
              <a:t>clearly defined;</a:t>
            </a:r>
          </a:p>
          <a:p>
            <a:pPr lvl="1">
              <a:spcAft>
                <a:spcPts val="600"/>
              </a:spcAft>
            </a:pPr>
            <a:r>
              <a:rPr lang="en-US" altLang="zh-CN" sz="1800" dirty="0" smtClean="0"/>
              <a:t>run efficiently.</a:t>
            </a:r>
          </a:p>
          <a:p>
            <a:pPr algn="just"/>
            <a:r>
              <a:rPr lang="en-US" altLang="zh-CN" dirty="0" smtClean="0"/>
              <a:t>Since the simulation scenarios for HEW [4] are yet to be finalized, a simple and fixed deployment can be </a:t>
            </a:r>
            <a:r>
              <a:rPr lang="en-US" altLang="zh-CN" dirty="0" smtClean="0"/>
              <a:t>considered.</a:t>
            </a:r>
          </a:p>
          <a:p>
            <a:pPr lvl="1" algn="just"/>
            <a:r>
              <a:rPr lang="en-US" altLang="zh-CN" dirty="0" smtClean="0"/>
              <a:t>e.g</a:t>
            </a:r>
            <a:r>
              <a:rPr lang="en-US" altLang="zh-CN" dirty="0" smtClean="0"/>
              <a:t>. </a:t>
            </a:r>
            <a:r>
              <a:rPr lang="en-US" altLang="zh-CN" dirty="0" smtClean="0"/>
              <a:t>11ac </a:t>
            </a:r>
            <a:r>
              <a:rPr lang="en-US" altLang="zh-CN" dirty="0" smtClean="0"/>
              <a:t>OBSS enterprise scenario [5</a:t>
            </a:r>
            <a:r>
              <a:rPr lang="en-US" altLang="zh-CN" dirty="0" smtClean="0"/>
              <a:t>] or one of th</a:t>
            </a:r>
            <a:r>
              <a:rPr lang="en-US" altLang="zh-CN" dirty="0" smtClean="0"/>
              <a:t>e simulation scenarios currently discussed</a:t>
            </a:r>
            <a:r>
              <a:rPr lang="en-US" altLang="zh-CN" dirty="0" smtClean="0"/>
              <a:t>. </a:t>
            </a:r>
            <a:endParaRPr lang="en-US" altLang="zh-CN" dirty="0" smtClean="0"/>
          </a:p>
          <a:p>
            <a:pPr lvl="1"/>
            <a:endParaRPr lang="en-US" altLang="zh-CN" sz="1800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924800" cy="30480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Metric: 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800" dirty="0" smtClean="0"/>
              <a:t>CDF of long term SNR/SINR of each potential communication link</a:t>
            </a:r>
            <a:endParaRPr lang="zh-CN" altLang="zh-CN" sz="1800" dirty="0" smtClean="0"/>
          </a:p>
          <a:p>
            <a:r>
              <a:rPr lang="en-US" altLang="zh-CN" dirty="0" smtClean="0"/>
              <a:t>Method: </a:t>
            </a:r>
            <a:endParaRPr lang="zh-CN" altLang="zh-CN" dirty="0" smtClean="0"/>
          </a:p>
          <a:p>
            <a:pPr lvl="1" algn="just">
              <a:spcBef>
                <a:spcPts val="0"/>
              </a:spcBef>
            </a:pPr>
            <a:r>
              <a:rPr lang="en-US" altLang="zh-CN" sz="1800" i="1" dirty="0" smtClean="0"/>
              <a:t>Signal power</a:t>
            </a:r>
            <a:r>
              <a:rPr lang="en-US" altLang="zh-CN" sz="1800" dirty="0" smtClean="0"/>
              <a:t>: received signal power from the transmitting node to the receiving node within a BSS.</a:t>
            </a:r>
          </a:p>
          <a:p>
            <a:pPr lvl="1" algn="just">
              <a:spcBef>
                <a:spcPts val="100"/>
              </a:spcBef>
            </a:pPr>
            <a:r>
              <a:rPr lang="en-US" altLang="zh-CN" sz="1800" i="1" dirty="0" smtClean="0"/>
              <a:t>Interference power</a:t>
            </a:r>
            <a:r>
              <a:rPr lang="en-US" altLang="zh-CN" sz="1800" dirty="0" smtClean="0"/>
              <a:t>: the sum of average effective received power from all interfering BSS (all </a:t>
            </a:r>
            <a:r>
              <a:rPr lang="en-US" altLang="zh-CN" sz="1800" dirty="0" err="1" smtClean="0"/>
              <a:t>BSSes</a:t>
            </a:r>
            <a:r>
              <a:rPr lang="en-US" altLang="zh-CN" sz="1800" dirty="0" smtClean="0"/>
              <a:t> other than the BSS of target STA/AP). </a:t>
            </a:r>
          </a:p>
          <a:p>
            <a:pPr lvl="2" algn="just">
              <a:spcBef>
                <a:spcPts val="100"/>
              </a:spcBef>
            </a:pPr>
            <a:r>
              <a:rPr lang="en-US" altLang="zh-CN" sz="1600" i="1" dirty="0" smtClean="0"/>
              <a:t>Average effective received power</a:t>
            </a:r>
            <a:r>
              <a:rPr lang="en-US" altLang="zh-CN" sz="1600" dirty="0" smtClean="0"/>
              <a:t>: total received power at the target node averaged by the total number of AP and STA in one interfering BSS assuming all these nodes in this interfering BSS are transmitting.</a:t>
            </a:r>
          </a:p>
          <a:p>
            <a:endParaRPr lang="en-US" altLang="zh-CN" dirty="0" smtClean="0"/>
          </a:p>
          <a:p>
            <a:pPr lvl="1"/>
            <a:endParaRPr lang="zh-CN" altLang="en-US" sz="1600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2727325" y="4724400"/>
          <a:ext cx="4527550" cy="1749425"/>
        </p:xfrm>
        <a:graphic>
          <a:graphicData uri="http://schemas.openxmlformats.org/presentationml/2006/ole">
            <p:oleObj spid="_x0000_s10241" name="公式" r:id="rId4" imgW="3670200" imgH="1422360" progId="Equation.3">
              <p:embed/>
            </p:oleObj>
          </a:graphicData>
        </a:graphic>
      </p:graphicFrame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Step 1: Long Term SNR/SINR Calibration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Step 1: Long Term SNR/SINR Calibration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85800" y="1828800"/>
            <a:ext cx="3505200" cy="42672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Illustrative example by considering 11ac OBSS enterprise scenario [5]</a:t>
            </a:r>
          </a:p>
          <a:p>
            <a:pPr lvl="1"/>
            <a:endParaRPr lang="en-US" altLang="zh-CN" sz="1800" dirty="0" smtClean="0"/>
          </a:p>
        </p:txBody>
      </p:sp>
      <p:pic>
        <p:nvPicPr>
          <p:cNvPr id="11" name="图片 10" descr="D:\新员工试用\工作输出\20140103-20140108 SLS校准Step2\Step2 results\ENAP\SNR &amp; SINR_dB_all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362200"/>
            <a:ext cx="5274310" cy="366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7244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Metric: </a:t>
            </a:r>
          </a:p>
          <a:p>
            <a:pPr lvl="1" algn="just">
              <a:spcAft>
                <a:spcPts val="600"/>
              </a:spcAft>
            </a:pPr>
            <a:r>
              <a:rPr lang="en-US" altLang="zh-CN" sz="1800" dirty="0" smtClean="0"/>
              <a:t>CDF of instantaneous SNR/SINR of each potential communication link</a:t>
            </a:r>
            <a:endParaRPr lang="zh-CN" altLang="zh-CN" sz="1800" dirty="0" smtClean="0"/>
          </a:p>
          <a:p>
            <a:pPr algn="just"/>
            <a:r>
              <a:rPr lang="en-US" altLang="zh-CN" dirty="0" smtClean="0">
                <a:latin typeface="+mj-lt"/>
              </a:rPr>
              <a:t>Method:</a:t>
            </a:r>
            <a:endParaRPr lang="zh-CN" altLang="zh-CN" dirty="0" smtClean="0">
              <a:latin typeface="+mj-lt"/>
            </a:endParaRPr>
          </a:p>
          <a:p>
            <a:pPr lvl="1" algn="just"/>
            <a:r>
              <a:rPr lang="en-US" altLang="zh-CN" sz="1800" i="1" dirty="0" smtClean="0"/>
              <a:t>Signal power</a:t>
            </a:r>
            <a:r>
              <a:rPr lang="en-US" altLang="zh-CN" sz="1800" dirty="0" smtClean="0"/>
              <a:t>: received signal power from the transmitting STA to the receiving STA within a BSS.</a:t>
            </a:r>
            <a:endParaRPr lang="zh-CN" altLang="zh-CN" sz="1800" dirty="0" smtClean="0"/>
          </a:p>
          <a:p>
            <a:pPr lvl="1" algn="just">
              <a:spcAft>
                <a:spcPts val="600"/>
              </a:spcAft>
            </a:pPr>
            <a:r>
              <a:rPr lang="en-US" altLang="zh-CN" sz="1800" i="1" dirty="0" smtClean="0"/>
              <a:t>Interference power</a:t>
            </a:r>
            <a:r>
              <a:rPr lang="en-US" altLang="zh-CN" sz="1800" dirty="0" smtClean="0"/>
              <a:t>: sum of all interfering STAs/APs based on PHY system simulation.</a:t>
            </a:r>
            <a:endParaRPr lang="en-US" altLang="zh-CN" sz="2600" dirty="0" smtClean="0"/>
          </a:p>
          <a:p>
            <a:pPr algn="just"/>
            <a:r>
              <a:rPr lang="en-US" altLang="zh-CN" dirty="0" smtClean="0">
                <a:latin typeface="+mj-lt"/>
              </a:rPr>
              <a:t>Simple MAC assumption can be assumed, such as CCA-only mechanism mentioned in [1].</a:t>
            </a:r>
            <a:endParaRPr lang="zh-CN" altLang="zh-CN" dirty="0" smtClean="0">
              <a:latin typeface="+mj-lt"/>
            </a:endParaRPr>
          </a:p>
          <a:p>
            <a:pPr lvl="0">
              <a:buNone/>
            </a:pPr>
            <a:endParaRPr lang="en-US" altLang="zh-CN" sz="1400" i="1" dirty="0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Jan. 2014</a:t>
            </a:r>
            <a:endParaRPr 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26689" y="6475413"/>
            <a:ext cx="2317236" cy="184666"/>
          </a:xfrm>
          <a:noFill/>
        </p:spPr>
        <p:txBody>
          <a:bodyPr/>
          <a:lstStyle/>
          <a:p>
            <a:r>
              <a:rPr lang="en-US" dirty="0" smtClean="0"/>
              <a:t>Zhang </a:t>
            </a:r>
            <a:r>
              <a:rPr lang="en-US" dirty="0" err="1" smtClean="0"/>
              <a:t>Jiayin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Technologies)</a:t>
            </a:r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077200" cy="1066800"/>
          </a:xfrm>
        </p:spPr>
        <p:txBody>
          <a:bodyPr/>
          <a:lstStyle/>
          <a:p>
            <a:pPr lvl="0"/>
            <a:r>
              <a:rPr lang="en-US" altLang="zh-CN" dirty="0" smtClean="0"/>
              <a:t>Step 2: Instantaneous SNR/SINR Calibration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12122</TotalTime>
  <Words>959</Words>
  <Application>Microsoft Office PowerPoint</Application>
  <PresentationFormat>全屏显示(4:3)</PresentationFormat>
  <Paragraphs>200</Paragraphs>
  <Slides>15</Slides>
  <Notes>5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7" baseType="lpstr">
      <vt:lpstr>802-11-Submission</vt:lpstr>
      <vt:lpstr>公式</vt:lpstr>
      <vt:lpstr>Further Considerations on  Calibration of System Level Simulation</vt:lpstr>
      <vt:lpstr>Abstract</vt:lpstr>
      <vt:lpstr>Background (1/2)</vt:lpstr>
      <vt:lpstr>Background (2/2)</vt:lpstr>
      <vt:lpstr>Why Calibration?</vt:lpstr>
      <vt:lpstr>Calibration Scenario Selection</vt:lpstr>
      <vt:lpstr>Step 1: Long Term SNR/SINR Calibration</vt:lpstr>
      <vt:lpstr>Step 1: Long Term SNR/SINR Calibration</vt:lpstr>
      <vt:lpstr>Step 2: Instantaneous SNR/SINR Calibration</vt:lpstr>
      <vt:lpstr>Step 3: PHY SLS Calibration</vt:lpstr>
      <vt:lpstr>Step 4: Integrated SLS Calibration</vt:lpstr>
      <vt:lpstr>Further Consideration on SLS Calibration</vt:lpstr>
      <vt:lpstr>Summary</vt:lpstr>
      <vt:lpstr>Reference</vt:lpstr>
      <vt:lpstr>Appendix:  Parameters for Calibration in Step 1</vt:lpstr>
    </vt:vector>
  </TitlesOfParts>
  <Company>Nortel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Jiayin Zhang</cp:lastModifiedBy>
  <cp:revision>567</cp:revision>
  <cp:lastPrinted>1998-02-10T13:28:06Z</cp:lastPrinted>
  <dcterms:created xsi:type="dcterms:W3CDTF">2008-11-13T20:03:38Z</dcterms:created>
  <dcterms:modified xsi:type="dcterms:W3CDTF">2014-01-21T20:08:46Z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(12)O48q+nWDiKNAVXoAwq58w7ATF5BZpxUzus1FEuepahc6BRLUWdfXeHQFTCUY0LJynFgfmRNU_x000d_
PZlAVy+j0r6pbeuIxbCv7zm54tdGUTenC+fdWj+EkD9kO+vczhcXo9IfkrW6BOACqpJOGPFA_x000d_
b3+UzHa360cTA4KRiFcTkxb/cR0sXs+mhv1+XcNJAP3WBzCq/jPscsbCcwrSAw+O6ChtOcHz_x000d_
JjE9Pkl7JA2jDpQrST</vt:lpwstr>
  </property>
  <property fmtid="{D5CDD505-2E9C-101B-9397-08002B2CF9AE}" pid="3" name="_ms_pID_7253431">
    <vt:lpwstr>FpY+oSXUXZZ5P+ad/3E3wrePgvIyAw8dm60vD2KQb2MDMn5fPtxXX+_x000d_
P9jZCiPtNqO9uybswEsbo0C/hXyFtMaOCWGELZ26n1uWEIyV81UXcUY2+BGOhLPAERBwN0G3_x000d_
/ldUwk2nlgNhstTuxBAHVg0NDwiHWIkvY38069bHX2dh38qjQ1XPesHUCJg3EeVq98SLQHbS_x000d_
5QSVGt058597VV4riHb3v7CgkDmBfsP27kcg</vt:lpwstr>
  </property>
  <property fmtid="{D5CDD505-2E9C-101B-9397-08002B2CF9AE}" pid="4" name="_ms_pID_7253432">
    <vt:lpwstr>n8zstkjD1JeYWf9C+pMRzQd+RmMCDWyAQG4O_x000d_
Yh6xGhCDGmJ4CdzuEXQqX3nrwDg+cRiKG4raVAv6j9eCeo/nmEBn28zUWR3FmcShhUtLDZo3_x000d_
NrECc9qcWX/iG5yi99sJkx1dWyCjI4bkyyEqBCxjqosGAg48aeKgRCaJFTPThjqBT91EEMa9_x000d_
FrQ4IvR4XdA/acYdH9RvhtSLLLE5anVT/+sf1sUYcmyAo1ienlxvv8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+rLw+bNMH3ljaex6P2_x000d_
ur4cQoTrgZ+8Af+pfRJXiE7WEwUXroiIro58zbKgtO14QFvOZVLUWX5XGs/k/UCIGF/javBk_x000d_
ToOgAGPceulM8JophB9VLOQb6jdgTJLOuMRuaw26bQAW5dRQfCx3fCHp6ghxnqhvCCwkDI/b_x000d_
UcPPuNIZ5CiBtYa1sbDj+RimS3zf7GVXFWlEGuwQ4QTu0+kl1JdDsamzY85xc2cxBqLXnRo9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5tJz1GrpJ/xRPE4B7Gb7E0RKNkVKgn9Lg3TmKE8dfQ9Y/07ClZLe+rBcAdtN+qxJxKkwjKbP_x000d_
6vDONn3ZoO46msBOP/CBs1t9swk8q6kvF1+YGXJx5mYJGiOqwexfrAgX5vPPyXrsKTUBi0xR_x000d_
3bPZfQUnjHs7f+d1CqLdoAnl3LXphzNpXPO//aewBu+mH2L6xCVNXVnvseg0860L4USECayT_x000d_
MfLI32Kfg8810Cqm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JSZfoEPyLL5jeJnBE/iiQzg007wG7cTPvmsuEkT9h1DDvdZw1Sm6BrVI_x000d_
BC0pfkfwTnO5IdY13K2VIDTnpwglajxzEJu060E5ri/4ROiifuDMdRS7DEMXXhwXf2mSMKr7_x000d_
rh4qxNAkOaOGzC6rkVFA9MPVqgfVpNSy5XjXYve7VVyGtW1ptca4aSHxhi/bv9Z51BTQek5k_x000d_
hYBooB55Ubn1a1t6JX/EpR5FNnQfh1zByh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rlX1SJttBKeVeBLaXT+nPUr8Ae2pf3UdWi6w8W_x000d_
aTA/xcu9hgcIXWK0uWWJ9GWzOQXHRhTH1O9DejYkSiON2snF0qTNO2Q3ju8sY+zLyIQX4qSs_x000d_
cdAg6cm59ykcqkvDMuDI/H8AzK666XMIQMs+vy7CfKY4OQWsftKvkRgTmyVPOE+uK1jD/dO9_x000d_
bViFQWEWfFyB0URct10ZeCzq+h4H4+s2hy5oP5gLE0f+ihDULigN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532fMxcmMpZQy6hZdl78_x000d_
UXALCYfml7lf7bOglJCHChoHvamKKhzrQdHOsOjnKhxujwfXHLstuG7cEdLVryWhZc1z4iCC_x000d_
gEh7X1jZxjj/rtBRnpFeoA5OqABo8JH70ZqWvZVl8/3c5WjpcFF+7zcghO3hnC+LLpQoz14D_x000d_
96afrWavlBixWUVmt2JKFHYw7RlfE5RfmifkD91iNNvCTSRzZ8mHkqxNHVYQznnzo/PFjI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G7_x000d_
JdibvoLfbi2tF+J7QOBoA84n62FvoTVMqgG7bGqjDONkfnRlcPvzfFqn/IPkqWkvIqvSm5pl_x000d_
9tQ2C8WfKCB/oBOh0NYJjc1/GZ+gW6enR23WDrq9BbC9X3wbXgdmAG9c8TnDUgBxDDznaQtD_x000d_
dY9y+NUdETqHPKyNhfJ8dqcP52FlHasepniFKtgnKzg0ssSJAG2K2w1YpYP/vcvIMx8wtuQM_x000d_
7azKHTUwWxXTMS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iWTFwKiwI43zrITGQxTJs5z/fw5C9zvG/Qp9aURgFeWlhDIshOj0tmrBMP_x000d_
OeboHpbtys7TPLIMAflbRS8v/5a5j/mJK07lMvanB91bxzofpMwdIcbUGlTUwv/1Ksbp2P3F_x000d_
1nkg9FezeLab2EVsuHuLblGkPqxolsWn0UdEUwgNs/yg2VTcBJ8tYJWAIY2/+OPb0QkXjO9j_x000d_
RHQPnUjXp+7FgSW30aY2MIU3pdo+SYtH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k3JHpFQmtR+8M+Cet91oaEaKuBAf9hsAwj0EpjCu_x000d_
kBdnshvuQUcps3HJJ06urik1ZMqhnFHWgmkerQPe/n7jyb28UHh9wOGC6rnP5H3mKM45dVvq_x000d_
Jj07r0SvB05kCSwpRvgkb5sbUH3KyfbOdXNB6vy36BoGnOjRF2W5F5arLteI+dqlLPPP+Lwv_x000d_
UVjJDF0zYVEuZJL2P1tzZRBG1R5t/nw9gqE5U1l3zJK8yFcJNT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UV61SWg5mRn6IF7rPsxWFZ_x000d_
uQyJCXjlxJQXW0u04wvKP/RsXujBNT8q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BCWt_x000d_ 04txGRY/Q7+zJylFmu9Rzahc30dG/A==</vt:lpwstr>
  </property>
  <property fmtid="{D5CDD505-2E9C-101B-9397-08002B2CF9AE}" pid="27" name="_ms_pID_72534312_00">
    <vt:lpwstr>_ms_pID_72534312</vt:lpwstr>
  </property>
  <property fmtid="{D5CDD505-2E9C-101B-9397-08002B2CF9AE}" pid="28" name="sflag">
    <vt:lpwstr>1390334058</vt:lpwstr>
  </property>
</Properties>
</file>