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41" r:id="rId4"/>
    <p:sldId id="331" r:id="rId5"/>
    <p:sldId id="332" r:id="rId6"/>
    <p:sldId id="339" r:id="rId7"/>
    <p:sldId id="324" r:id="rId8"/>
    <p:sldId id="333" r:id="rId9"/>
    <p:sldId id="334" r:id="rId10"/>
    <p:sldId id="340" r:id="rId11"/>
    <p:sldId id="337" r:id="rId12"/>
    <p:sldId id="338" r:id="rId13"/>
    <p:sldId id="342" r:id="rId14"/>
    <p:sldId id="343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86380" autoAdjust="0"/>
  </p:normalViewPr>
  <p:slideViewPr>
    <p:cSldViewPr>
      <p:cViewPr varScale="1">
        <p:scale>
          <a:sx n="78" d="100"/>
          <a:sy n="78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952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95238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Page </a:t>
            </a:r>
            <a:fld id="{43EFBEAE-DBFA-41AD-BF36-CD51889B488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0" y="96238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962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2218" y="9000620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Page </a:t>
            </a:r>
            <a:fld id="{D3B856DE-C487-4354-822F-7977CD4094A8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F8D985-9394-4CAB-AA8B-64752A97D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802.11-14/0045r1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86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828800"/>
          </a:xfrm>
          <a:noFill/>
        </p:spPr>
        <p:txBody>
          <a:bodyPr/>
          <a:lstStyle/>
          <a:p>
            <a:r>
              <a:rPr lang="en-US" dirty="0" smtClean="0"/>
              <a:t>E-Education Analysis</a:t>
            </a:r>
            <a:br>
              <a:rPr lang="en-US" dirty="0" smtClean="0"/>
            </a:br>
            <a:r>
              <a:rPr lang="en-US" dirty="0" smtClean="0"/>
              <a:t>HEW SG </a:t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717369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1401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1737"/>
              </p:ext>
            </p:extLst>
          </p:nvPr>
        </p:nvGraphicFramePr>
        <p:xfrm>
          <a:off x="569976" y="3657600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" name="Document" r:id="rId5" imgW="8277509" imgH="2784379" progId="Word.Document.8">
                  <p:embed/>
                </p:oleObj>
              </mc:Choice>
              <mc:Fallback>
                <p:oleObj name="Document" r:id="rId5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76" y="3657600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DSP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Channel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81456" y="1451663"/>
            <a:ext cx="6987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situation is controlled, AP channels can be preset</a:t>
            </a:r>
          </a:p>
          <a:p>
            <a:r>
              <a:rPr lang="en-US" sz="2000" dirty="0" smtClean="0"/>
              <a:t>Example is extreme for 36 classrooms, worse case layout</a:t>
            </a:r>
            <a:endParaRPr 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74" y="2362200"/>
            <a:ext cx="7392917" cy="375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20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Assuming 2SS for the STA, and using SU MIMO</a:t>
            </a:r>
          </a:p>
          <a:p>
            <a:r>
              <a:rPr lang="en-US" dirty="0" smtClean="0"/>
              <a:t>With DSC 10 Channels (40MHz)</a:t>
            </a:r>
          </a:p>
          <a:p>
            <a:r>
              <a:rPr lang="en-US" dirty="0" smtClean="0"/>
              <a:t>Without DSC 20 Channels (20MHz)</a:t>
            </a:r>
          </a:p>
          <a:p>
            <a:r>
              <a:rPr lang="en-US" dirty="0" smtClean="0"/>
              <a:t>Signal strength within each class is &gt;-45dBm hence can use 256 QAM 5/6</a:t>
            </a:r>
          </a:p>
          <a:p>
            <a:pPr lvl="1"/>
            <a:r>
              <a:rPr lang="en-US" dirty="0" smtClean="0"/>
              <a:t>11ac PHY Rate for 40MHz, 2SS is 400Mbps (10 Channels)</a:t>
            </a:r>
          </a:p>
          <a:p>
            <a:pPr lvl="2"/>
            <a:r>
              <a:rPr lang="en-US" dirty="0" smtClean="0"/>
              <a:t>Max Throughput 344Mbps (131k </a:t>
            </a:r>
            <a:r>
              <a:rPr lang="en-US" dirty="0" err="1" smtClean="0"/>
              <a:t>agg</a:t>
            </a:r>
            <a:r>
              <a:rPr lang="en-US" dirty="0" smtClean="0"/>
              <a:t>)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Say 240Mbps throughput</a:t>
            </a:r>
            <a:r>
              <a:rPr lang="en-US" dirty="0" smtClean="0"/>
              <a:t>*</a:t>
            </a:r>
          </a:p>
          <a:p>
            <a:pPr lvl="1"/>
            <a:r>
              <a:rPr lang="en-US" dirty="0" smtClean="0"/>
              <a:t>11ac PHY Rate for 20MHz, 2SS is 173Mbps </a:t>
            </a:r>
            <a:r>
              <a:rPr lang="en-US" sz="1600" dirty="0" smtClean="0"/>
              <a:t>(3/4 rate, 5/6 is excluded)</a:t>
            </a:r>
          </a:p>
          <a:p>
            <a:pPr lvl="2"/>
            <a:r>
              <a:rPr lang="en-US" dirty="0" smtClean="0"/>
              <a:t>Max Throughput 150Mbps (65k </a:t>
            </a:r>
            <a:r>
              <a:rPr lang="en-US" dirty="0" err="1" smtClean="0"/>
              <a:t>agg</a:t>
            </a:r>
            <a:r>
              <a:rPr lang="en-US" dirty="0" smtClean="0"/>
              <a:t> – 131k exceeds length)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Say 105Mbps throughput*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Improvement is 2.28                 </a:t>
            </a:r>
            <a:r>
              <a:rPr lang="en-US" sz="2000" dirty="0" smtClean="0"/>
              <a:t>Downlink </a:t>
            </a:r>
            <a:r>
              <a:rPr lang="en-US" sz="2000" dirty="0" smtClean="0"/>
              <a:t>could use MU-MIMO?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1800" b="0" i="1" dirty="0" smtClean="0"/>
              <a:t>*Assuming EDCA Overhead.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11ac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1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Unclear what the Use Case requirement is.</a:t>
            </a:r>
          </a:p>
          <a:p>
            <a:pPr lvl="1"/>
            <a:r>
              <a:rPr lang="en-US" dirty="0" smtClean="0"/>
              <a:t>20 Mbps?</a:t>
            </a:r>
          </a:p>
          <a:p>
            <a:r>
              <a:rPr lang="en-US" dirty="0" smtClean="0"/>
              <a:t>Downlink would be multicast?</a:t>
            </a:r>
          </a:p>
          <a:p>
            <a:endParaRPr lang="en-US" dirty="0"/>
          </a:p>
          <a:p>
            <a:r>
              <a:rPr lang="en-US" dirty="0" smtClean="0"/>
              <a:t>With DSC ~240Mbps per class (6Mbps per pupil)</a:t>
            </a:r>
          </a:p>
          <a:p>
            <a:r>
              <a:rPr lang="en-US" dirty="0" smtClean="0"/>
              <a:t>Without DSC ~ 105Mbps per class (2.6Mbps per pupil)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 sure what the ‘gap’ is, but hopefully this quick analysis will help determine it.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Use Case Requirement?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Isolation between classrooms could be improved by antenna directivity</a:t>
            </a:r>
          </a:p>
          <a:p>
            <a:r>
              <a:rPr lang="en-US" dirty="0" smtClean="0"/>
              <a:t>With 11ac SU-MIMO, DSC provides 240Mbps per classroom throughput</a:t>
            </a:r>
          </a:p>
          <a:p>
            <a:r>
              <a:rPr lang="en-US" dirty="0" smtClean="0"/>
              <a:t>Without DSC SU-MIMO provides ~105Mbps per classroom throughput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Improvement of x2.28 per classroom.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“Fast” connection – is this satisfied with 11ai?</a:t>
            </a:r>
          </a:p>
          <a:p>
            <a:r>
              <a:rPr lang="en-US" dirty="0" smtClean="0"/>
              <a:t>Interference/OBSS greatly improved by DSC and also by antenna positioning.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47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My personal opinion is that 11ac provides sufficient data throughput and efficiency and not easy to see any need for improvement.  </a:t>
            </a:r>
          </a:p>
          <a:p>
            <a:r>
              <a:rPr lang="en-US" dirty="0" smtClean="0"/>
              <a:t>The basic need is for higher channel re-use so that the higher BWs can be used.  </a:t>
            </a:r>
          </a:p>
          <a:p>
            <a:endParaRPr lang="en-US" dirty="0"/>
          </a:p>
          <a:p>
            <a:r>
              <a:rPr lang="en-US" dirty="0" smtClean="0"/>
              <a:t>Channel re-use can be improved with DSC but also by not using </a:t>
            </a:r>
            <a:r>
              <a:rPr lang="en-US" dirty="0" err="1" smtClean="0"/>
              <a:t>omni</a:t>
            </a:r>
            <a:r>
              <a:rPr lang="en-US" dirty="0" smtClean="0"/>
              <a:t>-directional antennas.  </a:t>
            </a:r>
          </a:p>
          <a:p>
            <a:pPr lvl="1"/>
            <a:r>
              <a:rPr lang="en-US" dirty="0" smtClean="0"/>
              <a:t>Corner antennas, such as used in cellular for example.</a:t>
            </a:r>
          </a:p>
          <a:p>
            <a:pPr lvl="1"/>
            <a:r>
              <a:rPr lang="en-US" dirty="0" smtClean="0"/>
              <a:t>Easy to do if a ‘managed’ network.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2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This presentation looks at the E-Education HEW Use Case. 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See also:</a:t>
            </a:r>
            <a:endParaRPr lang="en-US" sz="1800" dirty="0"/>
          </a:p>
          <a:p>
            <a:pPr eaLnBrk="1" hangingPunct="1">
              <a:defRPr/>
            </a:pPr>
            <a:r>
              <a:rPr lang="en-US" sz="1800" dirty="0"/>
              <a:t>Use Case Dense Apartments 13/1487r2</a:t>
            </a:r>
          </a:p>
          <a:p>
            <a:pPr lvl="1" eaLnBrk="1" hangingPunct="1">
              <a:defRPr/>
            </a:pPr>
            <a:r>
              <a:rPr lang="en-US" sz="1400" dirty="0"/>
              <a:t>“Single” apartment complex </a:t>
            </a:r>
            <a:r>
              <a:rPr lang="en-US" sz="1400" dirty="0">
                <a:solidFill>
                  <a:srgbClr val="FF0000"/>
                </a:solidFill>
              </a:rPr>
              <a:t>2.4 to 2.96 </a:t>
            </a:r>
            <a:r>
              <a:rPr lang="en-US" sz="1400" dirty="0"/>
              <a:t>improvement in throughput per apartment (using DSC and Channel; Selection)</a:t>
            </a:r>
          </a:p>
          <a:p>
            <a:pPr lvl="1" eaLnBrk="1" hangingPunct="1">
              <a:defRPr/>
            </a:pPr>
            <a:r>
              <a:rPr lang="en-US" sz="1400" dirty="0"/>
              <a:t>“Double” apartment complex </a:t>
            </a:r>
            <a:r>
              <a:rPr lang="en-US" sz="1400" dirty="0">
                <a:solidFill>
                  <a:srgbClr val="FF0000"/>
                </a:solidFill>
              </a:rPr>
              <a:t>3.3 to 4.12 </a:t>
            </a:r>
            <a:r>
              <a:rPr lang="en-US" sz="1400" dirty="0"/>
              <a:t>improvement in throughput per apartment (using DSC and Channel; Selection)</a:t>
            </a:r>
          </a:p>
          <a:p>
            <a:pPr eaLnBrk="1" hangingPunct="1">
              <a:defRPr/>
            </a:pPr>
            <a:r>
              <a:rPr lang="en-US" sz="1800" dirty="0"/>
              <a:t>Airport Capacity 13/1489r4</a:t>
            </a:r>
          </a:p>
          <a:p>
            <a:pPr lvl="1" eaLnBrk="1" hangingPunct="1">
              <a:defRPr/>
            </a:pPr>
            <a:r>
              <a:rPr lang="en-US" sz="1400" dirty="0"/>
              <a:t>Can be satisfied by existing technology </a:t>
            </a:r>
          </a:p>
          <a:p>
            <a:pPr eaLnBrk="1" hangingPunct="1">
              <a:defRPr/>
            </a:pPr>
            <a:r>
              <a:rPr lang="en-US" sz="2000" dirty="0"/>
              <a:t>E-Education 14/0045</a:t>
            </a:r>
          </a:p>
          <a:p>
            <a:pPr lvl="1" eaLnBrk="1" hangingPunct="1">
              <a:defRPr/>
            </a:pPr>
            <a:r>
              <a:rPr lang="en-US" sz="1400" dirty="0"/>
              <a:t>Improvement of </a:t>
            </a:r>
            <a:r>
              <a:rPr lang="en-US" sz="1400" dirty="0">
                <a:solidFill>
                  <a:srgbClr val="FF0000"/>
                </a:solidFill>
              </a:rPr>
              <a:t>2.28 </a:t>
            </a:r>
            <a:r>
              <a:rPr lang="en-US" sz="1400" dirty="0"/>
              <a:t>in throughput per classroom using DSC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Pico Cell 14/0048</a:t>
            </a:r>
          </a:p>
          <a:p>
            <a:pPr marL="685800" lvl="2" indent="-342900" eaLnBrk="1" hangingPunct="1">
              <a:defRPr/>
            </a:pPr>
            <a:r>
              <a:rPr lang="en-US" sz="1400" dirty="0"/>
              <a:t>Improvement of </a:t>
            </a:r>
            <a:r>
              <a:rPr lang="en-US" sz="1400" dirty="0">
                <a:solidFill>
                  <a:srgbClr val="FF0000"/>
                </a:solidFill>
              </a:rPr>
              <a:t>7.58  </a:t>
            </a:r>
            <a:r>
              <a:rPr lang="en-US" sz="1400" dirty="0"/>
              <a:t>in in capacity using DSC in cell cluster pattern (see 13/1290)</a:t>
            </a:r>
          </a:p>
          <a:p>
            <a:pPr marL="685800" lvl="2" indent="-342900" eaLnBrk="1" hangingPunct="1">
              <a:defRPr/>
            </a:pPr>
            <a:r>
              <a:rPr lang="en-US" sz="1400" dirty="0"/>
              <a:t>“Street” Pico cell can be satisfied with existing technology </a:t>
            </a:r>
            <a:endParaRPr lang="en-US" sz="2200" dirty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/>
              <a:t>DSC is explained in 13/1012 and 13/1290</a:t>
            </a:r>
            <a:endParaRPr lang="en-US" sz="1600" dirty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look at the prime HEW Use Cases and see what is theoretically possible using known techniques.</a:t>
            </a:r>
          </a:p>
          <a:p>
            <a:r>
              <a:rPr lang="en-US" dirty="0" smtClean="0"/>
              <a:t>Then to determine if there is a “gap” that can lead to a requirement for HEW.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pic>
        <p:nvPicPr>
          <p:cNvPr id="40963" name="Picture 1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2330450"/>
            <a:ext cx="346233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1e e-Education</a:t>
            </a:r>
          </a:p>
        </p:txBody>
      </p:sp>
      <p:sp>
        <p:nvSpPr>
          <p:cNvPr id="40965" name="Content Placeholder 2"/>
          <p:cNvSpPr txBox="1">
            <a:spLocks/>
          </p:cNvSpPr>
          <p:nvPr/>
        </p:nvSpPr>
        <p:spPr bwMode="auto">
          <a:xfrm>
            <a:off x="152400" y="1447800"/>
            <a:ext cx="5562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1800" b="1"/>
              <a:t>Scenario Characteristics: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Dense STAs (40~60 STAs) in one classroom with one AP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20~30 classrooms in one typical school building (3~6 floors)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Thus, nearby 1,000 STAs with 20~30 APs within a building space.</a:t>
            </a:r>
          </a:p>
        </p:txBody>
      </p:sp>
      <p:sp>
        <p:nvSpPr>
          <p:cNvPr id="40966" name="Content Placeholder 25"/>
          <p:cNvSpPr txBox="1">
            <a:spLocks/>
          </p:cNvSpPr>
          <p:nvPr/>
        </p:nvSpPr>
        <p:spPr bwMode="auto">
          <a:xfrm>
            <a:off x="1524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58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1800" b="1"/>
              <a:t>Typical  education applications: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Video streaming among teacher and students;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Teachers/Students  demonstrate theirs desktop to others;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File transfer and sharing;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4+ subgroup in one classroom with multicasting traffic for screen sharing or video;</a:t>
            </a:r>
          </a:p>
          <a:p>
            <a:pPr lvl="1">
              <a:spcBef>
                <a:spcPct val="20000"/>
              </a:spcBef>
            </a:pPr>
            <a:r>
              <a:rPr lang="en-US" altLang="zh-CN" sz="1400"/>
              <a:t>Throughput assumption: longtime/stable throughput in one classroom &gt;= 20 Mbps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1800" b="1"/>
              <a:t>Challenges and Issues:</a:t>
            </a:r>
            <a:r>
              <a:rPr lang="zh-CN" altLang="en-US" sz="1800" b="1"/>
              <a:t> </a:t>
            </a:r>
            <a:endParaRPr lang="en-US" altLang="zh-CN" sz="1800" b="1"/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Fast Connection: Very long STAs registering time (1~5 minutes) delay the start of a class;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Interference Control and Delay Optimization: 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zh-CN" sz="1400"/>
              <a:t>Annoying lag in screen sharing, video streaming and command response (sometimes it is longer than 20 seconds)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zh-CN" sz="1400"/>
              <a:t>Very low bandwidth for e-homework submission in the same period. 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1400"/>
          </a:p>
        </p:txBody>
      </p:sp>
      <p:pic>
        <p:nvPicPr>
          <p:cNvPr id="40967" name="Picture 1175" descr="classmate 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6365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178" descr="http://img2.zol.com.cn/product/15_240x180/443/cejg65HF9tRB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73250"/>
            <a:ext cx="129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B6AD6F26-514F-47A0-AFF2-610D7E7B4C70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40970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34875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2013</a:t>
            </a:r>
            <a:endParaRPr lang="en-CA" sz="180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609600"/>
            <a:ext cx="8280400" cy="727075"/>
          </a:xfrm>
        </p:spPr>
        <p:txBody>
          <a:bodyPr/>
          <a:lstStyle/>
          <a:p>
            <a:pPr algn="l"/>
            <a:r>
              <a:rPr lang="en-US" altLang="zh-CN" smtClean="0"/>
              <a:t>1e e-Education</a:t>
            </a:r>
            <a:endParaRPr lang="en-CA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4319588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600" u="sng" smtClean="0"/>
              <a:t>Pre-Conditions</a:t>
            </a:r>
          </a:p>
          <a:p>
            <a:pPr marL="0" indent="0">
              <a:buFontTx/>
              <a:buNone/>
            </a:pPr>
            <a:r>
              <a:rPr lang="en-US" sz="1400" b="0" smtClean="0"/>
              <a:t>WLAN is deployed in a each classroom of a campus in order to provide communication tools for e-Education.</a:t>
            </a:r>
          </a:p>
          <a:p>
            <a:pPr marL="0" indent="0">
              <a:buFontTx/>
              <a:buNone/>
            </a:pPr>
            <a:r>
              <a:rPr lang="en-US" sz="1600" u="sng" smtClean="0"/>
              <a:t>Environment </a:t>
            </a:r>
          </a:p>
          <a:p>
            <a:pPr marL="0" indent="0">
              <a:buFontTx/>
              <a:buNone/>
            </a:pPr>
            <a:r>
              <a:rPr lang="en-US" sz="1400" b="0" smtClean="0"/>
              <a:t>Dense STAs (40~60 STAs) in one classroom with one AP. 20~30 classrooms in one typical school building (3~6 floors). </a:t>
            </a:r>
          </a:p>
          <a:p>
            <a:pPr marL="0" indent="0">
              <a:buFontTx/>
              <a:buNone/>
            </a:pPr>
            <a:r>
              <a:rPr lang="en-US" sz="1400" b="0" smtClean="0"/>
              <a:t>Nearby 1,000 STAs with 20~30 APs within a building space.</a:t>
            </a:r>
          </a:p>
          <a:p>
            <a:pPr marL="0" indent="0">
              <a:buFontTx/>
              <a:buNone/>
            </a:pPr>
            <a:r>
              <a:rPr lang="en-US" sz="1600" u="sng" smtClean="0"/>
              <a:t>Applications</a:t>
            </a:r>
          </a:p>
          <a:p>
            <a:pPr marL="0" indent="0">
              <a:buFontTx/>
              <a:buNone/>
            </a:pPr>
            <a:r>
              <a:rPr lang="en-US" sz="1400" b="0" smtClean="0"/>
              <a:t>Video streaming among teacher and students;</a:t>
            </a:r>
          </a:p>
          <a:p>
            <a:pPr marL="0" indent="0">
              <a:buFontTx/>
              <a:buNone/>
            </a:pPr>
            <a:r>
              <a:rPr lang="en-US" sz="1400" b="0" smtClean="0"/>
              <a:t>Teachers/Students demonstrate theirs desktop to others;</a:t>
            </a:r>
          </a:p>
          <a:p>
            <a:pPr marL="0" indent="0">
              <a:buFontTx/>
              <a:buNone/>
            </a:pPr>
            <a:r>
              <a:rPr lang="en-US" sz="1400" b="0" smtClean="0"/>
              <a:t>File transfer and sharing;</a:t>
            </a:r>
          </a:p>
          <a:p>
            <a:pPr marL="0" indent="0">
              <a:buFontTx/>
              <a:buNone/>
            </a:pPr>
            <a:r>
              <a:rPr lang="en-US" sz="1400" b="0" smtClean="0"/>
              <a:t>4+ subgroup in one classroom with multicasting traffic for screen sharing or video;</a:t>
            </a:r>
          </a:p>
          <a:p>
            <a:pPr marL="0" indent="0">
              <a:buFontTx/>
              <a:buNone/>
            </a:pPr>
            <a:r>
              <a:rPr lang="en-US" sz="1400" b="0" smtClean="0"/>
              <a:t>Throughput assumption: longtime/stable throughput in one classroom &gt;= 20 Mbps</a:t>
            </a:r>
          </a:p>
          <a:p>
            <a:pPr marL="0" indent="0">
              <a:buFontTx/>
              <a:buNone/>
            </a:pPr>
            <a:r>
              <a:rPr lang="en-US" sz="1600" u="sng" smtClean="0"/>
              <a:t> </a:t>
            </a:r>
          </a:p>
        </p:txBody>
      </p:sp>
      <p:sp>
        <p:nvSpPr>
          <p:cNvPr id="41989" name="Rectangle 3"/>
          <p:cNvSpPr txBox="1">
            <a:spLocks noChangeArrowheads="1"/>
          </p:cNvSpPr>
          <p:nvPr/>
        </p:nvSpPr>
        <p:spPr bwMode="auto">
          <a:xfrm>
            <a:off x="4787900" y="1484313"/>
            <a:ext cx="43211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600" b="1" u="sng"/>
              <a:t>Traffic Conditions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in different classrooms belonging to the same managed ESS due to high density deployment.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peer-to-peer networks within each classroom.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Use Case</a:t>
            </a:r>
          </a:p>
          <a:p>
            <a:r>
              <a:rPr lang="en-US" sz="1400">
                <a:solidFill>
                  <a:srgbClr val="000000"/>
                </a:solidFill>
              </a:rPr>
              <a:t>e-Education starts in multiple classrooms simultaneously.</a:t>
            </a:r>
          </a:p>
          <a:p>
            <a:r>
              <a:rPr lang="en-US" sz="1400">
                <a:solidFill>
                  <a:srgbClr val="000000"/>
                </a:solidFill>
              </a:rPr>
              <a:t>Teacher/students demonstrated their desktop to others, video or screens are shared.</a:t>
            </a:r>
          </a:p>
          <a:p>
            <a:pPr eaLnBrk="1" hangingPunct="1">
              <a:spcBef>
                <a:spcPct val="20000"/>
              </a:spcBef>
            </a:pPr>
            <a:endParaRPr lang="en-US" sz="1600" b="1" u="sng"/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C464FA6E-F2E7-4333-AAFD-13E5995A48FA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41991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63760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Classroom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83718"/>
            <a:ext cx="4784725" cy="470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34200" y="2590800"/>
            <a:ext cx="1869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Say 30 x 30ft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40 desks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3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Graham Smith, DSP Group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1D45EC1-4C6A-4C4C-A230-3BDF24B584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3" y="1600200"/>
            <a:ext cx="8775287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47800" y="5943600"/>
            <a:ext cx="1089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err="1" smtClean="0">
                <a:solidFill>
                  <a:srgbClr val="000000"/>
                </a:solidFill>
              </a:rPr>
              <a:t>Ref:Wikipedia</a:t>
            </a:r>
            <a:endParaRPr lang="en-US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5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Building Complex example – one 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2830513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4712208"/>
            <a:ext cx="2737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Assumed 3dB wall loss</a:t>
            </a:r>
          </a:p>
          <a:p>
            <a:r>
              <a:rPr lang="en-US" sz="1800" dirty="0" smtClean="0"/>
              <a:t>10dB Floor loss</a:t>
            </a:r>
            <a:endParaRPr lang="en-US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13" y="3028074"/>
            <a:ext cx="2811463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090" y="1532648"/>
            <a:ext cx="5344081" cy="433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00200" y="5867399"/>
            <a:ext cx="4732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of directivity on antennas could assist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920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Complex Example – Other 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37869"/>
            <a:ext cx="3182937" cy="137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1558925"/>
            <a:ext cx="7335837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2200" y="6058311"/>
            <a:ext cx="495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Note: Without DSC blocked rooms doubles.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2626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80174</TotalTime>
  <Words>994</Words>
  <Application>Microsoft Office PowerPoint</Application>
  <PresentationFormat>On-screen Show (4:3)</PresentationFormat>
  <Paragraphs>161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E-Education Analysis HEW SG  </vt:lpstr>
      <vt:lpstr>Background</vt:lpstr>
      <vt:lpstr>Objective</vt:lpstr>
      <vt:lpstr>PowerPoint Presentation</vt:lpstr>
      <vt:lpstr>1e e-Education</vt:lpstr>
      <vt:lpstr>Classroom </vt:lpstr>
      <vt:lpstr>Channels</vt:lpstr>
      <vt:lpstr>Building Complex example – one side</vt:lpstr>
      <vt:lpstr>Building Complex Example – Other side</vt:lpstr>
      <vt:lpstr>Channel Selection</vt:lpstr>
      <vt:lpstr>11ac Rates</vt:lpstr>
      <vt:lpstr>What is Use Case Requirement?</vt:lpstr>
      <vt:lpstr>Discussion</vt:lpstr>
      <vt:lpstr>Conclusions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Airport Capacity Analysis</dc:title>
  <dc:creator>Graham.Smith@dspg.com</dc:creator>
  <cp:lastModifiedBy>Graham Smith</cp:lastModifiedBy>
  <cp:revision>1576</cp:revision>
  <cp:lastPrinted>1998-02-10T13:28:06Z</cp:lastPrinted>
  <dcterms:created xsi:type="dcterms:W3CDTF">1998-02-10T13:07:52Z</dcterms:created>
  <dcterms:modified xsi:type="dcterms:W3CDTF">2014-01-21T18:29:43Z</dcterms:modified>
</cp:coreProperties>
</file>