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317" r:id="rId3"/>
    <p:sldId id="341" r:id="rId4"/>
    <p:sldId id="331" r:id="rId5"/>
    <p:sldId id="332" r:id="rId6"/>
    <p:sldId id="339" r:id="rId7"/>
    <p:sldId id="324" r:id="rId8"/>
    <p:sldId id="333" r:id="rId9"/>
    <p:sldId id="334" r:id="rId10"/>
    <p:sldId id="340" r:id="rId11"/>
    <p:sldId id="337" r:id="rId12"/>
    <p:sldId id="338" r:id="rId13"/>
    <p:sldId id="342" r:id="rId14"/>
    <p:sldId id="343" r:id="rId15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66FF99"/>
    <a:srgbClr val="FF9966"/>
    <a:srgbClr val="FF9933"/>
    <a:srgbClr val="FFFF00"/>
    <a:srgbClr val="66FF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48" autoAdjust="0"/>
    <p:restoredTop sz="86380" autoAdjust="0"/>
  </p:normalViewPr>
  <p:slideViewPr>
    <p:cSldViewPr>
      <p:cViewPr varScale="1">
        <p:scale>
          <a:sx n="78" d="100"/>
          <a:sy n="78" d="100"/>
        </p:scale>
        <p:origin x="-103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-1728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95235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smtClean="0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732573" cy="215444"/>
          </a:xfrm>
        </p:spPr>
        <p:txBody>
          <a:bodyPr/>
          <a:lstStyle/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95238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201992" y="9001125"/>
            <a:ext cx="49212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mtClean="0"/>
              <a:t>Page </a:t>
            </a:r>
            <a:fld id="{43EFBEAE-DBFA-41AD-BF36-CD51889B4889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6850" y="96238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863" y="96238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CA"/>
              <a:t>Month Year</a:t>
            </a:r>
          </a:p>
        </p:txBody>
      </p:sp>
      <p:sp>
        <p:nvSpPr>
          <p:cNvPr id="9626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02218" y="9000620"/>
            <a:ext cx="49212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CA" smtClean="0"/>
              <a:t>Page </a:t>
            </a:r>
            <a:fld id="{D3B856DE-C487-4354-822F-7977CD4094A8}" type="slidenum">
              <a:rPr lang="en-CA" smtClean="0"/>
              <a:pPr/>
              <a:t>5</a:t>
            </a:fld>
            <a:endParaRPr lang="en-CA" smtClean="0"/>
          </a:p>
        </p:txBody>
      </p:sp>
      <p:sp>
        <p:nvSpPr>
          <p:cNvPr id="962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 cap="flat"/>
        </p:spPr>
      </p:sp>
      <p:sp>
        <p:nvSpPr>
          <p:cNvPr id="9626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F8D985-9394-4CAB-AA8B-64752A97D1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876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802.11-14/0045r1</a:t>
            </a:r>
            <a:endParaRPr lang="en-US" sz="1800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239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86" r:id="rId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 2014</a:t>
            </a:r>
            <a:endParaRPr lang="en-US" sz="1800" dirty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828800"/>
          </a:xfrm>
          <a:noFill/>
        </p:spPr>
        <p:txBody>
          <a:bodyPr/>
          <a:lstStyle/>
          <a:p>
            <a:r>
              <a:rPr lang="en-US" dirty="0" smtClean="0"/>
              <a:t>E-Education Analysis</a:t>
            </a:r>
            <a:br>
              <a:rPr lang="en-US" dirty="0" smtClean="0"/>
            </a:br>
            <a:r>
              <a:rPr lang="en-US" dirty="0" smtClean="0"/>
              <a:t>HEW SG </a:t>
            </a:r>
            <a:br>
              <a:rPr lang="en-US" dirty="0" smtClean="0"/>
            </a:br>
            <a:endParaRPr lang="en-US" sz="2800" dirty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717369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2014-01</a:t>
            </a:r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41401" y="3124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361737"/>
              </p:ext>
            </p:extLst>
          </p:nvPr>
        </p:nvGraphicFramePr>
        <p:xfrm>
          <a:off x="569976" y="3657600"/>
          <a:ext cx="7635875" cy="255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" name="Document" r:id="rId4" imgW="8277509" imgH="2784379" progId="Word.Document.8">
                  <p:embed/>
                </p:oleObj>
              </mc:Choice>
              <mc:Fallback>
                <p:oleObj name="Document" r:id="rId4" imgW="8277509" imgH="2784379" progId="Word.Documen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976" y="3657600"/>
                        <a:ext cx="7635875" cy="2552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Graham Smith, DSP Group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dirty="0" smtClean="0"/>
              <a:t>Channel Selection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81456" y="1451663"/>
            <a:ext cx="698755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As situation is controlled, AP channels can be preset</a:t>
            </a:r>
          </a:p>
          <a:p>
            <a:r>
              <a:rPr lang="en-US" sz="2000" dirty="0" smtClean="0"/>
              <a:t>Example is extreme for 36 classrooms, worse case layout</a:t>
            </a:r>
            <a:endParaRPr lang="en-US" sz="2000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286000"/>
            <a:ext cx="7772400" cy="3966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372098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5029200"/>
          </a:xfrm>
        </p:spPr>
        <p:txBody>
          <a:bodyPr/>
          <a:lstStyle/>
          <a:p>
            <a:r>
              <a:rPr lang="en-US" dirty="0" smtClean="0"/>
              <a:t>Assuming 2SS for the STA, and using SU MIMO</a:t>
            </a:r>
          </a:p>
          <a:p>
            <a:r>
              <a:rPr lang="en-US" dirty="0" smtClean="0"/>
              <a:t>With DSC 10 Channels (40MHz)</a:t>
            </a:r>
          </a:p>
          <a:p>
            <a:r>
              <a:rPr lang="en-US" dirty="0" smtClean="0"/>
              <a:t>Without DSC 20 Channels (20MHz)</a:t>
            </a:r>
          </a:p>
          <a:p>
            <a:r>
              <a:rPr lang="en-US" dirty="0" smtClean="0"/>
              <a:t>Signal strength within each class is &gt;-45dBm hence can use 256 QAM 5/6</a:t>
            </a:r>
          </a:p>
          <a:p>
            <a:pPr lvl="1"/>
            <a:r>
              <a:rPr lang="en-US" dirty="0" smtClean="0"/>
              <a:t>11ac PHY Rate for 40MHz, 2SS is 400Mbps (10 Channels)</a:t>
            </a:r>
          </a:p>
          <a:p>
            <a:pPr lvl="2"/>
            <a:r>
              <a:rPr lang="en-US" dirty="0" smtClean="0"/>
              <a:t>Max Throughput 344Mbps (131k </a:t>
            </a:r>
            <a:r>
              <a:rPr lang="en-US" dirty="0" err="1" smtClean="0"/>
              <a:t>agg</a:t>
            </a:r>
            <a:r>
              <a:rPr lang="en-US" dirty="0" smtClean="0"/>
              <a:t>)</a:t>
            </a:r>
          </a:p>
          <a:p>
            <a:pPr lvl="2"/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Say 240Mbps throughput</a:t>
            </a:r>
            <a:r>
              <a:rPr lang="en-US" dirty="0" smtClean="0"/>
              <a:t>*</a:t>
            </a:r>
          </a:p>
          <a:p>
            <a:pPr lvl="1"/>
            <a:r>
              <a:rPr lang="en-US" dirty="0" smtClean="0"/>
              <a:t>11ac PHY Rate for 20MHz, 2SS is 173Mbps </a:t>
            </a:r>
            <a:r>
              <a:rPr lang="en-US" sz="1600" dirty="0" smtClean="0"/>
              <a:t>(3/4 rate, 5/6 is excluded)</a:t>
            </a:r>
          </a:p>
          <a:p>
            <a:pPr lvl="2"/>
            <a:r>
              <a:rPr lang="en-US" dirty="0" smtClean="0"/>
              <a:t>Max Throughput 150Mbps (65k </a:t>
            </a:r>
            <a:r>
              <a:rPr lang="en-US" dirty="0" err="1" smtClean="0"/>
              <a:t>agg</a:t>
            </a:r>
            <a:r>
              <a:rPr lang="en-US" dirty="0" smtClean="0"/>
              <a:t> – 131k exceeds length)</a:t>
            </a:r>
          </a:p>
          <a:p>
            <a:pPr lvl="2"/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Say 105Mbps throughput*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Downlink could use MU-MIMO?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sz="1800" b="0" i="1" dirty="0" smtClean="0"/>
              <a:t>*Assuming EDCA Overhead.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11ac Rates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2171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Unclear what the Use Case requirement is.</a:t>
            </a:r>
          </a:p>
          <a:p>
            <a:pPr lvl="1"/>
            <a:r>
              <a:rPr lang="en-US" dirty="0" smtClean="0"/>
              <a:t>20 Mbps?</a:t>
            </a:r>
          </a:p>
          <a:p>
            <a:r>
              <a:rPr lang="en-US" dirty="0" smtClean="0"/>
              <a:t>Downlink would be multicast?</a:t>
            </a:r>
          </a:p>
          <a:p>
            <a:endParaRPr lang="en-US" dirty="0"/>
          </a:p>
          <a:p>
            <a:r>
              <a:rPr lang="en-US" dirty="0" smtClean="0"/>
              <a:t>With DSC ~240Mbps per class (6Mbps per pupil)</a:t>
            </a:r>
          </a:p>
          <a:p>
            <a:r>
              <a:rPr lang="en-US" dirty="0" smtClean="0"/>
              <a:t>Without DSC ~ 105Mbps per class (2.6Mbps per pupil)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Not sure what the ‘gap’ is, but hopefully this quick analysis will help determine it.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Use Case Requirement?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2856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Isolation between classrooms could be improved by antenna directivity</a:t>
            </a:r>
          </a:p>
          <a:p>
            <a:r>
              <a:rPr lang="en-US" dirty="0" smtClean="0"/>
              <a:t>With 11ac SU-MIMO, DSC provides 240Mbps per classroom throughput</a:t>
            </a:r>
          </a:p>
          <a:p>
            <a:r>
              <a:rPr lang="en-US" dirty="0" smtClean="0"/>
              <a:t>Without DSC SU-MIMO provides ~105Mbps per classroom throughput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Improvement of x2.28 per classroom.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/>
              <a:t>“Fast” connection – is this satisfied with 11ai?</a:t>
            </a:r>
          </a:p>
          <a:p>
            <a:r>
              <a:rPr lang="en-US" dirty="0" smtClean="0"/>
              <a:t>Interference/OBSS greatly improved by DSC and also by antenna </a:t>
            </a:r>
            <a:r>
              <a:rPr lang="en-US" dirty="0" smtClean="0"/>
              <a:t>positioning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1470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676400"/>
            <a:ext cx="7772400" cy="4114800"/>
          </a:xfrm>
        </p:spPr>
        <p:txBody>
          <a:bodyPr/>
          <a:lstStyle/>
          <a:p>
            <a:r>
              <a:rPr lang="en-US" dirty="0" smtClean="0"/>
              <a:t>My personal opinion is that 11ac provides sufficient data throughput and efficiency and not easy to see any need for improvement.  </a:t>
            </a:r>
          </a:p>
          <a:p>
            <a:r>
              <a:rPr lang="en-US" dirty="0" smtClean="0"/>
              <a:t>The basic need is for higher channel re-use so that the higher BWs can be used.  </a:t>
            </a:r>
          </a:p>
          <a:p>
            <a:endParaRPr lang="en-US" dirty="0"/>
          </a:p>
          <a:p>
            <a:r>
              <a:rPr lang="en-US" dirty="0" smtClean="0"/>
              <a:t>Channel re-use can be improved with DSC but also by not using </a:t>
            </a:r>
            <a:r>
              <a:rPr lang="en-US" dirty="0" err="1" smtClean="0"/>
              <a:t>omni</a:t>
            </a:r>
            <a:r>
              <a:rPr lang="en-US" dirty="0" smtClean="0"/>
              <a:t>-directional antennas.  </a:t>
            </a:r>
          </a:p>
          <a:p>
            <a:pPr lvl="1"/>
            <a:r>
              <a:rPr lang="en-US" dirty="0" smtClean="0"/>
              <a:t>Corner antennas, such as used in cellular for example.</a:t>
            </a:r>
          </a:p>
          <a:p>
            <a:pPr lvl="1"/>
            <a:r>
              <a:rPr lang="en-US" dirty="0" smtClean="0"/>
              <a:t>Easy to do if a ‘managed’ network.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421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7"/>
          <p:cNvSpPr>
            <a:spLocks noGrp="1" noChangeArrowheads="1"/>
          </p:cNvSpPr>
          <p:nvPr>
            <p:ph type="title"/>
          </p:nvPr>
        </p:nvSpPr>
        <p:spPr>
          <a:xfrm>
            <a:off x="152400" y="762000"/>
            <a:ext cx="8686800" cy="6096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Background</a:t>
            </a:r>
          </a:p>
        </p:txBody>
      </p:sp>
      <p:sp>
        <p:nvSpPr>
          <p:cNvPr id="304134" name="Rectangle 6"/>
          <p:cNvSpPr>
            <a:spLocks noGrp="1" noChangeArrowheads="1"/>
          </p:cNvSpPr>
          <p:nvPr>
            <p:ph idx="1"/>
          </p:nvPr>
        </p:nvSpPr>
        <p:spPr>
          <a:xfrm>
            <a:off x="609600" y="1524000"/>
            <a:ext cx="7772400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US" sz="1800" dirty="0" smtClean="0"/>
              <a:t>This presentation looks at the E-Education HEW Use Case. </a:t>
            </a:r>
          </a:p>
          <a:p>
            <a:pPr marL="0" indent="0" eaLnBrk="1" hangingPunct="1">
              <a:buNone/>
              <a:defRPr/>
            </a:pPr>
            <a:r>
              <a:rPr lang="en-US" sz="1800" dirty="0" smtClean="0"/>
              <a:t>See also:</a:t>
            </a:r>
            <a:endParaRPr lang="en-US" sz="1800" dirty="0"/>
          </a:p>
          <a:p>
            <a:pPr eaLnBrk="1" hangingPunct="1">
              <a:defRPr/>
            </a:pPr>
            <a:r>
              <a:rPr lang="en-US" sz="1800" dirty="0"/>
              <a:t>Use Case Dense Apartments 13/1487r2</a:t>
            </a:r>
          </a:p>
          <a:p>
            <a:pPr lvl="1" eaLnBrk="1" hangingPunct="1">
              <a:defRPr/>
            </a:pPr>
            <a:r>
              <a:rPr lang="en-US" sz="1400" dirty="0"/>
              <a:t>“Single” apartment complex </a:t>
            </a:r>
            <a:r>
              <a:rPr lang="en-US" sz="1400" dirty="0">
                <a:solidFill>
                  <a:srgbClr val="FF0000"/>
                </a:solidFill>
              </a:rPr>
              <a:t>2.4 to 2.96 </a:t>
            </a:r>
            <a:r>
              <a:rPr lang="en-US" sz="1400" dirty="0"/>
              <a:t>improvement in throughput per apartment (using DSC and Channel; Selection)</a:t>
            </a:r>
          </a:p>
          <a:p>
            <a:pPr lvl="1" eaLnBrk="1" hangingPunct="1">
              <a:defRPr/>
            </a:pPr>
            <a:r>
              <a:rPr lang="en-US" sz="1400" dirty="0"/>
              <a:t>“Double” apartment complex </a:t>
            </a:r>
            <a:r>
              <a:rPr lang="en-US" sz="1400" dirty="0">
                <a:solidFill>
                  <a:srgbClr val="FF0000"/>
                </a:solidFill>
              </a:rPr>
              <a:t>3.3 to 4.12 </a:t>
            </a:r>
            <a:r>
              <a:rPr lang="en-US" sz="1400" dirty="0"/>
              <a:t>improvement in throughput per apartment (using DSC and Channel; Selection)</a:t>
            </a:r>
          </a:p>
          <a:p>
            <a:pPr eaLnBrk="1" hangingPunct="1">
              <a:defRPr/>
            </a:pPr>
            <a:r>
              <a:rPr lang="en-US" sz="1800" dirty="0"/>
              <a:t>Airport Capacity 13/1489r4</a:t>
            </a:r>
          </a:p>
          <a:p>
            <a:pPr lvl="1" eaLnBrk="1" hangingPunct="1">
              <a:defRPr/>
            </a:pPr>
            <a:r>
              <a:rPr lang="en-US" sz="1400" dirty="0"/>
              <a:t>Can be satisfied by existing technology </a:t>
            </a:r>
          </a:p>
          <a:p>
            <a:pPr eaLnBrk="1" hangingPunct="1">
              <a:defRPr/>
            </a:pPr>
            <a:r>
              <a:rPr lang="en-US" sz="2000" dirty="0"/>
              <a:t>E-Education 14/0045</a:t>
            </a:r>
          </a:p>
          <a:p>
            <a:pPr lvl="1" eaLnBrk="1" hangingPunct="1">
              <a:defRPr/>
            </a:pPr>
            <a:r>
              <a:rPr lang="en-US" sz="1400" dirty="0"/>
              <a:t>Improvement of </a:t>
            </a:r>
            <a:r>
              <a:rPr lang="en-US" sz="1400" dirty="0">
                <a:solidFill>
                  <a:srgbClr val="FF0000"/>
                </a:solidFill>
              </a:rPr>
              <a:t>2.28 </a:t>
            </a:r>
            <a:r>
              <a:rPr lang="en-US" sz="1400" dirty="0"/>
              <a:t>in throughput per classroom using DSC</a:t>
            </a:r>
            <a:endParaRPr lang="en-US" sz="1800" dirty="0"/>
          </a:p>
          <a:p>
            <a:pPr eaLnBrk="1" hangingPunct="1">
              <a:defRPr/>
            </a:pPr>
            <a:r>
              <a:rPr lang="en-US" sz="2000" dirty="0"/>
              <a:t>Pico Cell 14/0048</a:t>
            </a:r>
          </a:p>
          <a:p>
            <a:pPr marL="685800" lvl="2" indent="-342900" eaLnBrk="1" hangingPunct="1">
              <a:defRPr/>
            </a:pPr>
            <a:r>
              <a:rPr lang="en-US" sz="1400" dirty="0"/>
              <a:t>Improvement of </a:t>
            </a:r>
            <a:r>
              <a:rPr lang="en-US" sz="1400" dirty="0">
                <a:solidFill>
                  <a:srgbClr val="FF0000"/>
                </a:solidFill>
              </a:rPr>
              <a:t>7.58  </a:t>
            </a:r>
            <a:r>
              <a:rPr lang="en-US" sz="1400" dirty="0"/>
              <a:t>in in capacity using DSC in cell cluster pattern (see 13/1290)</a:t>
            </a:r>
          </a:p>
          <a:p>
            <a:pPr marL="685800" lvl="2" indent="-342900" eaLnBrk="1" hangingPunct="1">
              <a:defRPr/>
            </a:pPr>
            <a:r>
              <a:rPr lang="en-US" sz="1400" dirty="0"/>
              <a:t>“Street” Pico cell can be satisfied with existing technology </a:t>
            </a:r>
            <a:endParaRPr lang="en-US" sz="2200" dirty="0"/>
          </a:p>
          <a:p>
            <a:pPr eaLnBrk="1" hangingPunct="1">
              <a:defRPr/>
            </a:pPr>
            <a:endParaRPr lang="en-US" sz="1800" dirty="0"/>
          </a:p>
          <a:p>
            <a:pPr eaLnBrk="1" hangingPunct="1">
              <a:defRPr/>
            </a:pPr>
            <a:r>
              <a:rPr lang="en-US" sz="1800" dirty="0"/>
              <a:t>DSC is explained in 13/1012 and 13/1290</a:t>
            </a:r>
            <a:endParaRPr lang="en-US" sz="1600" dirty="0"/>
          </a:p>
          <a:p>
            <a:pPr marL="0" indent="0" eaLnBrk="1" hangingPunct="1">
              <a:buFontTx/>
              <a:buNone/>
              <a:defRPr/>
            </a:pP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543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look at the prime HEW Use Cases and see what is theoretically possible using known techniques.</a:t>
            </a:r>
          </a:p>
          <a:p>
            <a:r>
              <a:rPr lang="en-US" dirty="0" smtClean="0"/>
              <a:t>Then to determine if there is a “gap” that can lead to a requirement for HEW.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607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2013</a:t>
            </a:r>
          </a:p>
        </p:txBody>
      </p:sp>
      <p:pic>
        <p:nvPicPr>
          <p:cNvPr id="40963" name="Picture 117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6863" y="2330450"/>
            <a:ext cx="3462337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685800" y="685800"/>
            <a:ext cx="7772400" cy="7620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32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1e e-Education</a:t>
            </a:r>
          </a:p>
        </p:txBody>
      </p:sp>
      <p:sp>
        <p:nvSpPr>
          <p:cNvPr id="40965" name="Content Placeholder 2"/>
          <p:cNvSpPr txBox="1">
            <a:spLocks/>
          </p:cNvSpPr>
          <p:nvPr/>
        </p:nvSpPr>
        <p:spPr bwMode="auto">
          <a:xfrm>
            <a:off x="152400" y="1447800"/>
            <a:ext cx="5562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en-US" sz="1800" b="1"/>
              <a:t>Scenario Characteristics: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sz="1400"/>
              <a:t>Dense STAs (40~60 STAs) in one classroom with one AP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sz="1400"/>
              <a:t>20~30 classrooms in one typical school building (3~6 floors)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sz="1400"/>
              <a:t>Thus, nearby 1,000 STAs with 20~30 APs within a building space.</a:t>
            </a:r>
          </a:p>
        </p:txBody>
      </p:sp>
      <p:sp>
        <p:nvSpPr>
          <p:cNvPr id="40966" name="Content Placeholder 25"/>
          <p:cNvSpPr txBox="1">
            <a:spLocks/>
          </p:cNvSpPr>
          <p:nvPr/>
        </p:nvSpPr>
        <p:spPr bwMode="auto">
          <a:xfrm>
            <a:off x="152400" y="2895600"/>
            <a:ext cx="85344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08585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en-US" altLang="zh-CN" sz="1800" b="1"/>
              <a:t>Typical  education applications: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altLang="zh-CN" sz="1400"/>
              <a:t>Video streaming among teacher and students;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altLang="zh-CN" sz="1400"/>
              <a:t>Teachers/Students  demonstrate theirs desktop to others;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altLang="zh-CN" sz="1400"/>
              <a:t>File transfer and sharing;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altLang="zh-CN" sz="1400"/>
              <a:t>4+ subgroup in one classroom with multicasting traffic for screen sharing or video;</a:t>
            </a:r>
          </a:p>
          <a:p>
            <a:pPr lvl="1">
              <a:spcBef>
                <a:spcPct val="20000"/>
              </a:spcBef>
            </a:pPr>
            <a:r>
              <a:rPr lang="en-US" altLang="zh-CN" sz="1400"/>
              <a:t>Throughput assumption: longtime/stable throughput in one classroom &gt;= 20 Mbps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altLang="zh-CN" sz="1800" b="1"/>
              <a:t>Challenges and Issues:</a:t>
            </a:r>
            <a:r>
              <a:rPr lang="zh-CN" altLang="en-US" sz="1800" b="1"/>
              <a:t> </a:t>
            </a:r>
            <a:endParaRPr lang="en-US" altLang="zh-CN" sz="1800" b="1"/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altLang="zh-CN" sz="1400"/>
              <a:t>Fast Connection: Very long STAs registering time (1~5 minutes) delay the start of a class;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altLang="zh-CN" sz="1400"/>
              <a:t>Interference Control and Delay Optimization: </a:t>
            </a:r>
          </a:p>
          <a:p>
            <a:pPr lvl="2">
              <a:spcBef>
                <a:spcPct val="20000"/>
              </a:spcBef>
              <a:buFontTx/>
              <a:buChar char="•"/>
            </a:pPr>
            <a:r>
              <a:rPr lang="en-US" altLang="zh-CN" sz="1400"/>
              <a:t>Annoying lag in screen sharing, video streaming and command response (sometimes it is longer than 20 seconds)</a:t>
            </a:r>
          </a:p>
          <a:p>
            <a:pPr lvl="2">
              <a:spcBef>
                <a:spcPct val="20000"/>
              </a:spcBef>
              <a:buFontTx/>
              <a:buChar char="•"/>
            </a:pPr>
            <a:r>
              <a:rPr lang="en-US" altLang="zh-CN" sz="1400"/>
              <a:t>Very low bandwidth for e-homework submission in the same period. </a:t>
            </a:r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zh-CN" sz="1400"/>
          </a:p>
        </p:txBody>
      </p:sp>
      <p:pic>
        <p:nvPicPr>
          <p:cNvPr id="40967" name="Picture 1175" descr="classmate p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263650"/>
            <a:ext cx="1828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8" name="Picture 1178" descr="http://img2.zol.com.cn/product/15_240x180/443/cejg65HF9tRBc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1873250"/>
            <a:ext cx="1295400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CA" smtClean="0"/>
              <a:t>Slide </a:t>
            </a:r>
            <a:fld id="{B6AD6F26-514F-47A0-AFF2-610D7E7B4C70}" type="slidenum">
              <a:rPr lang="en-CA" smtClean="0"/>
              <a:pPr/>
              <a:t>4</a:t>
            </a:fld>
            <a:endParaRPr lang="en-CA" smtClean="0"/>
          </a:p>
        </p:txBody>
      </p:sp>
      <p:sp>
        <p:nvSpPr>
          <p:cNvPr id="40970" name="Footer Placeholder 4"/>
          <p:cNvSpPr txBox="1">
            <a:spLocks/>
          </p:cNvSpPr>
          <p:nvPr/>
        </p:nvSpPr>
        <p:spPr bwMode="auto">
          <a:xfrm>
            <a:off x="7010400" y="6475413"/>
            <a:ext cx="15335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r"/>
            <a:r>
              <a:rPr lang="en-US"/>
              <a:t>Laurent Cariou (Orange)</a:t>
            </a:r>
          </a:p>
        </p:txBody>
      </p:sp>
    </p:spTree>
    <p:extLst>
      <p:ext uri="{BB962C8B-B14F-4D97-AF65-F5344CB8AC3E}">
        <p14:creationId xmlns:p14="http://schemas.microsoft.com/office/powerpoint/2010/main" val="3487516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800" smtClean="0"/>
              <a:t>July 2013</a:t>
            </a:r>
            <a:endParaRPr lang="en-CA" sz="1800" smtClean="0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>
          <a:xfrm>
            <a:off x="558800" y="609600"/>
            <a:ext cx="8280400" cy="727075"/>
          </a:xfrm>
        </p:spPr>
        <p:txBody>
          <a:bodyPr/>
          <a:lstStyle/>
          <a:p>
            <a:pPr algn="l"/>
            <a:r>
              <a:rPr lang="en-US" altLang="zh-CN" smtClean="0"/>
              <a:t>1e e-Education</a:t>
            </a:r>
            <a:endParaRPr lang="en-CA" smtClean="0"/>
          </a:p>
        </p:txBody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484313"/>
            <a:ext cx="4319588" cy="5040312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1600" u="sng" smtClean="0"/>
              <a:t>Pre-Conditions</a:t>
            </a:r>
          </a:p>
          <a:p>
            <a:pPr marL="0" indent="0">
              <a:buFontTx/>
              <a:buNone/>
            </a:pPr>
            <a:r>
              <a:rPr lang="en-US" sz="1400" b="0" smtClean="0"/>
              <a:t>WLAN is deployed in a each classroom of a campus in order to provide communication tools for e-Education.</a:t>
            </a:r>
          </a:p>
          <a:p>
            <a:pPr marL="0" indent="0">
              <a:buFontTx/>
              <a:buNone/>
            </a:pPr>
            <a:r>
              <a:rPr lang="en-US" sz="1600" u="sng" smtClean="0"/>
              <a:t>Environment </a:t>
            </a:r>
          </a:p>
          <a:p>
            <a:pPr marL="0" indent="0">
              <a:buFontTx/>
              <a:buNone/>
            </a:pPr>
            <a:r>
              <a:rPr lang="en-US" sz="1400" b="0" smtClean="0"/>
              <a:t>Dense STAs (40~60 STAs) in one classroom with one AP. 20~30 classrooms in one typical school building (3~6 floors). </a:t>
            </a:r>
          </a:p>
          <a:p>
            <a:pPr marL="0" indent="0">
              <a:buFontTx/>
              <a:buNone/>
            </a:pPr>
            <a:r>
              <a:rPr lang="en-US" sz="1400" b="0" smtClean="0"/>
              <a:t>Nearby 1,000 STAs with 20~30 APs within a building space.</a:t>
            </a:r>
          </a:p>
          <a:p>
            <a:pPr marL="0" indent="0">
              <a:buFontTx/>
              <a:buNone/>
            </a:pPr>
            <a:r>
              <a:rPr lang="en-US" sz="1600" u="sng" smtClean="0"/>
              <a:t>Applications</a:t>
            </a:r>
          </a:p>
          <a:p>
            <a:pPr marL="0" indent="0">
              <a:buFontTx/>
              <a:buNone/>
            </a:pPr>
            <a:r>
              <a:rPr lang="en-US" sz="1400" b="0" smtClean="0"/>
              <a:t>Video streaming among teacher and students;</a:t>
            </a:r>
          </a:p>
          <a:p>
            <a:pPr marL="0" indent="0">
              <a:buFontTx/>
              <a:buNone/>
            </a:pPr>
            <a:r>
              <a:rPr lang="en-US" sz="1400" b="0" smtClean="0"/>
              <a:t>Teachers/Students demonstrate theirs desktop to others;</a:t>
            </a:r>
          </a:p>
          <a:p>
            <a:pPr marL="0" indent="0">
              <a:buFontTx/>
              <a:buNone/>
            </a:pPr>
            <a:r>
              <a:rPr lang="en-US" sz="1400" b="0" smtClean="0"/>
              <a:t>File transfer and sharing;</a:t>
            </a:r>
          </a:p>
          <a:p>
            <a:pPr marL="0" indent="0">
              <a:buFontTx/>
              <a:buNone/>
            </a:pPr>
            <a:r>
              <a:rPr lang="en-US" sz="1400" b="0" smtClean="0"/>
              <a:t>4+ subgroup in one classroom with multicasting traffic for screen sharing or video;</a:t>
            </a:r>
          </a:p>
          <a:p>
            <a:pPr marL="0" indent="0">
              <a:buFontTx/>
              <a:buNone/>
            </a:pPr>
            <a:r>
              <a:rPr lang="en-US" sz="1400" b="0" smtClean="0"/>
              <a:t>Throughput assumption: longtime/stable throughput in one classroom &gt;= 20 Mbps</a:t>
            </a:r>
          </a:p>
          <a:p>
            <a:pPr marL="0" indent="0">
              <a:buFontTx/>
              <a:buNone/>
            </a:pPr>
            <a:r>
              <a:rPr lang="en-US" sz="1600" u="sng" smtClean="0"/>
              <a:t> </a:t>
            </a:r>
          </a:p>
        </p:txBody>
      </p:sp>
      <p:sp>
        <p:nvSpPr>
          <p:cNvPr id="41989" name="Rectangle 3"/>
          <p:cNvSpPr txBox="1">
            <a:spLocks noChangeArrowheads="1"/>
          </p:cNvSpPr>
          <p:nvPr/>
        </p:nvSpPr>
        <p:spPr bwMode="auto">
          <a:xfrm>
            <a:off x="4787900" y="1484313"/>
            <a:ext cx="4321175" cy="504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1600" b="1" u="sng"/>
              <a:t>Traffic Conditions</a:t>
            </a:r>
          </a:p>
          <a:p>
            <a:pPr eaLnBrk="1" hangingPunct="1">
              <a:spcBef>
                <a:spcPct val="20000"/>
              </a:spcBef>
            </a:pPr>
            <a:r>
              <a:rPr lang="en-US" sz="1400"/>
              <a:t>Interference between APs in different classrooms belonging to the same managed ESS due to high density deployment.</a:t>
            </a:r>
          </a:p>
          <a:p>
            <a:pPr eaLnBrk="1" hangingPunct="1">
              <a:spcBef>
                <a:spcPct val="20000"/>
              </a:spcBef>
            </a:pPr>
            <a:r>
              <a:rPr lang="en-US" sz="1400"/>
              <a:t>interference with peer-to-peer networks within each classroom.</a:t>
            </a:r>
          </a:p>
          <a:p>
            <a:pPr eaLnBrk="1" hangingPunct="1">
              <a:spcBef>
                <a:spcPct val="20000"/>
              </a:spcBef>
            </a:pPr>
            <a:r>
              <a:rPr lang="en-US" sz="1600" b="1" u="sng"/>
              <a:t>Use Case</a:t>
            </a:r>
          </a:p>
          <a:p>
            <a:r>
              <a:rPr lang="en-US" sz="1400">
                <a:solidFill>
                  <a:srgbClr val="000000"/>
                </a:solidFill>
              </a:rPr>
              <a:t>e-Education starts in multiple classrooms simultaneously.</a:t>
            </a:r>
          </a:p>
          <a:p>
            <a:r>
              <a:rPr lang="en-US" sz="1400">
                <a:solidFill>
                  <a:srgbClr val="000000"/>
                </a:solidFill>
              </a:rPr>
              <a:t>Teacher/students demonstrated their desktop to others, video or screens are shared.</a:t>
            </a:r>
          </a:p>
          <a:p>
            <a:pPr eaLnBrk="1" hangingPunct="1">
              <a:spcBef>
                <a:spcPct val="20000"/>
              </a:spcBef>
            </a:pPr>
            <a:endParaRPr lang="en-US" sz="1600" b="1" u="sng"/>
          </a:p>
        </p:txBody>
      </p:sp>
      <p:sp>
        <p:nvSpPr>
          <p:cNvPr id="4199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CA" smtClean="0"/>
              <a:t>Slide </a:t>
            </a:r>
            <a:fld id="{C464FA6E-F2E7-4333-AAFD-13E5995A48FA}" type="slidenum">
              <a:rPr lang="en-CA" smtClean="0"/>
              <a:pPr/>
              <a:t>5</a:t>
            </a:fld>
            <a:endParaRPr lang="en-CA" smtClean="0"/>
          </a:p>
        </p:txBody>
      </p:sp>
      <p:sp>
        <p:nvSpPr>
          <p:cNvPr id="41991" name="Footer Placeholder 4"/>
          <p:cNvSpPr txBox="1">
            <a:spLocks/>
          </p:cNvSpPr>
          <p:nvPr/>
        </p:nvSpPr>
        <p:spPr bwMode="auto">
          <a:xfrm>
            <a:off x="7010400" y="6475413"/>
            <a:ext cx="15335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r"/>
            <a:r>
              <a:rPr lang="en-US"/>
              <a:t>Laurent Cariou (Orange)</a:t>
            </a:r>
          </a:p>
        </p:txBody>
      </p:sp>
    </p:spTree>
    <p:extLst>
      <p:ext uri="{BB962C8B-B14F-4D97-AF65-F5344CB8AC3E}">
        <p14:creationId xmlns:p14="http://schemas.microsoft.com/office/powerpoint/2010/main" val="637606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Classroom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483718"/>
            <a:ext cx="4784725" cy="4707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934200" y="2590800"/>
            <a:ext cx="186942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Say 30 x 30ft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40 desks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933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Channels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Jan 2014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Graham Smith, DSP Group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Slide </a:t>
            </a:r>
            <a:fld id="{31D45EC1-4C6A-4C4C-A230-3BDF24B584F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713" y="1600200"/>
            <a:ext cx="8775287" cy="398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447800" y="5943600"/>
            <a:ext cx="10890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 err="1" smtClean="0">
                <a:solidFill>
                  <a:srgbClr val="000000"/>
                </a:solidFill>
              </a:rPr>
              <a:t>Ref:Wikipedia</a:t>
            </a:r>
            <a:endParaRPr lang="en-US" sz="1200" b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06513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Building Complex example – one side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371600"/>
            <a:ext cx="2830513" cy="1214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33400" y="4712208"/>
            <a:ext cx="2737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Assumed 3dB wall loss</a:t>
            </a:r>
          </a:p>
          <a:p>
            <a:r>
              <a:rPr lang="en-US" sz="1800" dirty="0" smtClean="0"/>
              <a:t>10dB Floor loss</a:t>
            </a:r>
            <a:endParaRPr lang="en-US" sz="1800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013" y="3028074"/>
            <a:ext cx="2811463" cy="59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6090" y="1532648"/>
            <a:ext cx="5344081" cy="43347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600200" y="5867399"/>
            <a:ext cx="47325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Use of directivity on antennas could assist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892031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Complex Example – Other side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537869"/>
            <a:ext cx="3182937" cy="1379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288" y="1558925"/>
            <a:ext cx="7335837" cy="3744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2362200" y="6058311"/>
            <a:ext cx="49557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Note: Without DSC blocked rooms doubles.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526264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80161</TotalTime>
  <Words>991</Words>
  <Application>Microsoft Office PowerPoint</Application>
  <PresentationFormat>On-screen Show (4:3)</PresentationFormat>
  <Paragraphs>161</Paragraphs>
  <Slides>14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Default Design</vt:lpstr>
      <vt:lpstr>Document</vt:lpstr>
      <vt:lpstr>E-Education Analysis HEW SG  </vt:lpstr>
      <vt:lpstr>Background</vt:lpstr>
      <vt:lpstr>Objective</vt:lpstr>
      <vt:lpstr>PowerPoint Presentation</vt:lpstr>
      <vt:lpstr>1e e-Education</vt:lpstr>
      <vt:lpstr>Classroom </vt:lpstr>
      <vt:lpstr>Channels</vt:lpstr>
      <vt:lpstr>Building Complex example – one side</vt:lpstr>
      <vt:lpstr>Building Complex Example – Other side</vt:lpstr>
      <vt:lpstr>Channel Selection</vt:lpstr>
      <vt:lpstr>11ac Rates</vt:lpstr>
      <vt:lpstr>What is Use Case Requirement?</vt:lpstr>
      <vt:lpstr>Discussion</vt:lpstr>
      <vt:lpstr>Conclusions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Airport Capacity Analysis</dc:title>
  <dc:creator>Graham.Smith@dspg.com</dc:creator>
  <cp:lastModifiedBy>Graham Smith</cp:lastModifiedBy>
  <cp:revision>1575</cp:revision>
  <cp:lastPrinted>1998-02-10T13:28:06Z</cp:lastPrinted>
  <dcterms:created xsi:type="dcterms:W3CDTF">1998-02-10T13:07:52Z</dcterms:created>
  <dcterms:modified xsi:type="dcterms:W3CDTF">2014-01-20T22:00:35Z</dcterms:modified>
</cp:coreProperties>
</file>