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69" r:id="rId2"/>
    <p:sldId id="326" r:id="rId3"/>
    <p:sldId id="320" r:id="rId4"/>
    <p:sldId id="329" r:id="rId5"/>
    <p:sldId id="333" r:id="rId6"/>
    <p:sldId id="321" r:id="rId7"/>
    <p:sldId id="334" r:id="rId8"/>
    <p:sldId id="335" r:id="rId9"/>
    <p:sldId id="336" r:id="rId10"/>
    <p:sldId id="337" r:id="rId11"/>
    <p:sldId id="343" r:id="rId12"/>
    <p:sldId id="342" r:id="rId13"/>
    <p:sldId id="341" r:id="rId14"/>
    <p:sldId id="344" r:id="rId15"/>
    <p:sldId id="345" r:id="rId16"/>
    <p:sldId id="338" r:id="rId17"/>
    <p:sldId id="340" r:id="rId18"/>
    <p:sldId id="339" r:id="rId19"/>
    <p:sldId id="328" r:id="rId20"/>
    <p:sldId id="330" r:id="rId21"/>
    <p:sldId id="331" r:id="rId22"/>
    <p:sldId id="332" r:id="rId23"/>
    <p:sldId id="296" r:id="rId24"/>
    <p:sldId id="322" r:id="rId25"/>
    <p:sldId id="297" r:id="rId26"/>
  </p:sldIdLst>
  <p:sldSz cx="9144000" cy="6858000" type="screen4x3"/>
  <p:notesSz cx="6934200" cy="9280525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28" autoAdjust="0"/>
  </p:normalViewPr>
  <p:slideViewPr>
    <p:cSldViewPr>
      <p:cViewPr>
        <p:scale>
          <a:sx n="94" d="100"/>
          <a:sy n="94" d="100"/>
        </p:scale>
        <p:origin x="-128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598" y="-84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 smtClean="0"/>
              <a:t>doc.: IEEE 802.11-14/0043r0</a:t>
            </a:r>
            <a:endParaRPr lang="en-CA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CA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28241719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 smtClean="0"/>
              <a:t>doc.: IEEE 802.11-14/0043r0</a:t>
            </a:r>
            <a:endParaRPr lang="en-CA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365930122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 smtClean="0"/>
              <a:t>doc.: IEEE 802.11-14/0043r0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71938" y="95250"/>
            <a:ext cx="2209800" cy="215900"/>
          </a:xfrm>
          <a:extLst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sz="1400" smtClean="0"/>
              <a:t>doc.: IEEE 802.11-14/0043r0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201738" cy="2159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November 2011</a:t>
            </a:r>
            <a:endParaRPr lang="en-GB" sz="1400" smtClean="0"/>
          </a:p>
        </p:txBody>
      </p:sp>
      <p:sp>
        <p:nvSpPr>
          <p:cNvPr id="7168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4700" y="8985250"/>
            <a:ext cx="420688" cy="1841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GB" smtClean="0"/>
              <a:t>Page </a:t>
            </a:r>
            <a:fld id="{F51E1FC3-5501-43BA-9479-A046656ECAB5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716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716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802.11-14/0043r0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23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802.11-14/0043r0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Jianhan Liu, (Mediatek Inc.)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955A526-93E5-409C-A416-7448475FD31E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802.11-14/0043r0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25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>
            <a:lvl1pPr>
              <a:defRPr/>
            </a:lvl1pPr>
          </a:lstStyle>
          <a:p>
            <a:fld id="{A89F581A-EC16-4EA5-8E56-5BE2E0527E63}" type="datetime1">
              <a:rPr lang="en-US" smtClean="0"/>
              <a:pPr/>
              <a:t>1/22/2014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91093" y="6475413"/>
            <a:ext cx="2152832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0F1C77-78D5-4A09-8A20-FB678E9FCDAA}" type="datetime1">
              <a:rPr lang="en-US" smtClean="0"/>
              <a:pPr/>
              <a:t>1/22/2014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fld id="{237DAD07-723E-4295-B513-F40FDD7D1986}" type="datetime1">
              <a:rPr lang="en-US" smtClean="0"/>
              <a:pPr/>
              <a:t>1/22/2014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2014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12774" y="6475413"/>
            <a:ext cx="163115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>
            <a:lvl1pPr>
              <a:defRPr/>
            </a:lvl1pPr>
          </a:lstStyle>
          <a:p>
            <a:fld id="{B972B069-440E-4AB1-96D7-BF9B6308156D}" type="datetime1">
              <a:rPr lang="en-US" smtClean="0"/>
              <a:pPr/>
              <a:t>1/22/2014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91093" y="6475413"/>
            <a:ext cx="2152832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>
            <a:lvl1pPr>
              <a:defRPr/>
            </a:lvl1pPr>
          </a:lstStyle>
          <a:p>
            <a:fld id="{C90E4171-8636-4434-AF2A-5FDD15CA91D2}" type="datetime1">
              <a:rPr lang="en-US" smtClean="0"/>
              <a:pPr/>
              <a:t>1/22/2014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29565" y="6475413"/>
            <a:ext cx="211436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>
            <a:lvl1pPr>
              <a:defRPr/>
            </a:lvl1pPr>
          </a:lstStyle>
          <a:p>
            <a:fld id="{641A778F-D952-48F6-947F-BC72B6A2B692}" type="datetime1">
              <a:rPr lang="en-US" smtClean="0"/>
              <a:pPr/>
              <a:t>1/22/2014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Fei Tong (Samsung)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>
            <a:lvl1pPr>
              <a:defRPr/>
            </a:lvl1pPr>
          </a:lstStyle>
          <a:p>
            <a:fld id="{3BEF74FC-3F89-4D07-AF9A-ED43D1B1EDEA}" type="datetime1">
              <a:rPr lang="en-US" smtClean="0"/>
              <a:pPr/>
              <a:t>1/22/2014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>
            <a:lvl1pPr>
              <a:defRPr/>
            </a:lvl1pPr>
          </a:lstStyle>
          <a:p>
            <a:fld id="{D3B9B328-E78B-4EEB-8F7B-7C491158C4AD}" type="datetime1">
              <a:rPr lang="en-US" smtClean="0"/>
              <a:pPr/>
              <a:t>1/22/2014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fld id="{9695B3E9-BE95-4BCE-894B-6B55B179DF27}" type="datetime1">
              <a:rPr lang="en-US" smtClean="0"/>
              <a:pPr/>
              <a:t>1/22/2014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fld id="{BED7778A-47A2-4F1D-B6BF-176304FA7F42}" type="datetime1">
              <a:rPr lang="en-US" smtClean="0"/>
              <a:pPr/>
              <a:t>1/22/2014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CA" dirty="0" smtClean="0"/>
              <a:t>Jan 2014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93675" y="6475413"/>
            <a:ext cx="115025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802.11-14/0043r2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fld id="{4C0FEAFB-8D72-48F3-9991-1172E723BE2B}" type="datetime1">
              <a:rPr lang="en-US" smtClean="0"/>
              <a:pPr/>
              <a:t>1/22/2014</a:t>
            </a:fld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29565" y="6475413"/>
            <a:ext cx="2114360" cy="184666"/>
          </a:xfrm>
        </p:spPr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PHY abstraction in system level simulation for HEW study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16640" y="180354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2014-01-20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482477609"/>
              </p:ext>
            </p:extLst>
          </p:nvPr>
        </p:nvGraphicFramePr>
        <p:xfrm>
          <a:off x="508000" y="3149600"/>
          <a:ext cx="9051925" cy="2428875"/>
        </p:xfrm>
        <a:graphic>
          <a:graphicData uri="http://schemas.openxmlformats.org/presentationml/2006/ole">
            <p:oleObj spid="_x0000_s30838" name="Document" r:id="rId4" imgW="9856467" imgH="2661330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585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LDPC fitting results (Chan B)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64876-CCE9-454A-8F2B-E9D0EB2CBF3C}" type="datetime1">
              <a:rPr lang="en-US" smtClean="0"/>
              <a:pPr/>
              <a:t>1/22/2014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10</a:t>
            </a:fld>
            <a:endParaRPr lang="en-CA"/>
          </a:p>
        </p:txBody>
      </p:sp>
      <p:pic>
        <p:nvPicPr>
          <p:cNvPr id="52226" name="Picture 2" descr="Z:\chips\generic_ip\wlan\matlab_models\research\phy_abstraction\ldpc_sim_results\ldpc_per_v_esnr_chanB_al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7864" y="1524000"/>
            <a:ext cx="6583136" cy="4937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Sensitivity to bandwidth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Fitting results obtained on 40 MHz are tested on 20 and 80 MHz cases</a:t>
            </a:r>
          </a:p>
          <a:p>
            <a:r>
              <a:rPr lang="en-GB" dirty="0" smtClean="0"/>
              <a:t>For 80 MHz, BCC has small but noticeable mismatch; LDPC has no significant mismatch</a:t>
            </a:r>
          </a:p>
          <a:p>
            <a:r>
              <a:rPr lang="en-GB" dirty="0" smtClean="0"/>
              <a:t>For 20 MHz, BCC has noticeable mismatch; LDPC has small mismatch for some MCSs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EB46-8F22-4935-AA9F-5C292B8FE54A}" type="datetime1">
              <a:rPr lang="en-US" smtClean="0"/>
              <a:pPr/>
              <a:t>1/22/2014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11</a:t>
            </a:fld>
            <a:endParaRPr lang="en-CA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 MHz Bandwidth (BCC Chan D)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94A31-3901-4398-A176-6B2D2B851975}" type="datetime1">
              <a:rPr lang="en-US" smtClean="0"/>
              <a:pPr/>
              <a:t>1/22/2014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12</a:t>
            </a:fld>
            <a:endParaRPr lang="en-CA"/>
          </a:p>
        </p:txBody>
      </p:sp>
      <p:pic>
        <p:nvPicPr>
          <p:cNvPr id="49154" name="Picture 2" descr="Z:\chips\generic_ip\wlan\matlab_models\research\phy_abstraction\bcc_sim_results\per_v_esnr_chanD_80mhz_al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828800"/>
            <a:ext cx="5851677" cy="43887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 MHz Bandwidth (LDPC Chan D)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DDBB5-EC7C-4272-BB9A-9C9E6DF0CB8A}" type="datetime1">
              <a:rPr lang="en-US" smtClean="0"/>
              <a:pPr/>
              <a:t>1/22/2014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13</a:t>
            </a:fld>
            <a:endParaRPr lang="en-CA"/>
          </a:p>
        </p:txBody>
      </p:sp>
      <p:pic>
        <p:nvPicPr>
          <p:cNvPr id="48130" name="Picture 2" descr="Z:\chips\generic_ip\wlan\matlab_models\research\phy_abstraction\ldpc_sim_results\ldpc_per_v_esnr_chanD_80mhz_al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905000"/>
            <a:ext cx="5851677" cy="43887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20 MHz Bandwidth (BCC Chan D)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294E0-4DF6-4273-9BFD-6B4CE724ABAD}" type="datetime1">
              <a:rPr lang="en-US" smtClean="0"/>
              <a:pPr/>
              <a:t>1/22/2014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14</a:t>
            </a:fld>
            <a:endParaRPr lang="en-CA"/>
          </a:p>
        </p:txBody>
      </p:sp>
      <p:pic>
        <p:nvPicPr>
          <p:cNvPr id="48130" name="Picture 2" descr="Z:\chips\generic_ip\wlan\matlab_models\research\phy_abstraction\bcc_sim_results\per_v_esnr_chanD_20mhz_al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9723" y="1859642"/>
            <a:ext cx="5851677" cy="43887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20 MHz Bandwidth (LDPC Chan D)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CC960-680A-444D-A0C9-DEAC55F6F333}" type="datetime1">
              <a:rPr lang="en-US" smtClean="0"/>
              <a:pPr/>
              <a:t>1/22/2014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15</a:t>
            </a:fld>
            <a:endParaRPr lang="en-CA"/>
          </a:p>
        </p:txBody>
      </p:sp>
      <p:pic>
        <p:nvPicPr>
          <p:cNvPr id="49154" name="Picture 2" descr="Z:\chips\generic_ip\wlan\matlab_models\research\phy_abstraction\ldpc_sim_results\ldpc_per_v_esnr_chanB_20mhz_al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5923" y="1752600"/>
            <a:ext cx="5851677" cy="43887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PDU 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1143000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en-US" sz="2800" dirty="0" smtClean="0"/>
              <a:t>For the same MCS, FER varies depending on PDU length; but BER does not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fld id="{F5C377A4-851A-432D-B0D9-D2FADDD44407}" type="datetime1">
              <a:rPr lang="en-US" smtClean="0"/>
              <a:pPr/>
              <a:t>1/22/2014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16</a:t>
            </a:fld>
            <a:endParaRPr lang="en-CA"/>
          </a:p>
        </p:txBody>
      </p:sp>
      <p:pic>
        <p:nvPicPr>
          <p:cNvPr id="49154" name="Picture 2" descr="Z:\chips\generic_ip\wlan\matlab_models\research\phy_abstraction\snr10pfer_vs_snr_vs_pdu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57500"/>
            <a:ext cx="4724400" cy="3543300"/>
          </a:xfrm>
          <a:prstGeom prst="rect">
            <a:avLst/>
          </a:prstGeom>
          <a:noFill/>
        </p:spPr>
      </p:pic>
      <p:pic>
        <p:nvPicPr>
          <p:cNvPr id="49155" name="Picture 3" descr="Z:\chips\generic_ip\wlan\matlab_models\research\phy_abstraction\snr1pber_vs_snr_vs_pdu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2800350"/>
            <a:ext cx="4800600" cy="3600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7747742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Parameterize FER on PDU length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en-US" sz="2800" dirty="0" smtClean="0"/>
              <a:t>Alt. 1. </a:t>
            </a:r>
            <a:r>
              <a:rPr lang="en-US" dirty="0" smtClean="0"/>
              <a:t>Tabulate PER on MCS, PDU length </a:t>
            </a:r>
          </a:p>
          <a:p>
            <a:pPr lvl="1" algn="just">
              <a:lnSpc>
                <a:spcPct val="80000"/>
              </a:lnSpc>
            </a:pPr>
            <a:r>
              <a:rPr lang="en-US" dirty="0" smtClean="0"/>
              <a:t>Need to store a set of curves and interpolate for other length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002C-8CA3-4D8C-A8D7-6B17BFC55C5F}" type="datetime1">
              <a:rPr lang="en-US" smtClean="0"/>
              <a:pPr/>
              <a:t>1/22/2014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17</a:t>
            </a:fld>
            <a:endParaRPr lang="en-CA"/>
          </a:p>
        </p:txBody>
      </p:sp>
      <p:pic>
        <p:nvPicPr>
          <p:cNvPr id="49154" name="Picture 2" descr="Z:\chips\generic_ip\wlan\matlab_models\research\phy_abstraction\bcc_sim_results\per_pdu_leng_awgn_com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2647950"/>
            <a:ext cx="5070475" cy="38028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80" name="Picture 4" descr="Z:\chips\generic_ip\wlan\matlab_models\research\phy_abstraction\FERMSE_vs_SNR_awgn_berfitti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2876550"/>
            <a:ext cx="4800600" cy="36004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Parameterize FER on PDU length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marL="342900" lvl="1" indent="-342900" algn="just">
              <a:lnSpc>
                <a:spcPct val="80000"/>
              </a:lnSpc>
              <a:buChar char="•"/>
            </a:pPr>
            <a:r>
              <a:rPr lang="en-US" sz="2400" b="1" dirty="0" smtClean="0">
                <a:ea typeface="+mn-ea"/>
                <a:cs typeface="+mn-cs"/>
              </a:rPr>
              <a:t>Alt. 2. Map BER to FER using a model function </a:t>
            </a:r>
          </a:p>
          <a:p>
            <a:pPr marL="685800" lvl="2" indent="-342900" algn="just">
              <a:lnSpc>
                <a:spcPct val="80000"/>
              </a:lnSpc>
            </a:pPr>
            <a:r>
              <a:rPr lang="en-US" sz="2400" b="1" dirty="0" smtClean="0">
                <a:ea typeface="+mn-ea"/>
                <a:cs typeface="+mn-cs"/>
              </a:rPr>
              <a:t>Map SNR to BER(</a:t>
            </a:r>
            <a:r>
              <a:rPr lang="en-US" sz="2400" b="1" dirty="0" err="1" smtClean="0"/>
              <a:t>Pe</a:t>
            </a:r>
            <a:r>
              <a:rPr lang="en-US" sz="2400" b="1" dirty="0" smtClean="0"/>
              <a:t>) based on </a:t>
            </a:r>
            <a:r>
              <a:rPr lang="en-US" sz="2400" b="1" dirty="0" smtClean="0">
                <a:ea typeface="+mn-ea"/>
                <a:cs typeface="+mn-cs"/>
              </a:rPr>
              <a:t>1000B PDU</a:t>
            </a:r>
          </a:p>
          <a:p>
            <a:pPr marL="685800" lvl="2" indent="-342900" algn="just">
              <a:lnSpc>
                <a:spcPct val="80000"/>
              </a:lnSpc>
            </a:pPr>
            <a:r>
              <a:rPr lang="en-US" sz="2400" b="1" dirty="0" smtClean="0">
                <a:ea typeface="+mn-ea"/>
                <a:cs typeface="+mn-cs"/>
              </a:rPr>
              <a:t>FER ~ 1-(1- </a:t>
            </a:r>
            <a:r>
              <a:rPr lang="en-US" sz="2400" b="1" dirty="0" err="1" smtClean="0">
                <a:ea typeface="+mn-ea"/>
                <a:cs typeface="+mn-cs"/>
              </a:rPr>
              <a:t>Pe</a:t>
            </a:r>
            <a:r>
              <a:rPr lang="en-US" sz="2400" b="1" dirty="0" smtClean="0">
                <a:ea typeface="+mn-ea"/>
                <a:cs typeface="+mn-cs"/>
              </a:rPr>
              <a:t>)L/D, fitting D per MCS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fld id="{41F66CD8-39BC-4ADC-BC2C-D4C565F38EAF}" type="datetime1">
              <a:rPr lang="en-US" smtClean="0"/>
              <a:pPr/>
              <a:t>1/22/2014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18</a:t>
            </a:fld>
            <a:endParaRPr lang="en-CA"/>
          </a:p>
        </p:txBody>
      </p:sp>
      <p:pic>
        <p:nvPicPr>
          <p:cNvPr id="50178" name="Picture 2" descr="Z:\chips\generic_ip\wlan\matlab_models\research\phy_abstraction\PER_vs_SNR_awgn_berfitti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76550"/>
            <a:ext cx="4800600" cy="3600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7747742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458200" cy="1066800"/>
          </a:xfrm>
        </p:spPr>
        <p:txBody>
          <a:bodyPr/>
          <a:lstStyle/>
          <a:p>
            <a:r>
              <a:rPr lang="en-GB" dirty="0" smtClean="0"/>
              <a:t>Interference modelling – frequency selectivity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GB" dirty="0" smtClean="0"/>
              <a:t>In general, the interference is frequency selective; </a:t>
            </a:r>
          </a:p>
          <a:p>
            <a:r>
              <a:rPr lang="en-GB" dirty="0" smtClean="0"/>
              <a:t>However, modelling frequency selectivity interference in system level simulator is expensive </a:t>
            </a:r>
          </a:p>
          <a:p>
            <a:pPr lvl="1"/>
            <a:r>
              <a:rPr lang="en-GB" dirty="0" smtClean="0"/>
              <a:t>Frequency selectivity modelling involves CIR generation and FFT processing; </a:t>
            </a:r>
          </a:p>
          <a:p>
            <a:pPr lvl="1"/>
            <a:r>
              <a:rPr lang="en-GB" dirty="0" smtClean="0"/>
              <a:t>There may exist multiple interferers</a:t>
            </a:r>
          </a:p>
          <a:p>
            <a:r>
              <a:rPr lang="en-GB" dirty="0" smtClean="0"/>
              <a:t>For lower power interference, may </a:t>
            </a:r>
            <a:r>
              <a:rPr lang="en-GB" dirty="0" smtClean="0"/>
              <a:t>not be </a:t>
            </a:r>
            <a:r>
              <a:rPr lang="en-GB" dirty="0" smtClean="0"/>
              <a:t>significantly </a:t>
            </a:r>
            <a:r>
              <a:rPr lang="en-GB" dirty="0" smtClean="0"/>
              <a:t>different from a white-noise interference modelling</a:t>
            </a:r>
          </a:p>
          <a:p>
            <a:pPr lvl="1"/>
            <a:r>
              <a:rPr lang="en-GB" dirty="0" smtClean="0"/>
              <a:t>With respect to average power, the null subcarrier is deeper than the peak subcarrier in the interference spectrum</a:t>
            </a:r>
          </a:p>
          <a:p>
            <a:pPr lvl="1"/>
            <a:r>
              <a:rPr lang="en-GB" dirty="0" smtClean="0"/>
              <a:t>With same power, instant white-noise has greater dynamic range than interference signal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43AF2-7B0E-429D-8B2B-E19631CA4F76}" type="datetime1">
              <a:rPr lang="en-US" smtClean="0"/>
              <a:pPr/>
              <a:t>1/22/2014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19</a:t>
            </a:fld>
            <a:endParaRPr lang="en-C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Effective SNR Mapping and parameter fitting results</a:t>
            </a:r>
          </a:p>
          <a:p>
            <a:r>
              <a:rPr lang="en-GB" dirty="0" smtClean="0"/>
              <a:t>Fitting result sensitivity to bandwidth </a:t>
            </a:r>
          </a:p>
          <a:p>
            <a:r>
              <a:rPr lang="en-GB" dirty="0" smtClean="0"/>
              <a:t>Parameterise PER over PDU length</a:t>
            </a:r>
          </a:p>
          <a:p>
            <a:r>
              <a:rPr lang="en-GB" dirty="0" smtClean="0"/>
              <a:t>Frequency-domain modelling of interference</a:t>
            </a:r>
          </a:p>
          <a:p>
            <a:r>
              <a:rPr lang="en-GB" dirty="0" smtClean="0"/>
              <a:t>Temporal-domain modelling of interference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3651D-93AA-4963-AAD1-3242D691C972}" type="datetime1">
              <a:rPr lang="en-US" smtClean="0"/>
              <a:pPr/>
              <a:t>1/22/2014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Instant interference power density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54999-48CB-4158-BE1E-268C14BA4E44}" type="datetime1">
              <a:rPr lang="en-US" smtClean="0"/>
              <a:pPr/>
              <a:t>1/22/2014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20</a:t>
            </a:fld>
            <a:endParaRPr lang="en-CA"/>
          </a:p>
        </p:txBody>
      </p:sp>
      <p:pic>
        <p:nvPicPr>
          <p:cNvPr id="46082" name="Picture 2" descr="Z:\chips\generic_ip\wlan\matlab_models\research\phy_abstraction\instant_power_densit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752600"/>
            <a:ext cx="5384800" cy="40386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28600" y="5791200"/>
            <a:ext cx="88385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b="1" dirty="0" smtClean="0">
                <a:latin typeface="+mn-lt"/>
              </a:rPr>
              <a:t>The interference power density peak matters more than the null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Compare interference models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32089-D7D0-4BC1-A8DE-263503122D9C}" type="datetime1">
              <a:rPr lang="en-US" smtClean="0"/>
              <a:pPr/>
              <a:t>1/22/2014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21</a:t>
            </a:fld>
            <a:endParaRPr lang="en-CA"/>
          </a:p>
        </p:txBody>
      </p:sp>
      <p:pic>
        <p:nvPicPr>
          <p:cNvPr id="47106" name="Picture 2" descr="Z:\chips\generic_ip\wlan\matlab_models\research\phy_abstraction\PER_vs_SNR_fadingB_mcs10_intfcom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619250"/>
            <a:ext cx="5867400" cy="440055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762000" y="5943600"/>
            <a:ext cx="70724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b="1" dirty="0" smtClean="0">
                <a:latin typeface="+mn-lt"/>
              </a:rPr>
              <a:t>Interference power is defined </a:t>
            </a:r>
            <a:r>
              <a:rPr lang="en-GB" sz="2400" b="1" dirty="0" err="1" smtClean="0">
                <a:latin typeface="+mn-lt"/>
              </a:rPr>
              <a:t>w.r.t</a:t>
            </a:r>
            <a:r>
              <a:rPr lang="en-GB" sz="2400" b="1" dirty="0" smtClean="0">
                <a:latin typeface="+mn-lt"/>
              </a:rPr>
              <a:t>. to noise power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0"/>
            <a:ext cx="8763000" cy="1066800"/>
          </a:xfrm>
        </p:spPr>
        <p:txBody>
          <a:bodyPr/>
          <a:lstStyle/>
          <a:p>
            <a:r>
              <a:rPr lang="en-GB" dirty="0" smtClean="0"/>
              <a:t>Interference modelling – temporal dynamics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GB" dirty="0" smtClean="0"/>
              <a:t>In OBSS, the interfering signal may not be aligned with intended signal in time; </a:t>
            </a:r>
          </a:p>
          <a:p>
            <a:pPr lvl="1"/>
            <a:r>
              <a:rPr lang="en-GB" dirty="0" smtClean="0"/>
              <a:t>interfering signal may appear at any time with respect to the intended signal </a:t>
            </a:r>
          </a:p>
          <a:p>
            <a:r>
              <a:rPr lang="en-GB" dirty="0" smtClean="0"/>
              <a:t>Assessing the packet reception once either at the preamble and the end of the frame is pessimistic</a:t>
            </a:r>
          </a:p>
          <a:p>
            <a:pPr lvl="1"/>
            <a:r>
              <a:rPr lang="en-GB" dirty="0" smtClean="0"/>
              <a:t>Due to aggregation, some MPDUs may be correctly received</a:t>
            </a:r>
          </a:p>
          <a:p>
            <a:r>
              <a:rPr lang="en-GB" dirty="0" smtClean="0"/>
              <a:t>Accurately modelling the temporal dynamic interference is costly</a:t>
            </a:r>
          </a:p>
          <a:p>
            <a:r>
              <a:rPr lang="en-GB" dirty="0" smtClean="0"/>
              <a:t>A good balance is to assess the reception for each MPDU duration in an A-MPDU</a:t>
            </a:r>
          </a:p>
          <a:p>
            <a:pPr lvl="1"/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52927-C0BA-455D-8B1E-72B837CD552D}" type="datetime1">
              <a:rPr lang="en-US" smtClean="0"/>
              <a:pPr/>
              <a:t>1/22/2014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22</a:t>
            </a:fld>
            <a:endParaRPr lang="en-CA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CA" dirty="0" smtClean="0"/>
              <a:t>Summary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003232" cy="4876800"/>
          </a:xfrm>
        </p:spPr>
        <p:txBody>
          <a:bodyPr/>
          <a:lstStyle/>
          <a:p>
            <a:r>
              <a:rPr lang="en-GB" dirty="0" smtClean="0"/>
              <a:t>Effective SNR Mapping</a:t>
            </a:r>
          </a:p>
          <a:p>
            <a:pPr lvl="1"/>
            <a:r>
              <a:rPr lang="en-GB" dirty="0" smtClean="0"/>
              <a:t>All methods discussed give similar accuracy, RBIR/RBIR-BICM have advantage of small search space</a:t>
            </a:r>
          </a:p>
          <a:p>
            <a:pPr lvl="1"/>
            <a:r>
              <a:rPr lang="en-GB" dirty="0" smtClean="0"/>
              <a:t>Parameters in the mapping function are not sensitive for 40 and 80 MHz bandwidths but for 20 MHz bandwidth </a:t>
            </a:r>
          </a:p>
          <a:p>
            <a:r>
              <a:rPr lang="en-GB" dirty="0" smtClean="0"/>
              <a:t>Parameterise PER over PDU length</a:t>
            </a:r>
          </a:p>
          <a:p>
            <a:pPr lvl="1"/>
            <a:r>
              <a:rPr lang="en-GB" dirty="0" smtClean="0"/>
              <a:t>Fitted BER vs. FER mapping function can avoid storing too many FER tables</a:t>
            </a:r>
          </a:p>
          <a:p>
            <a:r>
              <a:rPr lang="en-GB" dirty="0" smtClean="0"/>
              <a:t>Frequency-domain modelling of interference</a:t>
            </a:r>
          </a:p>
          <a:p>
            <a:pPr lvl="1"/>
            <a:r>
              <a:rPr lang="en-GB" dirty="0" smtClean="0"/>
              <a:t>For lower power interference, white-noise </a:t>
            </a:r>
            <a:r>
              <a:rPr lang="en-GB" dirty="0" smtClean="0"/>
              <a:t>model is sufficient</a:t>
            </a:r>
          </a:p>
          <a:p>
            <a:r>
              <a:rPr lang="en-GB" dirty="0" smtClean="0"/>
              <a:t>Temporal-domain modelling of interference</a:t>
            </a:r>
          </a:p>
          <a:p>
            <a:pPr lvl="1"/>
            <a:r>
              <a:rPr lang="en-GB" dirty="0" smtClean="0"/>
              <a:t>Multiple check point in a frame</a:t>
            </a:r>
          </a:p>
          <a:p>
            <a:pPr lvl="1"/>
            <a:r>
              <a:rPr lang="en-GB" dirty="0" smtClean="0"/>
              <a:t>Time resolution up to MPDU duration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fld id="{BDBE5FE8-FE11-460F-9280-E61200228B55}" type="datetime1">
              <a:rPr lang="en-US" smtClean="0"/>
              <a:pPr/>
              <a:t>1/22/2014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68037" y="6475413"/>
            <a:ext cx="2075888" cy="184666"/>
          </a:xfrm>
        </p:spPr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23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308449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Reference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>
              <a:buNone/>
            </a:pPr>
            <a:r>
              <a:rPr lang="en-US" sz="2000" b="0" dirty="0" smtClean="0"/>
              <a:t>[1]</a:t>
            </a:r>
            <a:r>
              <a:rPr lang="en-US" altLang="ja-JP" sz="2000" b="0" dirty="0" smtClean="0"/>
              <a:t> “PHY Abstraction for System Simulation”, IEEE 802.11-04/0174 </a:t>
            </a:r>
          </a:p>
          <a:p>
            <a:pPr>
              <a:buNone/>
            </a:pPr>
            <a:r>
              <a:rPr lang="en-US" altLang="ja-JP" sz="2000" b="0" dirty="0" smtClean="0"/>
              <a:t>[2] “</a:t>
            </a:r>
            <a:r>
              <a:rPr lang="en-US" altLang="ko-KR" sz="2000" b="0" dirty="0" smtClean="0"/>
              <a:t>PHY Abstraction for HEW Evaluation Methodology</a:t>
            </a:r>
            <a:r>
              <a:rPr lang="en-US" altLang="ja-JP" sz="2000" b="0" dirty="0" smtClean="0"/>
              <a:t>”, IEEE 802.11-13/1059r0</a:t>
            </a:r>
          </a:p>
          <a:p>
            <a:pPr>
              <a:buNone/>
            </a:pPr>
            <a:r>
              <a:rPr lang="en-US" altLang="ja-JP" sz="2000" b="0" dirty="0" smtClean="0"/>
              <a:t>[3]  “PHY Abstraction for HEW System Level Simulation”, IEEE 802.11-13/1131r0</a:t>
            </a:r>
          </a:p>
          <a:p>
            <a:pPr>
              <a:buNone/>
            </a:pPr>
            <a:r>
              <a:rPr lang="en-US" sz="2000" b="0" dirty="0" smtClean="0"/>
              <a:t>[4] </a:t>
            </a:r>
            <a:r>
              <a:rPr lang="en-US" altLang="ja-JP" sz="2000" b="0" dirty="0" smtClean="0"/>
              <a:t>“PHY Abstraction for HEW System Level Simulation”, </a:t>
            </a:r>
            <a:r>
              <a:rPr lang="en-US" altLang="ja-JP" sz="2000" b="0" dirty="0"/>
              <a:t>IEEE </a:t>
            </a:r>
            <a:r>
              <a:rPr lang="en-US" altLang="ja-JP" sz="2000" b="0" dirty="0" smtClean="0"/>
              <a:t>802.11-13/1390r0</a:t>
            </a:r>
          </a:p>
          <a:p>
            <a:pPr>
              <a:buNone/>
            </a:pPr>
            <a:endParaRPr lang="en-US" sz="2000" b="0" dirty="0" smtClean="0"/>
          </a:p>
        </p:txBody>
      </p:sp>
      <p:sp>
        <p:nvSpPr>
          <p:cNvPr id="2253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2509520" y="6477000"/>
            <a:ext cx="2114360" cy="152616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F318DAB0-02F5-4649-B167-D9B7032E0C8D}" type="slidenum">
              <a:rPr lang="en-US" smtClean="0"/>
              <a:pPr/>
              <a:t>24</a:t>
            </a:fld>
            <a:endParaRPr lang="en-US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fld id="{427D87E5-0960-4042-9674-BAC35297F24E}" type="datetime1">
              <a:rPr lang="en-US" smtClean="0"/>
              <a:pPr>
                <a:defRPr/>
              </a:pPr>
              <a:t>1/22/2014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934200" y="6520934"/>
            <a:ext cx="1631151" cy="184666"/>
          </a:xfrm>
        </p:spPr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29927513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784" y="2730624"/>
            <a:ext cx="4246240" cy="1003176"/>
          </a:xfrm>
        </p:spPr>
        <p:txBody>
          <a:bodyPr/>
          <a:lstStyle/>
          <a:p>
            <a:pPr marL="0" indent="0">
              <a:buNone/>
            </a:pPr>
            <a:r>
              <a:rPr lang="en-US" sz="6600" b="0" i="1" dirty="0" smtClean="0"/>
              <a:t>Thank you!</a:t>
            </a:r>
            <a:endParaRPr lang="en-US" sz="6600" b="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fld id="{41CE0B6E-9C85-441D-8D9A-44CADE7DD697}" type="datetime1">
              <a:rPr lang="en-US" smtClean="0"/>
              <a:pPr/>
              <a:t>1/22/2014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25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137540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2762440" y="6477000"/>
            <a:ext cx="2114360" cy="184666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GB" dirty="0" smtClean="0"/>
              <a:t>Slide </a:t>
            </a:r>
            <a:fld id="{7BC54C40-6C65-41A0-869C-B97E9D6BF41D}" type="slidenum">
              <a:rPr lang="en-GB" smtClean="0"/>
              <a:pPr/>
              <a:t>3</a:t>
            </a:fld>
            <a:endParaRPr lang="en-GB" dirty="0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05800" cy="1066800"/>
          </a:xfrm>
        </p:spPr>
        <p:txBody>
          <a:bodyPr/>
          <a:lstStyle/>
          <a:p>
            <a:r>
              <a:rPr lang="en-US" dirty="0" smtClean="0"/>
              <a:t>Effective SNR Mapping</a:t>
            </a:r>
            <a:endParaRPr lang="en-GB" dirty="0" smtClean="0"/>
          </a:p>
        </p:txBody>
      </p:sp>
      <p:sp>
        <p:nvSpPr>
          <p:cNvPr id="15364" name="Rectangle 2"/>
          <p:cNvSpPr txBox="1">
            <a:spLocks noChangeArrowheads="1"/>
          </p:cNvSpPr>
          <p:nvPr/>
        </p:nvSpPr>
        <p:spPr bwMode="auto">
          <a:xfrm>
            <a:off x="685800" y="1371600"/>
            <a:ext cx="77724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08585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42875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itchFamily="34" charset="0"/>
              <a:buChar char="•"/>
            </a:pPr>
            <a:endParaRPr lang="en-US" sz="400" b="1" i="1" dirty="0" smtClean="0"/>
          </a:p>
          <a:p>
            <a:pPr marL="342900" lvl="1" algn="just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sz="2000" b="1" i="1" dirty="0" smtClean="0"/>
              <a:t>Mapping a vector (SNR) to a scalar; four candidate methods</a:t>
            </a:r>
          </a:p>
          <a:p>
            <a:pPr marL="742950" lvl="1" indent="-285750" eaLnBrk="1" hangingPunct="1">
              <a:spcBef>
                <a:spcPct val="20000"/>
              </a:spcBef>
              <a:buFont typeface="Arial" pitchFamily="34" charset="0"/>
              <a:buChar char="–"/>
            </a:pPr>
            <a:r>
              <a:rPr lang="en-US" altLang="ko-KR" sz="2000" dirty="0" smtClean="0">
                <a:latin typeface="+mn-lt"/>
              </a:rPr>
              <a:t>EESM</a:t>
            </a:r>
          </a:p>
          <a:p>
            <a:pPr marL="742950" lvl="1" indent="-285750" eaLnBrk="1" hangingPunct="1">
              <a:spcBef>
                <a:spcPct val="20000"/>
              </a:spcBef>
              <a:buFont typeface="Arial" pitchFamily="34" charset="0"/>
              <a:buChar char="–"/>
            </a:pPr>
            <a:r>
              <a:rPr lang="en-US" altLang="ko-KR" sz="2000" dirty="0" smtClean="0">
                <a:latin typeface="+mn-lt"/>
              </a:rPr>
              <a:t>RBIR</a:t>
            </a:r>
          </a:p>
          <a:p>
            <a:pPr marL="742950" lvl="1" indent="-285750" eaLnBrk="1" hangingPunct="1">
              <a:spcBef>
                <a:spcPct val="20000"/>
              </a:spcBef>
              <a:buFont typeface="Arial" pitchFamily="34" charset="0"/>
              <a:buChar char="–"/>
            </a:pPr>
            <a:r>
              <a:rPr lang="en-US" altLang="ko-KR" sz="2000" dirty="0" smtClean="0">
                <a:latin typeface="+mn-lt"/>
              </a:rPr>
              <a:t>RBIR-BICM</a:t>
            </a:r>
          </a:p>
          <a:p>
            <a:pPr marL="742950" lvl="1" indent="-285750" eaLnBrk="1" hangingPunct="1">
              <a:spcBef>
                <a:spcPct val="20000"/>
              </a:spcBef>
              <a:buFont typeface="Arial" pitchFamily="34" charset="0"/>
              <a:buChar char="–"/>
            </a:pPr>
            <a:r>
              <a:rPr lang="en-US" altLang="ko-KR" sz="2000" dirty="0" smtClean="0">
                <a:latin typeface="+mn-lt"/>
              </a:rPr>
              <a:t>MMIB</a:t>
            </a:r>
          </a:p>
          <a:p>
            <a:pPr marL="342900" lvl="1" algn="just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sz="2000" b="1" i="1" dirty="0" smtClean="0"/>
              <a:t>Share a similar processing flow 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altLang="ko-KR" sz="2000" dirty="0" smtClean="0">
                <a:latin typeface="+mn-lt"/>
              </a:rPr>
              <a:t>The function is in the form: 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altLang="ko-KR" sz="2000" dirty="0" smtClean="0">
                <a:latin typeface="+mn-lt"/>
              </a:rPr>
              <a:t>Map per sub-carrier SNR to a bit rate equivalence 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altLang="ko-KR" sz="2000" dirty="0" smtClean="0">
                <a:latin typeface="+mn-lt"/>
              </a:rPr>
              <a:t>Take average over the per-subcarrier bit rate equivalence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altLang="ko-KR" sz="2000" dirty="0" smtClean="0">
                <a:latin typeface="+mn-lt"/>
              </a:rPr>
              <a:t>Map the </a:t>
            </a:r>
            <a:r>
              <a:rPr lang="en-US" altLang="ko-KR" sz="2000" dirty="0" smtClean="0"/>
              <a:t>averaged </a:t>
            </a:r>
            <a:r>
              <a:rPr lang="en-US" altLang="ko-KR" sz="2000" dirty="0" smtClean="0">
                <a:latin typeface="+mn-lt"/>
              </a:rPr>
              <a:t>bit rate equivalence back to an effective SNR</a:t>
            </a:r>
            <a:endParaRPr lang="en-US" altLang="ko-KR" sz="2000" baseline="30000" dirty="0" smtClean="0">
              <a:latin typeface="+mn-lt"/>
            </a:endParaRPr>
          </a:p>
          <a:p>
            <a:pPr marL="342900" lvl="1">
              <a:spcBef>
                <a:spcPct val="20000"/>
              </a:spcBef>
              <a:buFontTx/>
              <a:buChar char="•"/>
            </a:pPr>
            <a:r>
              <a:rPr lang="en-US" altLang="ko-KR" sz="2000" b="1" i="1" dirty="0" smtClean="0"/>
              <a:t>All methods need fitting for </a:t>
            </a:r>
            <a:r>
              <a:rPr lang="el-GR" altLang="ko-KR" sz="2000" b="1" i="1" dirty="0" smtClean="0"/>
              <a:t>α</a:t>
            </a:r>
            <a:r>
              <a:rPr lang="en-GB" altLang="ko-KR" sz="2000" b="1" i="1" dirty="0" smtClean="0"/>
              <a:t> and </a:t>
            </a:r>
            <a:r>
              <a:rPr lang="el-GR" altLang="ko-KR" sz="2000" b="1" i="1" dirty="0" smtClean="0"/>
              <a:t>β</a:t>
            </a:r>
            <a:endParaRPr lang="en-GB" altLang="ko-KR" sz="2000" baseline="30000" dirty="0" smtClean="0"/>
          </a:p>
          <a:p>
            <a:pPr marL="628650" lvl="2">
              <a:spcBef>
                <a:spcPct val="20000"/>
              </a:spcBef>
              <a:buFontTx/>
              <a:buChar char="•"/>
            </a:pPr>
            <a:r>
              <a:rPr lang="en-GB" altLang="ko-KR" sz="2000" dirty="0" smtClean="0">
                <a:latin typeface="+mn-lt"/>
              </a:rPr>
              <a:t>For different MCS, </a:t>
            </a:r>
            <a:r>
              <a:rPr lang="en-GB" altLang="ko-KR" sz="2000" dirty="0" smtClean="0"/>
              <a:t>FEC type and </a:t>
            </a:r>
            <a:r>
              <a:rPr lang="en-GB" altLang="ko-KR" sz="2000" dirty="0" smtClean="0">
                <a:latin typeface="+mn-lt"/>
              </a:rPr>
              <a:t>fading channel scenario</a:t>
            </a:r>
          </a:p>
          <a:p>
            <a:pPr marL="628650" lvl="2">
              <a:spcBef>
                <a:spcPct val="20000"/>
              </a:spcBef>
              <a:buFontTx/>
              <a:buChar char="•"/>
            </a:pPr>
            <a:r>
              <a:rPr lang="en-GB" altLang="ko-KR" sz="2000" dirty="0" smtClean="0">
                <a:latin typeface="+mn-lt"/>
              </a:rPr>
              <a:t>Parameters need to be calibrated by fitting the simulated PER curves</a:t>
            </a:r>
            <a:endParaRPr lang="en-US" altLang="ko-KR" sz="2000" dirty="0">
              <a:latin typeface="+mn-lt"/>
            </a:endParaRP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 b="1" dirty="0"/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 b="1" dirty="0"/>
          </a:p>
        </p:txBody>
      </p:sp>
      <p:sp>
        <p:nvSpPr>
          <p:cNvPr id="1536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13098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fld id="{73609638-CAD9-4339-ABD3-747F0FF31D23}" type="datetime1">
              <a:rPr lang="en-US" sz="1800" smtClean="0"/>
              <a:pPr/>
              <a:t>1/22/2014</a:t>
            </a:fld>
            <a:endParaRPr lang="en-US" sz="1800" dirty="0" smtClean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graphicFrame>
        <p:nvGraphicFramePr>
          <p:cNvPr id="45058" name="Object 2"/>
          <p:cNvGraphicFramePr>
            <a:graphicFrameLocks noChangeAspect="1"/>
          </p:cNvGraphicFramePr>
          <p:nvPr/>
        </p:nvGraphicFramePr>
        <p:xfrm>
          <a:off x="4572000" y="3043237"/>
          <a:ext cx="3289300" cy="919163"/>
        </p:xfrm>
        <a:graphic>
          <a:graphicData uri="http://schemas.openxmlformats.org/presentationml/2006/ole">
            <p:oleObj spid="_x0000_s45060" name="Equation" r:id="rId4" imgW="1726451" imgH="482391" progId="Equation.3">
              <p:embed/>
            </p:oleObj>
          </a:graphicData>
        </a:graphic>
      </p:graphicFrame>
      <p:graphicFrame>
        <p:nvGraphicFramePr>
          <p:cNvPr id="45059" name="Object 3"/>
          <p:cNvGraphicFramePr>
            <a:graphicFrameLocks noChangeAspect="1"/>
          </p:cNvGraphicFramePr>
          <p:nvPr/>
        </p:nvGraphicFramePr>
        <p:xfrm>
          <a:off x="4576763" y="1981200"/>
          <a:ext cx="1290637" cy="397875"/>
        </p:xfrm>
        <a:graphic>
          <a:graphicData uri="http://schemas.openxmlformats.org/presentationml/2006/ole">
            <p:oleObj spid="_x0000_s45061" name="Equation" r:id="rId5" imgW="660113" imgH="203112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58342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of Mapping function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685800" y="1828800"/>
          <a:ext cx="800100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1714500"/>
                <a:gridCol w="2000250"/>
                <a:gridCol w="2000250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EESM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RBIR/RBIR-BICM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MMIB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Function for </a:t>
                      </a:r>
                      <a:r>
                        <a:rPr lang="el-GR" altLang="ko-KR" sz="1800" dirty="0" smtClean="0"/>
                        <a:t>Φ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Closed-form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Tabulated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Closed-form; </a:t>
                      </a:r>
                    </a:p>
                    <a:p>
                      <a:r>
                        <a:rPr lang="en-GB" dirty="0" smtClean="0"/>
                        <a:t>but not available for 256QAM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Function for </a:t>
                      </a:r>
                      <a:r>
                        <a:rPr lang="el-GR" altLang="ko-KR" sz="1800" dirty="0" smtClean="0"/>
                        <a:t>Φ</a:t>
                      </a:r>
                      <a:r>
                        <a:rPr lang="en-GB" altLang="ko-KR" sz="1800" baseline="30000" dirty="0" smtClean="0"/>
                        <a:t>-1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Closed-form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Tabulated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Tabulated;</a:t>
                      </a:r>
                      <a:r>
                        <a:rPr lang="en-GB" baseline="0" dirty="0" smtClean="0"/>
                        <a:t> </a:t>
                      </a:r>
                    </a:p>
                    <a:p>
                      <a:r>
                        <a:rPr lang="en-GB" baseline="0" dirty="0" smtClean="0"/>
                        <a:t>but not available for 256QAM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Curve fitting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Large search range for (</a:t>
                      </a:r>
                      <a:r>
                        <a:rPr lang="el-GR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r>
                        <a:rPr lang="en-GB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l-GR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</a:t>
                      </a:r>
                      <a:r>
                        <a:rPr lang="en-GB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Limited search range for (</a:t>
                      </a:r>
                      <a:r>
                        <a:rPr lang="el-GR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r>
                        <a:rPr lang="en-GB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l-GR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</a:t>
                      </a:r>
                      <a:r>
                        <a:rPr lang="en-GB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Limited search range for (</a:t>
                      </a:r>
                      <a:r>
                        <a:rPr lang="el-GR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r>
                        <a:rPr lang="en-GB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l-GR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</a:t>
                      </a:r>
                      <a:r>
                        <a:rPr lang="en-GB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GB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Extra curve fitting for function </a:t>
                      </a:r>
                      <a:r>
                        <a:rPr lang="el-GR" altLang="ko-KR" sz="1800" dirty="0" smtClean="0"/>
                        <a:t>Φ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90B7-7DBD-4A56-8DF9-472F17F90890}" type="datetime1">
              <a:rPr lang="en-US" smtClean="0"/>
              <a:pPr/>
              <a:t>1/22/2014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4</a:t>
            </a:fld>
            <a:endParaRPr lang="en-CA"/>
          </a:p>
        </p:txBody>
      </p:sp>
      <p:sp>
        <p:nvSpPr>
          <p:cNvPr id="8" name="TextBox 7"/>
          <p:cNvSpPr txBox="1"/>
          <p:nvPr/>
        </p:nvSpPr>
        <p:spPr>
          <a:xfrm>
            <a:off x="609600" y="5867400"/>
            <a:ext cx="7762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For the complexity issue, MMIB will not be evaluated in this presentation</a:t>
            </a:r>
            <a:endParaRPr lang="en-GB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Function </a:t>
            </a:r>
            <a:r>
              <a:rPr lang="el-GR" altLang="ko-KR" dirty="0" smtClean="0"/>
              <a:t>Φ</a:t>
            </a:r>
            <a:r>
              <a:rPr lang="en-GB" altLang="ko-KR" dirty="0" smtClean="0"/>
              <a:t> (normalised by bit per symbol)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6D149-856E-4F92-A8E5-E4AD2B3AD9C1}" type="datetime1">
              <a:rPr lang="en-US" smtClean="0"/>
              <a:pPr/>
              <a:t>1/22/2014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5</a:t>
            </a:fld>
            <a:endParaRPr lang="en-CA"/>
          </a:p>
        </p:txBody>
      </p:sp>
      <p:pic>
        <p:nvPicPr>
          <p:cNvPr id="48131" name="Picture 3" descr="Z:\chips\generic_ip\wlan\matlab_models\research\phy_abstraction\esm_mapping_functi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447800"/>
            <a:ext cx="6583136" cy="4937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conditions/assumptions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419600"/>
          </a:xfrm>
        </p:spPr>
        <p:txBody>
          <a:bodyPr/>
          <a:lstStyle/>
          <a:p>
            <a:pPr marL="342900" lvl="1" indent="-342900" algn="just" eaLnBrk="0" hangingPunct="0">
              <a:buFont typeface="Arial" pitchFamily="34" charset="0"/>
              <a:buChar char="•"/>
            </a:pPr>
            <a:r>
              <a:rPr lang="en-US" altLang="ko-KR" b="1" i="1" kern="1200" dirty="0" smtClean="0">
                <a:latin typeface="Times New Roman" pitchFamily="18" charset="0"/>
                <a:ea typeface="MS PGothic" pitchFamily="34" charset="-128"/>
                <a:cs typeface="+mn-cs"/>
              </a:rPr>
              <a:t>PPDU configuration</a:t>
            </a:r>
          </a:p>
          <a:p>
            <a:pPr lvl="1"/>
            <a:r>
              <a:rPr lang="en-US" dirty="0" smtClean="0"/>
              <a:t>VHT 40 MHz frame BCC FEC with single spatial stream</a:t>
            </a:r>
          </a:p>
          <a:p>
            <a:pPr lvl="1"/>
            <a:r>
              <a:rPr lang="en-US" dirty="0" smtClean="0"/>
              <a:t>MCS 0-9</a:t>
            </a:r>
          </a:p>
          <a:p>
            <a:pPr lvl="1"/>
            <a:r>
              <a:rPr lang="en-US" dirty="0" smtClean="0"/>
              <a:t>PDU length 1K bytes</a:t>
            </a:r>
            <a:endParaRPr lang="en-US" dirty="0"/>
          </a:p>
          <a:p>
            <a:pPr lvl="1"/>
            <a:endParaRPr lang="en-US" altLang="zh-CN" b="1" dirty="0" smtClean="0">
              <a:ea typeface="굴림" pitchFamily="34" charset="-127"/>
            </a:endParaRPr>
          </a:p>
          <a:p>
            <a:pPr marL="342900" lvl="1" indent="-342900" algn="just" eaLnBrk="0" hangingPunct="0">
              <a:buFont typeface="Arial" pitchFamily="34" charset="0"/>
              <a:buChar char="•"/>
            </a:pPr>
            <a:r>
              <a:rPr lang="en-US" altLang="ko-KR" b="1" i="1" kern="1200" dirty="0" smtClean="0">
                <a:latin typeface="Times New Roman" pitchFamily="18" charset="0"/>
                <a:ea typeface="MS PGothic" pitchFamily="34" charset="-128"/>
                <a:cs typeface="+mn-cs"/>
              </a:rPr>
              <a:t>Channel condition</a:t>
            </a:r>
          </a:p>
          <a:p>
            <a:pPr lvl="1"/>
            <a:r>
              <a:rPr lang="en-US" dirty="0" smtClean="0"/>
              <a:t>Static frequency-selective channel type (B and D)</a:t>
            </a:r>
            <a:endParaRPr lang="en-US" altLang="ko-KR" b="1" dirty="0">
              <a:latin typeface="Times New Roman" pitchFamily="18" charset="0"/>
              <a:ea typeface="굴림" pitchFamily="34" charset="-127"/>
            </a:endParaRPr>
          </a:p>
          <a:p>
            <a:pPr lvl="1"/>
            <a:endParaRPr lang="en-US" dirty="0" smtClean="0"/>
          </a:p>
          <a:p>
            <a:pPr marL="342900" lvl="1" indent="-342900" algn="just" eaLnBrk="0" hangingPunct="0">
              <a:buFont typeface="Arial" pitchFamily="34" charset="0"/>
              <a:buChar char="•"/>
            </a:pPr>
            <a:r>
              <a:rPr lang="en-US" altLang="ko-KR" b="1" i="1" kern="1200" dirty="0" smtClean="0">
                <a:latin typeface="Times New Roman" pitchFamily="18" charset="0"/>
                <a:ea typeface="MS PGothic" pitchFamily="34" charset="-128"/>
                <a:cs typeface="+mn-cs"/>
              </a:rPr>
              <a:t>Receiver assumption</a:t>
            </a:r>
          </a:p>
          <a:p>
            <a:pPr lvl="1"/>
            <a:r>
              <a:rPr lang="en-US" dirty="0" smtClean="0"/>
              <a:t>Ideal channel estimation</a:t>
            </a:r>
          </a:p>
          <a:p>
            <a:pPr lvl="1"/>
            <a:r>
              <a:rPr lang="en-US" dirty="0" smtClean="0"/>
              <a:t>Single tap </a:t>
            </a:r>
            <a:r>
              <a:rPr lang="en-GB" dirty="0" smtClean="0"/>
              <a:t>equalisation</a:t>
            </a:r>
          </a:p>
          <a:p>
            <a:pPr lvl="1"/>
            <a:r>
              <a:rPr lang="en-US" dirty="0" smtClean="0"/>
              <a:t>Floating point Viterbi decoder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fld id="{0003DBC6-E2B4-4E86-9CCD-D379B71D7982}" type="datetime1">
              <a:rPr lang="en-US" smtClean="0"/>
              <a:pPr/>
              <a:t>1/22/2014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3797079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BCC fitting results (Chan D)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A9653-35E3-455A-96C7-DCF5279D342D}" type="datetime1">
              <a:rPr lang="en-US" smtClean="0"/>
              <a:pPr/>
              <a:t>1/22/2014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7</a:t>
            </a:fld>
            <a:endParaRPr lang="en-CA"/>
          </a:p>
        </p:txBody>
      </p:sp>
      <p:pic>
        <p:nvPicPr>
          <p:cNvPr id="49156" name="Picture 4" descr="Z:\chips\generic_ip\wlan\matlab_models\research\phy_abstraction\bcc_sim_results\per_v_esnr_chanD_al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524000"/>
            <a:ext cx="6583136" cy="4937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LDPC fitting results (Chan D)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1617F-051E-4212-B237-FCD2348AD33F}" type="datetime1">
              <a:rPr lang="en-US" smtClean="0"/>
              <a:pPr/>
              <a:t>1/22/2014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8</a:t>
            </a:fld>
            <a:endParaRPr lang="en-CA"/>
          </a:p>
        </p:txBody>
      </p:sp>
      <p:pic>
        <p:nvPicPr>
          <p:cNvPr id="50179" name="Picture 3" descr="Z:\chips\generic_ip\wlan\matlab_models\research\phy_abstraction\ldpc_sim_results\ldpc_per_v_esnr_chanD_al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524000"/>
            <a:ext cx="6583136" cy="4937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BCC fitting results (Chan B)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EB23-2EFF-4B18-8DC5-D26B5F30C2C5}" type="datetime1">
              <a:rPr lang="en-US" smtClean="0"/>
              <a:pPr/>
              <a:t>1/22/2014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Fei Tong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9</a:t>
            </a:fld>
            <a:endParaRPr lang="en-CA"/>
          </a:p>
        </p:txBody>
      </p:sp>
      <p:pic>
        <p:nvPicPr>
          <p:cNvPr id="51203" name="Picture 3" descr="Z:\chips\generic_ip\wlan\matlab_models\research\phy_abstraction\bcc_sim_results\per_v_esnr_chanB_al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524000"/>
            <a:ext cx="6583136" cy="4937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1063</Words>
  <Application>Microsoft Office PowerPoint</Application>
  <PresentationFormat>On-screen Show (4:3)</PresentationFormat>
  <Paragraphs>209</Paragraphs>
  <Slides>25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802-11-Submission</vt:lpstr>
      <vt:lpstr>Document</vt:lpstr>
      <vt:lpstr>Equation</vt:lpstr>
      <vt:lpstr>PHY abstraction in system level simulation for HEW study</vt:lpstr>
      <vt:lpstr>Outline</vt:lpstr>
      <vt:lpstr>Effective SNR Mapping</vt:lpstr>
      <vt:lpstr>Selection of Mapping function</vt:lpstr>
      <vt:lpstr>Function Φ (normalised by bit per symbol) </vt:lpstr>
      <vt:lpstr>Simulation conditions/assumptions</vt:lpstr>
      <vt:lpstr>BCC fitting results (Chan D)</vt:lpstr>
      <vt:lpstr>LDPC fitting results (Chan D)</vt:lpstr>
      <vt:lpstr>BCC fitting results (Chan B)</vt:lpstr>
      <vt:lpstr>LDPC fitting results (Chan B)</vt:lpstr>
      <vt:lpstr>Sensitivity to bandwidth</vt:lpstr>
      <vt:lpstr>80 MHz Bandwidth (BCC Chan D)</vt:lpstr>
      <vt:lpstr>80 MHz Bandwidth (LDPC Chan D)</vt:lpstr>
      <vt:lpstr>20 MHz Bandwidth (BCC Chan D)</vt:lpstr>
      <vt:lpstr>20 MHz Bandwidth (LDPC Chan D)</vt:lpstr>
      <vt:lpstr>Impact of PDU length</vt:lpstr>
      <vt:lpstr>Parameterize FER on PDU length (1)</vt:lpstr>
      <vt:lpstr>Parameterize FER on PDU length (2)</vt:lpstr>
      <vt:lpstr>Interference modelling – frequency selectivity</vt:lpstr>
      <vt:lpstr>Instant interference power density</vt:lpstr>
      <vt:lpstr>Compare interference models</vt:lpstr>
      <vt:lpstr>Interference modelling – temporal dynamics</vt:lpstr>
      <vt:lpstr>Summary</vt:lpstr>
      <vt:lpstr>Reference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2013-01-15T08:29:35Z</dcterms:created>
  <dcterms:modified xsi:type="dcterms:W3CDTF">2014-01-22T04:32:10Z</dcterms:modified>
</cp:coreProperties>
</file>