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vml" ContentType="application/vnd.openxmlformats-officedocument.vmlDrawing"/>
  <Default Extension="rels" ContentType="application/vnd.openxmlformats-package.relationships+xml"/>
  <Default Extension="emf" ContentType="image/x-emf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embeddings/oleObject1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4167" r:id="rId2"/>
  </p:sldMasterIdLst>
  <p:notesMasterIdLst>
    <p:notesMasterId r:id="rId12"/>
  </p:notesMasterIdLst>
  <p:handoutMasterIdLst>
    <p:handoutMasterId r:id="rId13"/>
  </p:handoutMasterIdLst>
  <p:sldIdLst>
    <p:sldId id="448" r:id="rId3"/>
    <p:sldId id="524" r:id="rId4"/>
    <p:sldId id="547" r:id="rId5"/>
    <p:sldId id="549" r:id="rId6"/>
    <p:sldId id="550" r:id="rId7"/>
    <p:sldId id="555" r:id="rId8"/>
    <p:sldId id="552" r:id="rId9"/>
    <p:sldId id="553" r:id="rId10"/>
    <p:sldId id="554" r:id="rId11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charset="0"/>
        <a:cs typeface="MS PGothic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charset="0"/>
        <a:cs typeface="MS PGothic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charset="0"/>
        <a:cs typeface="MS PGothic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charset="0"/>
        <a:cs typeface="MS PGothic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charset="0"/>
        <a:cs typeface="MS PGothic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MS PGothic" charset="0"/>
        <a:cs typeface="MS PGothic" charset="0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MS PGothic" charset="0"/>
        <a:cs typeface="MS PGothic" charset="0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MS PGothic" charset="0"/>
        <a:cs typeface="MS PGothic" charset="0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MS PGothic" charset="0"/>
        <a:cs typeface="MS PGothic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448" y="-80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-828" y="882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9.xml"/><Relationship Id="rId12" Type="http://schemas.openxmlformats.org/officeDocument/2006/relationships/notesMaster" Target="notesMasters/notesMaster1.xml"/><Relationship Id="rId13" Type="http://schemas.openxmlformats.org/officeDocument/2006/relationships/handoutMaster" Target="handoutMasters/handout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44950" y="174625"/>
            <a:ext cx="219392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802.11-012/xxxxr0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4625"/>
            <a:ext cx="74295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Sept 2012</a:t>
            </a: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Xiaoming Peng / I2R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4229B874-0762-0346-984C-2DAFDED6AD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6630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31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3450" eaLnBrk="0" hangingPunct="0"/>
            <a:r>
              <a:rPr lang="en-US"/>
              <a:t>Submission</a:t>
            </a:r>
          </a:p>
        </p:txBody>
      </p:sp>
      <p:sp>
        <p:nvSpPr>
          <p:cNvPr id="26632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849504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802.11-012/xxxxr0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Sept 2012</a:t>
            </a:r>
          </a:p>
        </p:txBody>
      </p:sp>
      <p:sp>
        <p:nvSpPr>
          <p:cNvPr id="276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Xiaoming Peng / I2R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690F7209-CB2D-3941-91CE-B865754059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76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/>
              <a:t>Submission</a:t>
            </a:r>
          </a:p>
        </p:txBody>
      </p:sp>
      <p:sp>
        <p:nvSpPr>
          <p:cNvPr id="276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183565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9698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  <a:ea typeface="MS PGothic" charset="0"/>
            </a:endParaRPr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802.11-012/xxxxr0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Sept 2012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Xiaoming Peng / I2R</a:t>
            </a:r>
          </a:p>
        </p:txBody>
      </p:sp>
      <p:sp>
        <p:nvSpPr>
          <p:cNvPr id="29702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r>
              <a:rPr lang="en-US"/>
              <a:t>Page </a:t>
            </a:r>
            <a:fld id="{C76D536D-DCDB-514C-8C55-14158BFC373F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Jan 2014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40513" y="6475413"/>
            <a:ext cx="1903412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Xiaoming Peng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C753293-86F2-6841-820F-F7415F8BC8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73498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Jan 2014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40513" y="6475413"/>
            <a:ext cx="1903412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Xiaoming Peng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BB4E251-F144-E440-844E-A4431F6108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31184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Jan 2014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40513" y="6475413"/>
            <a:ext cx="1903412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Xiaoming Peng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480F146-8DEB-0548-8EC2-71CEA13CC3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6829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 2014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Xiaoming Peng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71A3B83-170E-9B4B-B52B-01E6CCB034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37960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Xiaoming Peng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11868D-4135-A54D-91F6-83BF918920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101316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Xiaoming Peng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C18D5E-5A47-0540-B549-D0793EB4A9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2130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Xiaoming Peng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53F046-4BEB-8F4C-B314-9F81B005CF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085821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 2014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Xiaoming Peng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5EDE1F-B9F4-5B48-BDDA-952E699158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265625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 2014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Xiaoming Peng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4C5B1B-C728-9544-83E7-C288B8F94B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887170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 2014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Xiaoming Peng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5F4B61-5F00-3848-8AD9-D6927F1D83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525022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 2014</a:t>
            </a: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Xiaoming Peng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04656E-9675-D646-90F6-B91CD4BACD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1124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Jan 2014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40513" y="6475413"/>
            <a:ext cx="1903412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Xiaoming Peng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6A320C4-5B50-274D-A30A-746063514C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801371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 2014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Xiaoming Peng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7F9691-DB9E-6E42-AA07-18ADE0ED50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070617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 2014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Xiaoming Peng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B094E7-EC0E-3644-B125-899A455652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2970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Xiaoming Peng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AFF431-F5AD-4A4E-8FD6-528A18F210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601820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Xiaoming Peng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E8B65C-3FF8-CB43-8F6D-D176B80C07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24106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 2014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Xiaoming Peng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E119815-6FE4-0946-981C-A2994CCDB7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8717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Jan 2014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40513" y="6475413"/>
            <a:ext cx="1903412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Xiaoming Peng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629B062-A349-A14D-8AB0-F8CD333F7B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7954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Jan 2014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40513" y="6475413"/>
            <a:ext cx="1903412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Xiaoming Peng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7D56A7E-AE63-934F-97D8-BB9C8A0A57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71568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Jan 2014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40513" y="6475413"/>
            <a:ext cx="1903412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Xiaoming Peng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9EF61E3-F377-CC46-BB84-5CD60C6E99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06287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Jan 2014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40513" y="6475413"/>
            <a:ext cx="1903412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Xiaoming Peng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B9F1476-7FAD-AE42-A2DC-A33DE3A8EB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75595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Jan 2014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40513" y="6475413"/>
            <a:ext cx="1903412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Xiaoming Peng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7F39E51-D68E-AE48-BC67-69166EB92E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3135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Jan 2014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40513" y="6475413"/>
            <a:ext cx="1903412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Xiaoming Peng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4787F1E-B91B-FD42-A2E0-13A259C9B8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89715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3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3.xml"/><Relationship Id="rId2" Type="http://schemas.openxmlformats.org/officeDocument/2006/relationships/slideLayout" Target="../slideLayouts/slideLayout14.xml"/><Relationship Id="rId3" Type="http://schemas.openxmlformats.org/officeDocument/2006/relationships/slideLayout" Target="../slideLayouts/slideLayout15.xml"/><Relationship Id="rId4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7.xml"/><Relationship Id="rId6" Type="http://schemas.openxmlformats.org/officeDocument/2006/relationships/slideLayout" Target="../slideLayouts/slideLayout18.xml"/><Relationship Id="rId7" Type="http://schemas.openxmlformats.org/officeDocument/2006/relationships/slideLayout" Target="../slideLayouts/slideLayout19.xml"/><Relationship Id="rId8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87858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 smtClean="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Jan 2014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10200" y="6477000"/>
            <a:ext cx="32766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Xiaoming Peng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75DE20D-ADC3-FD48-BD74-33CE9A2408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624115" y="332601"/>
            <a:ext cx="282138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/>
            <a:r>
              <a:rPr lang="en-US" sz="1800" b="1" dirty="0"/>
              <a:t>doc.: IEEE 802.11-</a:t>
            </a:r>
            <a:r>
              <a:rPr lang="en-US" sz="1800" b="1" dirty="0" smtClean="0"/>
              <a:t>14/0027r0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896" r:id="rId1"/>
    <p:sldLayoutId id="2147484897" r:id="rId2"/>
    <p:sldLayoutId id="2147484883" r:id="rId3"/>
    <p:sldLayoutId id="2147484898" r:id="rId4"/>
    <p:sldLayoutId id="2147484899" r:id="rId5"/>
    <p:sldLayoutId id="2147484900" r:id="rId6"/>
    <p:sldLayoutId id="2147484901" r:id="rId7"/>
    <p:sldLayoutId id="2147484902" r:id="rId8"/>
    <p:sldLayoutId id="2147484903" r:id="rId9"/>
    <p:sldLayoutId id="2147484904" r:id="rId10"/>
    <p:sldLayoutId id="2147484905" r:id="rId11"/>
    <p:sldLayoutId id="2147484884" r:id="rId1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433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smtClean="0"/>
              <a:t>Jan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Xiaoming Peng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91039CB1-B278-184C-857F-51B2703FC5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885" r:id="rId1"/>
    <p:sldLayoutId id="2147484886" r:id="rId2"/>
    <p:sldLayoutId id="2147484887" r:id="rId3"/>
    <p:sldLayoutId id="2147484888" r:id="rId4"/>
    <p:sldLayoutId id="2147484889" r:id="rId5"/>
    <p:sldLayoutId id="2147484890" r:id="rId6"/>
    <p:sldLayoutId id="2147484891" r:id="rId7"/>
    <p:sldLayoutId id="2147484892" r:id="rId8"/>
    <p:sldLayoutId id="2147484893" r:id="rId9"/>
    <p:sldLayoutId id="2147484894" r:id="rId10"/>
    <p:sldLayoutId id="2147484895" r:id="rId11"/>
  </p:sldLayoutIdLst>
  <p:hf hdr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oleObject" Target="../embeddings/oleObject1.bin"/><Relationship Id="rId5" Type="http://schemas.openxmlformats.org/officeDocument/2006/relationships/oleObject" Target="../embeddings/Microsoft_Word_97_-_2004_Document1.doc"/><Relationship Id="rId6" Type="http://schemas.openxmlformats.org/officeDocument/2006/relationships/image" Target="../media/image1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://www.ieee802.org/11/Meetings/Meeting_Plan.html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 2014</a:t>
            </a:r>
            <a:endParaRPr lang="en-US" dirty="0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0" y="6475413"/>
            <a:ext cx="2600325" cy="184150"/>
          </a:xfrm>
        </p:spPr>
        <p:txBody>
          <a:bodyPr/>
          <a:lstStyle/>
          <a:p>
            <a:pPr>
              <a:defRPr/>
            </a:pPr>
            <a:r>
              <a:rPr lang="en-US" dirty="0"/>
              <a:t>Xiaoming Peng</a:t>
            </a:r>
          </a:p>
        </p:txBody>
      </p:sp>
      <p:sp>
        <p:nvSpPr>
          <p:cNvPr id="2867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r>
              <a:rPr lang="en-US"/>
              <a:t>Slide </a:t>
            </a:r>
            <a:fld id="{C86ED38B-A6F2-DD44-A15F-49D155A2375B}" type="slidenum">
              <a:rPr lang="en-US"/>
              <a:pPr/>
              <a:t>1</a:t>
            </a:fld>
            <a:endParaRPr lang="en-US"/>
          </a:p>
        </p:txBody>
      </p:sp>
      <p:sp>
        <p:nvSpPr>
          <p:cNvPr id="9" name="Rectangle 6"/>
          <p:cNvSpPr txBox="1">
            <a:spLocks noChangeArrowheads="1"/>
          </p:cNvSpPr>
          <p:nvPr/>
        </p:nvSpPr>
        <p:spPr>
          <a:xfrm>
            <a:off x="685800" y="1752600"/>
            <a:ext cx="7772400" cy="381000"/>
          </a:xfrm>
          <a:prstGeom prst="rect">
            <a:avLst/>
          </a:prstGeom>
          <a:noFill/>
        </p:spPr>
        <p:txBody>
          <a:bodyPr/>
          <a:lstStyle/>
          <a:p>
            <a:pPr marL="342900" indent="-342900" algn="ctr" eaLnBrk="0" hangingPunct="0">
              <a:spcBef>
                <a:spcPct val="20000"/>
              </a:spcBef>
              <a:defRPr/>
            </a:pPr>
            <a:r>
              <a:rPr lang="en-US" sz="2000" b="1" kern="0" dirty="0">
                <a:latin typeface="+mn-lt"/>
                <a:ea typeface="+mn-ea"/>
                <a:cs typeface="+mn-cs"/>
              </a:rPr>
              <a:t>Date:</a:t>
            </a:r>
            <a:r>
              <a:rPr lang="en-US" sz="2000" kern="0" dirty="0">
                <a:latin typeface="+mn-lt"/>
                <a:ea typeface="+mn-ea"/>
                <a:cs typeface="+mn-cs"/>
              </a:rPr>
              <a:t> </a:t>
            </a:r>
            <a:r>
              <a:rPr lang="en-US" sz="2000" kern="0" dirty="0" smtClean="0">
                <a:latin typeface="+mn-lt"/>
                <a:ea typeface="+mn-ea"/>
                <a:cs typeface="+mn-cs"/>
              </a:rPr>
              <a:t>2014-01-09</a:t>
            </a:r>
            <a:endParaRPr lang="en-US" sz="2000" kern="0" dirty="0">
              <a:latin typeface="+mn-lt"/>
              <a:ea typeface="+mn-ea"/>
              <a:cs typeface="+mn-cs"/>
            </a:endParaRPr>
          </a:p>
        </p:txBody>
      </p:sp>
      <p:graphicFrame>
        <p:nvGraphicFramePr>
          <p:cNvPr id="28677" name="Object 11"/>
          <p:cNvGraphicFramePr>
            <a:graphicFrameLocks noChangeAspect="1"/>
          </p:cNvGraphicFramePr>
          <p:nvPr/>
        </p:nvGraphicFramePr>
        <p:xfrm>
          <a:off x="457200" y="2667000"/>
          <a:ext cx="8061325" cy="1325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99" name="Document" r:id="rId5" imgW="8229600" imgH="1358900" progId="Word.Document.8">
                  <p:embed/>
                </p:oleObj>
              </mc:Choice>
              <mc:Fallback>
                <p:oleObj name="Document" r:id="rId5" imgW="8229600" imgH="1358900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2667000"/>
                        <a:ext cx="8061325" cy="1325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678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  <p:sp>
        <p:nvSpPr>
          <p:cNvPr id="12" name="Rectangle 2"/>
          <p:cNvSpPr txBox="1">
            <a:spLocks noChangeArrowheads="1"/>
          </p:cNvSpPr>
          <p:nvPr/>
        </p:nvSpPr>
        <p:spPr>
          <a:xfrm>
            <a:off x="685800" y="685800"/>
            <a:ext cx="7772400" cy="1066800"/>
          </a:xfrm>
          <a:prstGeom prst="rect">
            <a:avLst/>
          </a:prstGeom>
          <a:noFill/>
        </p:spPr>
        <p:txBody>
          <a:bodyPr/>
          <a:lstStyle/>
          <a:p>
            <a:pPr algn="ctr" eaLnBrk="0" hangingPunct="0">
              <a:defRPr/>
            </a:pPr>
            <a:r>
              <a:rPr lang="en-US" sz="3200" b="1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IEEE 802.11aj Task Group </a:t>
            </a:r>
            <a:r>
              <a:rPr lang="en-US" sz="3200" b="1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January 2014 </a:t>
            </a:r>
            <a:r>
              <a:rPr lang="en-US" sz="3200" b="1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Closing Report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charset="0"/>
                <a:ea typeface="MS PGothic" charset="0"/>
              </a:rPr>
              <a:t>Abstract</a:t>
            </a:r>
          </a:p>
        </p:txBody>
      </p:sp>
      <p:sp>
        <p:nvSpPr>
          <p:cNvPr id="3072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dirty="0">
                <a:latin typeface="Times New Roman" charset="0"/>
                <a:ea typeface="MS PGothic" charset="0"/>
              </a:rPr>
              <a:t>	This document is the closing report for IEEE 802.11aj Task Group for the </a:t>
            </a:r>
            <a:r>
              <a:rPr lang="en-US" dirty="0" smtClean="0">
                <a:latin typeface="Times New Roman" charset="0"/>
                <a:ea typeface="MS PGothic" charset="0"/>
              </a:rPr>
              <a:t>January 2014 </a:t>
            </a:r>
            <a:r>
              <a:rPr lang="en-US" dirty="0">
                <a:latin typeface="Times New Roman" charset="0"/>
                <a:ea typeface="MS PGothic" charset="0"/>
              </a:rPr>
              <a:t>session in </a:t>
            </a:r>
            <a:r>
              <a:rPr lang="en-US" dirty="0" err="1" smtClean="0">
                <a:latin typeface="Times New Roman" charset="0"/>
                <a:ea typeface="MS PGothic" charset="0"/>
              </a:rPr>
              <a:t>Sanya</a:t>
            </a:r>
            <a:r>
              <a:rPr lang="en-US" dirty="0" smtClean="0">
                <a:latin typeface="Times New Roman" charset="0"/>
                <a:ea typeface="MS PGothic" charset="0"/>
              </a:rPr>
              <a:t> China. </a:t>
            </a:r>
            <a:endParaRPr lang="en-US" dirty="0">
              <a:latin typeface="Times New Roman" charset="0"/>
              <a:ea typeface="MS PGothic" charset="0"/>
            </a:endParaRPr>
          </a:p>
        </p:txBody>
      </p:sp>
      <p:sp>
        <p:nvSpPr>
          <p:cNvPr id="3076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968375" cy="276225"/>
          </a:xfrm>
        </p:spPr>
        <p:txBody>
          <a:bodyPr/>
          <a:lstStyle/>
          <a:p>
            <a:pPr>
              <a:defRPr/>
            </a:pPr>
            <a:r>
              <a:rPr lang="en-US" kern="0" smtClean="0">
                <a:solidFill>
                  <a:schemeClr val="tx2"/>
                </a:solidFill>
              </a:rPr>
              <a:t>Jan 2014</a:t>
            </a:r>
            <a:endParaRPr lang="en-US" dirty="0"/>
          </a:p>
        </p:txBody>
      </p:sp>
      <p:sp>
        <p:nvSpPr>
          <p:cNvPr id="307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r>
              <a:rPr lang="en-US">
                <a:cs typeface="Arial" charset="0"/>
              </a:rPr>
              <a:t>Slide </a:t>
            </a:r>
            <a:fld id="{0AD11972-D20C-5247-B8FE-7938957346FE}" type="slidenum">
              <a:rPr lang="en-US">
                <a:cs typeface="Arial" charset="0"/>
              </a:rPr>
              <a:pPr/>
              <a:t>2</a:t>
            </a:fld>
            <a:endParaRPr lang="en-US">
              <a:cs typeface="Arial" charset="0"/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Xiaoming Peng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itle 1"/>
          <p:cNvSpPr>
            <a:spLocks noGrp="1"/>
          </p:cNvSpPr>
          <p:nvPr>
            <p:ph type="title"/>
          </p:nvPr>
        </p:nvSpPr>
        <p:spPr>
          <a:xfrm>
            <a:off x="152400" y="609600"/>
            <a:ext cx="8991600" cy="1066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>
                <a:latin typeface="Times New Roman" charset="0"/>
                <a:ea typeface="MS PGothic" charset="0"/>
              </a:rPr>
              <a:t>Work Completed (1/3) </a:t>
            </a:r>
            <a:endParaRPr lang="en-US" dirty="0">
              <a:latin typeface="Times New Roman" charset="0"/>
              <a:ea typeface="MS PGothic" charset="0"/>
              <a:sym typeface="Wingdings" charset="0"/>
            </a:endParaRPr>
          </a:p>
        </p:txBody>
      </p:sp>
      <p:sp>
        <p:nvSpPr>
          <p:cNvPr id="45058" name="Content Placeholder 2"/>
          <p:cNvSpPr>
            <a:spLocks noGrp="1"/>
          </p:cNvSpPr>
          <p:nvPr>
            <p:ph idx="1"/>
          </p:nvPr>
        </p:nvSpPr>
        <p:spPr>
          <a:xfrm>
            <a:off x="533400" y="1524000"/>
            <a:ext cx="7772400" cy="4648200"/>
          </a:xfrm>
        </p:spPr>
        <p:txBody>
          <a:bodyPr/>
          <a:lstStyle/>
          <a:p>
            <a:r>
              <a:rPr lang="en-US" sz="2000" dirty="0" smtClean="0">
                <a:latin typeface="Times New Roman" charset="0"/>
                <a:ea typeface="MS PGothic" charset="0"/>
              </a:rPr>
              <a:t>Proposal of </a:t>
            </a:r>
            <a:r>
              <a:rPr lang="en-US" sz="2000" dirty="0" err="1" smtClean="0">
                <a:latin typeface="Times New Roman" charset="0"/>
                <a:ea typeface="MS PGothic" charset="0"/>
              </a:rPr>
              <a:t>RoF</a:t>
            </a:r>
            <a:r>
              <a:rPr lang="en-US" sz="2000" dirty="0" smtClean="0">
                <a:latin typeface="Times New Roman" charset="0"/>
                <a:ea typeface="MS PGothic" charset="0"/>
              </a:rPr>
              <a:t> Relay Transmission </a:t>
            </a:r>
            <a:r>
              <a:rPr lang="en-US" sz="2000" dirty="0">
                <a:latin typeface="Times New Roman" charset="0"/>
                <a:ea typeface="MS PGothic" charset="0"/>
              </a:rPr>
              <a:t>Usage Model (11-14/</a:t>
            </a:r>
            <a:r>
              <a:rPr lang="en-US" sz="2000" dirty="0" smtClean="0">
                <a:latin typeface="Times New Roman" charset="0"/>
                <a:ea typeface="MS PGothic" charset="0"/>
              </a:rPr>
              <a:t>014</a:t>
            </a:r>
            <a:r>
              <a:rPr lang="en-US" altLang="zh-CN" sz="2000" dirty="0" smtClean="0">
                <a:latin typeface="Times New Roman" charset="0"/>
                <a:ea typeface="MS PGothic" charset="0"/>
              </a:rPr>
              <a:t>r0)</a:t>
            </a:r>
            <a:endParaRPr lang="en-US" sz="2000" dirty="0" smtClean="0">
              <a:latin typeface="Times New Roman" charset="0"/>
              <a:ea typeface="MS PGothic" charset="0"/>
            </a:endParaRPr>
          </a:p>
          <a:p>
            <a:endParaRPr lang="en-US" altLang="zh-CN" sz="2000" dirty="0" smtClean="0">
              <a:latin typeface="Times New Roman" charset="0"/>
              <a:ea typeface="MS PGothic" charset="0"/>
            </a:endParaRPr>
          </a:p>
          <a:p>
            <a:r>
              <a:rPr lang="en-US" altLang="zh-CN" sz="2000" dirty="0" smtClean="0">
                <a:latin typeface="Times New Roman" charset="0"/>
                <a:ea typeface="MS PGothic" charset="0"/>
              </a:rPr>
              <a:t>Update on </a:t>
            </a:r>
            <a:r>
              <a:rPr lang="en-US" sz="2000" dirty="0" smtClean="0">
                <a:latin typeface="Times New Roman" charset="0"/>
                <a:ea typeface="MS PGothic" charset="0"/>
              </a:rPr>
              <a:t>Opportunistic Transmissions in Multiple Alternative Channels in 802.11aj (NT) - 11-13/1293r3</a:t>
            </a:r>
          </a:p>
          <a:p>
            <a:pPr lvl="1"/>
            <a:r>
              <a:rPr lang="en-US" sz="1800" dirty="0" smtClean="0">
                <a:latin typeface="Times New Roman" charset="0"/>
                <a:ea typeface="MS PGothic" charset="0"/>
              </a:rPr>
              <a:t>To respond to the question raised up during November meeting</a:t>
            </a:r>
          </a:p>
          <a:p>
            <a:endParaRPr lang="en-US" sz="2000" dirty="0" smtClean="0">
              <a:latin typeface="Times New Roman" charset="0"/>
              <a:ea typeface="MS PGothic" charset="0"/>
            </a:endParaRPr>
          </a:p>
          <a:p>
            <a:r>
              <a:rPr lang="en-US" sz="2000" dirty="0" smtClean="0">
                <a:latin typeface="Times New Roman" charset="0"/>
                <a:ea typeface="MS PGothic" charset="0"/>
              </a:rPr>
              <a:t>U</a:t>
            </a:r>
            <a:r>
              <a:rPr lang="en-US" altLang="zh-CN" sz="2000" dirty="0" smtClean="0">
                <a:latin typeface="Times New Roman" charset="0"/>
                <a:ea typeface="MS PGothic" charset="0"/>
              </a:rPr>
              <a:t>pdate </a:t>
            </a:r>
            <a:r>
              <a:rPr lang="en-US" altLang="zh-CN" sz="2000" dirty="0">
                <a:latin typeface="Times New Roman" charset="0"/>
                <a:ea typeface="MS PGothic" charset="0"/>
              </a:rPr>
              <a:t>on </a:t>
            </a:r>
            <a:r>
              <a:rPr lang="en-US" sz="2000" dirty="0">
                <a:latin typeface="Times New Roman" charset="0"/>
                <a:ea typeface="MS PGothic" charset="0"/>
              </a:rPr>
              <a:t>Spatial Sharing Mechanism in 802.11aj (NT) – 11-14/0009r1</a:t>
            </a:r>
          </a:p>
          <a:p>
            <a:pPr lvl="1"/>
            <a:r>
              <a:rPr lang="en-US" sz="1600" dirty="0">
                <a:solidFill>
                  <a:srgbClr val="000000"/>
                </a:solidFill>
                <a:latin typeface="Times New Roman" charset="0"/>
                <a:ea typeface="MS PGothic" charset="0"/>
              </a:rPr>
              <a:t>To respond to the questions raised up during November </a:t>
            </a:r>
            <a:r>
              <a:rPr lang="en-US" sz="1600" dirty="0" smtClean="0">
                <a:solidFill>
                  <a:srgbClr val="000000"/>
                </a:solidFill>
                <a:latin typeface="Times New Roman" charset="0"/>
                <a:ea typeface="MS PGothic" charset="0"/>
              </a:rPr>
              <a:t>meeting</a:t>
            </a:r>
            <a:endParaRPr lang="en-US" sz="1600" dirty="0">
              <a:solidFill>
                <a:srgbClr val="000000"/>
              </a:solidFill>
              <a:latin typeface="Times New Roman" charset="0"/>
              <a:ea typeface="MS PGothic" charset="0"/>
            </a:endParaRPr>
          </a:p>
          <a:p>
            <a:endParaRPr lang="en-US" sz="2000" dirty="0" smtClean="0">
              <a:solidFill>
                <a:srgbClr val="000000"/>
              </a:solidFill>
              <a:latin typeface="Times New Roman" charset="0"/>
              <a:ea typeface="MS PGothic" charset="0"/>
            </a:endParaRPr>
          </a:p>
          <a:p>
            <a:r>
              <a:rPr lang="en-US" sz="2000" dirty="0" smtClean="0">
                <a:solidFill>
                  <a:srgbClr val="000000"/>
                </a:solidFill>
                <a:latin typeface="Times New Roman" charset="0"/>
                <a:ea typeface="MS PGothic" charset="0"/>
              </a:rPr>
              <a:t>U</a:t>
            </a:r>
            <a:r>
              <a:rPr lang="en-US" altLang="zh-CN" sz="2000" dirty="0" smtClean="0">
                <a:solidFill>
                  <a:srgbClr val="000000"/>
                </a:solidFill>
                <a:latin typeface="Times New Roman" charset="0"/>
                <a:ea typeface="MS PGothic" charset="0"/>
              </a:rPr>
              <a:t>pdate </a:t>
            </a:r>
            <a:r>
              <a:rPr lang="en-US" altLang="zh-CN" sz="2000" dirty="0">
                <a:solidFill>
                  <a:srgbClr val="000000"/>
                </a:solidFill>
                <a:latin typeface="Times New Roman" charset="0"/>
                <a:ea typeface="MS PGothic" charset="0"/>
              </a:rPr>
              <a:t>on </a:t>
            </a:r>
            <a:r>
              <a:rPr lang="en-US" sz="2000" dirty="0" err="1">
                <a:solidFill>
                  <a:srgbClr val="000000"/>
                </a:solidFill>
                <a:latin typeface="Times New Roman" charset="0"/>
                <a:ea typeface="MS PGothic" charset="0"/>
              </a:rPr>
              <a:t>TGaj</a:t>
            </a:r>
            <a:r>
              <a:rPr lang="en-US" sz="2000" dirty="0">
                <a:solidFill>
                  <a:srgbClr val="000000"/>
                </a:solidFill>
                <a:latin typeface="Times New Roman" charset="0"/>
                <a:ea typeface="MS PGothic" charset="0"/>
              </a:rPr>
              <a:t> Complete Proposal Presentation (CP) 11-13/1301r2</a:t>
            </a:r>
          </a:p>
          <a:p>
            <a:pPr lvl="1"/>
            <a:r>
              <a:rPr lang="en-US" sz="1600" dirty="0">
                <a:solidFill>
                  <a:srgbClr val="000000"/>
                </a:solidFill>
                <a:latin typeface="Times New Roman" charset="0"/>
                <a:ea typeface="MS PGothic" charset="0"/>
              </a:rPr>
              <a:t>To respond to the questions raised up during November meeting</a:t>
            </a:r>
            <a:endParaRPr lang="en-US" sz="1800" dirty="0">
              <a:solidFill>
                <a:srgbClr val="000000"/>
              </a:solidFill>
              <a:latin typeface="Times New Roman" charset="0"/>
              <a:ea typeface="MS PGothic" charset="0"/>
            </a:endParaRPr>
          </a:p>
          <a:p>
            <a:pPr lvl="1"/>
            <a:endParaRPr lang="en-US" dirty="0" smtClean="0">
              <a:latin typeface="Times New Roman" charset="0"/>
              <a:ea typeface="MS PGothic" charset="0"/>
            </a:endParaRPr>
          </a:p>
          <a:p>
            <a:pPr lvl="1"/>
            <a:endParaRPr lang="en-US" dirty="0" smtClean="0">
              <a:latin typeface="Times New Roman" charset="0"/>
              <a:ea typeface="MS PGothic" charset="0"/>
            </a:endParaRPr>
          </a:p>
          <a:p>
            <a:endParaRPr lang="en-US" dirty="0" smtClean="0">
              <a:latin typeface="Times New Roman" charset="0"/>
              <a:ea typeface="MS PGothic" charset="0"/>
            </a:endParaRPr>
          </a:p>
          <a:p>
            <a:pPr>
              <a:lnSpc>
                <a:spcPct val="90000"/>
              </a:lnSpc>
            </a:pPr>
            <a:endParaRPr lang="en-US" dirty="0">
              <a:latin typeface="Times New Roman" charset="0"/>
              <a:ea typeface="MS PGothic" charset="0"/>
            </a:endParaRPr>
          </a:p>
        </p:txBody>
      </p:sp>
      <p:sp>
        <p:nvSpPr>
          <p:cNvPr id="4505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r>
              <a:rPr lang="en-US"/>
              <a:t>Slide </a:t>
            </a:r>
            <a:fld id="{FD931349-BFA8-A346-9FAE-76691543AC66}" type="slidenum">
              <a:rPr lang="en-US"/>
              <a:pPr/>
              <a:t>3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57800" y="6475413"/>
            <a:ext cx="3286125" cy="184150"/>
          </a:xfrm>
        </p:spPr>
        <p:txBody>
          <a:bodyPr/>
          <a:lstStyle/>
          <a:p>
            <a:pPr>
              <a:defRPr/>
            </a:pPr>
            <a:r>
              <a:rPr lang="en-US" smtClean="0"/>
              <a:t>Xiaoming Peng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 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84190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>
                <a:latin typeface="Times New Roman" charset="0"/>
                <a:ea typeface="MS PGothic" charset="0"/>
              </a:rPr>
              <a:t>Work Completed (2/3)</a:t>
            </a:r>
            <a:endParaRPr lang="en-US" dirty="0">
              <a:latin typeface="Times New Roman" charset="0"/>
              <a:ea typeface="MS PGothic" charset="0"/>
              <a:sym typeface="Wingdings" charset="0"/>
            </a:endParaRPr>
          </a:p>
        </p:txBody>
      </p:sp>
      <p:sp>
        <p:nvSpPr>
          <p:cNvPr id="46082" name="Content Placeholder 2"/>
          <p:cNvSpPr>
            <a:spLocks noGrp="1"/>
          </p:cNvSpPr>
          <p:nvPr>
            <p:ph idx="1"/>
          </p:nvPr>
        </p:nvSpPr>
        <p:spPr>
          <a:xfrm>
            <a:off x="609600" y="1676400"/>
            <a:ext cx="8229600" cy="4724400"/>
          </a:xfrm>
        </p:spPr>
        <p:txBody>
          <a:bodyPr/>
          <a:lstStyle/>
          <a:p>
            <a:r>
              <a:rPr lang="en-US" altLang="zh-CN" sz="2000" dirty="0" err="1" smtClean="0">
                <a:solidFill>
                  <a:srgbClr val="000000"/>
                </a:solidFill>
                <a:latin typeface="Times New Roman"/>
                <a:ea typeface="MS PGothic" charset="0"/>
                <a:cs typeface="Times New Roman"/>
              </a:rPr>
              <a:t>TGaj</a:t>
            </a:r>
            <a:r>
              <a:rPr lang="en-US" altLang="zh-CN" sz="2000" dirty="0" smtClean="0">
                <a:solidFill>
                  <a:srgbClr val="000000"/>
                </a:solidFill>
                <a:latin typeface="Times New Roman"/>
                <a:ea typeface="MS PGothic" charset="0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MS PGothic" charset="0"/>
                <a:cs typeface="Times New Roman"/>
              </a:rPr>
              <a:t>Complete Proposal Text 11-13/1302r1 </a:t>
            </a:r>
            <a:endParaRPr lang="en-US" altLang="zh-CN" sz="2000" dirty="0" smtClean="0">
              <a:solidFill>
                <a:srgbClr val="000000"/>
              </a:solidFill>
              <a:latin typeface="Times New Roman"/>
              <a:ea typeface="MS PGothic" charset="0"/>
              <a:cs typeface="Times New Roman"/>
            </a:endParaRPr>
          </a:p>
          <a:p>
            <a:pPr lvl="1"/>
            <a:r>
              <a:rPr lang="en-US" altLang="zh-CN" dirty="0" smtClean="0">
                <a:solidFill>
                  <a:srgbClr val="000000"/>
                </a:solidFill>
                <a:latin typeface="Times New Roman"/>
                <a:ea typeface="MS PGothic" charset="0"/>
                <a:cs typeface="Times New Roman"/>
              </a:rPr>
              <a:t>Make necessary change based on the comments and generate a specification draft D0.01</a:t>
            </a:r>
            <a:endParaRPr lang="en-US" altLang="zh-CN" b="0" dirty="0">
              <a:solidFill>
                <a:srgbClr val="000000"/>
              </a:solidFill>
              <a:latin typeface="Times New Roman"/>
              <a:ea typeface="MS PGothic" charset="0"/>
              <a:cs typeface="Times New Roman"/>
            </a:endParaRPr>
          </a:p>
          <a:p>
            <a:endParaRPr lang="en-US" b="0" dirty="0" smtClean="0">
              <a:latin typeface="Times New Roman"/>
              <a:ea typeface="ＭＳ Ｐゴシック" charset="0"/>
              <a:cs typeface="Times New Roman"/>
            </a:endParaRPr>
          </a:p>
          <a:p>
            <a:r>
              <a:rPr lang="en-US" sz="2000" dirty="0" smtClean="0">
                <a:latin typeface="Times New Roman"/>
                <a:ea typeface="ＭＳ Ｐゴシック" charset="0"/>
                <a:cs typeface="Times New Roman"/>
              </a:rPr>
              <a:t>Motion to approve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MS PGothic" charset="0"/>
                <a:cs typeface="Times New Roman"/>
              </a:rPr>
              <a:t>Complete Proposal </a:t>
            </a:r>
            <a:r>
              <a:rPr lang="en-US" altLang="zh-CN" sz="2000" dirty="0" smtClean="0">
                <a:solidFill>
                  <a:srgbClr val="000000"/>
                </a:solidFill>
                <a:latin typeface="Times New Roman"/>
                <a:ea typeface="MS PGothic" charset="0"/>
                <a:cs typeface="Times New Roman"/>
              </a:rPr>
              <a:t>and Text as </a:t>
            </a:r>
            <a:r>
              <a:rPr lang="en-US" sz="2000" dirty="0" smtClean="0">
                <a:latin typeface="Times New Roman"/>
                <a:ea typeface="ＭＳ Ｐゴシック" charset="0"/>
                <a:cs typeface="Times New Roman"/>
              </a:rPr>
              <a:t>the baseline proposal</a:t>
            </a:r>
          </a:p>
          <a:p>
            <a:pPr lvl="1"/>
            <a:r>
              <a:rPr lang="en-US" dirty="0" smtClean="0">
                <a:latin typeface="Times New Roman"/>
                <a:cs typeface="Times New Roman"/>
              </a:rPr>
              <a:t>Do </a:t>
            </a:r>
            <a:r>
              <a:rPr lang="en-US" dirty="0">
                <a:latin typeface="Times New Roman"/>
                <a:cs typeface="Times New Roman"/>
              </a:rPr>
              <a:t>you support adopting the complete proposal in 802.11-13/1301r2 and 802.11-13/1302r2 as the baseline specification for the </a:t>
            </a:r>
            <a:r>
              <a:rPr lang="en-US" dirty="0" err="1" smtClean="0">
                <a:latin typeface="Times New Roman"/>
                <a:cs typeface="Times New Roman"/>
              </a:rPr>
              <a:t>TGaj</a:t>
            </a:r>
            <a:r>
              <a:rPr lang="en-US" dirty="0" smtClean="0">
                <a:latin typeface="Times New Roman"/>
                <a:cs typeface="Times New Roman"/>
              </a:rPr>
              <a:t> (</a:t>
            </a:r>
            <a:r>
              <a:rPr lang="en-US" dirty="0">
                <a:latin typeface="Times New Roman"/>
                <a:cs typeface="Times New Roman"/>
              </a:rPr>
              <a:t>60GHz) amendment</a:t>
            </a:r>
            <a:r>
              <a:rPr lang="en-US" dirty="0" smtClean="0">
                <a:latin typeface="Times New Roman"/>
                <a:cs typeface="Times New Roman"/>
              </a:rPr>
              <a:t>?</a:t>
            </a:r>
            <a:endParaRPr lang="en-US" dirty="0">
              <a:latin typeface="Times New Roman"/>
              <a:cs typeface="Times New Roman"/>
            </a:endParaRPr>
          </a:p>
          <a:p>
            <a:pPr lvl="1"/>
            <a:r>
              <a:rPr lang="en-US" dirty="0" smtClean="0">
                <a:latin typeface="Times New Roman"/>
                <a:cs typeface="Times New Roman"/>
              </a:rPr>
              <a:t>Moved </a:t>
            </a:r>
            <a:r>
              <a:rPr lang="en-US" dirty="0">
                <a:latin typeface="Times New Roman"/>
                <a:cs typeface="Times New Roman"/>
              </a:rPr>
              <a:t>by: </a:t>
            </a:r>
            <a:r>
              <a:rPr lang="en-US" dirty="0" err="1">
                <a:latin typeface="Times New Roman"/>
                <a:cs typeface="Times New Roman"/>
              </a:rPr>
              <a:t>Jiamin</a:t>
            </a:r>
            <a:r>
              <a:rPr lang="en-US" dirty="0">
                <a:latin typeface="Times New Roman"/>
                <a:cs typeface="Times New Roman"/>
              </a:rPr>
              <a:t> Chen</a:t>
            </a:r>
          </a:p>
          <a:p>
            <a:pPr lvl="1"/>
            <a:r>
              <a:rPr lang="en-US" dirty="0" smtClean="0">
                <a:latin typeface="Times New Roman"/>
                <a:cs typeface="Times New Roman"/>
              </a:rPr>
              <a:t>Seconded </a:t>
            </a:r>
            <a:r>
              <a:rPr lang="en-US" dirty="0">
                <a:latin typeface="Times New Roman"/>
                <a:cs typeface="Times New Roman"/>
              </a:rPr>
              <a:t>by: PNG, </a:t>
            </a:r>
            <a:r>
              <a:rPr lang="en-US" dirty="0" err="1">
                <a:latin typeface="Times New Roman"/>
                <a:cs typeface="Times New Roman"/>
              </a:rPr>
              <a:t>Khiam</a:t>
            </a:r>
            <a:r>
              <a:rPr lang="en-US" dirty="0">
                <a:latin typeface="Times New Roman"/>
                <a:cs typeface="Times New Roman"/>
              </a:rPr>
              <a:t> Boon</a:t>
            </a:r>
          </a:p>
          <a:p>
            <a:pPr lvl="1"/>
            <a:r>
              <a:rPr lang="de-DE" dirty="0" err="1" smtClean="0">
                <a:latin typeface="Times New Roman"/>
                <a:cs typeface="Times New Roman"/>
              </a:rPr>
              <a:t>Results</a:t>
            </a:r>
            <a:r>
              <a:rPr lang="de-DE" dirty="0">
                <a:latin typeface="Times New Roman"/>
                <a:cs typeface="Times New Roman"/>
              </a:rPr>
              <a:t>:  Y 19  N  0  </a:t>
            </a:r>
            <a:r>
              <a:rPr lang="de-DE" dirty="0" err="1">
                <a:latin typeface="Times New Roman"/>
                <a:cs typeface="Times New Roman"/>
              </a:rPr>
              <a:t>Abstain</a:t>
            </a:r>
            <a:r>
              <a:rPr lang="de-DE" dirty="0">
                <a:latin typeface="Times New Roman"/>
                <a:cs typeface="Times New Roman"/>
              </a:rPr>
              <a:t> </a:t>
            </a:r>
            <a:r>
              <a:rPr lang="de-DE" dirty="0" smtClean="0">
                <a:latin typeface="Times New Roman"/>
                <a:cs typeface="Times New Roman"/>
              </a:rPr>
              <a:t>3</a:t>
            </a:r>
          </a:p>
          <a:p>
            <a:pPr lvl="1"/>
            <a:r>
              <a:rPr lang="de-DE" b="0" dirty="0" smtClean="0">
                <a:latin typeface="Times New Roman"/>
                <a:ea typeface="ＭＳ Ｐゴシック" charset="0"/>
                <a:cs typeface="Times New Roman"/>
              </a:rPr>
              <a:t>Motion </a:t>
            </a:r>
            <a:r>
              <a:rPr lang="de-DE" b="0" dirty="0" err="1" smtClean="0">
                <a:latin typeface="Times New Roman"/>
                <a:ea typeface="ＭＳ Ｐゴシック" charset="0"/>
                <a:cs typeface="Times New Roman"/>
              </a:rPr>
              <a:t>passed</a:t>
            </a:r>
            <a:endParaRPr lang="en-US" b="0" dirty="0" smtClean="0">
              <a:latin typeface="Times New Roman"/>
              <a:ea typeface="ＭＳ Ｐゴシック" charset="0"/>
              <a:cs typeface="Times New Roman"/>
            </a:endParaRPr>
          </a:p>
          <a:p>
            <a:pPr lvl="1"/>
            <a:endParaRPr lang="en-US" b="0" dirty="0">
              <a:latin typeface="Times New Roman"/>
              <a:ea typeface="ＭＳ Ｐゴシック" charset="0"/>
              <a:cs typeface="Times New Roman"/>
            </a:endParaRPr>
          </a:p>
        </p:txBody>
      </p:sp>
      <p:sp>
        <p:nvSpPr>
          <p:cNvPr id="4608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r>
              <a:rPr lang="en-US"/>
              <a:t>Slide </a:t>
            </a:r>
            <a:fld id="{AE4936D0-6156-7240-88B1-B3EAF1943078}" type="slidenum">
              <a:rPr lang="en-US"/>
              <a:pPr/>
              <a:t>4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57800" y="6475413"/>
            <a:ext cx="3286125" cy="184150"/>
          </a:xfrm>
        </p:spPr>
        <p:txBody>
          <a:bodyPr/>
          <a:lstStyle/>
          <a:p>
            <a:pPr>
              <a:defRPr/>
            </a:pPr>
            <a:r>
              <a:rPr lang="en-US" smtClean="0"/>
              <a:t>Xiaoming Peng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 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1254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>
                <a:latin typeface="Times New Roman" charset="0"/>
                <a:ea typeface="MS PGothic" charset="0"/>
              </a:rPr>
              <a:t>Work Completed (3/3)</a:t>
            </a:r>
            <a:endParaRPr lang="en-US" dirty="0">
              <a:latin typeface="Times New Roman" charset="0"/>
              <a:ea typeface="MS PGothic" charset="0"/>
              <a:sym typeface="Wingdings" charset="0"/>
            </a:endParaRPr>
          </a:p>
        </p:txBody>
      </p:sp>
      <p:sp>
        <p:nvSpPr>
          <p:cNvPr id="47106" name="Content Placeholder 2"/>
          <p:cNvSpPr>
            <a:spLocks noGrp="1"/>
          </p:cNvSpPr>
          <p:nvPr>
            <p:ph idx="1"/>
          </p:nvPr>
        </p:nvSpPr>
        <p:spPr>
          <a:xfrm>
            <a:off x="609600" y="1828800"/>
            <a:ext cx="7924800" cy="4724400"/>
          </a:xfrm>
        </p:spPr>
        <p:txBody>
          <a:bodyPr/>
          <a:lstStyle/>
          <a:p>
            <a:pPr>
              <a:defRPr/>
            </a:pPr>
            <a:r>
              <a:rPr lang="en-US" sz="2000" dirty="0" smtClean="0">
                <a:latin typeface="Times New Roman"/>
                <a:ea typeface="Arial" charset="0"/>
                <a:cs typeface="Times New Roman"/>
              </a:rPr>
              <a:t>Large</a:t>
            </a:r>
            <a:r>
              <a:rPr lang="en-US" sz="2000" dirty="0">
                <a:latin typeface="Times New Roman"/>
                <a:ea typeface="Arial" charset="0"/>
                <a:cs typeface="Times New Roman"/>
              </a:rPr>
              <a:t>-Scale Characteristics of 45 GHz Based on Channel Measurement </a:t>
            </a:r>
            <a:r>
              <a:rPr lang="en-US" sz="2000" dirty="0" smtClean="0">
                <a:latin typeface="Times New Roman"/>
                <a:ea typeface="Arial" charset="0"/>
                <a:cs typeface="Times New Roman"/>
              </a:rPr>
              <a:t>(</a:t>
            </a:r>
            <a:r>
              <a:rPr lang="en-US" sz="2000" dirty="0">
                <a:latin typeface="Times New Roman"/>
                <a:ea typeface="Arial" charset="0"/>
                <a:cs typeface="Times New Roman"/>
              </a:rPr>
              <a:t>11-14/</a:t>
            </a:r>
            <a:r>
              <a:rPr lang="en-US" sz="2000" dirty="0" smtClean="0">
                <a:latin typeface="Times New Roman"/>
                <a:ea typeface="Arial" charset="0"/>
                <a:cs typeface="Times New Roman"/>
              </a:rPr>
              <a:t>015r1)</a:t>
            </a:r>
            <a:endParaRPr lang="en-US" altLang="zh-CN" sz="2000" dirty="0" smtClean="0">
              <a:latin typeface="Times New Roman"/>
              <a:ea typeface="Arial" charset="0"/>
              <a:cs typeface="Times New Roman"/>
            </a:endParaRPr>
          </a:p>
          <a:p>
            <a:pPr lvl="1">
              <a:defRPr/>
            </a:pPr>
            <a:r>
              <a:rPr lang="en-US" altLang="zh-CN" dirty="0" smtClean="0">
                <a:latin typeface="Times New Roman"/>
                <a:ea typeface="Arial" charset="0"/>
                <a:cs typeface="Times New Roman"/>
              </a:rPr>
              <a:t>SEU will generate </a:t>
            </a:r>
            <a:r>
              <a:rPr lang="en-US" altLang="zh-CN" dirty="0" err="1" smtClean="0">
                <a:latin typeface="Times New Roman"/>
                <a:ea typeface="Arial" charset="0"/>
                <a:cs typeface="Times New Roman"/>
              </a:rPr>
              <a:t>Matlab</a:t>
            </a:r>
            <a:r>
              <a:rPr lang="en-US" altLang="zh-CN" dirty="0" smtClean="0">
                <a:latin typeface="Times New Roman"/>
                <a:ea typeface="Arial" charset="0"/>
                <a:cs typeface="Times New Roman"/>
              </a:rPr>
              <a:t> code for the channel model of 45GHz and share more details in the coming March meeting in Beijing</a:t>
            </a:r>
            <a:endParaRPr lang="en-US" altLang="zh-CN" b="0" dirty="0">
              <a:latin typeface="Times New Roman"/>
              <a:ea typeface="Arial" charset="0"/>
              <a:cs typeface="Times New Roman"/>
            </a:endParaRPr>
          </a:p>
          <a:p>
            <a:pPr marL="342900" lvl="1" indent="-342900">
              <a:buFontTx/>
              <a:buChar char="•"/>
              <a:defRPr/>
            </a:pPr>
            <a:endParaRPr lang="en-US" altLang="zh-CN" sz="2400" dirty="0" smtClean="0">
              <a:latin typeface="Times New Roman"/>
              <a:ea typeface="ＭＳ Ｐゴシック" charset="0"/>
              <a:cs typeface="Times New Roman"/>
            </a:endParaRPr>
          </a:p>
          <a:p>
            <a:pPr marL="342900" lvl="1" indent="-342900">
              <a:buFontTx/>
              <a:buChar char="•"/>
              <a:defRPr/>
            </a:pPr>
            <a:r>
              <a:rPr lang="en-US" altLang="zh-CN" b="1" dirty="0" smtClean="0">
                <a:latin typeface="Times New Roman"/>
                <a:ea typeface="ＭＳ Ｐゴシック" charset="0"/>
                <a:cs typeface="Times New Roman"/>
              </a:rPr>
              <a:t>Reviewed the </a:t>
            </a:r>
            <a:r>
              <a:rPr lang="en-US" altLang="zh-CN" b="1" dirty="0">
                <a:latin typeface="Times New Roman"/>
                <a:ea typeface="ＭＳ Ｐゴシック" charset="0"/>
                <a:cs typeface="Times New Roman"/>
              </a:rPr>
              <a:t>official timeline for </a:t>
            </a:r>
            <a:r>
              <a:rPr lang="en-US" altLang="zh-CN" b="1" dirty="0" err="1">
                <a:latin typeface="Times New Roman"/>
                <a:ea typeface="ＭＳ Ｐゴシック" charset="0"/>
                <a:cs typeface="Times New Roman"/>
              </a:rPr>
              <a:t>TGaj</a:t>
            </a:r>
            <a:r>
              <a:rPr lang="en-US" altLang="zh-CN" b="1" dirty="0">
                <a:latin typeface="Times New Roman"/>
                <a:ea typeface="ＭＳ Ｐゴシック" charset="0"/>
                <a:cs typeface="Times New Roman"/>
              </a:rPr>
              <a:t> in 11-13/</a:t>
            </a:r>
            <a:r>
              <a:rPr lang="en-US" altLang="zh-CN" b="1" dirty="0" smtClean="0">
                <a:latin typeface="Times New Roman"/>
                <a:ea typeface="ＭＳ Ｐゴシック" charset="0"/>
                <a:cs typeface="Times New Roman"/>
              </a:rPr>
              <a:t>0437r1</a:t>
            </a:r>
          </a:p>
          <a:p>
            <a:pPr marL="342900" lvl="1" indent="-342900">
              <a:buFontTx/>
              <a:buChar char="•"/>
              <a:defRPr/>
            </a:pPr>
            <a:endParaRPr lang="en-US" altLang="zh-CN" b="1" dirty="0">
              <a:latin typeface="Times New Roman"/>
              <a:ea typeface="ＭＳ Ｐゴシック" charset="0"/>
              <a:cs typeface="Times New Roman"/>
            </a:endParaRPr>
          </a:p>
          <a:p>
            <a:pPr marL="342900" lvl="1" indent="-342900">
              <a:buFontTx/>
              <a:buChar char="•"/>
              <a:defRPr/>
            </a:pPr>
            <a:r>
              <a:rPr lang="en-US" b="1" dirty="0">
                <a:latin typeface="Times New Roman"/>
                <a:ea typeface="ＭＳ Ｐゴシック" charset="0"/>
                <a:cs typeface="Times New Roman"/>
              </a:rPr>
              <a:t>The time slot for 802.11aj TG in LA interim session has been cancelled. </a:t>
            </a:r>
          </a:p>
          <a:p>
            <a:pPr marL="342900" lvl="1" indent="-342900">
              <a:buFontTx/>
              <a:buChar char="•"/>
              <a:defRPr/>
            </a:pPr>
            <a:endParaRPr lang="en-US" altLang="zh-CN" sz="2400" dirty="0">
              <a:latin typeface="Arial"/>
              <a:ea typeface="ＭＳ Ｐゴシック" charset="0"/>
              <a:cs typeface="Arial"/>
            </a:endParaRPr>
          </a:p>
          <a:p>
            <a:pPr>
              <a:defRPr/>
            </a:pPr>
            <a:endParaRPr lang="en-US" altLang="zh-CN" b="0" dirty="0" smtClean="0">
              <a:latin typeface="Arial" charset="0"/>
              <a:ea typeface="ＭＳ Ｐゴシック" charset="0"/>
              <a:cs typeface="Arial" charset="0"/>
            </a:endParaRPr>
          </a:p>
          <a:p>
            <a:pPr lvl="1"/>
            <a:endParaRPr lang="en-US" dirty="0">
              <a:latin typeface="Times New Roman" charset="0"/>
              <a:ea typeface="MS PGothic" charset="0"/>
            </a:endParaRPr>
          </a:p>
        </p:txBody>
      </p:sp>
      <p:sp>
        <p:nvSpPr>
          <p:cNvPr id="4710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r>
              <a:rPr lang="en-US"/>
              <a:t>Slide </a:t>
            </a:r>
            <a:fld id="{C77A32A6-F358-F540-9E81-43FCB4F286B2}" type="slidenum">
              <a:rPr lang="en-US"/>
              <a:pPr/>
              <a:t>5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57800" y="6475413"/>
            <a:ext cx="3286125" cy="184150"/>
          </a:xfrm>
        </p:spPr>
        <p:txBody>
          <a:bodyPr/>
          <a:lstStyle/>
          <a:p>
            <a:pPr>
              <a:defRPr/>
            </a:pPr>
            <a:r>
              <a:rPr lang="en-US" smtClean="0"/>
              <a:t>Xiaoming Peng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 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74488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 2014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Xiaoming Peng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9EBAC4-F9FA-314E-BDF4-39A9C61B3385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990600" y="1828800"/>
            <a:ext cx="71628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To approve IEEE 802.11aj specification draft D0.01 as baseline for </a:t>
            </a:r>
            <a:r>
              <a:rPr lang="en-US" sz="2800" b="1" dirty="0" err="1" smtClean="0"/>
              <a:t>TGaj</a:t>
            </a:r>
            <a:r>
              <a:rPr lang="en-US" sz="2800" b="1" dirty="0" smtClean="0"/>
              <a:t> technical specification for 60GHz </a:t>
            </a:r>
          </a:p>
          <a:p>
            <a:endParaRPr lang="en-US" sz="2400" dirty="0" smtClean="0"/>
          </a:p>
          <a:p>
            <a:r>
              <a:rPr lang="en-US" sz="2800" dirty="0" smtClean="0"/>
              <a:t>Mover: Bruce Kraemer</a:t>
            </a:r>
          </a:p>
          <a:p>
            <a:r>
              <a:rPr lang="en-US" sz="2800" dirty="0" smtClean="0"/>
              <a:t>Seconded: Chen </a:t>
            </a:r>
            <a:r>
              <a:rPr lang="en-US" sz="2800" dirty="0" err="1" smtClean="0"/>
              <a:t>Qian</a:t>
            </a:r>
            <a:endParaRPr lang="en-US" sz="2800" dirty="0" smtClean="0"/>
          </a:p>
          <a:p>
            <a:r>
              <a:rPr lang="en-US" sz="2800" dirty="0" smtClean="0"/>
              <a:t>Result: Y: 21 N:0 A:0</a:t>
            </a:r>
          </a:p>
          <a:p>
            <a:r>
              <a:rPr lang="en-US" sz="2800" dirty="0" smtClean="0"/>
              <a:t>Motion passed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5234960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066800"/>
          </a:xfrm>
        </p:spPr>
        <p:txBody>
          <a:bodyPr/>
          <a:lstStyle/>
          <a:p>
            <a:r>
              <a:rPr lang="en-US">
                <a:latin typeface="Times New Roman" charset="0"/>
                <a:ea typeface="MS PGothic" charset="0"/>
              </a:rPr>
              <a:t>Next Meeting </a:t>
            </a:r>
          </a:p>
        </p:txBody>
      </p:sp>
      <p:sp>
        <p:nvSpPr>
          <p:cNvPr id="50178" name="Content Placeholder 2"/>
          <p:cNvSpPr>
            <a:spLocks noGrp="1"/>
          </p:cNvSpPr>
          <p:nvPr>
            <p:ph idx="1"/>
          </p:nvPr>
        </p:nvSpPr>
        <p:spPr>
          <a:xfrm>
            <a:off x="381000" y="1219200"/>
            <a:ext cx="8534400" cy="5257800"/>
          </a:xfrm>
        </p:spPr>
        <p:txBody>
          <a:bodyPr/>
          <a:lstStyle/>
          <a:p>
            <a:r>
              <a:rPr lang="en-US" sz="2000" dirty="0">
                <a:latin typeface="Times New Roman" charset="0"/>
                <a:ea typeface="MS PGothic" charset="0"/>
              </a:rPr>
              <a:t>Next </a:t>
            </a:r>
            <a:r>
              <a:rPr lang="en-US" sz="2000" dirty="0" err="1">
                <a:latin typeface="Times New Roman" charset="0"/>
                <a:ea typeface="MS PGothic" charset="0"/>
              </a:rPr>
              <a:t>TGaj</a:t>
            </a:r>
            <a:r>
              <a:rPr lang="en-US" sz="2000" dirty="0">
                <a:latin typeface="Times New Roman" charset="0"/>
                <a:ea typeface="MS PGothic" charset="0"/>
              </a:rPr>
              <a:t> meeting will be </a:t>
            </a:r>
            <a:r>
              <a:rPr lang="en-US" sz="2000" dirty="0" smtClean="0">
                <a:latin typeface="Times New Roman" charset="0"/>
                <a:ea typeface="MS PGothic" charset="0"/>
              </a:rPr>
              <a:t>co-located and held </a:t>
            </a:r>
            <a:r>
              <a:rPr lang="en-US" sz="2000" dirty="0">
                <a:latin typeface="Times New Roman" charset="0"/>
                <a:ea typeface="MS PGothic" charset="0"/>
              </a:rPr>
              <a:t>on Mar 16 – 21, 2014 in Beijing China</a:t>
            </a:r>
          </a:p>
          <a:p>
            <a:pPr lvl="1"/>
            <a:r>
              <a:rPr lang="en-US" dirty="0">
                <a:latin typeface="Times New Roman" charset="0"/>
                <a:ea typeface="MS PGothic" charset="0"/>
                <a:hlinkClick r:id="rId2"/>
              </a:rPr>
              <a:t>http://www.ieee802.org/11/Meetings/Meeting_Plan.html</a:t>
            </a:r>
            <a:r>
              <a:rPr lang="en-US" dirty="0">
                <a:latin typeface="Times New Roman" charset="0"/>
                <a:ea typeface="MS PGothic" charset="0"/>
              </a:rPr>
              <a:t> </a:t>
            </a:r>
          </a:p>
          <a:p>
            <a:r>
              <a:rPr lang="en-US" sz="2000" dirty="0">
                <a:latin typeface="Times New Roman" charset="0"/>
                <a:ea typeface="MS PGothic" charset="0"/>
              </a:rPr>
              <a:t>Meeting Venue: </a:t>
            </a:r>
            <a:r>
              <a:rPr lang="en-GB" sz="2000" b="0" dirty="0">
                <a:latin typeface="Times New Roman" charset="0"/>
                <a:ea typeface="MS PGothic" charset="0"/>
              </a:rPr>
              <a:t>China World and Traders Hotel, Beijing, China</a:t>
            </a:r>
            <a:endParaRPr lang="en-US" sz="2000" b="0" dirty="0">
              <a:latin typeface="Times New Roman" charset="0"/>
              <a:ea typeface="MS PGothic" charset="0"/>
            </a:endParaRPr>
          </a:p>
          <a:p>
            <a:r>
              <a:rPr lang="en-GB" sz="2000" u="sng" dirty="0">
                <a:latin typeface="Times New Roman" charset="0"/>
                <a:ea typeface="MS PGothic" charset="0"/>
              </a:rPr>
              <a:t>Registration Fees &amp; Deadlines: </a:t>
            </a:r>
            <a:endParaRPr lang="en-US" sz="2000" dirty="0">
              <a:latin typeface="Times New Roman" charset="0"/>
              <a:ea typeface="MS PGothic" charset="0"/>
            </a:endParaRPr>
          </a:p>
          <a:p>
            <a:pPr lvl="1">
              <a:lnSpc>
                <a:spcPct val="90000"/>
              </a:lnSpc>
            </a:pPr>
            <a:r>
              <a:rPr lang="en-GB" dirty="0">
                <a:latin typeface="Times New Roman" charset="0"/>
                <a:ea typeface="MS PGothic" charset="0"/>
              </a:rPr>
              <a:t>Early:  Before 6pm Pacific Time, Friday, February 7, 2014</a:t>
            </a:r>
            <a:br>
              <a:rPr lang="en-GB" dirty="0">
                <a:latin typeface="Times New Roman" charset="0"/>
                <a:ea typeface="MS PGothic" charset="0"/>
              </a:rPr>
            </a:br>
            <a:r>
              <a:rPr lang="en-GB" dirty="0">
                <a:latin typeface="Times New Roman" charset="0"/>
                <a:ea typeface="MS PGothic" charset="0"/>
              </a:rPr>
              <a:t>(UTC Time: 2am Saturday, February 8, 2014) </a:t>
            </a:r>
            <a:br>
              <a:rPr lang="en-GB" dirty="0">
                <a:latin typeface="Times New Roman" charset="0"/>
                <a:ea typeface="MS PGothic" charset="0"/>
              </a:rPr>
            </a:br>
            <a:r>
              <a:rPr lang="en-GB" dirty="0">
                <a:latin typeface="Times New Roman" charset="0"/>
                <a:ea typeface="MS PGothic" charset="0"/>
              </a:rPr>
              <a:t>* $US 600 for attendees staying at the China World or Traders Hotel Beijing</a:t>
            </a:r>
            <a:br>
              <a:rPr lang="en-GB" dirty="0">
                <a:latin typeface="Times New Roman" charset="0"/>
                <a:ea typeface="MS PGothic" charset="0"/>
              </a:rPr>
            </a:br>
            <a:r>
              <a:rPr lang="en-GB" dirty="0">
                <a:latin typeface="Times New Roman" charset="0"/>
                <a:ea typeface="MS PGothic" charset="0"/>
              </a:rPr>
              <a:t>* $US 900 for all others (including local attendees not staying at the group hotel) </a:t>
            </a:r>
          </a:p>
          <a:p>
            <a:pPr lvl="1">
              <a:lnSpc>
                <a:spcPct val="90000"/>
              </a:lnSpc>
            </a:pPr>
            <a:r>
              <a:rPr lang="en-GB" dirty="0">
                <a:latin typeface="Times New Roman" charset="0"/>
                <a:ea typeface="MS PGothic" charset="0"/>
              </a:rPr>
              <a:t>Late/On-site:  After 6pm Pacific Time Friday February 7, 2014</a:t>
            </a:r>
            <a:br>
              <a:rPr lang="en-GB" dirty="0">
                <a:latin typeface="Times New Roman" charset="0"/>
                <a:ea typeface="MS PGothic" charset="0"/>
              </a:rPr>
            </a:br>
            <a:r>
              <a:rPr lang="en-GB" dirty="0">
                <a:latin typeface="Times New Roman" charset="0"/>
                <a:ea typeface="MS PGothic" charset="0"/>
              </a:rPr>
              <a:t>(UTC Time: 1am Saturday, February 8, 2014) </a:t>
            </a:r>
            <a:br>
              <a:rPr lang="en-GB" dirty="0">
                <a:latin typeface="Times New Roman" charset="0"/>
                <a:ea typeface="MS PGothic" charset="0"/>
              </a:rPr>
            </a:br>
            <a:r>
              <a:rPr lang="en-GB" dirty="0">
                <a:latin typeface="Times New Roman" charset="0"/>
                <a:ea typeface="MS PGothic" charset="0"/>
              </a:rPr>
              <a:t>* $US 800 for attendees staying at the China World or Traders Hotel Beijing</a:t>
            </a:r>
            <a:br>
              <a:rPr lang="en-GB" dirty="0">
                <a:latin typeface="Times New Roman" charset="0"/>
                <a:ea typeface="MS PGothic" charset="0"/>
              </a:rPr>
            </a:br>
            <a:r>
              <a:rPr lang="en-GB" dirty="0">
                <a:latin typeface="Times New Roman" charset="0"/>
                <a:ea typeface="MS PGothic" charset="0"/>
              </a:rPr>
              <a:t>* $US 1100 for all others (including local attendees not staying at the group hotel)</a:t>
            </a:r>
          </a:p>
          <a:p>
            <a:endParaRPr lang="en-US" sz="2800" dirty="0">
              <a:latin typeface="Times New Roman" charset="0"/>
              <a:ea typeface="MS PGothic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Xiaoming Peng</a:t>
            </a:r>
            <a:endParaRPr lang="en-US"/>
          </a:p>
        </p:txBody>
      </p:sp>
      <p:sp>
        <p:nvSpPr>
          <p:cNvPr id="5018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r>
              <a:rPr lang="en-US"/>
              <a:t>Slide </a:t>
            </a:r>
            <a:fld id="{7C304041-CD37-6543-9911-C83C1263B603}" type="slidenum">
              <a:rPr lang="en-US"/>
              <a:pPr/>
              <a:t>7</a:t>
            </a:fld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 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45618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charset="0"/>
                <a:ea typeface="MS PGothic" charset="0"/>
              </a:rPr>
              <a:t>Goals for March 2014 Meeting</a:t>
            </a:r>
          </a:p>
        </p:txBody>
      </p:sp>
      <p:sp>
        <p:nvSpPr>
          <p:cNvPr id="5120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en-US" sz="1800" dirty="0">
              <a:latin typeface="Times New Roman" charset="0"/>
              <a:ea typeface="MS PGothic" charset="0"/>
            </a:endParaRPr>
          </a:p>
          <a:p>
            <a:pPr marL="0" indent="0"/>
            <a:r>
              <a:rPr lang="en-US" sz="2800" dirty="0">
                <a:solidFill>
                  <a:srgbClr val="000000"/>
                </a:solidFill>
                <a:latin typeface="Times New Roman" charset="0"/>
                <a:ea typeface="MS PGothic" charset="0"/>
              </a:rPr>
              <a:t>Review and process comments from TG review from</a:t>
            </a:r>
            <a:r>
              <a:rPr lang="en-US" altLang="zh-CN" sz="2800" dirty="0">
                <a:solidFill>
                  <a:srgbClr val="000000"/>
                </a:solidFill>
                <a:latin typeface="Times New Roman" charset="0"/>
                <a:ea typeface="MS PGothic" charset="0"/>
              </a:rPr>
              <a:t> </a:t>
            </a:r>
            <a:r>
              <a:rPr lang="en-US" sz="2800" dirty="0">
                <a:solidFill>
                  <a:srgbClr val="000000"/>
                </a:solidFill>
                <a:latin typeface="Times New Roman" charset="0"/>
                <a:ea typeface="MS PGothic" charset="0"/>
              </a:rPr>
              <a:t>Draft Specification (60GHz) </a:t>
            </a:r>
            <a:r>
              <a:rPr lang="en-US" sz="2800" dirty="0" smtClean="0">
                <a:solidFill>
                  <a:srgbClr val="000000"/>
                </a:solidFill>
                <a:latin typeface="Times New Roman" charset="0"/>
                <a:ea typeface="MS PGothic" charset="0"/>
              </a:rPr>
              <a:t>D0.01</a:t>
            </a:r>
            <a:endParaRPr lang="en-US" sz="2800" dirty="0">
              <a:solidFill>
                <a:srgbClr val="000000"/>
              </a:solidFill>
              <a:latin typeface="Times New Roman" charset="0"/>
              <a:ea typeface="MS PGothic" charset="0"/>
            </a:endParaRPr>
          </a:p>
          <a:p>
            <a:pPr marL="0" indent="0"/>
            <a:endParaRPr lang="en-US" sz="2800" dirty="0">
              <a:solidFill>
                <a:srgbClr val="000000"/>
              </a:solidFill>
              <a:latin typeface="Times New Roman" charset="0"/>
              <a:ea typeface="MS PGothic" charset="0"/>
            </a:endParaRPr>
          </a:p>
          <a:p>
            <a:pPr marL="0" indent="0"/>
            <a:r>
              <a:rPr lang="en-US" sz="2800" dirty="0">
                <a:solidFill>
                  <a:srgbClr val="000000"/>
                </a:solidFill>
                <a:latin typeface="Times New Roman" charset="0"/>
                <a:ea typeface="MS PGothic" charset="0"/>
              </a:rPr>
              <a:t>Issue Call for Proposal (45GHz)</a:t>
            </a:r>
          </a:p>
          <a:p>
            <a:pPr marL="0" indent="0"/>
            <a:endParaRPr lang="en-US" sz="2800" dirty="0">
              <a:solidFill>
                <a:srgbClr val="000000"/>
              </a:solidFill>
              <a:latin typeface="Times New Roman" charset="0"/>
              <a:ea typeface="MS PGothic" charset="0"/>
            </a:endParaRPr>
          </a:p>
          <a:p>
            <a:pPr marL="0" indent="0"/>
            <a:r>
              <a:rPr lang="en-US" sz="2800" dirty="0">
                <a:solidFill>
                  <a:srgbClr val="000000"/>
                </a:solidFill>
                <a:latin typeface="Times New Roman" charset="0"/>
                <a:ea typeface="MS PGothic" charset="0"/>
              </a:rPr>
              <a:t>New Submissions</a:t>
            </a:r>
          </a:p>
          <a:p>
            <a:pPr marL="0" indent="0"/>
            <a:endParaRPr lang="en-US" sz="2800" dirty="0">
              <a:solidFill>
                <a:srgbClr val="000000"/>
              </a:solidFill>
              <a:latin typeface="Times New Roman" charset="0"/>
              <a:ea typeface="MS PGothic" charset="0"/>
            </a:endParaRPr>
          </a:p>
        </p:txBody>
      </p:sp>
      <p:sp>
        <p:nvSpPr>
          <p:cNvPr id="5120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r>
              <a:rPr lang="en-US"/>
              <a:t>Slide </a:t>
            </a:r>
            <a:fld id="{415CB3AF-A3EC-F44C-A3AA-38AD20F7005A}" type="slidenum">
              <a:rPr lang="en-US"/>
              <a:pPr/>
              <a:t>8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57800" y="6475413"/>
            <a:ext cx="3286125" cy="184150"/>
          </a:xfrm>
        </p:spPr>
        <p:txBody>
          <a:bodyPr/>
          <a:lstStyle/>
          <a:p>
            <a:pPr>
              <a:defRPr/>
            </a:pPr>
            <a:r>
              <a:rPr lang="en-US" smtClean="0"/>
              <a:t>Xiaoming Peng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 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2932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charset="0"/>
                <a:ea typeface="MS PGothic" charset="0"/>
              </a:rPr>
              <a:t>Conference call times</a:t>
            </a:r>
          </a:p>
        </p:txBody>
      </p:sp>
      <p:sp>
        <p:nvSpPr>
          <p:cNvPr id="5222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2800" dirty="0">
                <a:latin typeface="Times New Roman" charset="0"/>
                <a:ea typeface="MS PGothic" charset="0"/>
              </a:rPr>
              <a:t>February</a:t>
            </a:r>
            <a:r>
              <a:rPr lang="en-US" sz="2800" dirty="0">
                <a:latin typeface="Times New Roman" charset="0"/>
                <a:ea typeface="MS PGothic" charset="0"/>
              </a:rPr>
              <a:t> 27, 2014 ET 7pm</a:t>
            </a:r>
          </a:p>
          <a:p>
            <a:pPr lvl="1"/>
            <a:r>
              <a:rPr lang="en-US" sz="2400" dirty="0">
                <a:latin typeface="Times New Roman" charset="0"/>
                <a:ea typeface="MS PGothic" charset="0"/>
              </a:rPr>
              <a:t>Beijing Time: F</a:t>
            </a:r>
            <a:r>
              <a:rPr lang="en-US" altLang="zh-CN" sz="2400" dirty="0">
                <a:latin typeface="Times New Roman" charset="0"/>
                <a:ea typeface="MS PGothic" charset="0"/>
              </a:rPr>
              <a:t>ebruary</a:t>
            </a:r>
            <a:r>
              <a:rPr lang="en-US" sz="2400" dirty="0">
                <a:latin typeface="Times New Roman" charset="0"/>
                <a:ea typeface="MS PGothic" charset="0"/>
              </a:rPr>
              <a:t> 28, 2014 8am</a:t>
            </a:r>
          </a:p>
          <a:p>
            <a:pPr lvl="1"/>
            <a:endParaRPr lang="en-US" sz="2400" dirty="0">
              <a:latin typeface="Times New Roman" charset="0"/>
              <a:ea typeface="MS PGothic" charset="0"/>
            </a:endParaRPr>
          </a:p>
          <a:p>
            <a:r>
              <a:rPr lang="en-US" altLang="zh-CN" sz="2800" dirty="0">
                <a:latin typeface="Times New Roman" charset="0"/>
                <a:ea typeface="MS PGothic" charset="0"/>
              </a:rPr>
              <a:t>March</a:t>
            </a:r>
            <a:r>
              <a:rPr lang="en-US" sz="2800" dirty="0">
                <a:latin typeface="Times New Roman" charset="0"/>
                <a:ea typeface="MS PGothic" charset="0"/>
              </a:rPr>
              <a:t> 6, 2014 ET 7pm</a:t>
            </a:r>
          </a:p>
          <a:p>
            <a:pPr lvl="1"/>
            <a:r>
              <a:rPr lang="en-US" sz="2400" dirty="0">
                <a:latin typeface="Times New Roman" charset="0"/>
                <a:ea typeface="MS PGothic" charset="0"/>
              </a:rPr>
              <a:t>Beijing Time: March 7, 2014 8am</a:t>
            </a:r>
          </a:p>
          <a:p>
            <a:pPr lvl="1"/>
            <a:endParaRPr lang="en-US" dirty="0">
              <a:latin typeface="Times New Roman" charset="0"/>
              <a:ea typeface="MS PGothic" charset="0"/>
            </a:endParaRPr>
          </a:p>
        </p:txBody>
      </p:sp>
      <p:sp>
        <p:nvSpPr>
          <p:cNvPr id="52227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r>
              <a:rPr lang="en-US"/>
              <a:t>Slide </a:t>
            </a:r>
            <a:fld id="{464B8934-126F-8549-9F45-DE1D856964F5}" type="slidenum">
              <a:rPr lang="en-US"/>
              <a:pPr/>
              <a:t>9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57800" y="6475413"/>
            <a:ext cx="3286125" cy="184150"/>
          </a:xfrm>
        </p:spPr>
        <p:txBody>
          <a:bodyPr/>
          <a:lstStyle/>
          <a:p>
            <a:pPr>
              <a:defRPr/>
            </a:pPr>
            <a:r>
              <a:rPr lang="en-US" smtClean="0"/>
              <a:t>Xiaoming Peng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 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8705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88034</TotalTime>
  <Words>497</Words>
  <Application>Microsoft Macintosh PowerPoint</Application>
  <PresentationFormat>On-screen Show (4:3)</PresentationFormat>
  <Paragraphs>94</Paragraphs>
  <Slides>9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802-11-Submission</vt:lpstr>
      <vt:lpstr>Custom Design</vt:lpstr>
      <vt:lpstr>Document</vt:lpstr>
      <vt:lpstr>PowerPoint Presentation</vt:lpstr>
      <vt:lpstr>Abstract</vt:lpstr>
      <vt:lpstr>Work Completed (1/3) </vt:lpstr>
      <vt:lpstr>Work Completed (2/3)</vt:lpstr>
      <vt:lpstr>Work Completed (3/3)</vt:lpstr>
      <vt:lpstr>Motion</vt:lpstr>
      <vt:lpstr>Next Meeting </vt:lpstr>
      <vt:lpstr>Goals for March 2014 Meeting</vt:lpstr>
      <vt:lpstr>Conference call times</vt:lpstr>
    </vt:vector>
  </TitlesOfParts>
  <Manager/>
  <Company>I2R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TGaj Sept 2011 Report</dc:title>
  <dc:subject/>
  <dc:creator>Xiaoming Peng</dc:creator>
  <cp:keywords>Sept 2012</cp:keywords>
  <dc:description/>
  <cp:lastModifiedBy>Peng Xiaoming</cp:lastModifiedBy>
  <cp:revision>2843</cp:revision>
  <cp:lastPrinted>1998-02-10T13:28:06Z</cp:lastPrinted>
  <dcterms:created xsi:type="dcterms:W3CDTF">2007-04-17T18:10:23Z</dcterms:created>
  <dcterms:modified xsi:type="dcterms:W3CDTF">2014-01-10T02:32:53Z</dcterms:modified>
  <cp:category/>
</cp:coreProperties>
</file>