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445" r:id="rId2"/>
    <p:sldId id="395" r:id="rId3"/>
    <p:sldId id="432" r:id="rId4"/>
    <p:sldId id="433" r:id="rId5"/>
    <p:sldId id="437" r:id="rId6"/>
    <p:sldId id="443" r:id="rId7"/>
    <p:sldId id="444" r:id="rId8"/>
    <p:sldId id="410" r:id="rId9"/>
    <p:sldId id="429" r:id="rId10"/>
    <p:sldId id="439" r:id="rId11"/>
    <p:sldId id="426" r:id="rId12"/>
    <p:sldId id="427" r:id="rId13"/>
    <p:sldId id="440" r:id="rId1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367" autoAdjust="0"/>
    <p:restoredTop sz="95852" autoAdjust="0"/>
  </p:normalViewPr>
  <p:slideViewPr>
    <p:cSldViewPr>
      <p:cViewPr varScale="1">
        <p:scale>
          <a:sx n="103" d="100"/>
          <a:sy n="103" d="100"/>
        </p:scale>
        <p:origin x="43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4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56" y="-90"/>
      </p:cViewPr>
      <p:guideLst>
        <p:guide orient="horz" pos="2923"/>
        <p:guide pos="218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802.15-&lt;doc#&gt;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230981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ea typeface="+mn-ea"/>
              </a:defRPr>
            </a:lvl1pPr>
          </a:lstStyle>
          <a:p>
            <a:pPr>
              <a:defRPr/>
            </a:pPr>
            <a:r>
              <a:rPr lang="en-US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000">
                <a:ea typeface="+mn-ea"/>
              </a:defRPr>
            </a:lvl1pPr>
          </a:lstStyle>
          <a:p>
            <a:pPr>
              <a:defRPr/>
            </a:pPr>
            <a:r>
              <a:rPr lang="en-US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sz="1000"/>
            </a:lvl1pPr>
          </a:lstStyle>
          <a:p>
            <a:r>
              <a:rPr lang="en-US"/>
              <a:t>Page </a:t>
            </a:r>
            <a:fld id="{EFAE0237-7FB2-4B6B-B43D-7F5D801EDAB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8134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ea typeface="宋体" pitchFamily="2" charset="-122"/>
            </a:endParaRPr>
          </a:p>
        </p:txBody>
      </p:sp>
      <p:sp>
        <p:nvSpPr>
          <p:cNvPr id="48135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altLang="zh-CN">
                <a:ea typeface="宋体" pitchFamily="2" charset="-122"/>
              </a:rPr>
              <a:t>Submission</a:t>
            </a:r>
          </a:p>
        </p:txBody>
      </p:sp>
      <p:sp>
        <p:nvSpPr>
          <p:cNvPr id="48136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854053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27368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ea typeface="+mn-ea"/>
              </a:defRPr>
            </a:lvl1pPr>
          </a:lstStyle>
          <a:p>
            <a:pPr>
              <a:defRPr/>
            </a:pPr>
            <a:r>
              <a:rPr lang="en-US"/>
              <a:t>&lt;month year&gt;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200900" y="220663"/>
            <a:ext cx="4629150" cy="34686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/>
              <a:t>Page </a:t>
            </a:r>
            <a:fld id="{74F801F5-A82D-402B-9E99-F10C03DFC9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>
              <a:defRPr/>
            </a:pPr>
            <a:r>
              <a:rPr lang="en-US" altLang="zh-CN">
                <a:ea typeface="宋体" pitchFamily="2" charset="-122"/>
              </a:rPr>
              <a:t>Submission</a:t>
            </a:r>
          </a:p>
        </p:txBody>
      </p:sp>
      <p:sp>
        <p:nvSpPr>
          <p:cNvPr id="30729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ea typeface="宋体" pitchFamily="2" charset="-122"/>
            </a:endParaRPr>
          </a:p>
        </p:txBody>
      </p:sp>
      <p:sp>
        <p:nvSpPr>
          <p:cNvPr id="30730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0825869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2988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85800"/>
            <a:ext cx="7620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D7B28C0-BB67-4036-BA37-A1CE406089F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 userDrawn="1">
            <p:ph type="dt" idx="15"/>
          </p:nvPr>
        </p:nvSpPr>
        <p:spPr>
          <a:xfrm>
            <a:off x="571472" y="298430"/>
            <a:ext cx="2303451" cy="273050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Jan. 2014</a:t>
            </a:r>
            <a:endParaRPr lang="en-GB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29256" y="6475413"/>
            <a:ext cx="3124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ea typeface="+mn-ea"/>
              </a:defRPr>
            </a:lvl1pPr>
          </a:lstStyle>
          <a:p>
            <a:pPr>
              <a:defRPr/>
            </a:pPr>
            <a:r>
              <a:rPr lang="en-US" dirty="0" err="1" smtClean="0"/>
              <a:t>Jingjie</a:t>
            </a:r>
            <a:r>
              <a:rPr lang="en-US" dirty="0" smtClean="0"/>
              <a:t> </a:t>
            </a:r>
            <a:r>
              <a:rPr lang="en-US" dirty="0" err="1" smtClean="0"/>
              <a:t>Feng</a:t>
            </a:r>
            <a:r>
              <a:rPr lang="en-US" dirty="0" smtClean="0"/>
              <a:t>, ZJU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37FD4E9-F2DD-4ECA-A3B9-29AD70F5D8F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29256" y="6475413"/>
            <a:ext cx="3124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ea typeface="+mn-ea"/>
              </a:defRPr>
            </a:lvl1pPr>
          </a:lstStyle>
          <a:p>
            <a:pPr>
              <a:defRPr/>
            </a:pPr>
            <a:r>
              <a:rPr lang="en-US" dirty="0" err="1" smtClean="0"/>
              <a:t>Jingjie</a:t>
            </a:r>
            <a:r>
              <a:rPr lang="en-US" dirty="0" smtClean="0"/>
              <a:t> </a:t>
            </a:r>
            <a:r>
              <a:rPr lang="en-US" dirty="0" err="1" smtClean="0"/>
              <a:t>Feng</a:t>
            </a:r>
            <a:r>
              <a:rPr lang="en-US" dirty="0" smtClean="0"/>
              <a:t>, ZJU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 userDrawn="1">
            <p:ph type="dt" idx="15"/>
          </p:nvPr>
        </p:nvSpPr>
        <p:spPr>
          <a:xfrm>
            <a:off x="571472" y="298430"/>
            <a:ext cx="2303451" cy="273050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Jan. 2014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29256" y="6475413"/>
            <a:ext cx="3124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ea typeface="+mn-ea"/>
              </a:defRPr>
            </a:lvl1pPr>
          </a:lstStyle>
          <a:p>
            <a:pPr>
              <a:defRPr/>
            </a:pPr>
            <a:r>
              <a:rPr lang="en-US" dirty="0" err="1" smtClean="0"/>
              <a:t>Jingjie</a:t>
            </a:r>
            <a:r>
              <a:rPr lang="en-US" dirty="0" smtClean="0"/>
              <a:t> </a:t>
            </a:r>
            <a:r>
              <a:rPr lang="en-US" dirty="0" err="1" smtClean="0"/>
              <a:t>Feng</a:t>
            </a:r>
            <a:r>
              <a:rPr lang="en-US" dirty="0" smtClean="0"/>
              <a:t>, ZJU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/>
              <a:t>Slide </a:t>
            </a:r>
            <a:fld id="{9C39BDA9-6374-43D0-AECF-48C59A5E1E7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624290" y="357166"/>
            <a:ext cx="4876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lvl="4" algn="r">
              <a:defRPr/>
            </a:pPr>
            <a:r>
              <a:rPr lang="en-US" altLang="zh-CN" sz="1800" b="1" dirty="0" smtClean="0">
                <a:ea typeface="SimSun" pitchFamily="2" charset="-122"/>
              </a:rPr>
              <a:t>doc.: IEEE </a:t>
            </a:r>
            <a:r>
              <a:rPr lang="en-US" altLang="zh-CN" sz="1800" b="1" dirty="0" smtClean="0">
                <a:ea typeface="SimSun" pitchFamily="2" charset="-122"/>
              </a:rPr>
              <a:t>802.11-14/0011r0</a:t>
            </a:r>
            <a:endParaRPr lang="en-US" altLang="zh-CN" sz="1800" b="1" dirty="0" smtClean="0">
              <a:ea typeface="SimSun" pitchFamily="2" charset="-122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ea typeface="宋体" pitchFamily="2" charset="-122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>
              <a:defRPr/>
            </a:pPr>
            <a:r>
              <a:rPr lang="en-US" altLang="zh-CN">
                <a:ea typeface="宋体" pitchFamily="2" charset="-122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ea typeface="宋体" pitchFamily="2" charset="-122"/>
            </a:endParaRPr>
          </a:p>
        </p:txBody>
      </p:sp>
      <p:sp>
        <p:nvSpPr>
          <p:cNvPr id="10" name="Date Placeholder 3"/>
          <p:cNvSpPr>
            <a:spLocks noGrp="1"/>
          </p:cNvSpPr>
          <p:nvPr userDrawn="1">
            <p:ph type="dt" idx="2"/>
          </p:nvPr>
        </p:nvSpPr>
        <p:spPr>
          <a:xfrm>
            <a:off x="571472" y="298430"/>
            <a:ext cx="2303451" cy="273050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r>
              <a:rPr lang="en-US" dirty="0" smtClean="0"/>
              <a:t>Jan. 2014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82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1000108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3200" b="1" dirty="0" smtClean="0"/>
              <a:t>A low power demodulator prototype for SDR transceivers (40-60 GHz)</a:t>
            </a:r>
            <a:endParaRPr lang="en-GB" sz="3200" b="1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24" y="2143116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1" dirty="0">
                <a:latin typeface="+mj-lt"/>
              </a:rPr>
              <a:t>Date: </a:t>
            </a:r>
            <a:r>
              <a:rPr lang="en-GB" sz="2000" b="0" dirty="0" smtClean="0">
                <a:latin typeface="+mj-lt"/>
              </a:rPr>
              <a:t>2014-01-07</a:t>
            </a:r>
            <a:endParaRPr lang="en-GB" sz="2000" b="0" dirty="0">
              <a:latin typeface="+mj-lt"/>
            </a:endParaRP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20700" y="3075002"/>
          <a:ext cx="8051800" cy="242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Document" r:id="rId4" imgW="8560988" imgH="2540908" progId="Word.Document.8">
                  <p:embed/>
                </p:oleObj>
              </mc:Choice>
              <mc:Fallback>
                <p:oleObj name="Document" r:id="rId4" imgW="8560988" imgH="2540908" progId="Word.Documen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3075002"/>
                        <a:ext cx="8051800" cy="2425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69082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0" name="Date Placeholder 5"/>
          <p:cNvSpPr>
            <a:spLocks noGrp="1"/>
          </p:cNvSpPr>
          <p:nvPr>
            <p:ph type="dt" sz="half" idx="15"/>
          </p:nvPr>
        </p:nvSpPr>
        <p:spPr>
          <a:xfrm>
            <a:off x="714348" y="285728"/>
            <a:ext cx="1600200" cy="215900"/>
          </a:xfrm>
          <a:prstGeom prst="rect">
            <a:avLst/>
          </a:prstGeom>
        </p:spPr>
        <p:txBody>
          <a:bodyPr/>
          <a:lstStyle/>
          <a:p>
            <a:r>
              <a:rPr lang="en-US" altLang="zh-CN" b="1" dirty="0" smtClean="0"/>
              <a:t>Jan.  2014</a:t>
            </a:r>
            <a:endParaRPr lang="en-US" b="1" dirty="0"/>
          </a:p>
        </p:txBody>
      </p:sp>
      <p:sp>
        <p:nvSpPr>
          <p:cNvPr id="11" name="Footer Placeholder 4"/>
          <p:cNvSpPr txBox="1">
            <a:spLocks/>
          </p:cNvSpPr>
          <p:nvPr/>
        </p:nvSpPr>
        <p:spPr>
          <a:xfrm>
            <a:off x="5500694" y="6429396"/>
            <a:ext cx="3124200" cy="184666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100" dirty="0" err="1" smtClean="0"/>
              <a:t>Jingjie</a:t>
            </a:r>
            <a:r>
              <a:rPr lang="en-US" altLang="zh-CN" sz="1100" dirty="0" smtClean="0"/>
              <a:t> </a:t>
            </a:r>
            <a:r>
              <a:rPr lang="en-US" altLang="zh-CN" sz="1100" dirty="0" err="1" smtClean="0"/>
              <a:t>Feng</a:t>
            </a:r>
            <a:r>
              <a:rPr lang="en-US" altLang="zh-CN" sz="1100" dirty="0" smtClean="0"/>
              <a:t>, ZJU</a:t>
            </a:r>
            <a:endParaRPr kumimoji="0" lang="en-US" altLang="zh-CN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宋体" charset="-122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D7B28C0-BB67-4036-BA37-A1CE406089FA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09652" y="857240"/>
            <a:ext cx="7620000" cy="1143000"/>
          </a:xfrm>
        </p:spPr>
        <p:txBody>
          <a:bodyPr/>
          <a:lstStyle/>
          <a:p>
            <a:r>
              <a:rPr lang="en-US" sz="3200" b="1" dirty="0"/>
              <a:t>Results </a:t>
            </a:r>
            <a:r>
              <a:rPr lang="en-US" sz="3200" b="1" dirty="0" smtClean="0"/>
              <a:t>(3)</a:t>
            </a:r>
            <a:endParaRPr lang="en-US" sz="3200" b="1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9852" y="2514614"/>
            <a:ext cx="4133850" cy="291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矩形 7"/>
          <p:cNvSpPr/>
          <p:nvPr/>
        </p:nvSpPr>
        <p:spPr>
          <a:xfrm>
            <a:off x="1857356" y="5429264"/>
            <a:ext cx="554889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dirty="0" smtClean="0"/>
              <a:t>Transient Output from a 1Gps Pseudo Random Data</a:t>
            </a:r>
            <a:endParaRPr lang="zh-CN" altLang="en-US" sz="2000" dirty="0"/>
          </a:p>
        </p:txBody>
      </p:sp>
      <p:sp>
        <p:nvSpPr>
          <p:cNvPr id="9" name="Date Placeholder 5"/>
          <p:cNvSpPr>
            <a:spLocks noGrp="1"/>
          </p:cNvSpPr>
          <p:nvPr>
            <p:ph type="dt" sz="half" idx="15"/>
          </p:nvPr>
        </p:nvSpPr>
        <p:spPr>
          <a:xfrm>
            <a:off x="685800" y="285728"/>
            <a:ext cx="1600200" cy="215900"/>
          </a:xfrm>
          <a:prstGeom prst="rect">
            <a:avLst/>
          </a:prstGeom>
        </p:spPr>
        <p:txBody>
          <a:bodyPr/>
          <a:lstStyle/>
          <a:p>
            <a:r>
              <a:rPr lang="en-US" altLang="zh-CN" dirty="0" smtClean="0"/>
              <a:t>Jan.  2014</a:t>
            </a:r>
            <a:endParaRPr lang="en-US" dirty="0"/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5500694" y="6429396"/>
            <a:ext cx="3124200" cy="184666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100" dirty="0" err="1" smtClean="0"/>
              <a:t>Jingjie</a:t>
            </a:r>
            <a:r>
              <a:rPr lang="en-US" altLang="zh-CN" sz="1100" dirty="0" smtClean="0"/>
              <a:t> </a:t>
            </a:r>
            <a:r>
              <a:rPr lang="en-US" altLang="zh-CN" sz="1100" dirty="0" err="1" smtClean="0"/>
              <a:t>Feng</a:t>
            </a:r>
            <a:r>
              <a:rPr lang="en-US" altLang="zh-CN" sz="1100" dirty="0" smtClean="0"/>
              <a:t>, ZJU</a:t>
            </a:r>
            <a:endParaRPr kumimoji="0" lang="en-US" altLang="zh-CN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宋体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D7B28C0-BB67-4036-BA37-A1CE406089FA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4" name="矩形 13"/>
          <p:cNvSpPr/>
          <p:nvPr/>
        </p:nvSpPr>
        <p:spPr>
          <a:xfrm>
            <a:off x="1142976" y="5743534"/>
            <a:ext cx="707236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000" dirty="0" smtClean="0"/>
              <a:t>The performances of this proposed work with other receivers.</a:t>
            </a:r>
            <a:endParaRPr lang="zh-CN" altLang="en-US" sz="2000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09652" y="857240"/>
            <a:ext cx="7620000" cy="1143000"/>
          </a:xfrm>
        </p:spPr>
        <p:txBody>
          <a:bodyPr/>
          <a:lstStyle/>
          <a:p>
            <a:r>
              <a:rPr lang="en-US" sz="3200" b="1" dirty="0"/>
              <a:t>Results </a:t>
            </a:r>
            <a:r>
              <a:rPr lang="en-US" sz="3200" b="1" dirty="0" smtClean="0"/>
              <a:t>(4)</a:t>
            </a:r>
            <a:endParaRPr lang="en-US" sz="3200" b="1" dirty="0"/>
          </a:p>
        </p:txBody>
      </p:sp>
      <p:sp>
        <p:nvSpPr>
          <p:cNvPr id="7" name="矩形 6"/>
          <p:cNvSpPr/>
          <p:nvPr/>
        </p:nvSpPr>
        <p:spPr>
          <a:xfrm>
            <a:off x="500034" y="2171634"/>
            <a:ext cx="837357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66700" indent="-266700">
              <a:buFont typeface="Arial" pitchFamily="34" charset="0"/>
              <a:buChar char="•"/>
            </a:pPr>
            <a:r>
              <a:rPr lang="pt-BR" altLang="zh-CN" sz="2000" dirty="0" smtClean="0"/>
              <a:t>A 12mW, 40-60 GHz, 0.18 µm BiCMOS demodulator in </a:t>
            </a:r>
            <a:r>
              <a:rPr lang="en-US" altLang="zh-CN" sz="2000" dirty="0" smtClean="0"/>
              <a:t>this proposed work </a:t>
            </a:r>
            <a:endParaRPr lang="zh-CN" altLang="en-US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14530" y="2714642"/>
            <a:ext cx="5257800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Date Placeholder 5"/>
          <p:cNvSpPr>
            <a:spLocks noGrp="1"/>
          </p:cNvSpPr>
          <p:nvPr>
            <p:ph type="dt" sz="half" idx="15"/>
          </p:nvPr>
        </p:nvSpPr>
        <p:spPr>
          <a:xfrm>
            <a:off x="685800" y="285728"/>
            <a:ext cx="1600200" cy="215900"/>
          </a:xfrm>
          <a:prstGeom prst="rect">
            <a:avLst/>
          </a:prstGeom>
        </p:spPr>
        <p:txBody>
          <a:bodyPr/>
          <a:lstStyle/>
          <a:p>
            <a:r>
              <a:rPr lang="en-US" altLang="zh-CN" dirty="0" smtClean="0"/>
              <a:t>Jan.  2014</a:t>
            </a:r>
            <a:endParaRPr lang="en-US" dirty="0"/>
          </a:p>
        </p:txBody>
      </p:sp>
      <p:sp>
        <p:nvSpPr>
          <p:cNvPr id="11" name="Footer Placeholder 4"/>
          <p:cNvSpPr txBox="1">
            <a:spLocks/>
          </p:cNvSpPr>
          <p:nvPr/>
        </p:nvSpPr>
        <p:spPr>
          <a:xfrm>
            <a:off x="5500694" y="6429396"/>
            <a:ext cx="3124200" cy="184666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100" dirty="0" err="1" smtClean="0"/>
              <a:t>Jingjie</a:t>
            </a:r>
            <a:r>
              <a:rPr lang="en-US" altLang="zh-CN" sz="1100" dirty="0" smtClean="0"/>
              <a:t> </a:t>
            </a:r>
            <a:r>
              <a:rPr lang="en-US" altLang="zh-CN" sz="1100" dirty="0" err="1" smtClean="0"/>
              <a:t>Feng</a:t>
            </a:r>
            <a:r>
              <a:rPr lang="en-US" altLang="zh-CN" sz="1100" dirty="0" smtClean="0"/>
              <a:t>, ZJU</a:t>
            </a:r>
            <a:endParaRPr kumimoji="0" lang="en-US" altLang="zh-CN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宋体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4293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776" y="857240"/>
            <a:ext cx="7620000" cy="1143000"/>
          </a:xfrm>
        </p:spPr>
        <p:txBody>
          <a:bodyPr/>
          <a:lstStyle/>
          <a:p>
            <a:r>
              <a:rPr lang="en-US" sz="3200" b="1" dirty="0" smtClean="0"/>
              <a:t>Conclusion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922" y="2214554"/>
            <a:ext cx="8434358" cy="3143272"/>
          </a:xfrm>
        </p:spPr>
        <p:txBody>
          <a:bodyPr/>
          <a:lstStyle/>
          <a:p>
            <a:r>
              <a:rPr lang="en-US" sz="2400" dirty="0" smtClean="0">
                <a:latin typeface="+mj-lt"/>
              </a:rPr>
              <a:t>Design challenge lies in demodulator for chip-scale, millimeter wave range communications.</a:t>
            </a:r>
          </a:p>
          <a:p>
            <a:r>
              <a:rPr lang="en-US" sz="2400" dirty="0" smtClean="0">
                <a:latin typeface="+mj-lt"/>
              </a:rPr>
              <a:t>Oscillator-less demodulator is proposed to achieve low power consumption without considerable impact on the sensitivity of the system.</a:t>
            </a:r>
          </a:p>
          <a:p>
            <a:r>
              <a:rPr lang="en-US" sz="2400" dirty="0" smtClean="0">
                <a:latin typeface="+mj-lt"/>
              </a:rPr>
              <a:t>The proposed demodulator is able to work up to </a:t>
            </a:r>
            <a:r>
              <a:rPr lang="en-US" sz="2400" dirty="0" err="1" smtClean="0">
                <a:latin typeface="+mj-lt"/>
              </a:rPr>
              <a:t>Gbps</a:t>
            </a:r>
            <a:r>
              <a:rPr lang="en-US" sz="2400" dirty="0" smtClean="0">
                <a:latin typeface="+mj-lt"/>
              </a:rPr>
              <a:t> from 40GHz to 60GHz with a typical sensitivity of -43dBm.</a:t>
            </a:r>
          </a:p>
          <a:p>
            <a:r>
              <a:rPr lang="en-US" sz="2400" dirty="0" smtClean="0">
                <a:latin typeface="+mj-lt"/>
              </a:rPr>
              <a:t>The proposed demodulator only consumes 12mW from a 1.5V supply.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D7B28C0-BB67-4036-BA37-A1CE406089FA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15"/>
          </p:nvPr>
        </p:nvSpPr>
        <p:spPr>
          <a:xfrm>
            <a:off x="685800" y="285728"/>
            <a:ext cx="1600200" cy="215900"/>
          </a:xfrm>
          <a:prstGeom prst="rect">
            <a:avLst/>
          </a:prstGeom>
        </p:spPr>
        <p:txBody>
          <a:bodyPr/>
          <a:lstStyle/>
          <a:p>
            <a:r>
              <a:rPr lang="en-US" altLang="zh-CN" dirty="0" smtClean="0"/>
              <a:t>Jan.  2014</a:t>
            </a:r>
            <a:endParaRPr lang="en-US" dirty="0"/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5500694" y="6429396"/>
            <a:ext cx="3124200" cy="184666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100" dirty="0" err="1" smtClean="0"/>
              <a:t>Jingjie</a:t>
            </a:r>
            <a:r>
              <a:rPr lang="en-US" altLang="zh-CN" sz="1100" dirty="0" smtClean="0"/>
              <a:t> </a:t>
            </a:r>
            <a:r>
              <a:rPr lang="en-US" altLang="zh-CN" sz="1100" dirty="0" err="1" smtClean="0"/>
              <a:t>Feng</a:t>
            </a:r>
            <a:r>
              <a:rPr lang="en-US" altLang="zh-CN" sz="1100" dirty="0" smtClean="0"/>
              <a:t>, ZJU</a:t>
            </a:r>
            <a:endParaRPr kumimoji="0" lang="en-US" altLang="zh-CN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宋体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5131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857240"/>
            <a:ext cx="7620000" cy="1143000"/>
          </a:xfrm>
        </p:spPr>
        <p:txBody>
          <a:bodyPr/>
          <a:lstStyle/>
          <a:p>
            <a:r>
              <a:rPr lang="en-US" sz="3200" b="1" dirty="0" smtClean="0"/>
              <a:t>Reference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857364"/>
            <a:ext cx="8077200" cy="4419600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de-DE" sz="1400" dirty="0" smtClean="0">
                <a:latin typeface="+mj-lt"/>
              </a:rPr>
              <a:t>Kai Kang, Fujiang Lin, Duy-Dong Pham, et al.,“A 60-GHz OOK Receiver With an On-Chip Antenna in 90 nm CMOS,” IEEE J. Solid-State Circuits, vol.45, no.9, pp.1720-1731, Sept. 2010.</a:t>
            </a:r>
          </a:p>
          <a:p>
            <a:pPr>
              <a:buFont typeface="+mj-lt"/>
              <a:buAutoNum type="arabicPeriod"/>
            </a:pPr>
            <a:r>
              <a:rPr lang="de-DE" sz="1400" dirty="0" smtClean="0">
                <a:latin typeface="+mj-lt"/>
              </a:rPr>
              <a:t>S. K. Reynolds, B. A. Floyd, U. R. Pfeiffer, et al, “A silicon 60-GHz receiver and transmitter chipset for broadband communications,” IEEE J. Solid-State Circuits, vol. 41, no. 12, pp. 2820-2831, Dec. 2006.</a:t>
            </a:r>
          </a:p>
          <a:p>
            <a:pPr>
              <a:buFont typeface="+mj-lt"/>
              <a:buAutoNum type="arabicPeriod"/>
            </a:pPr>
            <a:r>
              <a:rPr lang="de-DE" sz="1400" dirty="0" smtClean="0">
                <a:latin typeface="+mj-lt"/>
              </a:rPr>
              <a:t>W.-H. Chen, S. Joo, S. Sayilir, et al.,“A 6-Gb/s wireless inter-chip data link using 43-GHz transceivers and bond-wire antennas,” IEEE J. Solid-State Circuits, vol. 44, no. 10, pp. 2711-2721, Oct. 2009.</a:t>
            </a:r>
          </a:p>
          <a:p>
            <a:pPr>
              <a:buFont typeface="+mj-lt"/>
              <a:buAutoNum type="arabicPeriod"/>
            </a:pPr>
            <a:r>
              <a:rPr lang="de-DE" sz="1400" dirty="0" smtClean="0">
                <a:latin typeface="+mj-lt"/>
              </a:rPr>
              <a:t>Jri Lee, Yenlin Huang, Yentso Chen, et al., “A Low-Power Fully Integrated 60GHz Transceiver System with OOK Modulation and On-Board Antenna Assembly,” ISSCC Dig. Tech. Papers, pp. 316-317, Feb. 2009.</a:t>
            </a:r>
          </a:p>
          <a:p>
            <a:pPr>
              <a:buFont typeface="+mj-lt"/>
              <a:buAutoNum type="arabicPeriod"/>
            </a:pPr>
            <a:r>
              <a:rPr lang="de-DE" sz="1400" dirty="0" smtClean="0">
                <a:latin typeface="+mj-lt"/>
              </a:rPr>
              <a:t>J. H. Tsai, and T. W. Huang,“35-65-GHz CMOS broadband modulator and demodulator with sub-harmonic pumping for MMW wireless gigabit applications,” IEEE Trans. Microwave Theory and Techniques, vol. 55, no.10, pp. 2075-2085, 2007.</a:t>
            </a:r>
          </a:p>
          <a:p>
            <a:pPr>
              <a:buFont typeface="+mj-lt"/>
              <a:buAutoNum type="arabicPeriod"/>
            </a:pPr>
            <a:r>
              <a:rPr lang="de-DE" sz="1400" dirty="0" smtClean="0">
                <a:latin typeface="+mj-lt"/>
              </a:rPr>
              <a:t>M. Tanomura, Y. Hamada, and S. Kishimoto, et al., “TX and RX front-ends for 60GHz band in 90nm standard bulk CMOS,” ISSCC Dig. Tech. Papers, pp. 558-635, Feb. 2008.</a:t>
            </a:r>
          </a:p>
          <a:p>
            <a:pPr>
              <a:buFont typeface="+mj-lt"/>
              <a:buAutoNum type="arabicPeriod"/>
            </a:pPr>
            <a:r>
              <a:rPr lang="de-DE" sz="1400" dirty="0" smtClean="0">
                <a:latin typeface="+mj-lt"/>
              </a:rPr>
              <a:t>H. Wang, M. H. Hung, Y. C. Yeh, and J. Lee, “A 60-GHz FSK transceiver with automatically-calibrated demodulator in 90-nm CMOS,” IEEE Symposium on VLSI Circuits, pp. 1397-1400, Jun. 2010.</a:t>
            </a:r>
          </a:p>
          <a:p>
            <a:pPr>
              <a:buFont typeface="+mj-lt"/>
              <a:buAutoNum type="arabicPeriod"/>
            </a:pPr>
            <a:r>
              <a:rPr lang="de-DE" sz="1400" dirty="0" smtClean="0">
                <a:latin typeface="+mj-lt"/>
              </a:rPr>
              <a:t>E. Juntunen, M. C. H. Leung, F. Barale, et. al,“A 60-GHz 38-pJ/bit 3.5-Gb/s 90-nm CMOS OOK digital radio,” IEEE Trans. Microwave Theory and Techniques, vol. 58, no.2, pp. 348-355, 2010.</a:t>
            </a:r>
            <a:endParaRPr lang="de-DE" sz="1400" dirty="0"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D7B28C0-BB67-4036-BA37-A1CE406089FA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15"/>
          </p:nvPr>
        </p:nvSpPr>
        <p:spPr>
          <a:xfrm>
            <a:off x="685800" y="285728"/>
            <a:ext cx="1600200" cy="215900"/>
          </a:xfrm>
          <a:prstGeom prst="rect">
            <a:avLst/>
          </a:prstGeom>
        </p:spPr>
        <p:txBody>
          <a:bodyPr/>
          <a:lstStyle/>
          <a:p>
            <a:r>
              <a:rPr lang="en-US" altLang="zh-CN" dirty="0" smtClean="0"/>
              <a:t>Jan.  2014</a:t>
            </a:r>
            <a:endParaRPr lang="en-US" dirty="0"/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5500694" y="6429396"/>
            <a:ext cx="3124200" cy="184666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100" dirty="0" err="1" smtClean="0"/>
              <a:t>Jingjie</a:t>
            </a:r>
            <a:r>
              <a:rPr lang="en-US" altLang="zh-CN" sz="1100" dirty="0" smtClean="0"/>
              <a:t> </a:t>
            </a:r>
            <a:r>
              <a:rPr lang="en-US" altLang="zh-CN" sz="1100" dirty="0" err="1" smtClean="0"/>
              <a:t>Feng</a:t>
            </a:r>
            <a:r>
              <a:rPr lang="en-US" altLang="zh-CN" sz="1100" dirty="0" smtClean="0"/>
              <a:t>, ZJU</a:t>
            </a:r>
            <a:endParaRPr kumimoji="0" lang="en-US" altLang="zh-CN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宋体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671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1000116"/>
            <a:ext cx="7620000" cy="1143000"/>
          </a:xfrm>
        </p:spPr>
        <p:txBody>
          <a:bodyPr/>
          <a:lstStyle/>
          <a:p>
            <a:r>
              <a:rPr lang="en-US" sz="3200" b="1" dirty="0" smtClean="0"/>
              <a:t>Abstract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786" y="2571744"/>
            <a:ext cx="8196322" cy="3067064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2400" dirty="0" smtClean="0">
                <a:latin typeface="+mj-lt"/>
              </a:rPr>
              <a:t>This contribution proposes a low power, 40-60 GHz, oscillator-less self-demodulator for short-range software-</a:t>
            </a:r>
            <a:r>
              <a:rPr lang="en-US" sz="2400" dirty="0" err="1" smtClean="0">
                <a:latin typeface="+mj-lt"/>
              </a:rPr>
              <a:t>deﬁned</a:t>
            </a:r>
            <a:r>
              <a:rPr lang="en-US" sz="2400" dirty="0" smtClean="0">
                <a:latin typeface="+mj-lt"/>
              </a:rPr>
              <a:t> transceivers.</a:t>
            </a:r>
          </a:p>
          <a:p>
            <a:endParaRPr lang="en-US" sz="2800" dirty="0" smtClean="0"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D7B28C0-BB67-4036-BA37-A1CE406089FA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15"/>
          </p:nvPr>
        </p:nvSpPr>
        <p:spPr>
          <a:xfrm>
            <a:off x="685800" y="285728"/>
            <a:ext cx="1600200" cy="215900"/>
          </a:xfrm>
          <a:prstGeom prst="rect">
            <a:avLst/>
          </a:prstGeom>
        </p:spPr>
        <p:txBody>
          <a:bodyPr/>
          <a:lstStyle/>
          <a:p>
            <a:r>
              <a:rPr lang="en-US" altLang="zh-CN" b="1" dirty="0" smtClean="0"/>
              <a:t>Jan.  2014</a:t>
            </a:r>
            <a:endParaRPr lang="en-US" b="1" dirty="0"/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5500694" y="6429396"/>
            <a:ext cx="3124200" cy="184666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100" dirty="0" err="1" smtClean="0"/>
              <a:t>Jingjie</a:t>
            </a:r>
            <a:r>
              <a:rPr lang="en-US" altLang="zh-CN" sz="1100" dirty="0" smtClean="0"/>
              <a:t> </a:t>
            </a:r>
            <a:r>
              <a:rPr lang="en-US" altLang="zh-CN" sz="1100" dirty="0" err="1" smtClean="0"/>
              <a:t>Feng</a:t>
            </a:r>
            <a:r>
              <a:rPr lang="en-US" altLang="zh-CN" sz="1100" dirty="0" smtClean="0"/>
              <a:t>, ZJU</a:t>
            </a:r>
            <a:endParaRPr kumimoji="0" lang="en-US" altLang="zh-CN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宋体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214" y="857240"/>
            <a:ext cx="7620000" cy="1143000"/>
          </a:xfrm>
        </p:spPr>
        <p:txBody>
          <a:bodyPr/>
          <a:lstStyle/>
          <a:p>
            <a:r>
              <a:rPr lang="en-US" altLang="zh-CN" sz="3200" b="1" dirty="0" smtClean="0"/>
              <a:t>A low power demodulator prototype</a:t>
            </a:r>
            <a:r>
              <a:rPr lang="en-US" sz="3200" b="1" dirty="0" smtClean="0"/>
              <a:t> (1)</a:t>
            </a:r>
            <a:endParaRPr lang="en-US" sz="32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D7B28C0-BB67-4036-BA37-A1CE406089FA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142976" y="4071942"/>
            <a:ext cx="7643866" cy="2643206"/>
          </a:xfrm>
        </p:spPr>
        <p:txBody>
          <a:bodyPr/>
          <a:lstStyle/>
          <a:p>
            <a:r>
              <a:rPr lang="en-US" sz="2000" dirty="0" smtClean="0">
                <a:latin typeface="+mj-lt"/>
              </a:rPr>
              <a:t>0.18µm </a:t>
            </a:r>
            <a:r>
              <a:rPr lang="en-US" sz="2000" dirty="0" err="1" smtClean="0">
                <a:latin typeface="+mj-lt"/>
              </a:rPr>
              <a:t>SiGe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BiCMOS</a:t>
            </a:r>
            <a:r>
              <a:rPr lang="en-US" sz="2000" dirty="0" smtClean="0">
                <a:latin typeface="+mj-lt"/>
              </a:rPr>
              <a:t> technology.</a:t>
            </a:r>
          </a:p>
          <a:p>
            <a:r>
              <a:rPr lang="en-US" sz="2000" dirty="0" smtClean="0">
                <a:latin typeface="+mj-lt"/>
              </a:rPr>
              <a:t>Able to demodulate </a:t>
            </a:r>
            <a:r>
              <a:rPr lang="en-US" sz="2000" dirty="0" err="1" smtClean="0">
                <a:latin typeface="+mj-lt"/>
              </a:rPr>
              <a:t>Gbps</a:t>
            </a:r>
            <a:r>
              <a:rPr lang="en-US" sz="2000" dirty="0" smtClean="0">
                <a:latin typeface="+mj-lt"/>
              </a:rPr>
              <a:t> data signal (carrier  40-60GHz).</a:t>
            </a:r>
          </a:p>
          <a:p>
            <a:r>
              <a:rPr lang="en-US" sz="2000" dirty="0" smtClean="0">
                <a:latin typeface="+mj-lt"/>
              </a:rPr>
              <a:t>Minimum sensitivity of -43dBm.</a:t>
            </a:r>
          </a:p>
          <a:p>
            <a:r>
              <a:rPr lang="en-US" sz="2000" dirty="0" smtClean="0">
                <a:latin typeface="+mj-lt"/>
              </a:rPr>
              <a:t>12mW power consumption.</a:t>
            </a:r>
          </a:p>
          <a:p>
            <a:r>
              <a:rPr lang="en-US" sz="2000" dirty="0" smtClean="0">
                <a:latin typeface="+mj-lt"/>
              </a:rPr>
              <a:t>1.5V supply.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15848" y="2214554"/>
            <a:ext cx="634230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1928794" y="3500438"/>
            <a:ext cx="7500990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Architecture of the oscillator-less OOK self-demodulated receiver</a:t>
            </a:r>
          </a:p>
        </p:txBody>
      </p:sp>
      <p:sp>
        <p:nvSpPr>
          <p:cNvPr id="12" name="Date Placeholder 5"/>
          <p:cNvSpPr>
            <a:spLocks noGrp="1"/>
          </p:cNvSpPr>
          <p:nvPr>
            <p:ph type="dt" sz="half" idx="15"/>
          </p:nvPr>
        </p:nvSpPr>
        <p:spPr>
          <a:xfrm>
            <a:off x="685800" y="285728"/>
            <a:ext cx="1600200" cy="215900"/>
          </a:xfrm>
          <a:prstGeom prst="rect">
            <a:avLst/>
          </a:prstGeom>
        </p:spPr>
        <p:txBody>
          <a:bodyPr/>
          <a:lstStyle/>
          <a:p>
            <a:r>
              <a:rPr lang="en-US" altLang="zh-CN" b="1" dirty="0" smtClean="0"/>
              <a:t>Jan.  2014</a:t>
            </a:r>
            <a:endParaRPr lang="en-US" b="1" dirty="0"/>
          </a:p>
        </p:txBody>
      </p:sp>
      <p:sp>
        <p:nvSpPr>
          <p:cNvPr id="13" name="Footer Placeholder 4"/>
          <p:cNvSpPr txBox="1">
            <a:spLocks/>
          </p:cNvSpPr>
          <p:nvPr/>
        </p:nvSpPr>
        <p:spPr>
          <a:xfrm>
            <a:off x="5500694" y="6429396"/>
            <a:ext cx="3124200" cy="184666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100" dirty="0" err="1" smtClean="0"/>
              <a:t>Jingjie</a:t>
            </a:r>
            <a:r>
              <a:rPr lang="en-US" altLang="zh-CN" sz="1100" dirty="0" smtClean="0"/>
              <a:t> </a:t>
            </a:r>
            <a:r>
              <a:rPr lang="en-US" altLang="zh-CN" sz="1100" dirty="0" err="1" smtClean="0"/>
              <a:t>Feng</a:t>
            </a:r>
            <a:r>
              <a:rPr lang="en-US" altLang="zh-CN" sz="1100" dirty="0" smtClean="0"/>
              <a:t>, ZJU</a:t>
            </a:r>
            <a:endParaRPr kumimoji="0" lang="en-US" altLang="zh-CN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宋体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527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D7B28C0-BB67-4036-BA37-A1CE406089FA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 bwMode="auto">
          <a:xfrm>
            <a:off x="738214" y="857240"/>
            <a:ext cx="7620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 low power demodulator prototype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(2)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6118" y="2357430"/>
            <a:ext cx="4067320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矩形 14"/>
          <p:cNvSpPr/>
          <p:nvPr/>
        </p:nvSpPr>
        <p:spPr>
          <a:xfrm>
            <a:off x="1647688" y="5786454"/>
            <a:ext cx="23647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800" dirty="0" smtClean="0"/>
              <a:t>The schematic of  LNA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"/>
          </p:nvPr>
        </p:nvSpPr>
        <p:spPr>
          <a:xfrm>
            <a:off x="4714876" y="3071810"/>
            <a:ext cx="4286248" cy="271464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zh-CN" sz="2200" dirty="0" smtClean="0">
                <a:latin typeface="+mj-lt"/>
                <a:ea typeface="+mj-ea"/>
              </a:rPr>
              <a:t>Low power implementation</a:t>
            </a:r>
            <a:r>
              <a:rPr lang="en-US" altLang="zh-CN" sz="2000" dirty="0" smtClean="0">
                <a:latin typeface="+mj-lt"/>
                <a:ea typeface="+mj-ea"/>
              </a:rPr>
              <a:t> </a:t>
            </a:r>
            <a:r>
              <a:rPr lang="en-US" altLang="zh-CN" sz="1800" dirty="0" smtClean="0">
                <a:latin typeface="+mj-ea"/>
                <a:ea typeface="+mj-ea"/>
              </a:rPr>
              <a:t>(1)</a:t>
            </a:r>
            <a:endParaRPr lang="en-US" altLang="zh-CN" sz="2000" dirty="0" smtClean="0">
              <a:latin typeface="+mj-ea"/>
              <a:ea typeface="+mj-ea"/>
            </a:endParaRPr>
          </a:p>
          <a:p>
            <a:pPr lvl="1">
              <a:lnSpc>
                <a:spcPct val="150000"/>
              </a:lnSpc>
            </a:pPr>
            <a:r>
              <a:rPr lang="en-US" altLang="zh-CN" sz="1800" dirty="0" smtClean="0">
                <a:latin typeface="+mj-lt"/>
                <a:ea typeface="+mj-ea"/>
              </a:rPr>
              <a:t>a three-stage </a:t>
            </a:r>
            <a:r>
              <a:rPr lang="en-US" altLang="zh-CN" sz="1800" b="1" i="1" dirty="0" smtClean="0">
                <a:latin typeface="+mj-lt"/>
                <a:ea typeface="+mj-ea"/>
              </a:rPr>
              <a:t>single-input differential-output </a:t>
            </a:r>
            <a:r>
              <a:rPr lang="en-US" altLang="zh-CN" sz="1800" dirty="0" smtClean="0">
                <a:latin typeface="+mj-lt"/>
                <a:ea typeface="+mj-ea"/>
              </a:rPr>
              <a:t>LNA.</a:t>
            </a:r>
          </a:p>
        </p:txBody>
      </p:sp>
      <p:sp>
        <p:nvSpPr>
          <p:cNvPr id="9" name="Date Placeholder 5"/>
          <p:cNvSpPr>
            <a:spLocks noGrp="1"/>
          </p:cNvSpPr>
          <p:nvPr>
            <p:ph type="dt" sz="half" idx="15"/>
          </p:nvPr>
        </p:nvSpPr>
        <p:spPr>
          <a:xfrm>
            <a:off x="685800" y="285728"/>
            <a:ext cx="1600200" cy="215900"/>
          </a:xfrm>
          <a:prstGeom prst="rect">
            <a:avLst/>
          </a:prstGeom>
        </p:spPr>
        <p:txBody>
          <a:bodyPr/>
          <a:lstStyle/>
          <a:p>
            <a:r>
              <a:rPr lang="en-US" altLang="zh-CN" b="1" dirty="0" smtClean="0"/>
              <a:t>Jan.  2014</a:t>
            </a:r>
            <a:endParaRPr lang="en-US" b="1" dirty="0"/>
          </a:p>
        </p:txBody>
      </p:sp>
      <p:sp>
        <p:nvSpPr>
          <p:cNvPr id="11" name="Footer Placeholder 4"/>
          <p:cNvSpPr txBox="1">
            <a:spLocks/>
          </p:cNvSpPr>
          <p:nvPr/>
        </p:nvSpPr>
        <p:spPr>
          <a:xfrm>
            <a:off x="5500694" y="6429396"/>
            <a:ext cx="3124200" cy="184666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100" dirty="0" err="1" smtClean="0"/>
              <a:t>Jingjie</a:t>
            </a:r>
            <a:r>
              <a:rPr lang="en-US" altLang="zh-CN" sz="1100" dirty="0" smtClean="0"/>
              <a:t> </a:t>
            </a:r>
            <a:r>
              <a:rPr lang="en-US" altLang="zh-CN" sz="1100" dirty="0" err="1" smtClean="0"/>
              <a:t>Feng</a:t>
            </a:r>
            <a:r>
              <a:rPr lang="en-US" altLang="zh-CN" sz="1100" dirty="0" smtClean="0"/>
              <a:t>, ZJU</a:t>
            </a:r>
            <a:endParaRPr kumimoji="0" lang="en-US" altLang="zh-CN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宋体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527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D7B28C0-BB67-4036-BA37-A1CE406089FA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3498121"/>
            <a:ext cx="2486027" cy="23784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矩形 7"/>
          <p:cNvSpPr/>
          <p:nvPr/>
        </p:nvSpPr>
        <p:spPr>
          <a:xfrm>
            <a:off x="617421" y="5805090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sz="1600" dirty="0" smtClean="0"/>
              <a:t>Miller-capacitor feedback input-matching network</a:t>
            </a:r>
            <a:endParaRPr lang="zh-CN" altLang="en-US" sz="1600" dirty="0"/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83314" y="3233322"/>
            <a:ext cx="2592221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矩形 9"/>
          <p:cNvSpPr/>
          <p:nvPr/>
        </p:nvSpPr>
        <p:spPr>
          <a:xfrm>
            <a:off x="5118015" y="5805090"/>
            <a:ext cx="309732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dirty="0" smtClean="0"/>
              <a:t>Active-</a:t>
            </a:r>
            <a:r>
              <a:rPr lang="en-US" altLang="zh-CN" sz="1600" dirty="0" err="1" smtClean="0"/>
              <a:t>balun</a:t>
            </a:r>
            <a:r>
              <a:rPr lang="en-US" altLang="zh-CN" sz="1600" dirty="0" smtClean="0"/>
              <a:t> proposed in this work</a:t>
            </a:r>
            <a:endParaRPr lang="zh-CN" altLang="en-US" sz="1600" dirty="0"/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738214" y="857240"/>
            <a:ext cx="7620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defRPr/>
            </a:pPr>
            <a:r>
              <a:rPr lang="en-US" altLang="zh-CN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 low power demodulator prototype (3)</a:t>
            </a:r>
            <a:endParaRPr lang="en-US" altLang="zh-CN" sz="3200" b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928662" y="2143116"/>
            <a:ext cx="7643866" cy="171451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zh-CN" sz="2200" dirty="0" smtClean="0">
                <a:latin typeface="+mj-lt"/>
              </a:rPr>
              <a:t>Low power implementation</a:t>
            </a:r>
            <a:r>
              <a:rPr lang="en-US" altLang="zh-CN" sz="2000" dirty="0" smtClean="0">
                <a:latin typeface="+mj-lt"/>
              </a:rPr>
              <a:t> </a:t>
            </a:r>
            <a:r>
              <a:rPr lang="en-US" altLang="zh-CN" sz="1800" dirty="0" smtClean="0">
                <a:latin typeface="+mj-lt"/>
              </a:rPr>
              <a:t>(2)</a:t>
            </a:r>
            <a:endParaRPr lang="en-US" altLang="zh-CN" sz="2000" dirty="0" smtClean="0">
              <a:latin typeface="+mj-lt"/>
            </a:endParaRPr>
          </a:p>
          <a:p>
            <a:pPr lvl="1">
              <a:lnSpc>
                <a:spcPct val="150000"/>
              </a:lnSpc>
            </a:pPr>
            <a:r>
              <a:rPr lang="en-US" altLang="zh-CN" sz="1800" dirty="0" smtClean="0">
                <a:latin typeface="+mj-lt"/>
              </a:rPr>
              <a:t>miller-capacitor feedback effect with embedded active-</a:t>
            </a:r>
            <a:r>
              <a:rPr lang="en-US" altLang="zh-CN" sz="1800" dirty="0" err="1" smtClean="0">
                <a:latin typeface="+mj-lt"/>
              </a:rPr>
              <a:t>balun</a:t>
            </a:r>
            <a:endParaRPr lang="en-US" altLang="zh-CN" sz="1800" dirty="0" smtClean="0">
              <a:latin typeface="+mj-lt"/>
            </a:endParaRPr>
          </a:p>
        </p:txBody>
      </p:sp>
      <p:sp>
        <p:nvSpPr>
          <p:cNvPr id="14" name="Date Placeholder 5"/>
          <p:cNvSpPr>
            <a:spLocks noGrp="1"/>
          </p:cNvSpPr>
          <p:nvPr>
            <p:ph type="dt" sz="half" idx="15"/>
          </p:nvPr>
        </p:nvSpPr>
        <p:spPr>
          <a:xfrm>
            <a:off x="685800" y="285728"/>
            <a:ext cx="1600200" cy="215900"/>
          </a:xfrm>
          <a:prstGeom prst="rect">
            <a:avLst/>
          </a:prstGeom>
        </p:spPr>
        <p:txBody>
          <a:bodyPr/>
          <a:lstStyle/>
          <a:p>
            <a:r>
              <a:rPr lang="en-US" altLang="zh-CN" dirty="0" smtClean="0"/>
              <a:t>Jan.  2014</a:t>
            </a:r>
            <a:endParaRPr lang="en-US" dirty="0"/>
          </a:p>
        </p:txBody>
      </p:sp>
      <p:sp>
        <p:nvSpPr>
          <p:cNvPr id="15" name="Footer Placeholder 4"/>
          <p:cNvSpPr txBox="1">
            <a:spLocks/>
          </p:cNvSpPr>
          <p:nvPr/>
        </p:nvSpPr>
        <p:spPr>
          <a:xfrm>
            <a:off x="5500694" y="6429396"/>
            <a:ext cx="3124200" cy="184666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100" dirty="0" err="1" smtClean="0"/>
              <a:t>Jingjie</a:t>
            </a:r>
            <a:r>
              <a:rPr lang="en-US" altLang="zh-CN" sz="1100" dirty="0" smtClean="0"/>
              <a:t> </a:t>
            </a:r>
            <a:r>
              <a:rPr lang="en-US" altLang="zh-CN" sz="1100" dirty="0" err="1" smtClean="0"/>
              <a:t>Feng</a:t>
            </a:r>
            <a:r>
              <a:rPr lang="en-US" altLang="zh-CN" sz="1100" dirty="0" smtClean="0"/>
              <a:t>, ZJU</a:t>
            </a:r>
            <a:endParaRPr kumimoji="0" lang="en-US" altLang="zh-CN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宋体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3415" y="2571744"/>
            <a:ext cx="4295775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D7B28C0-BB67-4036-BA37-A1CE406089FA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738214" y="857240"/>
            <a:ext cx="7620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defRPr/>
            </a:pPr>
            <a:r>
              <a:rPr lang="en-US" altLang="zh-CN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 low power demodulator prototype (4)</a:t>
            </a:r>
            <a:endParaRPr lang="en-US" altLang="zh-CN" sz="3200" b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786314" y="3143248"/>
            <a:ext cx="4214842" cy="171451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zh-CN" sz="2200" dirty="0" smtClean="0">
                <a:latin typeface="+mj-lt"/>
              </a:rPr>
              <a:t>Low power implementation</a:t>
            </a:r>
            <a:r>
              <a:rPr lang="en-US" altLang="zh-CN" sz="2000" dirty="0" smtClean="0">
                <a:latin typeface="+mj-lt"/>
              </a:rPr>
              <a:t> </a:t>
            </a:r>
            <a:r>
              <a:rPr lang="en-US" altLang="zh-CN" sz="1800" dirty="0" smtClean="0">
                <a:latin typeface="+mj-lt"/>
              </a:rPr>
              <a:t>(3)</a:t>
            </a:r>
            <a:endParaRPr lang="en-US" altLang="zh-CN" sz="2000" dirty="0" smtClean="0">
              <a:latin typeface="+mj-lt"/>
            </a:endParaRPr>
          </a:p>
          <a:p>
            <a:pPr lvl="1">
              <a:lnSpc>
                <a:spcPct val="150000"/>
              </a:lnSpc>
            </a:pPr>
            <a:r>
              <a:rPr lang="en-US" altLang="zh-CN" sz="1800" dirty="0" smtClean="0">
                <a:latin typeface="+mj-lt"/>
              </a:rPr>
              <a:t> removing the power consuming and wide-band voltage-controlled oscillator (VCO).</a:t>
            </a:r>
          </a:p>
        </p:txBody>
      </p:sp>
      <p:sp>
        <p:nvSpPr>
          <p:cNvPr id="14" name="矩形 13"/>
          <p:cNvSpPr/>
          <p:nvPr/>
        </p:nvSpPr>
        <p:spPr>
          <a:xfrm>
            <a:off x="857224" y="5425875"/>
            <a:ext cx="42862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dirty="0" smtClean="0"/>
              <a:t>The topology of the </a:t>
            </a:r>
            <a:r>
              <a:rPr lang="en-US" altLang="zh-CN" sz="1600" dirty="0" err="1" smtClean="0"/>
              <a:t>BiCMOS</a:t>
            </a:r>
            <a:r>
              <a:rPr lang="en-US" altLang="zh-CN" sz="1600" dirty="0" smtClean="0"/>
              <a:t> mixer embedded with low pass </a:t>
            </a:r>
            <a:r>
              <a:rPr lang="en-US" altLang="zh-CN" sz="1600" dirty="0" err="1" smtClean="0"/>
              <a:t>ﬁlter</a:t>
            </a:r>
            <a:r>
              <a:rPr lang="en-US" altLang="zh-CN" sz="1600" dirty="0" smtClean="0"/>
              <a:t>.</a:t>
            </a:r>
            <a:endParaRPr lang="zh-CN" altLang="en-US" sz="1600" dirty="0"/>
          </a:p>
        </p:txBody>
      </p:sp>
      <p:sp>
        <p:nvSpPr>
          <p:cNvPr id="9" name="Date Placeholder 5"/>
          <p:cNvSpPr>
            <a:spLocks noGrp="1"/>
          </p:cNvSpPr>
          <p:nvPr>
            <p:ph type="dt" sz="half" idx="15"/>
          </p:nvPr>
        </p:nvSpPr>
        <p:spPr>
          <a:xfrm>
            <a:off x="685800" y="285728"/>
            <a:ext cx="1600200" cy="215900"/>
          </a:xfrm>
          <a:prstGeom prst="rect">
            <a:avLst/>
          </a:prstGeom>
        </p:spPr>
        <p:txBody>
          <a:bodyPr/>
          <a:lstStyle/>
          <a:p>
            <a:r>
              <a:rPr lang="en-US" altLang="zh-CN" dirty="0" smtClean="0"/>
              <a:t>Jan.  2014</a:t>
            </a:r>
            <a:endParaRPr lang="en-US" dirty="0"/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5500694" y="6429396"/>
            <a:ext cx="3124200" cy="184666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100" dirty="0" err="1" smtClean="0"/>
              <a:t>Jingjie</a:t>
            </a:r>
            <a:r>
              <a:rPr lang="en-US" altLang="zh-CN" sz="1100" dirty="0" smtClean="0"/>
              <a:t> </a:t>
            </a:r>
            <a:r>
              <a:rPr lang="en-US" altLang="zh-CN" sz="1100" dirty="0" err="1" smtClean="0"/>
              <a:t>Feng</a:t>
            </a:r>
            <a:r>
              <a:rPr lang="en-US" altLang="zh-CN" sz="1100" dirty="0" smtClean="0"/>
              <a:t>, ZJU</a:t>
            </a:r>
            <a:endParaRPr kumimoji="0" lang="en-US" altLang="zh-CN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宋体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D7B28C0-BB67-4036-BA37-A1CE406089FA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738214" y="857240"/>
            <a:ext cx="7620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defRPr/>
            </a:pPr>
            <a:r>
              <a:rPr lang="en-US" altLang="zh-CN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 low power demodulator prototype (5)</a:t>
            </a:r>
            <a:endParaRPr lang="en-US" altLang="zh-CN" sz="3200" b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85847" y="3031110"/>
            <a:ext cx="3057525" cy="245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00623" y="3059668"/>
            <a:ext cx="3057525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矩形 14"/>
          <p:cNvSpPr/>
          <p:nvPr/>
        </p:nvSpPr>
        <p:spPr>
          <a:xfrm>
            <a:off x="1571604" y="5631436"/>
            <a:ext cx="19543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800" dirty="0" smtClean="0"/>
              <a:t>Die Photo of  LNA</a:t>
            </a:r>
            <a:endParaRPr lang="zh-CN" altLang="en-US" sz="1800" dirty="0"/>
          </a:p>
        </p:txBody>
      </p:sp>
      <p:sp>
        <p:nvSpPr>
          <p:cNvPr id="16" name="矩形 15"/>
          <p:cNvSpPr/>
          <p:nvPr/>
        </p:nvSpPr>
        <p:spPr>
          <a:xfrm>
            <a:off x="5054664" y="5631436"/>
            <a:ext cx="25891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800" dirty="0" smtClean="0"/>
              <a:t>Die Photo of demodulator</a:t>
            </a:r>
            <a:endParaRPr lang="zh-CN" altLang="en-US" sz="1800" dirty="0"/>
          </a:p>
        </p:txBody>
      </p:sp>
      <p:sp>
        <p:nvSpPr>
          <p:cNvPr id="17" name="矩形 16"/>
          <p:cNvSpPr/>
          <p:nvPr/>
        </p:nvSpPr>
        <p:spPr>
          <a:xfrm>
            <a:off x="1071538" y="2395831"/>
            <a:ext cx="52864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1463" indent="-271463">
              <a:buFont typeface="Arial" pitchFamily="34" charset="0"/>
              <a:buChar char="•"/>
            </a:pPr>
            <a:r>
              <a:rPr lang="en-US" altLang="zh-CN" sz="2400" dirty="0" smtClean="0"/>
              <a:t>Chip area: 0.07 mm</a:t>
            </a:r>
            <a:r>
              <a:rPr lang="en-US" altLang="zh-CN" sz="2400" baseline="30000" dirty="0" smtClean="0"/>
              <a:t>2</a:t>
            </a:r>
            <a:r>
              <a:rPr lang="en-US" altLang="zh-CN" sz="2400" dirty="0" smtClean="0"/>
              <a:t>. </a:t>
            </a:r>
            <a:endParaRPr lang="zh-CN" altLang="en-US" sz="2400" dirty="0"/>
          </a:p>
        </p:txBody>
      </p:sp>
      <p:sp>
        <p:nvSpPr>
          <p:cNvPr id="12" name="Date Placeholder 5"/>
          <p:cNvSpPr>
            <a:spLocks noGrp="1"/>
          </p:cNvSpPr>
          <p:nvPr>
            <p:ph type="dt" sz="half" idx="15"/>
          </p:nvPr>
        </p:nvSpPr>
        <p:spPr>
          <a:xfrm>
            <a:off x="685800" y="285728"/>
            <a:ext cx="1600200" cy="215900"/>
          </a:xfrm>
          <a:prstGeom prst="rect">
            <a:avLst/>
          </a:prstGeom>
        </p:spPr>
        <p:txBody>
          <a:bodyPr/>
          <a:lstStyle/>
          <a:p>
            <a:r>
              <a:rPr lang="en-US" altLang="zh-CN" dirty="0" smtClean="0"/>
              <a:t>Jan.  2014</a:t>
            </a:r>
            <a:endParaRPr lang="en-US" dirty="0"/>
          </a:p>
        </p:txBody>
      </p:sp>
      <p:sp>
        <p:nvSpPr>
          <p:cNvPr id="13" name="Footer Placeholder 4"/>
          <p:cNvSpPr txBox="1">
            <a:spLocks/>
          </p:cNvSpPr>
          <p:nvPr/>
        </p:nvSpPr>
        <p:spPr>
          <a:xfrm>
            <a:off x="5500694" y="6429396"/>
            <a:ext cx="3124200" cy="184666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100" dirty="0" err="1" smtClean="0"/>
              <a:t>Jingjie</a:t>
            </a:r>
            <a:r>
              <a:rPr lang="en-US" altLang="zh-CN" sz="1100" dirty="0" smtClean="0"/>
              <a:t> </a:t>
            </a:r>
            <a:r>
              <a:rPr lang="en-US" altLang="zh-CN" sz="1100" dirty="0" err="1" smtClean="0"/>
              <a:t>Feng</a:t>
            </a:r>
            <a:r>
              <a:rPr lang="en-US" altLang="zh-CN" sz="1100" dirty="0" smtClean="0"/>
              <a:t>, ZJU</a:t>
            </a:r>
            <a:endParaRPr kumimoji="0" lang="en-US" altLang="zh-CN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宋体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786" y="857240"/>
            <a:ext cx="7620000" cy="1143000"/>
          </a:xfrm>
        </p:spPr>
        <p:txBody>
          <a:bodyPr/>
          <a:lstStyle/>
          <a:p>
            <a:pPr>
              <a:defRPr/>
            </a:pPr>
            <a:r>
              <a:rPr lang="en-US" altLang="zh-CN" sz="3200" b="1" dirty="0" smtClean="0"/>
              <a:t>Results (1)</a:t>
            </a:r>
            <a:endParaRPr lang="en-US" altLang="zh-CN" sz="32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D7B28C0-BB67-4036-BA37-A1CE406089FA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2318122"/>
            <a:ext cx="3971939" cy="2896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矩形 13"/>
          <p:cNvSpPr/>
          <p:nvPr/>
        </p:nvSpPr>
        <p:spPr>
          <a:xfrm>
            <a:off x="1785918" y="5211561"/>
            <a:ext cx="61436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800" dirty="0" smtClean="0"/>
              <a:t>Measured S-parameter and Mismatches of Gain and Phase between the LNA Differential Output, </a:t>
            </a:r>
            <a:r>
              <a:rPr lang="en-US" altLang="zh-CN" sz="1800" dirty="0" err="1" smtClean="0"/>
              <a:t>Vout</a:t>
            </a:r>
            <a:r>
              <a:rPr lang="en-US" altLang="zh-CN" sz="1800" dirty="0" smtClean="0"/>
              <a:t>+ and </a:t>
            </a:r>
            <a:r>
              <a:rPr lang="en-US" altLang="zh-CN" sz="1800" dirty="0" err="1" smtClean="0"/>
              <a:t>Vout</a:t>
            </a:r>
            <a:r>
              <a:rPr lang="en-US" altLang="zh-CN" sz="1800" dirty="0" smtClean="0"/>
              <a:t>-</a:t>
            </a:r>
            <a:endParaRPr lang="zh-CN" altLang="en-US" sz="1800" dirty="0"/>
          </a:p>
        </p:txBody>
      </p:sp>
      <p:sp>
        <p:nvSpPr>
          <p:cNvPr id="8" name="Date Placeholder 5"/>
          <p:cNvSpPr>
            <a:spLocks noGrp="1"/>
          </p:cNvSpPr>
          <p:nvPr>
            <p:ph type="dt" sz="half" idx="15"/>
          </p:nvPr>
        </p:nvSpPr>
        <p:spPr>
          <a:xfrm>
            <a:off x="685800" y="285728"/>
            <a:ext cx="1600200" cy="215900"/>
          </a:xfrm>
          <a:prstGeom prst="rect">
            <a:avLst/>
          </a:prstGeom>
        </p:spPr>
        <p:txBody>
          <a:bodyPr/>
          <a:lstStyle/>
          <a:p>
            <a:r>
              <a:rPr lang="en-US" altLang="zh-CN" dirty="0" smtClean="0"/>
              <a:t>Jan.  2014</a:t>
            </a:r>
            <a:endParaRPr lang="en-US" dirty="0"/>
          </a:p>
        </p:txBody>
      </p:sp>
      <p:sp>
        <p:nvSpPr>
          <p:cNvPr id="9" name="Footer Placeholder 4"/>
          <p:cNvSpPr txBox="1">
            <a:spLocks/>
          </p:cNvSpPr>
          <p:nvPr/>
        </p:nvSpPr>
        <p:spPr>
          <a:xfrm>
            <a:off x="5500694" y="6429396"/>
            <a:ext cx="3124200" cy="184666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100" dirty="0" err="1" smtClean="0"/>
              <a:t>Jingjie</a:t>
            </a:r>
            <a:r>
              <a:rPr lang="en-US" altLang="zh-CN" sz="1100" dirty="0" smtClean="0"/>
              <a:t> </a:t>
            </a:r>
            <a:r>
              <a:rPr lang="en-US" altLang="zh-CN" sz="1100" dirty="0" err="1" smtClean="0"/>
              <a:t>Feng</a:t>
            </a:r>
            <a:r>
              <a:rPr lang="en-US" altLang="zh-CN" sz="1100" dirty="0" smtClean="0"/>
              <a:t>, ZJU</a:t>
            </a:r>
            <a:endParaRPr kumimoji="0" lang="en-US" altLang="zh-CN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宋体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214" y="857240"/>
            <a:ext cx="7620000" cy="1143000"/>
          </a:xfrm>
        </p:spPr>
        <p:txBody>
          <a:bodyPr/>
          <a:lstStyle/>
          <a:p>
            <a:pPr>
              <a:defRPr/>
            </a:pPr>
            <a:r>
              <a:rPr lang="en-US" altLang="zh-CN" sz="3200" b="1" dirty="0"/>
              <a:t>Results </a:t>
            </a:r>
            <a:r>
              <a:rPr lang="en-US" altLang="zh-CN" sz="3200" b="1" dirty="0" smtClean="0"/>
              <a:t>(2)</a:t>
            </a:r>
            <a:endParaRPr lang="en-US" altLang="zh-CN" sz="32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D7B28C0-BB67-4036-BA37-A1CE406089FA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2071678"/>
            <a:ext cx="4657725" cy="321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矩形 13"/>
          <p:cNvSpPr/>
          <p:nvPr/>
        </p:nvSpPr>
        <p:spPr>
          <a:xfrm>
            <a:off x="1928794" y="5434004"/>
            <a:ext cx="54292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800" dirty="0" smtClean="0"/>
              <a:t>The receiver’s Input Sensitivity and Output Swing of IF </a:t>
            </a:r>
            <a:r>
              <a:rPr lang="en-US" altLang="zh-CN" sz="1800" dirty="0" err="1" smtClean="0"/>
              <a:t>Ampliﬁer</a:t>
            </a:r>
            <a:r>
              <a:rPr lang="en-US" altLang="zh-CN" sz="1800" dirty="0" smtClean="0"/>
              <a:t> Output</a:t>
            </a:r>
            <a:endParaRPr lang="zh-CN" altLang="en-US" sz="1800" dirty="0"/>
          </a:p>
        </p:txBody>
      </p:sp>
      <p:sp>
        <p:nvSpPr>
          <p:cNvPr id="8" name="Date Placeholder 5"/>
          <p:cNvSpPr>
            <a:spLocks noGrp="1"/>
          </p:cNvSpPr>
          <p:nvPr>
            <p:ph type="dt" sz="half" idx="15"/>
          </p:nvPr>
        </p:nvSpPr>
        <p:spPr>
          <a:xfrm>
            <a:off x="685800" y="285728"/>
            <a:ext cx="1600200" cy="215900"/>
          </a:xfrm>
          <a:prstGeom prst="rect">
            <a:avLst/>
          </a:prstGeom>
        </p:spPr>
        <p:txBody>
          <a:bodyPr/>
          <a:lstStyle/>
          <a:p>
            <a:r>
              <a:rPr lang="en-US" altLang="zh-CN" dirty="0" smtClean="0"/>
              <a:t>Jan.  2014</a:t>
            </a:r>
            <a:endParaRPr lang="en-US" dirty="0"/>
          </a:p>
        </p:txBody>
      </p:sp>
      <p:sp>
        <p:nvSpPr>
          <p:cNvPr id="9" name="Footer Placeholder 4"/>
          <p:cNvSpPr txBox="1">
            <a:spLocks/>
          </p:cNvSpPr>
          <p:nvPr/>
        </p:nvSpPr>
        <p:spPr>
          <a:xfrm>
            <a:off x="5500694" y="6429396"/>
            <a:ext cx="3124200" cy="184666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100" dirty="0" err="1" smtClean="0"/>
              <a:t>Jingjie</a:t>
            </a:r>
            <a:r>
              <a:rPr lang="en-US" altLang="zh-CN" sz="1100" dirty="0" smtClean="0"/>
              <a:t> </a:t>
            </a:r>
            <a:r>
              <a:rPr lang="en-US" altLang="zh-CN" sz="1100" dirty="0" err="1" smtClean="0"/>
              <a:t>Feng</a:t>
            </a:r>
            <a:r>
              <a:rPr lang="en-US" altLang="zh-CN" sz="1100" dirty="0" smtClean="0"/>
              <a:t>, ZJU</a:t>
            </a:r>
            <a:endParaRPr kumimoji="0" lang="en-US" altLang="zh-CN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宋体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6358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944</TotalTime>
  <Words>846</Words>
  <Application>Microsoft Office PowerPoint</Application>
  <PresentationFormat>On-screen Show (4:3)</PresentationFormat>
  <Paragraphs>95</Paragraphs>
  <Slides>13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宋体</vt:lpstr>
      <vt:lpstr>宋体</vt:lpstr>
      <vt:lpstr>Arial</vt:lpstr>
      <vt:lpstr>Times New Roman</vt:lpstr>
      <vt:lpstr>Office Theme</vt:lpstr>
      <vt:lpstr>Document</vt:lpstr>
      <vt:lpstr>A low power demodulator prototype for SDR transceivers (40-60 GHz)</vt:lpstr>
      <vt:lpstr>Abstract</vt:lpstr>
      <vt:lpstr>A low power demodulator prototype (1)</vt:lpstr>
      <vt:lpstr>PowerPoint Presentation</vt:lpstr>
      <vt:lpstr>PowerPoint Presentation</vt:lpstr>
      <vt:lpstr>PowerPoint Presentation</vt:lpstr>
      <vt:lpstr>PowerPoint Presentation</vt:lpstr>
      <vt:lpstr>Results (1)</vt:lpstr>
      <vt:lpstr>Results (2)</vt:lpstr>
      <vt:lpstr>Results (3)</vt:lpstr>
      <vt:lpstr>Results (4)</vt:lpstr>
      <vt:lpstr>Conclusion</vt:lpstr>
      <vt:lpstr>Reference</vt:lpstr>
    </vt:vector>
  </TitlesOfParts>
  <Company>BUPT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Datarates and Power Consumption</dc:title>
  <dc:subject>Channel Models</dc:subject>
  <dc:creator>F.Beer;J. Robert;G. Kilian</dc:creator>
  <cp:keywords>IEEE 802.15.4q</cp:keywords>
  <dc:description>Channel Models for IEEE 802.15.4q</dc:description>
  <cp:lastModifiedBy>Adrian Stephens 6</cp:lastModifiedBy>
  <cp:revision>576</cp:revision>
  <cp:lastPrinted>1998-02-10T13:28:06Z</cp:lastPrinted>
  <dcterms:created xsi:type="dcterms:W3CDTF">1999-11-08T18:59:45Z</dcterms:created>
  <dcterms:modified xsi:type="dcterms:W3CDTF">2014-01-07T11:14:03Z</dcterms:modified>
  <cp:contentStatus>Draft</cp:contentStatus>
</cp:coreProperties>
</file>