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8"/>
  </p:notesMasterIdLst>
  <p:handoutMasterIdLst>
    <p:handoutMasterId r:id="rId9"/>
  </p:handoutMasterIdLst>
  <p:sldIdLst>
    <p:sldId id="269" r:id="rId2"/>
    <p:sldId id="257" r:id="rId3"/>
    <p:sldId id="390" r:id="rId4"/>
    <p:sldId id="400" r:id="rId5"/>
    <p:sldId id="401" r:id="rId6"/>
    <p:sldId id="402"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2D5EC"/>
    <a:srgbClr val="ECBBCA"/>
    <a:srgbClr val="FF717A"/>
    <a:srgbClr val="7394FF"/>
    <a:srgbClr val="FFA264"/>
    <a:srgbClr val="FFFA46"/>
  </p:clrMru>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17" d="100"/>
          <a:sy n="117" d="100"/>
        </p:scale>
        <p:origin x="-640" y="-10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ja-JP"/>
              <a:t>Page </a:t>
            </a:r>
            <a:fld id="{02D56815-9000-E546-ABA4-FF40A1E5446D}"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ja-JP"/>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Page </a:t>
            </a:r>
            <a:fld id="{86ADF5D0-7AFF-7A41-A694-BD30783C5616}"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802.11-yy/xxxxr0</a:t>
            </a:r>
          </a:p>
        </p:txBody>
      </p:sp>
      <p:sp>
        <p:nvSpPr>
          <p:cNvPr id="5" name="Rectangle 3"/>
          <p:cNvSpPr>
            <a:spLocks noGrp="1" noChangeArrowheads="1"/>
          </p:cNvSpPr>
          <p:nvPr>
            <p:ph type="dt" idx="1"/>
          </p:nvPr>
        </p:nvSpPr>
        <p:spPr>
          <a:ln/>
        </p:spPr>
        <p:txBody>
          <a:bodyPr/>
          <a:lstStyle/>
          <a:p>
            <a:r>
              <a:rPr lang="en-US" altLang="ja-JP"/>
              <a:t>Month Year</a:t>
            </a:r>
          </a:p>
        </p:txBody>
      </p:sp>
      <p:sp>
        <p:nvSpPr>
          <p:cNvPr id="6" name="Rectangle 6"/>
          <p:cNvSpPr>
            <a:spLocks noGrp="1" noChangeArrowheads="1"/>
          </p:cNvSpPr>
          <p:nvPr>
            <p:ph type="ftr" sz="quarter" idx="4"/>
          </p:nvPr>
        </p:nvSpPr>
        <p:spPr>
          <a:ln/>
        </p:spPr>
        <p:txBody>
          <a:bodyPr/>
          <a:lstStyle/>
          <a:p>
            <a:pPr lvl="4"/>
            <a:r>
              <a:rPr lang="en-US" altLang="ja-JP"/>
              <a:t>John Doe, Some Company</a:t>
            </a:r>
          </a:p>
        </p:txBody>
      </p:sp>
      <p:sp>
        <p:nvSpPr>
          <p:cNvPr id="7" name="Rectangle 7"/>
          <p:cNvSpPr>
            <a:spLocks noGrp="1" noChangeArrowheads="1"/>
          </p:cNvSpPr>
          <p:nvPr>
            <p:ph type="sldNum" sz="quarter" idx="5"/>
          </p:nvPr>
        </p:nvSpPr>
        <p:spPr>
          <a:ln/>
        </p:spPr>
        <p:txBody>
          <a:bodyPr/>
          <a:lstStyle/>
          <a:p>
            <a:r>
              <a:rPr lang="en-US" altLang="ja-JP"/>
              <a:t>Page </a:t>
            </a:r>
            <a:fld id="{2567CC49-5FB3-9D44-B729-C2E1E7C4A16E}" type="slidenum">
              <a:rPr lang="en-US" altLang="ja-JP"/>
              <a:pPr/>
              <a:t>1</a:t>
            </a:fld>
            <a:endParaRPr lang="en-US" altLang="ja-JP"/>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802.11-yy/xxxxr0</a:t>
            </a:r>
          </a:p>
        </p:txBody>
      </p:sp>
      <p:sp>
        <p:nvSpPr>
          <p:cNvPr id="5" name="Rectangle 3"/>
          <p:cNvSpPr>
            <a:spLocks noGrp="1" noChangeArrowheads="1"/>
          </p:cNvSpPr>
          <p:nvPr>
            <p:ph type="dt" idx="1"/>
          </p:nvPr>
        </p:nvSpPr>
        <p:spPr>
          <a:ln/>
        </p:spPr>
        <p:txBody>
          <a:bodyPr/>
          <a:lstStyle/>
          <a:p>
            <a:r>
              <a:rPr lang="en-US" altLang="ja-JP"/>
              <a:t>Month Year</a:t>
            </a:r>
          </a:p>
        </p:txBody>
      </p:sp>
      <p:sp>
        <p:nvSpPr>
          <p:cNvPr id="6" name="Rectangle 6"/>
          <p:cNvSpPr>
            <a:spLocks noGrp="1" noChangeArrowheads="1"/>
          </p:cNvSpPr>
          <p:nvPr>
            <p:ph type="ftr" sz="quarter" idx="4"/>
          </p:nvPr>
        </p:nvSpPr>
        <p:spPr>
          <a:ln/>
        </p:spPr>
        <p:txBody>
          <a:bodyPr/>
          <a:lstStyle/>
          <a:p>
            <a:pPr lvl="4"/>
            <a:r>
              <a:rPr lang="en-US" altLang="ja-JP"/>
              <a:t>John Doe, Some Company</a:t>
            </a:r>
          </a:p>
        </p:txBody>
      </p:sp>
      <p:sp>
        <p:nvSpPr>
          <p:cNvPr id="7" name="Rectangle 7"/>
          <p:cNvSpPr>
            <a:spLocks noGrp="1" noChangeArrowheads="1"/>
          </p:cNvSpPr>
          <p:nvPr>
            <p:ph type="sldNum" sz="quarter" idx="5"/>
          </p:nvPr>
        </p:nvSpPr>
        <p:spPr>
          <a:ln/>
        </p:spPr>
        <p:txBody>
          <a:bodyPr/>
          <a:lstStyle/>
          <a:p>
            <a:r>
              <a:rPr lang="en-US" altLang="ja-JP"/>
              <a:t>Page </a:t>
            </a:r>
            <a:fld id="{6567C5DF-C3DE-C24B-9BE3-A6190AB5C754}" type="slidenum">
              <a:rPr lang="en-US" altLang="ja-JP"/>
              <a:pPr/>
              <a:t>2</a:t>
            </a:fld>
            <a:endParaRPr lang="en-US" altLang="ja-JP"/>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November 2013</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EF7C4031-7F9F-544A-AF6E-872DBF3FC96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November 2013</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EA8EBFC3-83FD-624D-90EA-D2F00581A9A0}"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November 2013</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B5CF9B97-0B25-C940-B4EB-5D64D908E888}"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November 2013</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DE08B891-CD86-EC4E-B145-C6AA955FEF88}"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smtClean="0"/>
              <a:t>November 2013</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30339AA7-76CC-4D46-84DC-68529080A8C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lang="en-US" altLang="ja-JP" smtClean="0"/>
              <a:t>November 2013</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4EFB3166-3E2F-404D-9E80-00D47478CA6F}"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lang="en-US" altLang="ja-JP" smtClean="0"/>
              <a:t>November 2013</a:t>
            </a:r>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9" name="スライド番号プレースホルダ 8"/>
          <p:cNvSpPr>
            <a:spLocks noGrp="1"/>
          </p:cNvSpPr>
          <p:nvPr>
            <p:ph type="sldNum" sz="quarter" idx="12"/>
          </p:nvPr>
        </p:nvSpPr>
        <p:spPr/>
        <p:txBody>
          <a:bodyPr/>
          <a:lstStyle>
            <a:lvl1pPr>
              <a:defRPr smtClean="0"/>
            </a:lvl1pPr>
          </a:lstStyle>
          <a:p>
            <a:r>
              <a:rPr lang="en-US" altLang="ja-JP"/>
              <a:t>Slide </a:t>
            </a:r>
            <a:fld id="{C17D460B-C6A1-C84D-B999-2E80A795E54B}"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lang="en-US" altLang="ja-JP" smtClean="0"/>
              <a:t>November 2013</a:t>
            </a:r>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5" name="スライド番号プレースホルダ 4"/>
          <p:cNvSpPr>
            <a:spLocks noGrp="1"/>
          </p:cNvSpPr>
          <p:nvPr>
            <p:ph type="sldNum" sz="quarter" idx="12"/>
          </p:nvPr>
        </p:nvSpPr>
        <p:spPr/>
        <p:txBody>
          <a:bodyPr/>
          <a:lstStyle>
            <a:lvl1pPr>
              <a:defRPr smtClean="0"/>
            </a:lvl1pPr>
          </a:lstStyle>
          <a:p>
            <a:r>
              <a:rPr lang="en-US" altLang="ja-JP"/>
              <a:t>Slide </a:t>
            </a:r>
            <a:fld id="{E7E38082-2016-8848-8E61-3A6B04B6B23C}"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smtClean="0"/>
              <a:t>November 2013</a:t>
            </a:r>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4" name="スライド番号プレースホルダ 3"/>
          <p:cNvSpPr>
            <a:spLocks noGrp="1"/>
          </p:cNvSpPr>
          <p:nvPr>
            <p:ph type="sldNum" sz="quarter" idx="12"/>
          </p:nvPr>
        </p:nvSpPr>
        <p:spPr/>
        <p:txBody>
          <a:bodyPr/>
          <a:lstStyle>
            <a:lvl1pPr>
              <a:defRPr smtClean="0"/>
            </a:lvl1pPr>
          </a:lstStyle>
          <a:p>
            <a:r>
              <a:rPr lang="en-US" altLang="ja-JP"/>
              <a:t>Slide </a:t>
            </a:r>
            <a:fld id="{89C77ADA-7A51-2149-B3EC-4AAA2C6684C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November 2013</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1C8CBFC3-90F4-C940-834C-FA2815788A7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November 2013</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E375BEEA-B635-4A44-872C-CD3C94360F76}"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96913" y="332601"/>
            <a:ext cx="134024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ja-JP" dirty="0" smtClean="0"/>
              <a:t>January 2014</a:t>
            </a:r>
            <a:endParaRPr lang="en-US" altLang="ja-JP" dirty="0"/>
          </a:p>
        </p:txBody>
      </p:sp>
      <p:sp>
        <p:nvSpPr>
          <p:cNvPr id="1029" name="Rectangle 5"/>
          <p:cNvSpPr>
            <a:spLocks noGrp="1" noChangeArrowheads="1"/>
          </p:cNvSpPr>
          <p:nvPr>
            <p:ph type="ftr" sz="quarter" idx="3"/>
          </p:nvPr>
        </p:nvSpPr>
        <p:spPr bwMode="auto">
          <a:xfrm>
            <a:off x="7785830" y="6475413"/>
            <a:ext cx="758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ja-JP" smtClean="0"/>
              <a:t>Hitoshi Morioka, Allied Telesis R&amp;D Center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ja-JP"/>
              <a:t>Slide </a:t>
            </a:r>
            <a:fld id="{2CDE9618-F3A2-1648-A765-0B12C9EF180D}" type="slidenum">
              <a:rPr lang="en-US" altLang="ja-JP"/>
              <a:pPr/>
              <a:t>‹#›</a:t>
            </a:fld>
            <a:endParaRPr lang="en-US" altLang="ja-JP"/>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IEEE 802.11</a:t>
            </a:r>
            <a:r>
              <a:rPr lang="en-US" altLang="ja-JP" sz="1800" b="1" dirty="0" smtClean="0"/>
              <a:t>-</a:t>
            </a:r>
            <a:r>
              <a:rPr lang="en-US" altLang="ja-JP" sz="1800" b="1" dirty="0" smtClean="0"/>
              <a:t>14/0010r0</a:t>
            </a:r>
            <a:endParaRPr lang="en-US" altLang="ja-JP"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609600" y="2362200"/>
          <a:ext cx="7924800" cy="1010920"/>
        </p:xfrm>
        <a:graphic>
          <a:graphicData uri="http://schemas.openxmlformats.org/drawingml/2006/table">
            <a:tbl>
              <a:tblPr firstRow="1" bandRow="1">
                <a:tableStyleId>{5940675A-B579-460E-94D1-54222C63F5DA}</a:tableStyleId>
              </a:tblPr>
              <a:tblGrid>
                <a:gridCol w="1584960"/>
                <a:gridCol w="1463040"/>
                <a:gridCol w="1752600"/>
                <a:gridCol w="1371600"/>
                <a:gridCol w="1752600"/>
              </a:tblGrid>
              <a:tr h="370840">
                <a:tc>
                  <a:txBody>
                    <a:bodyPr/>
                    <a:lstStyle/>
                    <a:p>
                      <a:r>
                        <a:rPr kumimoji="1" lang="en-US" altLang="ja-JP" sz="1600" b="1" dirty="0" smtClean="0"/>
                        <a:t>Name</a:t>
                      </a:r>
                      <a:endParaRPr kumimoji="1" lang="ja-JP" altLang="en-US" sz="1600" b="1" dirty="0"/>
                    </a:p>
                  </a:txBody>
                  <a:tcPr/>
                </a:tc>
                <a:tc>
                  <a:txBody>
                    <a:bodyPr/>
                    <a:lstStyle/>
                    <a:p>
                      <a:r>
                        <a:rPr kumimoji="1" lang="en-US" altLang="ja-JP" sz="1600" b="1" dirty="0" smtClean="0"/>
                        <a:t>Affiliations</a:t>
                      </a:r>
                      <a:endParaRPr kumimoji="1" lang="ja-JP" altLang="en-US" sz="1600" b="1" dirty="0"/>
                    </a:p>
                  </a:txBody>
                  <a:tcPr/>
                </a:tc>
                <a:tc>
                  <a:txBody>
                    <a:bodyPr/>
                    <a:lstStyle/>
                    <a:p>
                      <a:r>
                        <a:rPr kumimoji="1" lang="en-US" altLang="ja-JP" sz="1600" b="1" dirty="0" smtClean="0"/>
                        <a:t>Address</a:t>
                      </a:r>
                      <a:endParaRPr kumimoji="1" lang="ja-JP" altLang="en-US" sz="1600" b="1" dirty="0"/>
                    </a:p>
                  </a:txBody>
                  <a:tcPr/>
                </a:tc>
                <a:tc>
                  <a:txBody>
                    <a:bodyPr/>
                    <a:lstStyle/>
                    <a:p>
                      <a:r>
                        <a:rPr kumimoji="1" lang="en-US" altLang="ja-JP" sz="1600" b="1" dirty="0" smtClean="0"/>
                        <a:t>Phone</a:t>
                      </a:r>
                      <a:endParaRPr kumimoji="1" lang="ja-JP" altLang="en-US" sz="1600" b="1" dirty="0"/>
                    </a:p>
                  </a:txBody>
                  <a:tcPr/>
                </a:tc>
                <a:tc>
                  <a:txBody>
                    <a:bodyPr/>
                    <a:lstStyle/>
                    <a:p>
                      <a:r>
                        <a:rPr kumimoji="1" lang="en-US" altLang="ja-JP" sz="1600" b="1" dirty="0" smtClean="0"/>
                        <a:t>email</a:t>
                      </a:r>
                      <a:endParaRPr kumimoji="1" lang="ja-JP" altLang="en-US" sz="1600" b="1" dirty="0"/>
                    </a:p>
                  </a:txBody>
                  <a:tcPr/>
                </a:tc>
              </a:tr>
              <a:tr h="370840">
                <a:tc>
                  <a:txBody>
                    <a:bodyPr/>
                    <a:lstStyle/>
                    <a:p>
                      <a:r>
                        <a:rPr kumimoji="1" lang="en-US" altLang="ja-JP" sz="1200" dirty="0" smtClean="0"/>
                        <a:t>Hitoshi MORIOKA</a:t>
                      </a:r>
                      <a:endParaRPr kumimoji="1" lang="ja-JP" altLang="en-US" sz="1200" dirty="0"/>
                    </a:p>
                  </a:txBody>
                  <a:tcPr/>
                </a:tc>
                <a:tc>
                  <a:txBody>
                    <a:bodyPr/>
                    <a:lstStyle/>
                    <a:p>
                      <a:r>
                        <a:rPr kumimoji="1" lang="en-US" altLang="ja-JP" sz="1200" dirty="0" smtClean="0"/>
                        <a:t>Allied Telesis R&amp;D Center</a:t>
                      </a:r>
                      <a:endParaRPr kumimoji="1" lang="ja-JP" altLang="en-US" sz="1200" dirty="0"/>
                    </a:p>
                  </a:txBody>
                  <a:tcPr/>
                </a:tc>
                <a:tc>
                  <a:txBody>
                    <a:bodyPr/>
                    <a:lstStyle/>
                    <a:p>
                      <a:r>
                        <a:rPr kumimoji="1" lang="en-US" altLang="ja-JP" sz="1200" dirty="0" smtClean="0"/>
                        <a:t>2-14-38</a:t>
                      </a:r>
                      <a:r>
                        <a:rPr kumimoji="1" lang="en-US" altLang="ja-JP" sz="1200" baseline="0" dirty="0" smtClean="0"/>
                        <a:t> </a:t>
                      </a:r>
                      <a:r>
                        <a:rPr kumimoji="1" lang="en-US" altLang="ja-JP" sz="1200" baseline="0" dirty="0" err="1" smtClean="0"/>
                        <a:t>Tenjin</a:t>
                      </a:r>
                      <a:r>
                        <a:rPr kumimoji="1" lang="en-US" altLang="ja-JP" sz="1200" baseline="0" dirty="0" smtClean="0"/>
                        <a:t>, Chuo-</a:t>
                      </a:r>
                      <a:r>
                        <a:rPr kumimoji="1" lang="en-US" altLang="ja-JP" sz="1200" baseline="0" dirty="0" err="1" smtClean="0"/>
                        <a:t>ku</a:t>
                      </a:r>
                      <a:r>
                        <a:rPr kumimoji="1" lang="en-US" altLang="ja-JP" sz="1200" baseline="0" dirty="0" smtClean="0"/>
                        <a:t>, Fukuoka 810-0001 JAPAN</a:t>
                      </a:r>
                      <a:endParaRPr kumimoji="1" lang="ja-JP" altLang="en-US" sz="1200" dirty="0"/>
                    </a:p>
                  </a:txBody>
                  <a:tcPr/>
                </a:tc>
                <a:tc>
                  <a:txBody>
                    <a:bodyPr/>
                    <a:lstStyle/>
                    <a:p>
                      <a:r>
                        <a:rPr kumimoji="1" lang="en-US" altLang="ja-JP" sz="1200" dirty="0" smtClean="0"/>
                        <a:t>+81-92-771-7630</a:t>
                      </a:r>
                      <a:endParaRPr kumimoji="1" lang="ja-JP" altLang="en-US" sz="1200" dirty="0"/>
                    </a:p>
                  </a:txBody>
                  <a:tcPr/>
                </a:tc>
                <a:tc>
                  <a:txBody>
                    <a:bodyPr/>
                    <a:lstStyle/>
                    <a:p>
                      <a:r>
                        <a:rPr kumimoji="1" lang="en-US" altLang="ja-JP" sz="1050" dirty="0" err="1" smtClean="0"/>
                        <a:t>hmorioka@root-hq.com</a:t>
                      </a:r>
                      <a:endParaRPr kumimoji="1" lang="ja-JP" altLang="en-US" sz="1050" dirty="0"/>
                    </a:p>
                  </a:txBody>
                  <a:tcPr/>
                </a:tc>
              </a:tr>
            </a:tbl>
          </a:graphicData>
        </a:graphic>
      </p:graphicFrame>
      <p:sp>
        <p:nvSpPr>
          <p:cNvPr id="6" name="日付プレースホルダ 3"/>
          <p:cNvSpPr>
            <a:spLocks noGrp="1"/>
          </p:cNvSpPr>
          <p:nvPr>
            <p:ph type="dt" sz="half" idx="10"/>
          </p:nvPr>
        </p:nvSpPr>
        <p:spPr/>
        <p:txBody>
          <a:bodyPr/>
          <a:lstStyle/>
          <a:p>
            <a:r>
              <a:rPr lang="en-US" altLang="ja-JP" dirty="0" smtClean="0"/>
              <a:t>November 2013</a:t>
            </a:r>
            <a:endParaRPr lang="en-US" altLang="ja-JP" dirty="0"/>
          </a:p>
        </p:txBody>
      </p:sp>
      <p:sp>
        <p:nvSpPr>
          <p:cNvPr id="7"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8" name="スライド番号プレースホルダ 5"/>
          <p:cNvSpPr>
            <a:spLocks noGrp="1"/>
          </p:cNvSpPr>
          <p:nvPr>
            <p:ph type="sldNum" sz="quarter" idx="12"/>
          </p:nvPr>
        </p:nvSpPr>
        <p:spPr/>
        <p:txBody>
          <a:bodyPr/>
          <a:lstStyle/>
          <a:p>
            <a:r>
              <a:rPr lang="en-US" altLang="ja-JP"/>
              <a:t>Slide </a:t>
            </a:r>
            <a:fld id="{EF31C4CD-D4D1-184B-BDA5-0562A02D1EBE}" type="slidenum">
              <a:rPr lang="en-US" altLang="ja-JP"/>
              <a:pPr/>
              <a:t>1</a:t>
            </a:fld>
            <a:endParaRPr lang="en-US" altLang="ja-JP"/>
          </a:p>
        </p:txBody>
      </p:sp>
      <p:sp>
        <p:nvSpPr>
          <p:cNvPr id="30722" name="Rectangle 2"/>
          <p:cNvSpPr>
            <a:spLocks noGrp="1" noChangeArrowheads="1"/>
          </p:cNvSpPr>
          <p:nvPr>
            <p:ph type="title"/>
          </p:nvPr>
        </p:nvSpPr>
        <p:spPr>
          <a:noFill/>
          <a:ln/>
        </p:spPr>
        <p:txBody>
          <a:bodyPr/>
          <a:lstStyle/>
          <a:p>
            <a:r>
              <a:rPr lang="en-US" altLang="ja-JP" sz="2400" dirty="0" smtClean="0"/>
              <a:t>Resolution Policies for Remaining Comments</a:t>
            </a:r>
            <a:endParaRPr lang="en-US" altLang="ja-JP" sz="2400"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ja-JP" sz="2000" dirty="0"/>
              <a:t>Date:</a:t>
            </a:r>
            <a:r>
              <a:rPr lang="en-US" altLang="ja-JP" sz="2000" b="0" dirty="0" smtClean="0"/>
              <a:t> 2014-01-07</a:t>
            </a:r>
            <a:endParaRPr lang="en-US" altLang="ja-JP" sz="2000" b="0" dirty="0"/>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r>
              <a:rPr lang="en-US" altLang="ja-JP" smtClean="0"/>
              <a:t>November 2013</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a:t>Slide </a:t>
            </a:r>
            <a:fld id="{FFD51ED6-2E65-F848-96D6-987BCE485E79}" type="slidenum">
              <a:rPr lang="en-US" altLang="ja-JP"/>
              <a:pPr/>
              <a:t>2</a:t>
            </a:fld>
            <a:endParaRPr lang="en-US" altLang="ja-JP"/>
          </a:p>
        </p:txBody>
      </p:sp>
      <p:sp>
        <p:nvSpPr>
          <p:cNvPr id="5122" name="Rectangle 2"/>
          <p:cNvSpPr>
            <a:spLocks noGrp="1" noChangeArrowheads="1"/>
          </p:cNvSpPr>
          <p:nvPr>
            <p:ph type="title"/>
          </p:nvPr>
        </p:nvSpPr>
        <p:spPr>
          <a:noFill/>
          <a:ln/>
        </p:spPr>
        <p:txBody>
          <a:bodyPr/>
          <a:lstStyle/>
          <a:p>
            <a:r>
              <a:rPr lang="en-US" altLang="ja-JP"/>
              <a:t>Abstract</a:t>
            </a:r>
          </a:p>
        </p:txBody>
      </p:sp>
      <p:sp>
        <p:nvSpPr>
          <p:cNvPr id="5123" name="Rectangle 3"/>
          <p:cNvSpPr>
            <a:spLocks noGrp="1" noChangeArrowheads="1"/>
          </p:cNvSpPr>
          <p:nvPr>
            <p:ph type="body" idx="1"/>
          </p:nvPr>
        </p:nvSpPr>
        <p:spPr>
          <a:noFill/>
          <a:ln/>
        </p:spPr>
        <p:txBody>
          <a:bodyPr/>
          <a:lstStyle/>
          <a:p>
            <a:pPr>
              <a:buFontTx/>
              <a:buNone/>
            </a:pPr>
            <a:r>
              <a:rPr lang="en-US" altLang="ja-JP" dirty="0" smtClean="0"/>
              <a:t>This document describes the resolution policies for the remaining comments assigned to Hitoshi Morioka.</a:t>
            </a:r>
          </a:p>
          <a:p>
            <a:pPr>
              <a:buFontTx/>
              <a:buNone/>
            </a:pPr>
            <a:r>
              <a:rPr lang="en-US" altLang="ja-JP" dirty="0" smtClean="0"/>
              <a:t>The CIDs are 3242, 2389, 2998, 3078, 3367, 3388, 2090 and 2613.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CID3242</a:t>
            </a:r>
            <a:endParaRPr lang="ja-JP" altLang="en-US" dirty="0"/>
          </a:p>
        </p:txBody>
      </p:sp>
      <p:sp>
        <p:nvSpPr>
          <p:cNvPr id="3" name="コンテンツ プレースホルダ 2"/>
          <p:cNvSpPr>
            <a:spLocks noGrp="1"/>
          </p:cNvSpPr>
          <p:nvPr>
            <p:ph idx="1"/>
          </p:nvPr>
        </p:nvSpPr>
        <p:spPr/>
        <p:txBody>
          <a:bodyPr/>
          <a:lstStyle/>
          <a:p>
            <a:r>
              <a:rPr lang="en-US" altLang="ja-JP" dirty="0" smtClean="0"/>
              <a:t>Comment</a:t>
            </a:r>
          </a:p>
          <a:p>
            <a:pPr lvl="1"/>
            <a:r>
              <a:rPr lang="en-US" altLang="ja-JP" dirty="0" smtClean="0"/>
              <a:t>It is odd that the GTK is not wrapped with AES key wrap, as is done elsewhere in 802.11. While this field is covered by the AEAD encryption, best practices as defined by NIST would have the key wrapped even when covered by AEAD.</a:t>
            </a:r>
            <a:r>
              <a:rPr lang="ja-JP" altLang="en-US" dirty="0" smtClean="0"/>
              <a:t> </a:t>
            </a:r>
            <a:endParaRPr lang="en-US" altLang="ja-JP" dirty="0" smtClean="0"/>
          </a:p>
          <a:p>
            <a:r>
              <a:rPr lang="en-US" altLang="ja-JP" dirty="0" smtClean="0"/>
              <a:t>Proposed Change</a:t>
            </a:r>
          </a:p>
          <a:p>
            <a:pPr lvl="1"/>
            <a:r>
              <a:rPr lang="en-US" altLang="ja-JP" dirty="0" smtClean="0"/>
              <a:t>Either add key wrapping or include a note as to why the GTK does not need to be key wrapped.</a:t>
            </a:r>
            <a:r>
              <a:rPr lang="ja-JP" altLang="en-US" dirty="0" smtClean="0"/>
              <a:t> </a:t>
            </a:r>
            <a:endParaRPr lang="en-US" altLang="ja-JP" dirty="0" smtClean="0"/>
          </a:p>
          <a:p>
            <a:r>
              <a:rPr lang="en-US" altLang="ja-JP" dirty="0" smtClean="0"/>
              <a:t>Resolution Policy</a:t>
            </a:r>
          </a:p>
          <a:p>
            <a:pPr lvl="1"/>
            <a:r>
              <a:rPr lang="en-US" altLang="ja-JP" dirty="0" smtClean="0"/>
              <a:t>Add key wrapping for GTK. The key wrapping method will be imported from existing EAPOL-Key key wrapping.</a:t>
            </a:r>
          </a:p>
        </p:txBody>
      </p:sp>
      <p:sp>
        <p:nvSpPr>
          <p:cNvPr id="4" name="日付プレースホルダ 3"/>
          <p:cNvSpPr>
            <a:spLocks noGrp="1"/>
          </p:cNvSpPr>
          <p:nvPr>
            <p:ph type="dt" sz="half" idx="10"/>
          </p:nvPr>
        </p:nvSpPr>
        <p:spPr/>
        <p:txBody>
          <a:bodyPr/>
          <a:lstStyle/>
          <a:p>
            <a:r>
              <a:rPr lang="en-US" altLang="ja-JP" smtClean="0"/>
              <a:t>November 2013</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3</a:t>
            </a:fld>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CID2389, 2998, 3078, 3367, 3388</a:t>
            </a:r>
            <a:endParaRPr lang="ja-JP" altLang="en-US" dirty="0"/>
          </a:p>
        </p:txBody>
      </p:sp>
      <p:sp>
        <p:nvSpPr>
          <p:cNvPr id="3" name="コンテンツ プレースホルダ 2"/>
          <p:cNvSpPr>
            <a:spLocks noGrp="1"/>
          </p:cNvSpPr>
          <p:nvPr>
            <p:ph idx="1"/>
          </p:nvPr>
        </p:nvSpPr>
        <p:spPr/>
        <p:txBody>
          <a:bodyPr/>
          <a:lstStyle/>
          <a:p>
            <a:r>
              <a:rPr lang="en-US" altLang="ja-JP" dirty="0" smtClean="0"/>
              <a:t>Comment</a:t>
            </a:r>
          </a:p>
          <a:p>
            <a:pPr lvl="1"/>
            <a:r>
              <a:rPr lang="en-US" altLang="ja-JP" dirty="0" smtClean="0"/>
              <a:t>These comments pointed out the lack of Annex B (PICS).</a:t>
            </a:r>
          </a:p>
          <a:p>
            <a:r>
              <a:rPr lang="en-US" altLang="ja-JP" dirty="0" smtClean="0"/>
              <a:t>Proposed Change</a:t>
            </a:r>
          </a:p>
          <a:p>
            <a:pPr lvl="1"/>
            <a:r>
              <a:rPr lang="en-US" altLang="ja-JP" dirty="0" smtClean="0"/>
              <a:t>Add description in Annex B.</a:t>
            </a:r>
          </a:p>
          <a:p>
            <a:r>
              <a:rPr lang="en-US" altLang="ja-JP" dirty="0" smtClean="0"/>
              <a:t>Resolution Policy</a:t>
            </a:r>
          </a:p>
          <a:p>
            <a:pPr lvl="1"/>
            <a:r>
              <a:rPr lang="en-US" altLang="ja-JP" dirty="0" smtClean="0"/>
              <a:t>I already presented in 11-13/1503r0 and I got feedback.</a:t>
            </a:r>
          </a:p>
          <a:p>
            <a:pPr lvl="1"/>
            <a:r>
              <a:rPr lang="en-US" altLang="ja-JP" dirty="0" smtClean="0"/>
              <a:t>I’ll implement the feedback in the next revision.</a:t>
            </a:r>
          </a:p>
        </p:txBody>
      </p:sp>
      <p:sp>
        <p:nvSpPr>
          <p:cNvPr id="4" name="日付プレースホルダ 3"/>
          <p:cNvSpPr>
            <a:spLocks noGrp="1"/>
          </p:cNvSpPr>
          <p:nvPr>
            <p:ph type="dt" sz="half" idx="10"/>
          </p:nvPr>
        </p:nvSpPr>
        <p:spPr/>
        <p:txBody>
          <a:bodyPr/>
          <a:lstStyle/>
          <a:p>
            <a:r>
              <a:rPr lang="en-US" altLang="ja-JP" smtClean="0"/>
              <a:t>November 2013</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4</a:t>
            </a:fld>
            <a:endParaRPr lang="en-US" altLang="ja-JP"/>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CID2090</a:t>
            </a:r>
            <a:endParaRPr lang="ja-JP" altLang="en-US" dirty="0"/>
          </a:p>
        </p:txBody>
      </p:sp>
      <p:sp>
        <p:nvSpPr>
          <p:cNvPr id="3" name="コンテンツ プレースホルダ 2"/>
          <p:cNvSpPr>
            <a:spLocks noGrp="1"/>
          </p:cNvSpPr>
          <p:nvPr>
            <p:ph idx="1"/>
          </p:nvPr>
        </p:nvSpPr>
        <p:spPr/>
        <p:txBody>
          <a:bodyPr/>
          <a:lstStyle/>
          <a:p>
            <a:r>
              <a:rPr lang="en-US" altLang="ja-JP" sz="1600" dirty="0" smtClean="0"/>
              <a:t>Comment</a:t>
            </a:r>
          </a:p>
          <a:p>
            <a:pPr lvl="1"/>
            <a:r>
              <a:rPr lang="en-US" altLang="ja-JP" sz="1400" dirty="0" smtClean="0"/>
              <a:t>"The choice is determined by the STA based on what IP Address assignment methods are supported by the AP.”</a:t>
            </a:r>
            <a:br>
              <a:rPr lang="en-US" altLang="ja-JP" sz="1400" dirty="0" smtClean="0"/>
            </a:br>
            <a:r>
              <a:rPr lang="en-US" altLang="ja-JP" sz="1400" dirty="0" smtClean="0"/>
              <a:t>This smacks of multiple options for political rather than technical reasons.  If there is genuinely no good technical reason,  expect the market to be confused and support neither of them.</a:t>
            </a:r>
            <a:r>
              <a:rPr lang="ja-JP" altLang="en-US" sz="1400" dirty="0" smtClean="0"/>
              <a:t>  </a:t>
            </a:r>
            <a:endParaRPr lang="en-US" altLang="ja-JP" sz="1400" dirty="0" smtClean="0"/>
          </a:p>
          <a:p>
            <a:r>
              <a:rPr lang="en-US" altLang="ja-JP" sz="1600" dirty="0" smtClean="0"/>
              <a:t>Proposed Change</a:t>
            </a:r>
          </a:p>
          <a:p>
            <a:pPr lvl="1"/>
            <a:r>
              <a:rPr lang="en-US" altLang="ja-JP" sz="1400" dirty="0" smtClean="0"/>
              <a:t>Either justify why there are two optional methods,  or make one of them mandatory.</a:t>
            </a:r>
            <a:r>
              <a:rPr lang="ja-JP" altLang="en-US" sz="1400" dirty="0" smtClean="0"/>
              <a:t>  </a:t>
            </a:r>
            <a:endParaRPr lang="en-US" altLang="ja-JP" sz="1400" dirty="0" smtClean="0"/>
          </a:p>
          <a:p>
            <a:r>
              <a:rPr lang="en-US" altLang="ja-JP" sz="1600" dirty="0" smtClean="0"/>
              <a:t>Resolution Policy</a:t>
            </a:r>
          </a:p>
          <a:p>
            <a:pPr lvl="1"/>
            <a:r>
              <a:rPr lang="en-US" altLang="ja-JP" sz="1400" dirty="0" smtClean="0"/>
              <a:t>Remove “FILS IP address configuration”. (clause 8.4.2.186.2-4, 10.44.4.2 and modify related sentences)</a:t>
            </a:r>
          </a:p>
          <a:p>
            <a:pPr lvl="1"/>
            <a:r>
              <a:rPr lang="en-US" altLang="ja-JP" sz="1400" dirty="0" smtClean="0"/>
              <a:t>Because the all information carried by “FILS IP address request TLV” (8.4.2.186.2), “FILS IP address response TLV” (8.4.2.186.3) and “FILS DNS Information TLV” (8.4.2.186.4) can be carried by the higher layer packets such as DHCP, ARP, RA and NA.</a:t>
            </a:r>
          </a:p>
          <a:p>
            <a:pPr lvl="1"/>
            <a:r>
              <a:rPr lang="en-US" altLang="ja-JP" sz="1400" dirty="0" smtClean="0"/>
              <a:t>By this modification, the higher layer setup method (frame format and protocol </a:t>
            </a:r>
            <a:r>
              <a:rPr lang="en-US" altLang="ja-JP" sz="1400" dirty="0" err="1" smtClean="0"/>
              <a:t>sequense</a:t>
            </a:r>
            <a:r>
              <a:rPr lang="en-US" altLang="ja-JP" sz="1400" dirty="0" smtClean="0"/>
              <a:t>) can be unified.</a:t>
            </a:r>
          </a:p>
          <a:p>
            <a:pPr lvl="1"/>
            <a:r>
              <a:rPr lang="en-US" altLang="ja-JP" sz="1400" dirty="0" smtClean="0"/>
              <a:t>It will affect the resolution for CID2172 and 2176.</a:t>
            </a:r>
          </a:p>
          <a:p>
            <a:pPr lvl="1"/>
            <a:r>
              <a:rPr lang="en-US" altLang="ja-JP" sz="1400" dirty="0" smtClean="0"/>
              <a:t>I asked the technical reason of “FILS IP address configuration” to George </a:t>
            </a:r>
            <a:r>
              <a:rPr lang="en-US" altLang="ja-JP" sz="1400" dirty="0" err="1" smtClean="0"/>
              <a:t>Cherian</a:t>
            </a:r>
            <a:r>
              <a:rPr lang="en-US" altLang="ja-JP" sz="1400" dirty="0" smtClean="0"/>
              <a:t> by e-mail two times (10</a:t>
            </a:r>
            <a:r>
              <a:rPr lang="en-US" altLang="ja-JP" sz="1400" baseline="30000" dirty="0" smtClean="0"/>
              <a:t>th</a:t>
            </a:r>
            <a:r>
              <a:rPr lang="en-US" altLang="ja-JP" sz="1400" dirty="0" smtClean="0"/>
              <a:t> Dec. and 17</a:t>
            </a:r>
            <a:r>
              <a:rPr lang="en-US" altLang="ja-JP" sz="1400" baseline="30000" dirty="0" smtClean="0"/>
              <a:t>th</a:t>
            </a:r>
            <a:r>
              <a:rPr lang="en-US" altLang="ja-JP" sz="1400" dirty="0" smtClean="0"/>
              <a:t> Dec.), but I have not gotten the response yet.</a:t>
            </a:r>
          </a:p>
        </p:txBody>
      </p:sp>
      <p:sp>
        <p:nvSpPr>
          <p:cNvPr id="4" name="日付プレースホルダ 3"/>
          <p:cNvSpPr>
            <a:spLocks noGrp="1"/>
          </p:cNvSpPr>
          <p:nvPr>
            <p:ph type="dt" sz="half" idx="10"/>
          </p:nvPr>
        </p:nvSpPr>
        <p:spPr/>
        <p:txBody>
          <a:bodyPr/>
          <a:lstStyle/>
          <a:p>
            <a:r>
              <a:rPr lang="en-US" altLang="ja-JP" smtClean="0"/>
              <a:t>November 2013</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5</a:t>
            </a:fld>
            <a:endParaRPr lang="en-US" altLang="ja-JP"/>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CID2613</a:t>
            </a:r>
            <a:endParaRPr lang="ja-JP" altLang="en-US" dirty="0"/>
          </a:p>
        </p:txBody>
      </p:sp>
      <p:sp>
        <p:nvSpPr>
          <p:cNvPr id="3" name="コンテンツ プレースホルダ 2"/>
          <p:cNvSpPr>
            <a:spLocks noGrp="1"/>
          </p:cNvSpPr>
          <p:nvPr>
            <p:ph idx="1"/>
          </p:nvPr>
        </p:nvSpPr>
        <p:spPr/>
        <p:txBody>
          <a:bodyPr/>
          <a:lstStyle/>
          <a:p>
            <a:r>
              <a:rPr lang="en-US" altLang="ja-JP" dirty="0" smtClean="0"/>
              <a:t>Comment</a:t>
            </a:r>
          </a:p>
          <a:p>
            <a:pPr lvl="1"/>
            <a:r>
              <a:rPr lang="en-US" altLang="ja-JP" dirty="0" smtClean="0"/>
              <a:t>Example usage of "FILS HLP wrapped data TLV" should be introduced.</a:t>
            </a:r>
            <a:r>
              <a:rPr lang="ja-JP" altLang="en-US" dirty="0" smtClean="0"/>
              <a:t> </a:t>
            </a:r>
            <a:endParaRPr lang="en-US" altLang="ja-JP" dirty="0" smtClean="0"/>
          </a:p>
          <a:p>
            <a:r>
              <a:rPr lang="en-US" altLang="ja-JP" dirty="0" smtClean="0"/>
              <a:t>Proposed Change</a:t>
            </a:r>
          </a:p>
          <a:p>
            <a:pPr lvl="1"/>
            <a:r>
              <a:rPr lang="en-US" altLang="ja-JP" dirty="0" smtClean="0"/>
              <a:t>Add examples usage of "FILS HLP wrapped data TLV" as a new Annex. See 11-13/1047r0.</a:t>
            </a:r>
          </a:p>
          <a:p>
            <a:r>
              <a:rPr lang="en-US" altLang="ja-JP" dirty="0" smtClean="0"/>
              <a:t>Resolution Policy</a:t>
            </a:r>
          </a:p>
          <a:p>
            <a:pPr lvl="1"/>
            <a:r>
              <a:rPr lang="en-US" altLang="ja-JP" dirty="0" smtClean="0"/>
              <a:t>Add the example usage based on 11-13/1047r0 according to the resolution for CID2090.</a:t>
            </a:r>
          </a:p>
          <a:p>
            <a:pPr lvl="1"/>
            <a:r>
              <a:rPr lang="en-US" altLang="ja-JP" dirty="0" smtClean="0"/>
              <a:t>Or reject the comment as “out of scope”.</a:t>
            </a:r>
          </a:p>
          <a:p>
            <a:pPr lvl="2"/>
            <a:r>
              <a:rPr lang="en-US" altLang="ja-JP" dirty="0" smtClean="0"/>
              <a:t>Send liaison to IETF(?)</a:t>
            </a:r>
          </a:p>
        </p:txBody>
      </p:sp>
      <p:sp>
        <p:nvSpPr>
          <p:cNvPr id="4" name="日付プレースホルダ 3"/>
          <p:cNvSpPr>
            <a:spLocks noGrp="1"/>
          </p:cNvSpPr>
          <p:nvPr>
            <p:ph type="dt" sz="half" idx="10"/>
          </p:nvPr>
        </p:nvSpPr>
        <p:spPr/>
        <p:txBody>
          <a:bodyPr/>
          <a:lstStyle/>
          <a:p>
            <a:r>
              <a:rPr lang="en-US" altLang="ja-JP" smtClean="0"/>
              <a:t>November 2013</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6</a:t>
            </a:fld>
            <a:endParaRPr lang="en-US" altLang="ja-JP"/>
          </a:p>
        </p:txBody>
      </p:sp>
    </p:spTree>
  </p:cSld>
  <p:clrMapOvr>
    <a:masterClrMapping/>
  </p:clrMapOvr>
</p:sld>
</file>

<file path=ppt/theme/theme1.xml><?xml version="1.0" encoding="utf-8"?>
<a:theme xmlns:a="http://schemas.openxmlformats.org/drawingml/2006/main" name="802-11-Submission">
  <a:themeElements>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74214</TotalTime>
  <Words>659</Words>
  <Application>Microsoft Macintosh PowerPoint</Application>
  <PresentationFormat>画面に合わせる (4:3)</PresentationFormat>
  <Paragraphs>77</Paragraphs>
  <Slides>6</Slides>
  <Notes>2</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6</vt:i4>
      </vt:variant>
    </vt:vector>
  </HeadingPairs>
  <TitlesOfParts>
    <vt:vector size="7" baseType="lpstr">
      <vt:lpstr>802-11-Submission</vt:lpstr>
      <vt:lpstr>Resolution Policies for Remaining Comments</vt:lpstr>
      <vt:lpstr>Abstract</vt:lpstr>
      <vt:lpstr>CID3242</vt:lpstr>
      <vt:lpstr>CID2389, 2998, 3078, 3367, 3388</vt:lpstr>
      <vt:lpstr>CID2090</vt:lpstr>
      <vt:lpstr>CID2613</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Morioka Hitoshi</dc:creator>
  <cp:keywords/>
  <dc:description/>
  <cp:lastModifiedBy>Morioka Hitoshi</cp:lastModifiedBy>
  <cp:revision>176</cp:revision>
  <cp:lastPrinted>1998-02-10T13:28:06Z</cp:lastPrinted>
  <dcterms:created xsi:type="dcterms:W3CDTF">2014-01-07T03:16:17Z</dcterms:created>
  <dcterms:modified xsi:type="dcterms:W3CDTF">2014-01-07T07:05:00Z</dcterms:modified>
  <cp:category/>
</cp:coreProperties>
</file>