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2"/>
  </p:notesMasterIdLst>
  <p:handoutMasterIdLst>
    <p:handoutMasterId r:id="rId133"/>
  </p:handoutMasterIdLst>
  <p:sldIdLst>
    <p:sldId id="1403" r:id="rId2"/>
    <p:sldId id="2357" r:id="rId3"/>
    <p:sldId id="2591" r:id="rId4"/>
    <p:sldId id="2594" r:id="rId5"/>
    <p:sldId id="2592" r:id="rId6"/>
    <p:sldId id="2593" r:id="rId7"/>
    <p:sldId id="2477" r:id="rId8"/>
    <p:sldId id="1995" r:id="rId9"/>
    <p:sldId id="2144" r:id="rId10"/>
    <p:sldId id="2180" r:id="rId11"/>
    <p:sldId id="2488" r:id="rId12"/>
    <p:sldId id="2586" r:id="rId13"/>
    <p:sldId id="2480" r:id="rId14"/>
    <p:sldId id="1996" r:id="rId15"/>
    <p:sldId id="2476" r:id="rId16"/>
    <p:sldId id="2481" r:id="rId17"/>
    <p:sldId id="2482" r:id="rId18"/>
    <p:sldId id="2483" r:id="rId19"/>
    <p:sldId id="2239" r:id="rId20"/>
    <p:sldId id="2484" r:id="rId21"/>
    <p:sldId id="2486" r:id="rId22"/>
    <p:sldId id="2487" r:id="rId23"/>
    <p:sldId id="2489" r:id="rId24"/>
    <p:sldId id="2490" r:id="rId25"/>
    <p:sldId id="2491" r:id="rId26"/>
    <p:sldId id="2492" r:id="rId27"/>
    <p:sldId id="2493" r:id="rId28"/>
    <p:sldId id="2494" r:id="rId29"/>
    <p:sldId id="2495" r:id="rId30"/>
    <p:sldId id="2496" r:id="rId31"/>
    <p:sldId id="2497" r:id="rId32"/>
    <p:sldId id="2498" r:id="rId33"/>
    <p:sldId id="2499" r:id="rId34"/>
    <p:sldId id="2500" r:id="rId35"/>
    <p:sldId id="2501" r:id="rId36"/>
    <p:sldId id="2502" r:id="rId37"/>
    <p:sldId id="2503" r:id="rId38"/>
    <p:sldId id="2504" r:id="rId39"/>
    <p:sldId id="2505" r:id="rId40"/>
    <p:sldId id="2506" r:id="rId41"/>
    <p:sldId id="2507" r:id="rId42"/>
    <p:sldId id="2508" r:id="rId43"/>
    <p:sldId id="2509" r:id="rId44"/>
    <p:sldId id="2510" r:id="rId45"/>
    <p:sldId id="2511" r:id="rId46"/>
    <p:sldId id="2512" r:id="rId47"/>
    <p:sldId id="2513" r:id="rId48"/>
    <p:sldId id="2514" r:id="rId49"/>
    <p:sldId id="2515" r:id="rId50"/>
    <p:sldId id="2516" r:id="rId51"/>
    <p:sldId id="2517" r:id="rId52"/>
    <p:sldId id="2518" r:id="rId53"/>
    <p:sldId id="2519" r:id="rId54"/>
    <p:sldId id="2520" r:id="rId55"/>
    <p:sldId id="2521" r:id="rId56"/>
    <p:sldId id="2522" r:id="rId57"/>
    <p:sldId id="2523" r:id="rId58"/>
    <p:sldId id="2524" r:id="rId59"/>
    <p:sldId id="2525" r:id="rId60"/>
    <p:sldId id="2526" r:id="rId61"/>
    <p:sldId id="2527" r:id="rId62"/>
    <p:sldId id="2528" r:id="rId63"/>
    <p:sldId id="2529" r:id="rId64"/>
    <p:sldId id="2530" r:id="rId65"/>
    <p:sldId id="2531" r:id="rId66"/>
    <p:sldId id="2532" r:id="rId67"/>
    <p:sldId id="2533" r:id="rId68"/>
    <p:sldId id="2534" r:id="rId69"/>
    <p:sldId id="2535" r:id="rId70"/>
    <p:sldId id="2536" r:id="rId71"/>
    <p:sldId id="2537" r:id="rId72"/>
    <p:sldId id="2538" r:id="rId73"/>
    <p:sldId id="2539" r:id="rId74"/>
    <p:sldId id="2540" r:id="rId75"/>
    <p:sldId id="2541" r:id="rId76"/>
    <p:sldId id="2542" r:id="rId77"/>
    <p:sldId id="2543" r:id="rId78"/>
    <p:sldId id="2544" r:id="rId79"/>
    <p:sldId id="2545" r:id="rId80"/>
    <p:sldId id="2546" r:id="rId81"/>
    <p:sldId id="2547" r:id="rId82"/>
    <p:sldId id="2548" r:id="rId83"/>
    <p:sldId id="2549" r:id="rId84"/>
    <p:sldId id="2550" r:id="rId85"/>
    <p:sldId id="2551" r:id="rId86"/>
    <p:sldId id="2552" r:id="rId87"/>
    <p:sldId id="2553" r:id="rId88"/>
    <p:sldId id="2554" r:id="rId89"/>
    <p:sldId id="2555" r:id="rId90"/>
    <p:sldId id="2556" r:id="rId91"/>
    <p:sldId id="2557" r:id="rId92"/>
    <p:sldId id="2558" r:id="rId93"/>
    <p:sldId id="2559" r:id="rId94"/>
    <p:sldId id="2560" r:id="rId95"/>
    <p:sldId id="2561" r:id="rId96"/>
    <p:sldId id="2562" r:id="rId97"/>
    <p:sldId id="2563" r:id="rId98"/>
    <p:sldId id="2564" r:id="rId99"/>
    <p:sldId id="2565" r:id="rId100"/>
    <p:sldId id="2566" r:id="rId101"/>
    <p:sldId id="2567" r:id="rId102"/>
    <p:sldId id="2568" r:id="rId103"/>
    <p:sldId id="2569" r:id="rId104"/>
    <p:sldId id="2570" r:id="rId105"/>
    <p:sldId id="2571" r:id="rId106"/>
    <p:sldId id="2572" r:id="rId107"/>
    <p:sldId id="2573" r:id="rId108"/>
    <p:sldId id="2574" r:id="rId109"/>
    <p:sldId id="2575" r:id="rId110"/>
    <p:sldId id="2576" r:id="rId111"/>
    <p:sldId id="2577" r:id="rId112"/>
    <p:sldId id="2578" r:id="rId113"/>
    <p:sldId id="2579" r:id="rId114"/>
    <p:sldId id="2580" r:id="rId115"/>
    <p:sldId id="2581" r:id="rId116"/>
    <p:sldId id="2582" r:id="rId117"/>
    <p:sldId id="2583" r:id="rId118"/>
    <p:sldId id="2584" r:id="rId119"/>
    <p:sldId id="2585" r:id="rId120"/>
    <p:sldId id="2596" r:id="rId121"/>
    <p:sldId id="2597" r:id="rId122"/>
    <p:sldId id="2599" r:id="rId123"/>
    <p:sldId id="2598" r:id="rId124"/>
    <p:sldId id="2009" r:id="rId125"/>
    <p:sldId id="2590" r:id="rId126"/>
    <p:sldId id="2589" r:id="rId127"/>
    <p:sldId id="2588" r:id="rId128"/>
    <p:sldId id="2587" r:id="rId129"/>
    <p:sldId id="2595" r:id="rId130"/>
    <p:sldId id="2600" r:id="rId1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00"/>
    <a:srgbClr val="66FF33"/>
    <a:srgbClr val="FF9966"/>
    <a:srgbClr val="FF9900"/>
    <a:srgbClr val="0033CC"/>
    <a:srgbClr val="3366FF"/>
    <a:srgbClr val="FFFF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531" autoAdjust="0"/>
    <p:restoredTop sz="86422" autoAdjust="0"/>
  </p:normalViewPr>
  <p:slideViewPr>
    <p:cSldViewPr>
      <p:cViewPr>
        <p:scale>
          <a:sx n="75" d="100"/>
          <a:sy n="75" d="100"/>
        </p:scale>
        <p:origin x="-2988" y="-64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494"/>
    </p:cViewPr>
  </p:sorterViewPr>
  <p:notesViewPr>
    <p:cSldViewPr>
      <p:cViewPr>
        <p:scale>
          <a:sx n="100" d="100"/>
          <a:sy n="100" d="100"/>
        </p:scale>
        <p:origin x="-1380" y="84"/>
      </p:cViewPr>
      <p:guideLst>
        <p:guide orient="horz" pos="2163"/>
        <p:guide pos="29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Documents\sandbox\802.11\tools\summary%20of%20meeting-members\attendance%20by%20breakou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[attendance by breakout.xlsx]pie chart total attendances!PivotTable1</c:name>
    <c:fmtId val="-1"/>
  </c:pivotSource>
  <c:chart>
    <c:title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'pie chart total attendances'!$B$1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3"/>
              <c:layout>
                <c:manualLayout>
                  <c:x val="-1.3417292285624199E-2"/>
                  <c:y val="3.14624169340489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chart total attendances'!$A$2:$A$11</c:f>
              <c:strCache>
                <c:ptCount val="10"/>
                <c:pt idx="0">
                  <c:v>TGah</c:v>
                </c:pt>
                <c:pt idx="1">
                  <c:v>TGai</c:v>
                </c:pt>
                <c:pt idx="2">
                  <c:v>TGmc</c:v>
                </c:pt>
                <c:pt idx="3">
                  <c:v>Tutorials</c:v>
                </c:pt>
                <c:pt idx="4">
                  <c:v>WG Mid-Session Plenary</c:v>
                </c:pt>
                <c:pt idx="5">
                  <c:v>WG Opening Plenary</c:v>
                </c:pt>
                <c:pt idx="6">
                  <c:v>WNG</c:v>
                </c:pt>
                <c:pt idx="7">
                  <c:v>WNG SC</c:v>
                </c:pt>
                <c:pt idx="8">
                  <c:v>HEW SG</c:v>
                </c:pt>
                <c:pt idx="9">
                  <c:v>Ethernet 40th Anniversary</c:v>
                </c:pt>
              </c:strCache>
            </c:strRef>
          </c:cat>
          <c:val>
            <c:numRef>
              <c:f>'pie chart total attendances'!$B$2:$B$11</c:f>
              <c:numCache>
                <c:formatCode>General</c:formatCode>
                <c:ptCount val="10"/>
                <c:pt idx="0">
                  <c:v>431</c:v>
                </c:pt>
                <c:pt idx="1">
                  <c:v>289</c:v>
                </c:pt>
                <c:pt idx="2">
                  <c:v>126</c:v>
                </c:pt>
                <c:pt idx="3">
                  <c:v>144</c:v>
                </c:pt>
                <c:pt idx="4">
                  <c:v>254</c:v>
                </c:pt>
                <c:pt idx="5">
                  <c:v>259</c:v>
                </c:pt>
                <c:pt idx="6">
                  <c:v>184</c:v>
                </c:pt>
                <c:pt idx="7">
                  <c:v>140</c:v>
                </c:pt>
                <c:pt idx="8">
                  <c:v>1853</c:v>
                </c:pt>
                <c:pt idx="9">
                  <c:v>182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[attendees plus country.xlsx]Sheet1!PivotTable1</c:name>
    <c:fmtId val="-1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Sheet1!$A$2:$A$25</c:f>
              <c:strCache>
                <c:ptCount val="23"/>
                <c:pt idx="0">
                  <c:v>US</c:v>
                </c:pt>
                <c:pt idx="1">
                  <c:v>KR</c:v>
                </c:pt>
                <c:pt idx="2">
                  <c:v>(blank)</c:v>
                </c:pt>
                <c:pt idx="3">
                  <c:v>JP</c:v>
                </c:pt>
                <c:pt idx="4">
                  <c:v>CN</c:v>
                </c:pt>
                <c:pt idx="5">
                  <c:v>CA</c:v>
                </c:pt>
                <c:pt idx="6">
                  <c:v>SG</c:v>
                </c:pt>
                <c:pt idx="7">
                  <c:v>DE</c:v>
                </c:pt>
                <c:pt idx="8">
                  <c:v>GB</c:v>
                </c:pt>
                <c:pt idx="9">
                  <c:v>TW</c:v>
                </c:pt>
                <c:pt idx="10">
                  <c:v>FI</c:v>
                </c:pt>
                <c:pt idx="11">
                  <c:v>FR</c:v>
                </c:pt>
                <c:pt idx="12">
                  <c:v>NL</c:v>
                </c:pt>
                <c:pt idx="13">
                  <c:v>IL</c:v>
                </c:pt>
                <c:pt idx="14">
                  <c:v>IT</c:v>
                </c:pt>
                <c:pt idx="15">
                  <c:v>EG</c:v>
                </c:pt>
                <c:pt idx="16">
                  <c:v>Japan </c:v>
                </c:pt>
                <c:pt idx="17">
                  <c:v>AU</c:v>
                </c:pt>
                <c:pt idx="18">
                  <c:v>NZ</c:v>
                </c:pt>
                <c:pt idx="19">
                  <c:v>DK</c:v>
                </c:pt>
                <c:pt idx="20">
                  <c:v>PL</c:v>
                </c:pt>
                <c:pt idx="21">
                  <c:v>BE</c:v>
                </c:pt>
                <c:pt idx="22">
                  <c:v>SE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3"/>
                <c:pt idx="0">
                  <c:v>102</c:v>
                </c:pt>
                <c:pt idx="1">
                  <c:v>40</c:v>
                </c:pt>
                <c:pt idx="2">
                  <c:v>34</c:v>
                </c:pt>
                <c:pt idx="3">
                  <c:v>34</c:v>
                </c:pt>
                <c:pt idx="4">
                  <c:v>31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7</c:v>
                </c:pt>
                <c:pt idx="9">
                  <c:v>6</c:v>
                </c:pt>
                <c:pt idx="10">
                  <c:v>6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72438" y="171219"/>
            <a:ext cx="2234239" cy="22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802.11-14/0008r0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3724" y="176135"/>
            <a:ext cx="1258293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74584" y="8999943"/>
            <a:ext cx="1612565" cy="188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200"/>
            </a:lvl1pPr>
          </a:lstStyle>
          <a:p>
            <a:pPr>
              <a:defRPr/>
            </a:pPr>
            <a:r>
              <a:rPr lang="en-US"/>
              <a:t>Bruce Kraemer (Marvell)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3595" y="8999943"/>
            <a:ext cx="528580" cy="188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812" eaLnBrk="0" hangingPunct="0">
              <a:defRPr sz="1200"/>
            </a:lvl1pPr>
          </a:lstStyle>
          <a:p>
            <a:pPr>
              <a:defRPr/>
            </a:pPr>
            <a:r>
              <a:rPr lang="en-US"/>
              <a:t>Page </a:t>
            </a:r>
            <a:fld id="{87BC7332-6786-47F2-956D-4C00DF15A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702145" y="386822"/>
            <a:ext cx="56061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702145" y="8999943"/>
            <a:ext cx="733701" cy="188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8101"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702147" y="8988845"/>
            <a:ext cx="576389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56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16618" y="88779"/>
            <a:ext cx="2234239" cy="22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802.11-14/0008r0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1123" y="93697"/>
            <a:ext cx="1258293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68" y="4416743"/>
            <a:ext cx="5139066" cy="4183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83" tIns="46245" rIns="94083" bIns="462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77560" y="9004701"/>
            <a:ext cx="2073298" cy="188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612" lvl="4" algn="r" defTabSz="938812" eaLnBrk="0" hangingPunct="0">
              <a:defRPr sz="1200"/>
            </a:lvl5pPr>
          </a:lstStyle>
          <a:p>
            <a:pPr lvl="4">
              <a:defRPr/>
            </a:pPr>
            <a:r>
              <a:rPr lang="en-US"/>
              <a:t>Bruce Kraemer (Marvell)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47221" y="9004701"/>
            <a:ext cx="530159" cy="188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200"/>
            </a:lvl1pPr>
          </a:lstStyle>
          <a:p>
            <a:pPr>
              <a:defRPr/>
            </a:pPr>
            <a:r>
              <a:rPr lang="en-US"/>
              <a:t>Page </a:t>
            </a:r>
            <a:fld id="{8138E68C-85D0-4620-96D9-D9A05C4F3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732124" y="9004701"/>
            <a:ext cx="733702" cy="188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9053"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732124" y="9001528"/>
            <a:ext cx="55461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656388" y="294872"/>
            <a:ext cx="56976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69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802.11-14/0008r0</a:t>
            </a:r>
            <a:endParaRPr lang="en-US" sz="140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734" indent="-341734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5646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1291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66937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2582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78228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/>
              <a:t>Bruce Kraemer (Marvell)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2939" y="9004701"/>
            <a:ext cx="424442" cy="1886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Page </a:t>
            </a:r>
            <a:fld id="{DD53ECFC-36A6-464C-B7A4-4428C327EC5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6625"/>
          </a:xfrm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94410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42191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68584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966494" y="8985251"/>
            <a:ext cx="2454839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5477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68585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0088"/>
            <a:ext cx="4625975" cy="3470275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68584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328592" y="8985251"/>
            <a:ext cx="50927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672249" y="8985251"/>
            <a:ext cx="11461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86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802.11-14/0008r0</a:t>
            </a:r>
            <a:endParaRPr lang="en-GB" altLang="en-US" sz="1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January 2014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5194" y="9004701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3FBBF41-79EC-4CA2-A70A-B72DF6ED2F5A}" type="slidenum">
              <a:rPr lang="en-GB" altLang="en-US"/>
              <a:pPr>
                <a:spcBef>
                  <a:spcPct val="0"/>
                </a:spcBef>
              </a:pPr>
              <a:t>31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4947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802.11-14/0008r0</a:t>
            </a:r>
            <a:endParaRPr lang="en-GB" altLang="en-US" sz="1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January 2014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5194" y="9004701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09BD8130-B7CD-4363-9FDE-1CD5E6F71D6D}" type="slidenum">
              <a:rPr lang="en-GB" altLang="en-US"/>
              <a:pPr>
                <a:spcBef>
                  <a:spcPct val="0"/>
                </a:spcBef>
              </a:pPr>
              <a:t>32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1452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802.11-14/0008r0</a:t>
            </a:r>
            <a:endParaRPr lang="en-GB" altLang="en-US" sz="14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January 2014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5194" y="9004701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807B6E5B-5ED6-4B21-8474-77EA0823E9AB}" type="slidenum">
              <a:rPr lang="en-GB" altLang="en-US"/>
              <a:pPr>
                <a:spcBef>
                  <a:spcPct val="0"/>
                </a:spcBef>
              </a:pPr>
              <a:t>33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983" y="4718051"/>
            <a:ext cx="5095522" cy="446881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2473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32573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1647" y="9004701"/>
            <a:ext cx="2739211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8226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682879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1647" y="9004701"/>
            <a:ext cx="2739211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387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3201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507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138E68C-85D0-4620-96D9-D9A05C4F3F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61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9031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9752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259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802.11-14/0008r0</a:t>
            </a:r>
            <a:endParaRPr lang="en-GB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5603" y="120650"/>
            <a:ext cx="748852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42029" y="9004701"/>
            <a:ext cx="1808829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6920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802.11-14/0008r0</a:t>
            </a:r>
            <a:endParaRPr lang="en-GB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5603" y="120650"/>
            <a:ext cx="748852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42029" y="9004701"/>
            <a:ext cx="1808829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1416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doc.: IEEE 802.11-14/0008r0</a:t>
            </a:r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5603" y="120650"/>
            <a:ext cx="748852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GB" dirty="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42029" y="9004701"/>
            <a:ext cx="1808829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983" y="4718051"/>
            <a:ext cx="5095522" cy="446881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0012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92089B55-AA18-48A4-A508-B4AA7A99A48C}" type="slidenum">
              <a:rPr lang="en-US"/>
              <a:pPr>
                <a:spcBef>
                  <a:spcPct val="0"/>
                </a:spcBef>
              </a:pPr>
              <a:t>51</a:t>
            </a:fld>
            <a:endParaRPr lang="en-US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409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D11D56C6-A5C1-4D79-80B0-49B58A0A0B03}" type="slidenum">
              <a:rPr lang="en-US"/>
              <a:pPr>
                <a:spcBef>
                  <a:spcPct val="0"/>
                </a:spcBef>
              </a:pPr>
              <a:t>52</a:t>
            </a:fld>
            <a:endParaRPr lang="en-US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81317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23884" y="9004701"/>
            <a:ext cx="2526974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021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802.11-14/0008r0</a:t>
            </a:r>
            <a:endParaRPr lang="en-US" sz="14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 smtClean="0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38100" y="9004701"/>
            <a:ext cx="2112758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857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802.11-14/0008r0</a:t>
            </a:r>
            <a:endParaRPr lang="en-US" sz="140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041952" cy="2154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652" indent="-341652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5535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1070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66603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213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77673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/>
              <a:t>Bruce Kraemer (Marvell)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4447" y="9004702"/>
            <a:ext cx="422936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36377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36377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Page </a:t>
            </a:r>
            <a:fld id="{715DBE2F-93A1-4727-BDCC-A8F0FCA4B459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1900" y="701675"/>
            <a:ext cx="4624388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823884" y="9004701"/>
            <a:ext cx="2526974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16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86772" y="95706"/>
            <a:ext cx="22345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802.11-14/0008r0</a:t>
            </a:r>
            <a:endParaRPr lang="en-US" sz="1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8585" y="95706"/>
            <a:ext cx="748852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January 2014</a:t>
            </a:r>
            <a:endParaRPr lang="en-US" sz="1400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08577" y="8985250"/>
            <a:ext cx="2612755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6275" y="8985250"/>
            <a:ext cx="492122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4E05920-44DD-4DCC-A778-649C57461047}" type="slidenum">
              <a:rPr lang="en-US" smtClean="0"/>
              <a:pPr>
                <a:defRPr/>
              </a:pPr>
              <a:t>63</a:t>
            </a:fld>
            <a:endParaRPr lang="en-US" smtClean="0"/>
          </a:p>
        </p:txBody>
      </p:sp>
      <p:sp>
        <p:nvSpPr>
          <p:cNvPr id="27654" name="Rectangle 2"/>
          <p:cNvSpPr txBox="1">
            <a:spLocks noGrp="1" noChangeArrowheads="1"/>
          </p:cNvSpPr>
          <p:nvPr/>
        </p:nvSpPr>
        <p:spPr bwMode="auto">
          <a:xfrm>
            <a:off x="4177471" y="95175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27655" name="Rectangle 3"/>
          <p:cNvSpPr txBox="1">
            <a:spLocks noGrp="1" noChangeArrowheads="1"/>
          </p:cNvSpPr>
          <p:nvPr/>
        </p:nvSpPr>
        <p:spPr bwMode="auto">
          <a:xfrm>
            <a:off x="667810" y="95175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27656" name="Rectangle 6"/>
          <p:cNvSpPr txBox="1">
            <a:spLocks noGrp="1" noChangeArrowheads="1"/>
          </p:cNvSpPr>
          <p:nvPr/>
        </p:nvSpPr>
        <p:spPr bwMode="auto">
          <a:xfrm>
            <a:off x="3274326" y="8985755"/>
            <a:ext cx="314779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27657" name="Rectangle 7"/>
          <p:cNvSpPr txBox="1">
            <a:spLocks noGrp="1" noChangeArrowheads="1"/>
          </p:cNvSpPr>
          <p:nvPr/>
        </p:nvSpPr>
        <p:spPr bwMode="auto">
          <a:xfrm>
            <a:off x="3326041" y="8985755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0EF3B8D-ED9C-4972-850C-639A04A2F025}" type="slidenum">
              <a:rPr lang="en-US" altLang="en-US"/>
              <a:pPr algn="r"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27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695325"/>
            <a:ext cx="4641850" cy="3481388"/>
          </a:xfrm>
          <a:ln/>
        </p:spPr>
      </p:sp>
      <p:sp>
        <p:nvSpPr>
          <p:cNvPr id="27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829" y="4408884"/>
            <a:ext cx="5670635" cy="417592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36951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1900" y="701675"/>
            <a:ext cx="4624388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823884" y="9004701"/>
            <a:ext cx="2526974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983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1900" y="701675"/>
            <a:ext cx="4624388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823884" y="9004701"/>
            <a:ext cx="2526974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7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D019515E-B3F1-4D81-91C8-C955968F138C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2586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CCFB410-615D-439D-84C4-E11579490A15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82763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43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14341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8AEEBE-5AE6-4637-93B1-FC3A92714EA1}" type="slidenum">
              <a:rPr lang="en-US" smtClean="0"/>
              <a:pPr/>
              <a:t>68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11165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8A447EC-0C23-403C-BA23-5D6654B45FD9}" type="slidenum">
              <a:rPr lang="en-US" smtClean="0"/>
              <a:pPr/>
              <a:t>69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68011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462D5264-C613-46F8-8E9F-C077A391FF4D}" type="slidenum">
              <a:rPr lang="en-US" smtClean="0"/>
              <a:pPr/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96684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07DBE9F0-C3B5-496A-893B-3774A6C6A17C}" type="slidenum">
              <a:rPr lang="en-US"/>
              <a:pPr>
                <a:spcBef>
                  <a:spcPct val="0"/>
                </a:spcBef>
              </a:pPr>
              <a:t>71</a:t>
            </a:fld>
            <a:endParaRPr lang="en-US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227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802.11-14/0008r0</a:t>
            </a:r>
            <a:endParaRPr lang="en-US" sz="14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190" y="9004701"/>
            <a:ext cx="197066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Bruce Kraemer, Marvell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2203" y="9004701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743E5B57-6A8F-45EA-A378-573A532AE747}" type="slidenum">
              <a:rPr lang="en-US" sz="1200" b="0" smtClean="0"/>
              <a:pPr/>
              <a:t>13</a:t>
            </a:fld>
            <a:endParaRPr lang="en-US" sz="1200" b="0" smtClean="0"/>
          </a:p>
        </p:txBody>
      </p:sp>
      <p:sp>
        <p:nvSpPr>
          <p:cNvPr id="5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281121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/>
              <a:t>Page </a:t>
            </a:r>
            <a:fld id="{542632A7-7912-4E0B-88C7-DA32EBD4BCA0}" type="slidenum">
              <a:rPr lang="en-US"/>
              <a:pPr>
                <a:spcBef>
                  <a:spcPct val="0"/>
                </a:spcBef>
              </a:pPr>
              <a:t>72</a:t>
            </a:fld>
            <a:endParaRPr 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36710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doc.: IEEE 802.11-14/0008r0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January 2014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97383" y="9004701"/>
            <a:ext cx="2153475" cy="184666"/>
          </a:xfrm>
        </p:spPr>
        <p:txBody>
          <a:bodyPr/>
          <a:lstStyle/>
          <a:p>
            <a:pPr lvl="4">
              <a:defRPr/>
            </a:pPr>
            <a:r>
              <a:rPr lang="en-US" smtClean="0">
                <a:solidFill>
                  <a:prstClr val="black"/>
                </a:solidFill>
              </a:rPr>
              <a:t>Michael Montemurro, RIM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Page </a:t>
            </a:r>
            <a:fld id="{A3F469D7-718F-42FE-8EC1-5394C7FDEB53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482551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916020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23884" y="9004701"/>
            <a:ext cx="2526974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08182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802.11-14/0008r0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January 2014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82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78966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doc.: IEEE 802.11-14/0008r0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charset="0"/>
                <a:cs typeface="ＭＳ Ｐゴシック" charset="-128"/>
              </a:rPr>
              <a:t>January 2014</a:t>
            </a:r>
            <a:endParaRPr lang="en-US" altLang="ja-JP">
              <a:latin typeface="Times New Roman" charset="0"/>
              <a:cs typeface="ＭＳ Ｐゴシック" charset="-128"/>
            </a:endParaRP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83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1157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78157" y="95706"/>
            <a:ext cx="2243176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802.11-14/0008r0</a:t>
            </a:r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8585" y="95706"/>
            <a:ext cx="769680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January 2014</a:t>
            </a:r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1672" y="8985250"/>
            <a:ext cx="2039661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6274" y="8985250"/>
            <a:ext cx="49212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Page </a:t>
            </a:r>
            <a:fld id="{4F3CD8BA-0884-4840-B956-EE9BA92DD1F2}" type="slidenum">
              <a:rPr lang="en-US" altLang="ja-JP">
                <a:latin typeface="Times New Roman" pitchFamily="-65" charset="0"/>
                <a:cs typeface="ＭＳ Ｐゴシック" pitchFamily="-65" charset="-128"/>
              </a:rPr>
              <a:pPr/>
              <a:t>84</a:t>
            </a:fld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696913"/>
            <a:ext cx="4640262" cy="347980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188" y="4407617"/>
            <a:ext cx="5671917" cy="4176552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39916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78157" y="95706"/>
            <a:ext cx="2243176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cs typeface="ＭＳ Ｐゴシック" pitchFamily="-84" charset="-128"/>
              </a:rPr>
              <a:t>doc.: IEEE 802.11-14/0008r0</a:t>
            </a:r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8585" y="95706"/>
            <a:ext cx="769680" cy="215444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cs typeface="ＭＳ Ｐゴシック" pitchFamily="-84" charset="-128"/>
              </a:rPr>
              <a:t>January 2014</a:t>
            </a:r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1672" y="8985250"/>
            <a:ext cx="2039661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6274" y="8985250"/>
            <a:ext cx="49212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88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3963" y="696913"/>
            <a:ext cx="4640262" cy="347980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188" y="4407617"/>
            <a:ext cx="5671917" cy="4176552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3953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802.11-14/0008r0</a:t>
            </a:r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January 2014</a:t>
            </a:r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710455" y="9004701"/>
            <a:ext cx="2640403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89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5437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MS PGothic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65231" y="93697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802.11-14/0008r0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574090" y="9004701"/>
            <a:ext cx="1776768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Xiaoming Peng / I2R</a:t>
            </a:r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Page </a:t>
            </a:r>
            <a:fld id="{C76D536D-DCDB-514C-8C55-14158BFC373F}" type="slidenum">
              <a:rPr lang="en-US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943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1900" y="701675"/>
            <a:ext cx="4624388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65231" y="93697"/>
            <a:ext cx="228562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802.11-14/0008r0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742191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574090" y="9004701"/>
            <a:ext cx="1776768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Xiaoming Peng / I2R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5259" y="9004701"/>
            <a:ext cx="492121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9F606D30-195A-CA40-BB82-8D9EC0B741F2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719" indent="-288354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41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4780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614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7510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8875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0241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1606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802.11-14/0008r0</a:t>
            </a:r>
            <a:endParaRPr lang="en-US" sz="14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8" y="95449"/>
            <a:ext cx="1214634" cy="2136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719" indent="-288354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41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4780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614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7510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8875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0241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1606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70852" y="9004701"/>
            <a:ext cx="268000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024" indent="-346024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719" indent="-288354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41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4780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2968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4334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5699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7064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308429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Adrian Stephens, Intel Corporation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6063" y="9004701"/>
            <a:ext cx="50131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719" indent="-288354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41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4780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6144" indent="-230683" defTabSz="94676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7510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8875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0241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1606" indent="-230683" defTabSz="94676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2C91F92F-F436-4CC4-9AC9-4A1CE1BFF2FD}" type="slidenum">
              <a:rPr lang="en-US" sz="1200" b="0"/>
              <a:pPr/>
              <a:t>16</a:t>
            </a:fld>
            <a:endParaRPr lang="en-US" sz="1200" b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802.11-14/0008r0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1123" y="93697"/>
            <a:ext cx="1198983" cy="215444"/>
          </a:xfrm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277560" y="9004701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5259" y="9004701"/>
            <a:ext cx="492121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102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79761" y="701675"/>
            <a:ext cx="4728774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457" y="4408489"/>
            <a:ext cx="519938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340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802.11-14/0008r0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1123" y="93697"/>
            <a:ext cx="1198983" cy="215444"/>
          </a:xfrm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277560" y="9004701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5259" y="9004701"/>
            <a:ext cx="492121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79761" y="701675"/>
            <a:ext cx="4728774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4457" y="4408489"/>
            <a:ext cx="519938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22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802.11-14/0008r0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1123" y="93697"/>
            <a:ext cx="1198983" cy="215444"/>
          </a:xfrm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277560" y="9004701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5259" y="9004701"/>
            <a:ext cx="492121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1900" y="701675"/>
            <a:ext cx="4624388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4457" y="4408489"/>
            <a:ext cx="519938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13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802.11-14/0008r0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1123" y="93697"/>
            <a:ext cx="1198983" cy="215444"/>
          </a:xfrm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277560" y="9004701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5259" y="9004701"/>
            <a:ext cx="492121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1900" y="701675"/>
            <a:ext cx="4624388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4457" y="4408489"/>
            <a:ext cx="519938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76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802.11-14/0008r0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1123" y="93697"/>
            <a:ext cx="1198983" cy="215444"/>
          </a:xfrm>
          <a:ln/>
        </p:spPr>
        <p:txBody>
          <a:bodyPr/>
          <a:lstStyle/>
          <a:p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4277560" y="9004701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5259" y="9004701"/>
            <a:ext cx="492121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1900" y="701675"/>
            <a:ext cx="4624388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4457" y="4408489"/>
            <a:ext cx="519938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840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802.11-14/0008r0</a:t>
            </a:r>
            <a:endParaRPr lang="en-GB" sz="1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2715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058243" y="9004701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107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13630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802.11-14/0008r0</a:t>
            </a:r>
            <a:endParaRPr lang="en-GB" sz="1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2715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058243" y="9004701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108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50888"/>
            <a:ext cx="4948237" cy="3711575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41737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802.11-14/0008r0</a:t>
            </a:r>
            <a:endParaRPr lang="en-GB" sz="14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82715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058243" y="9004701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109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983" y="4718051"/>
            <a:ext cx="5095522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08616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87316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37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 txBox="1">
            <a:spLocks noGrp="1" noChangeArrowheads="1"/>
          </p:cNvSpPr>
          <p:nvPr/>
        </p:nvSpPr>
        <p:spPr bwMode="auto">
          <a:xfrm>
            <a:off x="4124031" y="93697"/>
            <a:ext cx="22268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400" b="1"/>
              <a:t>doc.: IEEE 802.11-11/0483r0</a:t>
            </a:r>
          </a:p>
        </p:txBody>
      </p:sp>
      <p:sp>
        <p:nvSpPr>
          <p:cNvPr id="31746" name="Rectangle 3"/>
          <p:cNvSpPr txBox="1">
            <a:spLocks noGrp="1" noChangeArrowheads="1"/>
          </p:cNvSpPr>
          <p:nvPr/>
        </p:nvSpPr>
        <p:spPr bwMode="auto">
          <a:xfrm>
            <a:off x="661126" y="93697"/>
            <a:ext cx="7574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/>
              <a:t>May 2011</a:t>
            </a:r>
          </a:p>
        </p:txBody>
      </p:sp>
      <p:sp>
        <p:nvSpPr>
          <p:cNvPr id="31747" name="Rectangle 6"/>
          <p:cNvSpPr txBox="1">
            <a:spLocks noGrp="1" noChangeArrowheads="1"/>
          </p:cNvSpPr>
          <p:nvPr/>
        </p:nvSpPr>
        <p:spPr bwMode="auto">
          <a:xfrm>
            <a:off x="4273740" y="9004703"/>
            <a:ext cx="20771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 eaLnBrk="0" hangingPunct="0"/>
            <a:r>
              <a:rPr lang="en-US" sz="1200"/>
              <a:t>Bruce Kraemer (Marvell)</a:t>
            </a:r>
          </a:p>
        </p:txBody>
      </p:sp>
      <p:sp>
        <p:nvSpPr>
          <p:cNvPr id="31748" name="Rectangle 7"/>
          <p:cNvSpPr txBox="1">
            <a:spLocks noGrp="1" noChangeArrowheads="1"/>
          </p:cNvSpPr>
          <p:nvPr/>
        </p:nvSpPr>
        <p:spPr bwMode="auto">
          <a:xfrm>
            <a:off x="3362205" y="9004701"/>
            <a:ext cx="4151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200"/>
              <a:t>Page </a:t>
            </a:r>
            <a:fld id="{FBF61866-3B38-4060-AC4E-03A654F60552}" type="slidenum">
              <a:rPr lang="en-US" sz="1200"/>
              <a:pPr algn="r" eaLnBrk="0" hangingPunct="0"/>
              <a:t>17</a:t>
            </a:fld>
            <a:endParaRPr lang="en-US" sz="1200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5025" cy="3484562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68" y="4415162"/>
            <a:ext cx="5609267" cy="41821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112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70259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113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473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802.11-14/0008r0</a:t>
            </a:r>
            <a:endParaRPr lang="en-US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123" y="93697"/>
            <a:ext cx="1189108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30131" y="9004701"/>
            <a:ext cx="2420727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115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97300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802.11-14/0008r0</a:t>
            </a:r>
            <a:endParaRPr lang="en-US" sz="14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2014</a:t>
            </a:r>
            <a:endParaRPr lang="en-US" sz="1400" smtClean="0"/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87876" y="9004701"/>
            <a:ext cx="2462982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5259" y="9004701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28583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1041952" cy="2154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January 2014</a:t>
            </a:r>
            <a:endParaRPr lang="en-US" sz="140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13971" y="95282"/>
            <a:ext cx="2236888" cy="2154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802.11-13/1485r0</a:t>
            </a:r>
            <a:endParaRPr lang="en-US" sz="1400"/>
          </a:p>
        </p:txBody>
      </p:sp>
      <p:sp>
        <p:nvSpPr>
          <p:cNvPr id="83971" name="Rectangle 3"/>
          <p:cNvSpPr txBox="1">
            <a:spLocks noGrp="1" noChangeArrowheads="1"/>
          </p:cNvSpPr>
          <p:nvPr/>
        </p:nvSpPr>
        <p:spPr bwMode="auto">
          <a:xfrm>
            <a:off x="661124" y="95282"/>
            <a:ext cx="12113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839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75700" y="9003112"/>
            <a:ext cx="2075159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652" indent="-341652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699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4232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69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25301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0837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839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0627" y="9003112"/>
            <a:ext cx="415177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0244" indent="-28470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883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4370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9906" indent="-227768" defTabSz="94112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5440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0975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16508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72043" indent="-227768" defTabSz="94112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96E07C6B-0B5C-4F8B-AF92-7FF4F800ABD9}" type="slidenum">
              <a:rPr lang="en-US" sz="1200" b="0"/>
              <a:pPr/>
              <a:t>120</a:t>
            </a:fld>
            <a:endParaRPr lang="en-US" sz="1200" b="0"/>
          </a:p>
        </p:txBody>
      </p:sp>
      <p:sp>
        <p:nvSpPr>
          <p:cNvPr id="83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802.11-13/1485r0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62203" y="9004701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BB55A41-2363-4FF7-B4E6-5952201265BE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5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802.11-13/1485r0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1123" y="93697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362203" y="9004701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ABB55A41-2363-4FF7-B4E6-5952201265BE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55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802.11-14/0008r0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 (Marvell)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138E68C-85D0-4620-96D9-D9A05C4F3F8F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50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 txBox="1">
            <a:spLocks noGrp="1" noChangeArrowheads="1"/>
          </p:cNvSpPr>
          <p:nvPr/>
        </p:nvSpPr>
        <p:spPr bwMode="auto">
          <a:xfrm>
            <a:off x="4124031" y="93697"/>
            <a:ext cx="22268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400" b="1"/>
              <a:t>doc.: IEEE 802.11-11/0483r0</a:t>
            </a:r>
          </a:p>
        </p:txBody>
      </p:sp>
      <p:sp>
        <p:nvSpPr>
          <p:cNvPr id="33794" name="Rectangle 3"/>
          <p:cNvSpPr txBox="1">
            <a:spLocks noGrp="1" noChangeArrowheads="1"/>
          </p:cNvSpPr>
          <p:nvPr/>
        </p:nvSpPr>
        <p:spPr bwMode="auto">
          <a:xfrm>
            <a:off x="661126" y="93697"/>
            <a:ext cx="7574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/>
              <a:t>May 2011</a:t>
            </a:r>
          </a:p>
        </p:txBody>
      </p:sp>
      <p:sp>
        <p:nvSpPr>
          <p:cNvPr id="33795" name="Rectangle 6"/>
          <p:cNvSpPr txBox="1">
            <a:spLocks noGrp="1" noChangeArrowheads="1"/>
          </p:cNvSpPr>
          <p:nvPr/>
        </p:nvSpPr>
        <p:spPr bwMode="auto">
          <a:xfrm>
            <a:off x="4273740" y="9004703"/>
            <a:ext cx="20771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 eaLnBrk="0" hangingPunct="0"/>
            <a:r>
              <a:rPr lang="en-US" sz="1200"/>
              <a:t>Bruce Kraemer (Marvell)</a:t>
            </a: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3362204" y="9004703"/>
            <a:ext cx="4151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200"/>
              <a:t>Page </a:t>
            </a:r>
            <a:fld id="{4ED28A0E-4BA3-4608-97B3-66B1DD630016}" type="slidenum">
              <a:rPr lang="en-US" sz="1200"/>
              <a:pPr algn="r" eaLnBrk="0" hangingPunct="0"/>
              <a:t>18</a:t>
            </a:fld>
            <a:endParaRPr lang="en-US" sz="1200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5025" cy="3484562"/>
          </a:xfrm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68" y="4415162"/>
            <a:ext cx="5609267" cy="41821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42191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68584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66494" y="8985251"/>
            <a:ext cx="2454839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2203" y="9004701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13640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42191" cy="215444"/>
          </a:xfrm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68584" y="95706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66494" y="8985251"/>
            <a:ext cx="2454839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2203" y="9004701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01675"/>
            <a:ext cx="4624388" cy="3468688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2346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8C78F4-A33E-4703-9F96-418EBED38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6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DB5A574-7268-409A-B97E-7B2567475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400E29D-DAC5-4D6F-9340-DB2893F19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7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08CC35B-6E7A-4659-983B-103F2C194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05CD4F-C74B-4274-A532-2982B8BB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D810085-7017-4368-A971-DE56F883B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2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6B8E0D-AC94-4201-914D-BDE755355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81F4DF-F0D9-49CC-8B05-EE58B9624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2EA6D8-EB6C-4AD9-A47C-25C5BB4A1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F5E02-2830-4FB1-88C8-922771FC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FCC6E19-2015-45BF-A8A5-59D0D5FE5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8E31F0-28F3-4F99-B754-052117B79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4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5AF42C0-507F-4298-A5A1-6051D5C9F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34011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/>
            </a:lvl1pPr>
          </a:lstStyle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/>
            </a:lvl1pPr>
          </a:lstStyle>
          <a:p>
            <a:pPr>
              <a:defRPr/>
            </a:pPr>
            <a:r>
              <a:rPr lang="en-US"/>
              <a:t>Slide </a:t>
            </a:r>
            <a:fld id="{63EFED77-5E93-4280-B603-53573A82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73585" y="302439"/>
            <a:ext cx="328301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802.11-14/0008r0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579438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0.doc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1.doc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422-01-00ac-p802-11ac-press-release.doc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1263-05-0hew-hew-sg-november-2013-meeting-agenda.ppt" TargetMode="Externa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2.doc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omniran/dcn/13/omniran-13-0086-02-ecsg-proposed-par-and-5c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Meetings/Meeting_Plan.html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Meetings/Meeting_Plan.html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Ping.FANG@huawei.com" TargetMode="External"/><Relationship Id="rId13" Type="http://schemas.openxmlformats.org/officeDocument/2006/relationships/hyperlink" Target="mailto:henry@LOGOUT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LRA@tiac.net" TargetMode="External"/><Relationship Id="rId12" Type="http://schemas.openxmlformats.org/officeDocument/2006/relationships/hyperlink" Target="mailto:carlos.cordeiro@inte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ho.seok@gmail.com" TargetMode="External"/><Relationship Id="rId11" Type="http://schemas.openxmlformats.org/officeDocument/2006/relationships/hyperlink" Target="mailto:alex.ashley@hotmail.co.uk" TargetMode="External"/><Relationship Id="rId5" Type="http://schemas.openxmlformats.org/officeDocument/2006/relationships/hyperlink" Target="mailto:pecclesi@cisco.com" TargetMode="External"/><Relationship Id="rId10" Type="http://schemas.openxmlformats.org/officeDocument/2006/relationships/hyperlink" Target="mailto:ddrgal@gmail.com" TargetMode="External"/><Relationship Id="rId4" Type="http://schemas.openxmlformats.org/officeDocument/2006/relationships/hyperlink" Target="mailto:robert.stacey@intel.com" TargetMode="External"/><Relationship Id="rId9" Type="http://schemas.openxmlformats.org/officeDocument/2006/relationships/hyperlink" Target="mailto:d3e3e3@gmail.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x-apple-data-detectors://9/" TargetMode="External"/><Relationship Id="rId13" Type="http://schemas.openxmlformats.org/officeDocument/2006/relationships/hyperlink" Target="x-apple-data-detectors://14/" TargetMode="External"/><Relationship Id="rId3" Type="http://schemas.openxmlformats.org/officeDocument/2006/relationships/hyperlink" Target="x-apple-data-detectors://4/" TargetMode="External"/><Relationship Id="rId7" Type="http://schemas.openxmlformats.org/officeDocument/2006/relationships/hyperlink" Target="x-apple-data-detectors://8/" TargetMode="External"/><Relationship Id="rId12" Type="http://schemas.openxmlformats.org/officeDocument/2006/relationships/hyperlink" Target="x-apple-data-detectors://13/" TargetMode="External"/><Relationship Id="rId2" Type="http://schemas.openxmlformats.org/officeDocument/2006/relationships/hyperlink" Target="x-apple-data-detectors://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x-apple-data-detectors://7/" TargetMode="External"/><Relationship Id="rId11" Type="http://schemas.openxmlformats.org/officeDocument/2006/relationships/hyperlink" Target="x-apple-data-detectors://12/" TargetMode="External"/><Relationship Id="rId5" Type="http://schemas.openxmlformats.org/officeDocument/2006/relationships/hyperlink" Target="x-apple-data-detectors://6/" TargetMode="External"/><Relationship Id="rId10" Type="http://schemas.openxmlformats.org/officeDocument/2006/relationships/hyperlink" Target="x-apple-data-detectors://11/" TargetMode="External"/><Relationship Id="rId4" Type="http://schemas.openxmlformats.org/officeDocument/2006/relationships/hyperlink" Target="x-apple-data-detectors://5/" TargetMode="External"/><Relationship Id="rId9" Type="http://schemas.openxmlformats.org/officeDocument/2006/relationships/hyperlink" Target="x-apple-data-detectors://10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2.doc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private/Draft_Standards/802architecture/802-rev-D1-7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-ec/dcn/13/ec-13-0067-00-00EC-802-sb2-comments.ods" TargetMode="External"/><Relationship Id="rId4" Type="http://schemas.openxmlformats.org/officeDocument/2006/relationships/hyperlink" Target="https://mentor.ieee.org/802.11/dcn/13/11-13-1368-01-0arc-cc10-comments-on-802-o-a-d1-7.xlsx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draft-iab-rfc4441rev-0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eee802.org/1/files/public/docs2013/acrev-nfinn-new-802-11-text-0813-v02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436-00-0arc-alternative-dual-band-ap-reference-model-graphic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3.doc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3/11-13-0123-05-000m-iso-jtc1-sc6-8802-11-2012-comments.xl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4.doc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consumers.ofcom.org.uk/2013/04/ofcom-invites-industry-to-pilot-%E2%80%98white-space%E2%80%99-devices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5.doc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6.doc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400-01-00ac-p802-11ac-report-to-ec-on-approval-to-forward-draft-to-revcom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1422-01-00ac-p802-11ac-press-release.doc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ment.standards.ieee.org/pub/active-pars?n=22&amp;o=1a0a2a3d" TargetMode="Externa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7.doc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8.doc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ocuments?is_dcn=1336&amp;is_options=5&amp;is_year=2013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1/private/Draft_Standards/11ai/index.html" TargetMode="External"/><Relationship Id="rId2" Type="http://schemas.openxmlformats.org/officeDocument/2006/relationships/hyperlink" Target="https://mentor.ieee.org/802.11/dcn/13/11-13-1186-00-00ai-tgai-motion-deck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1076-03-00ai-tgai-lb-198-comments-for-d1-0.xlsx" TargetMode="Externa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9.doc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mailto:xujianqiang888@163.com" TargetMode="External"/><Relationship Id="rId2" Type="http://schemas.openxmlformats.org/officeDocument/2006/relationships/hyperlink" Target="http://www.ieee802.org/11/Meetings/Meeting_Pla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oking.com/hotel/cn/howard-johnson-resort-sanya-bay-san-ya-guo-guang-hao-sheng-du-jia-jiu-dian.html?sid=e58b9d68819812eb50705ad2d6b393d2;dcid=1;dist=0;srpos=1;type=total&amp;lang=en-us#RD259117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33400" y="304800"/>
            <a:ext cx="15668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E14C6CAA-4D7C-4EE4-ABB6-01CCC2999A89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82000" cy="1371600"/>
          </a:xfrm>
        </p:spPr>
        <p:txBody>
          <a:bodyPr/>
          <a:lstStyle/>
          <a:p>
            <a:r>
              <a:rPr lang="en-US" dirty="0" smtClean="0"/>
              <a:t>WG11  </a:t>
            </a:r>
            <a:br>
              <a:rPr lang="en-US" dirty="0" smtClean="0"/>
            </a:br>
            <a:r>
              <a:rPr lang="en-US" dirty="0" smtClean="0"/>
              <a:t>Agenda, Opening Report, SA News </a:t>
            </a:r>
            <a:br>
              <a:rPr lang="en-US" dirty="0" smtClean="0"/>
            </a:br>
            <a:r>
              <a:rPr lang="en-US" dirty="0" smtClean="0"/>
              <a:t>January 2014</a:t>
            </a:r>
            <a:endParaRPr lang="en-US" dirty="0" smtClean="0"/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760662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6 </a:t>
            </a:r>
            <a:r>
              <a:rPr lang="en-US" sz="2000" b="0" dirty="0" smtClean="0"/>
              <a:t>– </a:t>
            </a:r>
            <a:r>
              <a:rPr lang="en-US" sz="2000" b="0" dirty="0" smtClean="0"/>
              <a:t>January </a:t>
            </a:r>
            <a:r>
              <a:rPr lang="en-US" sz="2000" b="0" dirty="0" smtClean="0"/>
              <a:t>-</a:t>
            </a:r>
            <a:r>
              <a:rPr lang="en-US" sz="2000" b="0" dirty="0" smtClean="0"/>
              <a:t>2014</a:t>
            </a:r>
            <a:endParaRPr lang="en-US" sz="2000" b="0" dirty="0" smtClean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3400" y="3024187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pSp>
        <p:nvGrpSpPr>
          <p:cNvPr id="17415" name="Group 269"/>
          <p:cNvGrpSpPr>
            <a:grpSpLocks/>
          </p:cNvGrpSpPr>
          <p:nvPr/>
        </p:nvGrpSpPr>
        <p:grpSpPr bwMode="auto">
          <a:xfrm>
            <a:off x="533400" y="3598862"/>
            <a:ext cx="7802563" cy="2573338"/>
            <a:chOff x="337" y="1523"/>
            <a:chExt cx="4915" cy="1621"/>
          </a:xfrm>
        </p:grpSpPr>
        <p:sp>
          <p:nvSpPr>
            <p:cNvPr id="17416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7" y="1523"/>
              <a:ext cx="4915" cy="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433" y="1530"/>
              <a:ext cx="38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Name</a:t>
              </a:r>
              <a:endParaRPr lang="en-US" sz="2400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805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1360" y="1530"/>
              <a:ext cx="63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Company</a:t>
              </a:r>
              <a:endParaRPr lang="en-US" sz="2400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982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2233" y="1530"/>
              <a:ext cx="53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Address</a:t>
              </a:r>
              <a:endParaRPr lang="en-US" sz="2400"/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2756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308" y="1530"/>
              <a:ext cx="40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Phone</a:t>
              </a:r>
              <a:endParaRPr lang="en-US" sz="2400"/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706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4081" y="1530"/>
              <a:ext cx="35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email</a:t>
              </a:r>
              <a:endParaRPr lang="en-US" sz="2400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429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391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391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3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391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391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>
              <a:off x="3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394" y="1523"/>
              <a:ext cx="92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394" y="1523"/>
              <a:ext cx="9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1318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>
              <a:off x="1318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1318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Rectangle 30"/>
            <p:cNvSpPr>
              <a:spLocks noChangeArrowheads="1"/>
            </p:cNvSpPr>
            <p:nvPr/>
          </p:nvSpPr>
          <p:spPr bwMode="auto">
            <a:xfrm>
              <a:off x="1321" y="1523"/>
              <a:ext cx="87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>
              <a:off x="1321" y="1523"/>
              <a:ext cx="8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2191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2191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21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2195" y="1523"/>
              <a:ext cx="107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>
              <a:off x="2195" y="1523"/>
              <a:ext cx="10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Rectangle 37"/>
            <p:cNvSpPr>
              <a:spLocks noChangeArrowheads="1"/>
            </p:cNvSpPr>
            <p:nvPr/>
          </p:nvSpPr>
          <p:spPr bwMode="auto">
            <a:xfrm>
              <a:off x="3266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>
              <a:off x="3266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>
              <a:off x="3266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Rectangle 40"/>
            <p:cNvSpPr>
              <a:spLocks noChangeArrowheads="1"/>
            </p:cNvSpPr>
            <p:nvPr/>
          </p:nvSpPr>
          <p:spPr bwMode="auto">
            <a:xfrm>
              <a:off x="3270" y="1523"/>
              <a:ext cx="76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9" name="Line 41"/>
            <p:cNvSpPr>
              <a:spLocks noChangeShapeType="1"/>
            </p:cNvSpPr>
            <p:nvPr/>
          </p:nvSpPr>
          <p:spPr bwMode="auto">
            <a:xfrm>
              <a:off x="3270" y="1523"/>
              <a:ext cx="76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Rectangle 42"/>
            <p:cNvSpPr>
              <a:spLocks noChangeArrowheads="1"/>
            </p:cNvSpPr>
            <p:nvPr/>
          </p:nvSpPr>
          <p:spPr bwMode="auto">
            <a:xfrm>
              <a:off x="4039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1" name="Line 43"/>
            <p:cNvSpPr>
              <a:spLocks noChangeShapeType="1"/>
            </p:cNvSpPr>
            <p:nvPr/>
          </p:nvSpPr>
          <p:spPr bwMode="auto">
            <a:xfrm>
              <a:off x="4039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44"/>
            <p:cNvSpPr>
              <a:spLocks noChangeShapeType="1"/>
            </p:cNvSpPr>
            <p:nvPr/>
          </p:nvSpPr>
          <p:spPr bwMode="auto">
            <a:xfrm>
              <a:off x="4039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Rectangle 45"/>
            <p:cNvSpPr>
              <a:spLocks noChangeArrowheads="1"/>
            </p:cNvSpPr>
            <p:nvPr/>
          </p:nvSpPr>
          <p:spPr bwMode="auto">
            <a:xfrm>
              <a:off x="4042" y="1523"/>
              <a:ext cx="103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4" name="Line 46"/>
            <p:cNvSpPr>
              <a:spLocks noChangeShapeType="1"/>
            </p:cNvSpPr>
            <p:nvPr/>
          </p:nvSpPr>
          <p:spPr bwMode="auto">
            <a:xfrm>
              <a:off x="4042" y="1523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Rectangle 47"/>
            <p:cNvSpPr>
              <a:spLocks noChangeArrowheads="1"/>
            </p:cNvSpPr>
            <p:nvPr/>
          </p:nvSpPr>
          <p:spPr bwMode="auto">
            <a:xfrm>
              <a:off x="5080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6" name="Line 48"/>
            <p:cNvSpPr>
              <a:spLocks noChangeShapeType="1"/>
            </p:cNvSpPr>
            <p:nvPr/>
          </p:nvSpPr>
          <p:spPr bwMode="auto">
            <a:xfrm>
              <a:off x="5080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49"/>
            <p:cNvSpPr>
              <a:spLocks noChangeShapeType="1"/>
            </p:cNvSpPr>
            <p:nvPr/>
          </p:nvSpPr>
          <p:spPr bwMode="auto">
            <a:xfrm>
              <a:off x="5080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Rectangle 50"/>
            <p:cNvSpPr>
              <a:spLocks noChangeArrowheads="1"/>
            </p:cNvSpPr>
            <p:nvPr/>
          </p:nvSpPr>
          <p:spPr bwMode="auto">
            <a:xfrm>
              <a:off x="5080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9" name="Line 51"/>
            <p:cNvSpPr>
              <a:spLocks noChangeShapeType="1"/>
            </p:cNvSpPr>
            <p:nvPr/>
          </p:nvSpPr>
          <p:spPr bwMode="auto">
            <a:xfrm>
              <a:off x="5080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52"/>
            <p:cNvSpPr>
              <a:spLocks noChangeShapeType="1"/>
            </p:cNvSpPr>
            <p:nvPr/>
          </p:nvSpPr>
          <p:spPr bwMode="auto">
            <a:xfrm>
              <a:off x="5080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Rectangle 53"/>
            <p:cNvSpPr>
              <a:spLocks noChangeArrowheads="1"/>
            </p:cNvSpPr>
            <p:nvPr/>
          </p:nvSpPr>
          <p:spPr bwMode="auto">
            <a:xfrm>
              <a:off x="391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2" name="Line 54"/>
            <p:cNvSpPr>
              <a:spLocks noChangeShapeType="1"/>
            </p:cNvSpPr>
            <p:nvPr/>
          </p:nvSpPr>
          <p:spPr bwMode="auto">
            <a:xfrm>
              <a:off x="391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Rectangle 55"/>
            <p:cNvSpPr>
              <a:spLocks noChangeArrowheads="1"/>
            </p:cNvSpPr>
            <p:nvPr/>
          </p:nvSpPr>
          <p:spPr bwMode="auto">
            <a:xfrm>
              <a:off x="1318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4" name="Line 56"/>
            <p:cNvSpPr>
              <a:spLocks noChangeShapeType="1"/>
            </p:cNvSpPr>
            <p:nvPr/>
          </p:nvSpPr>
          <p:spPr bwMode="auto">
            <a:xfrm>
              <a:off x="1318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2191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6" name="Line 58"/>
            <p:cNvSpPr>
              <a:spLocks noChangeShapeType="1"/>
            </p:cNvSpPr>
            <p:nvPr/>
          </p:nvSpPr>
          <p:spPr bwMode="auto">
            <a:xfrm>
              <a:off x="2191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Rectangle 59"/>
            <p:cNvSpPr>
              <a:spLocks noChangeArrowheads="1"/>
            </p:cNvSpPr>
            <p:nvPr/>
          </p:nvSpPr>
          <p:spPr bwMode="auto">
            <a:xfrm>
              <a:off x="3266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8" name="Line 60"/>
            <p:cNvSpPr>
              <a:spLocks noChangeShapeType="1"/>
            </p:cNvSpPr>
            <p:nvPr/>
          </p:nvSpPr>
          <p:spPr bwMode="auto">
            <a:xfrm>
              <a:off x="3266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Rectangle 61"/>
            <p:cNvSpPr>
              <a:spLocks noChangeArrowheads="1"/>
            </p:cNvSpPr>
            <p:nvPr/>
          </p:nvSpPr>
          <p:spPr bwMode="auto">
            <a:xfrm>
              <a:off x="4039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70" name="Line 62"/>
            <p:cNvSpPr>
              <a:spLocks noChangeShapeType="1"/>
            </p:cNvSpPr>
            <p:nvPr/>
          </p:nvSpPr>
          <p:spPr bwMode="auto">
            <a:xfrm>
              <a:off x="4039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Rectangle 63"/>
            <p:cNvSpPr>
              <a:spLocks noChangeArrowheads="1"/>
            </p:cNvSpPr>
            <p:nvPr/>
          </p:nvSpPr>
          <p:spPr bwMode="auto">
            <a:xfrm>
              <a:off x="5080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72" name="Line 64"/>
            <p:cNvSpPr>
              <a:spLocks noChangeShapeType="1"/>
            </p:cNvSpPr>
            <p:nvPr/>
          </p:nvSpPr>
          <p:spPr bwMode="auto">
            <a:xfrm>
              <a:off x="5080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Rectangle 65"/>
            <p:cNvSpPr>
              <a:spLocks noChangeArrowheads="1"/>
            </p:cNvSpPr>
            <p:nvPr/>
          </p:nvSpPr>
          <p:spPr bwMode="auto">
            <a:xfrm>
              <a:off x="433" y="1736"/>
              <a:ext cx="73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Bruce Kraemer</a:t>
              </a:r>
              <a:endParaRPr lang="en-US" sz="2400"/>
            </a:p>
          </p:txBody>
        </p:sp>
        <p:sp>
          <p:nvSpPr>
            <p:cNvPr id="17474" name="Rectangle 66"/>
            <p:cNvSpPr>
              <a:spLocks noChangeArrowheads="1"/>
            </p:cNvSpPr>
            <p:nvPr/>
          </p:nvSpPr>
          <p:spPr bwMode="auto">
            <a:xfrm>
              <a:off x="1166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5" name="Rectangle 67"/>
            <p:cNvSpPr>
              <a:spLocks noChangeArrowheads="1"/>
            </p:cNvSpPr>
            <p:nvPr/>
          </p:nvSpPr>
          <p:spPr bwMode="auto">
            <a:xfrm>
              <a:off x="1360" y="1736"/>
              <a:ext cx="37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Marvell</a:t>
              </a:r>
              <a:endParaRPr lang="en-US" sz="2400"/>
            </a:p>
          </p:txBody>
        </p:sp>
        <p:sp>
          <p:nvSpPr>
            <p:cNvPr id="17476" name="Rectangle 68"/>
            <p:cNvSpPr>
              <a:spLocks noChangeArrowheads="1"/>
            </p:cNvSpPr>
            <p:nvPr/>
          </p:nvSpPr>
          <p:spPr bwMode="auto">
            <a:xfrm>
              <a:off x="1738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7" name="Rectangle 69"/>
            <p:cNvSpPr>
              <a:spLocks noChangeArrowheads="1"/>
            </p:cNvSpPr>
            <p:nvPr/>
          </p:nvSpPr>
          <p:spPr bwMode="auto">
            <a:xfrm>
              <a:off x="2233" y="1736"/>
              <a:ext cx="8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5488 Marvell Ln</a:t>
              </a:r>
              <a:endParaRPr lang="en-US" sz="2400"/>
            </a:p>
          </p:txBody>
        </p:sp>
        <p:sp>
          <p:nvSpPr>
            <p:cNvPr id="17478" name="Rectangle 70"/>
            <p:cNvSpPr>
              <a:spLocks noChangeArrowheads="1"/>
            </p:cNvSpPr>
            <p:nvPr/>
          </p:nvSpPr>
          <p:spPr bwMode="auto">
            <a:xfrm>
              <a:off x="3043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9" name="Rectangle 71"/>
            <p:cNvSpPr>
              <a:spLocks noChangeArrowheads="1"/>
            </p:cNvSpPr>
            <p:nvPr/>
          </p:nvSpPr>
          <p:spPr bwMode="auto">
            <a:xfrm>
              <a:off x="2233" y="1874"/>
              <a:ext cx="8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Santa Clara, CA </a:t>
              </a:r>
              <a:endParaRPr lang="en-US" sz="2400"/>
            </a:p>
          </p:txBody>
        </p:sp>
        <p:sp>
          <p:nvSpPr>
            <p:cNvPr id="17480" name="Rectangle 72"/>
            <p:cNvSpPr>
              <a:spLocks noChangeArrowheads="1"/>
            </p:cNvSpPr>
            <p:nvPr/>
          </p:nvSpPr>
          <p:spPr bwMode="auto">
            <a:xfrm>
              <a:off x="2233" y="2011"/>
              <a:ext cx="3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95054</a:t>
              </a:r>
              <a:endParaRPr lang="en-US" sz="2400"/>
            </a:p>
          </p:txBody>
        </p:sp>
        <p:sp>
          <p:nvSpPr>
            <p:cNvPr id="17481" name="Rectangle 73"/>
            <p:cNvSpPr>
              <a:spLocks noChangeArrowheads="1"/>
            </p:cNvSpPr>
            <p:nvPr/>
          </p:nvSpPr>
          <p:spPr bwMode="auto">
            <a:xfrm>
              <a:off x="2532" y="2011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82" name="Rectangle 74"/>
            <p:cNvSpPr>
              <a:spLocks noChangeArrowheads="1"/>
            </p:cNvSpPr>
            <p:nvPr/>
          </p:nvSpPr>
          <p:spPr bwMode="auto">
            <a:xfrm>
              <a:off x="3308" y="1736"/>
              <a:ext cx="12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+1</a:t>
              </a:r>
              <a:endParaRPr lang="en-US" sz="2400"/>
            </a:p>
          </p:txBody>
        </p:sp>
        <p:sp>
          <p:nvSpPr>
            <p:cNvPr id="17483" name="Rectangle 75"/>
            <p:cNvSpPr>
              <a:spLocks noChangeArrowheads="1"/>
            </p:cNvSpPr>
            <p:nvPr/>
          </p:nvSpPr>
          <p:spPr bwMode="auto">
            <a:xfrm>
              <a:off x="3436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4" name="Rectangle 76"/>
            <p:cNvSpPr>
              <a:spLocks noChangeArrowheads="1"/>
            </p:cNvSpPr>
            <p:nvPr/>
          </p:nvSpPr>
          <p:spPr bwMode="auto">
            <a:xfrm>
              <a:off x="3475" y="1736"/>
              <a:ext cx="1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321</a:t>
              </a:r>
              <a:endParaRPr lang="en-US" sz="2400"/>
            </a:p>
          </p:txBody>
        </p:sp>
        <p:sp>
          <p:nvSpPr>
            <p:cNvPr id="17485" name="Rectangle 77"/>
            <p:cNvSpPr>
              <a:spLocks noChangeArrowheads="1"/>
            </p:cNvSpPr>
            <p:nvPr/>
          </p:nvSpPr>
          <p:spPr bwMode="auto">
            <a:xfrm>
              <a:off x="3654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6" name="Rectangle 78"/>
            <p:cNvSpPr>
              <a:spLocks noChangeArrowheads="1"/>
            </p:cNvSpPr>
            <p:nvPr/>
          </p:nvSpPr>
          <p:spPr bwMode="auto">
            <a:xfrm>
              <a:off x="3694" y="173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4</a:t>
              </a:r>
              <a:endParaRPr lang="en-US" sz="2400"/>
            </a:p>
          </p:txBody>
        </p:sp>
        <p:sp>
          <p:nvSpPr>
            <p:cNvPr id="17487" name="Rectangle 79"/>
            <p:cNvSpPr>
              <a:spLocks noChangeArrowheads="1"/>
            </p:cNvSpPr>
            <p:nvPr/>
          </p:nvSpPr>
          <p:spPr bwMode="auto">
            <a:xfrm>
              <a:off x="3754" y="1736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27</a:t>
              </a:r>
              <a:endParaRPr lang="en-US" sz="2400"/>
            </a:p>
          </p:txBody>
        </p:sp>
        <p:sp>
          <p:nvSpPr>
            <p:cNvPr id="17488" name="Rectangle 80"/>
            <p:cNvSpPr>
              <a:spLocks noChangeArrowheads="1"/>
            </p:cNvSpPr>
            <p:nvPr/>
          </p:nvSpPr>
          <p:spPr bwMode="auto">
            <a:xfrm>
              <a:off x="3873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9" name="Rectangle 81"/>
            <p:cNvSpPr>
              <a:spLocks noChangeArrowheads="1"/>
            </p:cNvSpPr>
            <p:nvPr/>
          </p:nvSpPr>
          <p:spPr bwMode="auto">
            <a:xfrm>
              <a:off x="3308" y="1874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4098</a:t>
              </a:r>
              <a:endParaRPr lang="en-US" sz="2400"/>
            </a:p>
          </p:txBody>
        </p:sp>
        <p:sp>
          <p:nvSpPr>
            <p:cNvPr id="17490" name="Rectangle 82"/>
            <p:cNvSpPr>
              <a:spLocks noChangeArrowheads="1"/>
            </p:cNvSpPr>
            <p:nvPr/>
          </p:nvSpPr>
          <p:spPr bwMode="auto">
            <a:xfrm>
              <a:off x="3547" y="1874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91" name="Rectangle 83"/>
            <p:cNvSpPr>
              <a:spLocks noChangeArrowheads="1"/>
            </p:cNvSpPr>
            <p:nvPr/>
          </p:nvSpPr>
          <p:spPr bwMode="auto">
            <a:xfrm>
              <a:off x="4081" y="1733"/>
              <a:ext cx="41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bkraemer@</a:t>
              </a:r>
              <a:endParaRPr lang="en-US" sz="2400"/>
            </a:p>
          </p:txBody>
        </p:sp>
        <p:sp>
          <p:nvSpPr>
            <p:cNvPr id="17492" name="Rectangle 84"/>
            <p:cNvSpPr>
              <a:spLocks noChangeArrowheads="1"/>
            </p:cNvSpPr>
            <p:nvPr/>
          </p:nvSpPr>
          <p:spPr bwMode="auto">
            <a:xfrm>
              <a:off x="4501" y="1733"/>
              <a:ext cx="26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marvell</a:t>
              </a:r>
              <a:endParaRPr lang="en-US" sz="2400"/>
            </a:p>
          </p:txBody>
        </p:sp>
        <p:sp>
          <p:nvSpPr>
            <p:cNvPr id="17493" name="Rectangle 85"/>
            <p:cNvSpPr>
              <a:spLocks noChangeArrowheads="1"/>
            </p:cNvSpPr>
            <p:nvPr/>
          </p:nvSpPr>
          <p:spPr bwMode="auto">
            <a:xfrm>
              <a:off x="4775" y="1733"/>
              <a:ext cx="1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.com</a:t>
              </a:r>
              <a:endParaRPr lang="en-US" sz="2400"/>
            </a:p>
          </p:txBody>
        </p:sp>
        <p:sp>
          <p:nvSpPr>
            <p:cNvPr id="17494" name="Rectangle 86"/>
            <p:cNvSpPr>
              <a:spLocks noChangeArrowheads="1"/>
            </p:cNvSpPr>
            <p:nvPr/>
          </p:nvSpPr>
          <p:spPr bwMode="auto">
            <a:xfrm>
              <a:off x="4951" y="1733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95" name="Rectangle 87"/>
            <p:cNvSpPr>
              <a:spLocks noChangeArrowheads="1"/>
            </p:cNvSpPr>
            <p:nvPr/>
          </p:nvSpPr>
          <p:spPr bwMode="auto">
            <a:xfrm>
              <a:off x="391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96" name="Line 88"/>
            <p:cNvSpPr>
              <a:spLocks noChangeShapeType="1"/>
            </p:cNvSpPr>
            <p:nvPr/>
          </p:nvSpPr>
          <p:spPr bwMode="auto">
            <a:xfrm>
              <a:off x="391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Line 89"/>
            <p:cNvSpPr>
              <a:spLocks noChangeShapeType="1"/>
            </p:cNvSpPr>
            <p:nvPr/>
          </p:nvSpPr>
          <p:spPr bwMode="auto">
            <a:xfrm>
              <a:off x="391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Rectangle 90"/>
            <p:cNvSpPr>
              <a:spLocks noChangeArrowheads="1"/>
            </p:cNvSpPr>
            <p:nvPr/>
          </p:nvSpPr>
          <p:spPr bwMode="auto">
            <a:xfrm>
              <a:off x="394" y="1728"/>
              <a:ext cx="92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99" name="Line 91"/>
            <p:cNvSpPr>
              <a:spLocks noChangeShapeType="1"/>
            </p:cNvSpPr>
            <p:nvPr/>
          </p:nvSpPr>
          <p:spPr bwMode="auto">
            <a:xfrm>
              <a:off x="394" y="1728"/>
              <a:ext cx="9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Rectangle 92"/>
            <p:cNvSpPr>
              <a:spLocks noChangeArrowheads="1"/>
            </p:cNvSpPr>
            <p:nvPr/>
          </p:nvSpPr>
          <p:spPr bwMode="auto">
            <a:xfrm>
              <a:off x="1318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1" name="Line 93"/>
            <p:cNvSpPr>
              <a:spLocks noChangeShapeType="1"/>
            </p:cNvSpPr>
            <p:nvPr/>
          </p:nvSpPr>
          <p:spPr bwMode="auto">
            <a:xfrm>
              <a:off x="1318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Line 94"/>
            <p:cNvSpPr>
              <a:spLocks noChangeShapeType="1"/>
            </p:cNvSpPr>
            <p:nvPr/>
          </p:nvSpPr>
          <p:spPr bwMode="auto">
            <a:xfrm>
              <a:off x="1318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Rectangle 95"/>
            <p:cNvSpPr>
              <a:spLocks noChangeArrowheads="1"/>
            </p:cNvSpPr>
            <p:nvPr/>
          </p:nvSpPr>
          <p:spPr bwMode="auto">
            <a:xfrm>
              <a:off x="1321" y="1728"/>
              <a:ext cx="87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4" name="Line 96"/>
            <p:cNvSpPr>
              <a:spLocks noChangeShapeType="1"/>
            </p:cNvSpPr>
            <p:nvPr/>
          </p:nvSpPr>
          <p:spPr bwMode="auto">
            <a:xfrm>
              <a:off x="1321" y="1728"/>
              <a:ext cx="8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Rectangle 97"/>
            <p:cNvSpPr>
              <a:spLocks noChangeArrowheads="1"/>
            </p:cNvSpPr>
            <p:nvPr/>
          </p:nvSpPr>
          <p:spPr bwMode="auto">
            <a:xfrm>
              <a:off x="2191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6" name="Line 98"/>
            <p:cNvSpPr>
              <a:spLocks noChangeShapeType="1"/>
            </p:cNvSpPr>
            <p:nvPr/>
          </p:nvSpPr>
          <p:spPr bwMode="auto">
            <a:xfrm>
              <a:off x="2191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Line 99"/>
            <p:cNvSpPr>
              <a:spLocks noChangeShapeType="1"/>
            </p:cNvSpPr>
            <p:nvPr/>
          </p:nvSpPr>
          <p:spPr bwMode="auto">
            <a:xfrm>
              <a:off x="2191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Rectangle 100"/>
            <p:cNvSpPr>
              <a:spLocks noChangeArrowheads="1"/>
            </p:cNvSpPr>
            <p:nvPr/>
          </p:nvSpPr>
          <p:spPr bwMode="auto">
            <a:xfrm>
              <a:off x="2195" y="1728"/>
              <a:ext cx="107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9" name="Line 101"/>
            <p:cNvSpPr>
              <a:spLocks noChangeShapeType="1"/>
            </p:cNvSpPr>
            <p:nvPr/>
          </p:nvSpPr>
          <p:spPr bwMode="auto">
            <a:xfrm>
              <a:off x="2195" y="1728"/>
              <a:ext cx="10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Rectangle 102"/>
            <p:cNvSpPr>
              <a:spLocks noChangeArrowheads="1"/>
            </p:cNvSpPr>
            <p:nvPr/>
          </p:nvSpPr>
          <p:spPr bwMode="auto">
            <a:xfrm>
              <a:off x="3266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1" name="Line 103"/>
            <p:cNvSpPr>
              <a:spLocks noChangeShapeType="1"/>
            </p:cNvSpPr>
            <p:nvPr/>
          </p:nvSpPr>
          <p:spPr bwMode="auto">
            <a:xfrm>
              <a:off x="3266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Line 104"/>
            <p:cNvSpPr>
              <a:spLocks noChangeShapeType="1"/>
            </p:cNvSpPr>
            <p:nvPr/>
          </p:nvSpPr>
          <p:spPr bwMode="auto">
            <a:xfrm>
              <a:off x="3266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Rectangle 105"/>
            <p:cNvSpPr>
              <a:spLocks noChangeArrowheads="1"/>
            </p:cNvSpPr>
            <p:nvPr/>
          </p:nvSpPr>
          <p:spPr bwMode="auto">
            <a:xfrm>
              <a:off x="3270" y="1728"/>
              <a:ext cx="76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4" name="Line 106"/>
            <p:cNvSpPr>
              <a:spLocks noChangeShapeType="1"/>
            </p:cNvSpPr>
            <p:nvPr/>
          </p:nvSpPr>
          <p:spPr bwMode="auto">
            <a:xfrm>
              <a:off x="3270" y="1728"/>
              <a:ext cx="76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Rectangle 107"/>
            <p:cNvSpPr>
              <a:spLocks noChangeArrowheads="1"/>
            </p:cNvSpPr>
            <p:nvPr/>
          </p:nvSpPr>
          <p:spPr bwMode="auto">
            <a:xfrm>
              <a:off x="4039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6" name="Line 108"/>
            <p:cNvSpPr>
              <a:spLocks noChangeShapeType="1"/>
            </p:cNvSpPr>
            <p:nvPr/>
          </p:nvSpPr>
          <p:spPr bwMode="auto">
            <a:xfrm>
              <a:off x="4039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Line 109"/>
            <p:cNvSpPr>
              <a:spLocks noChangeShapeType="1"/>
            </p:cNvSpPr>
            <p:nvPr/>
          </p:nvSpPr>
          <p:spPr bwMode="auto">
            <a:xfrm>
              <a:off x="4039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Rectangle 110"/>
            <p:cNvSpPr>
              <a:spLocks noChangeArrowheads="1"/>
            </p:cNvSpPr>
            <p:nvPr/>
          </p:nvSpPr>
          <p:spPr bwMode="auto">
            <a:xfrm>
              <a:off x="4042" y="1728"/>
              <a:ext cx="103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9" name="Line 111"/>
            <p:cNvSpPr>
              <a:spLocks noChangeShapeType="1"/>
            </p:cNvSpPr>
            <p:nvPr/>
          </p:nvSpPr>
          <p:spPr bwMode="auto">
            <a:xfrm>
              <a:off x="4042" y="1728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Rectangle 112"/>
            <p:cNvSpPr>
              <a:spLocks noChangeArrowheads="1"/>
            </p:cNvSpPr>
            <p:nvPr/>
          </p:nvSpPr>
          <p:spPr bwMode="auto">
            <a:xfrm>
              <a:off x="5080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1" name="Line 113"/>
            <p:cNvSpPr>
              <a:spLocks noChangeShapeType="1"/>
            </p:cNvSpPr>
            <p:nvPr/>
          </p:nvSpPr>
          <p:spPr bwMode="auto">
            <a:xfrm>
              <a:off x="5080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114"/>
            <p:cNvSpPr>
              <a:spLocks noChangeShapeType="1"/>
            </p:cNvSpPr>
            <p:nvPr/>
          </p:nvSpPr>
          <p:spPr bwMode="auto">
            <a:xfrm>
              <a:off x="5080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Rectangle 115"/>
            <p:cNvSpPr>
              <a:spLocks noChangeArrowheads="1"/>
            </p:cNvSpPr>
            <p:nvPr/>
          </p:nvSpPr>
          <p:spPr bwMode="auto">
            <a:xfrm>
              <a:off x="391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4" name="Line 116"/>
            <p:cNvSpPr>
              <a:spLocks noChangeShapeType="1"/>
            </p:cNvSpPr>
            <p:nvPr/>
          </p:nvSpPr>
          <p:spPr bwMode="auto">
            <a:xfrm>
              <a:off x="391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Rectangle 117"/>
            <p:cNvSpPr>
              <a:spLocks noChangeArrowheads="1"/>
            </p:cNvSpPr>
            <p:nvPr/>
          </p:nvSpPr>
          <p:spPr bwMode="auto">
            <a:xfrm>
              <a:off x="1318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6" name="Line 118"/>
            <p:cNvSpPr>
              <a:spLocks noChangeShapeType="1"/>
            </p:cNvSpPr>
            <p:nvPr/>
          </p:nvSpPr>
          <p:spPr bwMode="auto">
            <a:xfrm>
              <a:off x="1318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Rectangle 119"/>
            <p:cNvSpPr>
              <a:spLocks noChangeArrowheads="1"/>
            </p:cNvSpPr>
            <p:nvPr/>
          </p:nvSpPr>
          <p:spPr bwMode="auto">
            <a:xfrm>
              <a:off x="2191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8" name="Line 120"/>
            <p:cNvSpPr>
              <a:spLocks noChangeShapeType="1"/>
            </p:cNvSpPr>
            <p:nvPr/>
          </p:nvSpPr>
          <p:spPr bwMode="auto">
            <a:xfrm>
              <a:off x="2191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Rectangle 121"/>
            <p:cNvSpPr>
              <a:spLocks noChangeArrowheads="1"/>
            </p:cNvSpPr>
            <p:nvPr/>
          </p:nvSpPr>
          <p:spPr bwMode="auto">
            <a:xfrm>
              <a:off x="3266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0" name="Line 122"/>
            <p:cNvSpPr>
              <a:spLocks noChangeShapeType="1"/>
            </p:cNvSpPr>
            <p:nvPr/>
          </p:nvSpPr>
          <p:spPr bwMode="auto">
            <a:xfrm>
              <a:off x="3266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Rectangle 123"/>
            <p:cNvSpPr>
              <a:spLocks noChangeArrowheads="1"/>
            </p:cNvSpPr>
            <p:nvPr/>
          </p:nvSpPr>
          <p:spPr bwMode="auto">
            <a:xfrm>
              <a:off x="4039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2" name="Line 124"/>
            <p:cNvSpPr>
              <a:spLocks noChangeShapeType="1"/>
            </p:cNvSpPr>
            <p:nvPr/>
          </p:nvSpPr>
          <p:spPr bwMode="auto">
            <a:xfrm>
              <a:off x="4039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" name="Rectangle 125"/>
            <p:cNvSpPr>
              <a:spLocks noChangeArrowheads="1"/>
            </p:cNvSpPr>
            <p:nvPr/>
          </p:nvSpPr>
          <p:spPr bwMode="auto">
            <a:xfrm>
              <a:off x="5080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4" name="Line 126"/>
            <p:cNvSpPr>
              <a:spLocks noChangeShapeType="1"/>
            </p:cNvSpPr>
            <p:nvPr/>
          </p:nvSpPr>
          <p:spPr bwMode="auto">
            <a:xfrm>
              <a:off x="5080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5" name="Line 171"/>
            <p:cNvSpPr>
              <a:spLocks noChangeShapeType="1"/>
            </p:cNvSpPr>
            <p:nvPr/>
          </p:nvSpPr>
          <p:spPr bwMode="auto">
            <a:xfrm>
              <a:off x="4042" y="2145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6" name="Line 268"/>
            <p:cNvSpPr>
              <a:spLocks noChangeShapeType="1"/>
            </p:cNvSpPr>
            <p:nvPr/>
          </p:nvSpPr>
          <p:spPr bwMode="auto">
            <a:xfrm>
              <a:off x="384" y="2145"/>
              <a:ext cx="47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58D57AAF-B26E-439C-8091-4BE4566655B4}" type="slidenum">
              <a:rPr lang="en-US" sz="1200" b="0" smtClean="0"/>
              <a:pPr/>
              <a:t>10</a:t>
            </a:fld>
            <a:endParaRPr lang="en-US" sz="1200" b="0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30275"/>
            <a:ext cx="7772400" cy="822325"/>
          </a:xfrm>
        </p:spPr>
        <p:txBody>
          <a:bodyPr/>
          <a:lstStyle/>
          <a:p>
            <a:r>
              <a:rPr lang="en-US" dirty="0" smtClean="0"/>
              <a:t>802.11 Appointments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989138"/>
            <a:ext cx="8994775" cy="4114800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WG Secretary – Stephen McCann</a:t>
            </a:r>
          </a:p>
          <a:p>
            <a:pPr>
              <a:defRPr/>
            </a:pPr>
            <a:r>
              <a:rPr lang="en-US" sz="2600" dirty="0" smtClean="0"/>
              <a:t>Treasurer – Jon Rosdahl</a:t>
            </a:r>
          </a:p>
          <a:p>
            <a:pPr>
              <a:defRPr/>
            </a:pPr>
            <a:r>
              <a:rPr lang="en-US" sz="2600" dirty="0" smtClean="0"/>
              <a:t>Publicity – Stephen McCann</a:t>
            </a:r>
          </a:p>
          <a:p>
            <a:pPr>
              <a:defRPr/>
            </a:pPr>
            <a:r>
              <a:rPr lang="en-US" sz="2600" dirty="0" smtClean="0"/>
              <a:t>ANA Authority – Adrian Stephens</a:t>
            </a:r>
          </a:p>
          <a:p>
            <a:pPr>
              <a:defRPr/>
            </a:pPr>
            <a:r>
              <a:rPr lang="en-US" sz="2600" dirty="0" smtClean="0"/>
              <a:t>WG Technical Editors – Adrian Stephens, Peter Ecclesine</a:t>
            </a:r>
            <a:endParaRPr lang="en-US" sz="2600" dirty="0"/>
          </a:p>
          <a:p>
            <a:pPr marL="0" indent="0">
              <a:buFontTx/>
              <a:buNone/>
              <a:defRPr/>
            </a:pPr>
            <a:endParaRPr lang="en-US" sz="2600" dirty="0" smtClean="0"/>
          </a:p>
        </p:txBody>
      </p:sp>
      <p:sp>
        <p:nvSpPr>
          <p:cNvPr id="74758" name="Text Box 5"/>
          <p:cNvSpPr txBox="1">
            <a:spLocks noChangeArrowheads="1"/>
          </p:cNvSpPr>
          <p:nvPr/>
        </p:nvSpPr>
        <p:spPr bwMode="auto">
          <a:xfrm>
            <a:off x="86665" y="601663"/>
            <a:ext cx="38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Monday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4.1.2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Goals for January 2014 Meeting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sz="1800" dirty="0">
              <a:latin typeface="Times New Roman" charset="0"/>
              <a:ea typeface="MS PGothic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charset="0"/>
                <a:ea typeface="MS PGothic" charset="0"/>
              </a:rPr>
              <a:t>Proposal Merge </a:t>
            </a:r>
          </a:p>
          <a:p>
            <a:pPr>
              <a:defRPr/>
            </a:pPr>
            <a:endParaRPr lang="en-US" sz="2800" dirty="0">
              <a:latin typeface="Times New Roman" charset="0"/>
              <a:ea typeface="MS PGothic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charset="0"/>
                <a:ea typeface="MS PGothic" charset="0"/>
              </a:rPr>
              <a:t>Draft Specification for 60GHz</a:t>
            </a:r>
          </a:p>
          <a:p>
            <a:pPr>
              <a:defRPr/>
            </a:pPr>
            <a:endParaRPr lang="en-US" sz="2800" dirty="0">
              <a:latin typeface="Times New Roman" charset="0"/>
              <a:ea typeface="MS PGothic" charset="0"/>
            </a:endParaRPr>
          </a:p>
          <a:p>
            <a:pPr>
              <a:defRPr/>
            </a:pPr>
            <a:r>
              <a:rPr lang="en-US" sz="2800" dirty="0" smtClean="0">
                <a:latin typeface="Times New Roman" charset="0"/>
                <a:ea typeface="MS PGothic" charset="0"/>
              </a:rPr>
              <a:t>New Submission for 45GHz</a:t>
            </a:r>
          </a:p>
          <a:p>
            <a:pPr>
              <a:defRPr/>
            </a:pPr>
            <a:endParaRPr lang="en-US" sz="2800" dirty="0">
              <a:latin typeface="Times New Roman" charset="0"/>
              <a:ea typeface="MS PGothic" charset="0"/>
            </a:endParaRP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76B21BAE-1DED-9E43-866B-E77ED89FC7BA}" type="slidenum">
              <a:rPr lang="en-US"/>
              <a:pPr/>
              <a:t>100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11-13/1474r0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7012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MS PGothic" charset="0"/>
              </a:rPr>
              <a:t>Conference call times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MS PGothic" charset="0"/>
              </a:rPr>
              <a:t>December 19, 2013 ET 7pm</a:t>
            </a: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Beijing Time: December 20, 2013 8am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512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8C123B42-60F4-2B40-9089-14838E70E7EE}" type="slidenum">
              <a:rPr lang="en-US"/>
              <a:pPr/>
              <a:t>101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11-13/1474r0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089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Bruce Kraemer, Marvell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102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/>
              <a:t>TGak</a:t>
            </a:r>
            <a:r>
              <a:rPr lang="en-GB" sz="3600" dirty="0" smtClean="0"/>
              <a:t> November Closing Report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2013-11-14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/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797968"/>
                <a:gridCol w="1224136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Donald 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Eastlake, 3</a:t>
                      </a:r>
                      <a:r>
                        <a:rPr lang="en-US" sz="1600" b="0" baseline="30000" dirty="0" smtClean="0">
                          <a:effectLst/>
                          <a:latin typeface="Times New Roman"/>
                          <a:ea typeface="Times New Roman"/>
                        </a:rPr>
                        <a:t>rd</a:t>
                      </a:r>
                      <a:r>
                        <a:rPr lang="en-US" sz="16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11-13/1460r0 by Donald Eastlake, Huawei Technologies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738368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Bruce Kraemer, Marvell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103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lnSpc>
                <a:spcPct val="12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AK at the IEEE 802.11 Meeting, November 2013, held in Dallas, Texas.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11-13/1460r0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42393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80112" y="6475413"/>
            <a:ext cx="2962226" cy="26595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Bruce Kraemer, Marvell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000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Adopted the solution to the sub-setting problem in 1</a:t>
            </a:r>
            <a:r>
              <a:rPr lang="en-US" dirty="0" smtClean="0"/>
              <a:t>1</a:t>
            </a:r>
            <a:r>
              <a:rPr lang="en-US" dirty="0"/>
              <a:t>-13/</a:t>
            </a:r>
            <a:r>
              <a:rPr lang="en-US" dirty="0" smtClean="0"/>
              <a:t>526r3.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 smtClean="0"/>
              <a:t>Adopted a timeline.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Received, discussed, and in some cases produced the </a:t>
            </a:r>
            <a:r>
              <a:rPr lang="en-GB" dirty="0"/>
              <a:t>submissions </a:t>
            </a:r>
            <a:r>
              <a:rPr lang="en-GB" dirty="0" smtClean="0"/>
              <a:t>listed on next page.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Met jointly with </a:t>
            </a:r>
            <a:r>
              <a:rPr lang="en-GB" dirty="0" smtClean="0"/>
              <a:t>802.1 Thursday morning.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There were no objections to </a:t>
            </a:r>
            <a:r>
              <a:rPr lang="en-GB" dirty="0"/>
              <a:t>solution </a:t>
            </a:r>
            <a:r>
              <a:rPr lang="en-GB" dirty="0" smtClean="0"/>
              <a:t>the tagging problem in 13/1216r0, either in 11ak or at the joint meeting.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The minutes of this </a:t>
            </a:r>
            <a:r>
              <a:rPr lang="en-GB" dirty="0" err="1"/>
              <a:t>TGak</a:t>
            </a:r>
            <a:r>
              <a:rPr lang="en-GB" dirty="0"/>
              <a:t> meeting will be in 11-13</a:t>
            </a:r>
            <a:r>
              <a:rPr lang="en-GB" dirty="0" smtClean="0"/>
              <a:t>/1463 </a:t>
            </a:r>
            <a:r>
              <a:rPr lang="en-GB" dirty="0"/>
              <a:t>and an annotated agenda is in 11-13</a:t>
            </a:r>
            <a:r>
              <a:rPr lang="en-GB" dirty="0" smtClean="0"/>
              <a:t>/1271.</a:t>
            </a:r>
            <a:endParaRPr lang="en-GB" sz="1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11-13/1460r0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37193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Bruce Kraemer, Marvell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Presentations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</a:t>
            </a:r>
            <a:r>
              <a:rPr lang="en-GB" sz="2200" dirty="0" smtClean="0"/>
              <a:t>0952, </a:t>
            </a:r>
            <a:r>
              <a:rPr lang="en-GB" sz="2200" dirty="0"/>
              <a:t>“Stacking Tags in LLC Media”</a:t>
            </a:r>
            <a:r>
              <a:rPr lang="en-US" sz="2200" dirty="0"/>
              <a:t>, Norm Finn (</a:t>
            </a:r>
            <a:r>
              <a:rPr lang="en-US" sz="2200" dirty="0" smtClean="0"/>
              <a:t>Cisco)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</a:t>
            </a:r>
            <a:r>
              <a:rPr lang="en-GB" sz="2200" dirty="0" smtClean="0"/>
              <a:t>1216, </a:t>
            </a:r>
            <a:r>
              <a:rPr lang="en-GB" sz="2200" dirty="0"/>
              <a:t>“Tag Solution – Proposal 2”, Mark Hamilton (</a:t>
            </a:r>
            <a:r>
              <a:rPr lang="en-GB" sz="2200" dirty="0" err="1"/>
              <a:t>Spectralink</a:t>
            </a:r>
            <a:r>
              <a:rPr lang="en-GB" sz="2200" dirty="0" smtClean="0"/>
              <a:t>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</a:t>
            </a:r>
            <a:r>
              <a:rPr lang="en-GB" sz="2200" dirty="0" smtClean="0"/>
              <a:t>0693, </a:t>
            </a:r>
            <a:r>
              <a:rPr lang="en-GB" sz="2200" dirty="0"/>
              <a:t>“</a:t>
            </a:r>
            <a:r>
              <a:rPr lang="en-US" sz="2200" dirty="0"/>
              <a:t>Comparison of Receiver Subset Techniques</a:t>
            </a:r>
            <a:r>
              <a:rPr lang="en-GB" sz="2200" dirty="0"/>
              <a:t>”, Norm Finn (Cisco</a:t>
            </a:r>
            <a:r>
              <a:rPr lang="en-GB" sz="2200" dirty="0" smtClean="0"/>
              <a:t>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</a:t>
            </a:r>
            <a:r>
              <a:rPr lang="en-GB" sz="2200" dirty="0" smtClean="0"/>
              <a:t>0562, </a:t>
            </a:r>
            <a:r>
              <a:rPr lang="en-GB" sz="2200" dirty="0"/>
              <a:t>“Sub-Setting”, Donald Eastlake (Huawei)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sz="2200" dirty="0" smtClean="0"/>
              <a:t>13</a:t>
            </a:r>
            <a:r>
              <a:rPr lang="en-GB" sz="2200" dirty="0"/>
              <a:t>/1453r0, “Testing 802.1Qbz consensus for LLC media”, Norm Finn (Cisco</a:t>
            </a:r>
            <a:r>
              <a:rPr lang="en-GB" sz="2200" dirty="0" smtClean="0"/>
              <a:t>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200" dirty="0" smtClean="0"/>
              <a:t>13</a:t>
            </a:r>
            <a:r>
              <a:rPr lang="en-US" sz="2200" dirty="0"/>
              <a:t>/1458r0, “The use of 802.11 Timing Measurement with P802.1AS in the context of P802.11ak”, Kevin B. Stanton (</a:t>
            </a:r>
            <a:r>
              <a:rPr lang="en-US" sz="2200" dirty="0" smtClean="0"/>
              <a:t>Intel)</a:t>
            </a:r>
            <a:endParaRPr lang="en-GB" sz="2200" dirty="0" smtClean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endParaRPr lang="en-GB" sz="2200" dirty="0"/>
          </a:p>
          <a:p>
            <a:pPr marL="457200" lvl="1" indent="0"/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11-13/1460r0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77297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Bruce Kraemer, Marvell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/>
              <a:t>Decided to hold 1 hour teleconferences, to be joint with 802.1Qbz if mutually convenient, on </a:t>
            </a:r>
            <a:r>
              <a:rPr lang="en-US" sz="2200" dirty="0"/>
              <a:t>Monday, </a:t>
            </a:r>
            <a:r>
              <a:rPr lang="en-US" sz="2200" dirty="0" err="1" smtClean="0"/>
              <a:t>Nopvember</a:t>
            </a:r>
            <a:r>
              <a:rPr lang="en-US" sz="2200" dirty="0" smtClean="0"/>
              <a:t> 25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December 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and January 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at </a:t>
            </a:r>
            <a:r>
              <a:rPr lang="en-US" sz="2200" dirty="0"/>
              <a:t>5pm Eastern US time</a:t>
            </a:r>
            <a:r>
              <a:rPr lang="en-GB" sz="22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November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Adopt a Draft 0.1 covering the sub-setting and tagging problems.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 and discuss technical presentations.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802.1Qbz.</a:t>
            </a:r>
          </a:p>
          <a:p>
            <a:pPr marL="457200" lvl="1" indent="0"/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11-13/1460r0 by Donald Eastlake, Huawei Technologies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526672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107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2013-11-15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/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Document" r:id="rId4" imgW="8146441" imgH="2306477" progId="Word.Document.8">
                  <p:embed/>
                </p:oleObj>
              </mc:Choice>
              <mc:Fallback>
                <p:oleObj name="Document" r:id="rId4" imgW="8146441" imgH="23064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11-13/1428r1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7171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108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November 2013, Dallas,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11-13/1428r1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762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109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544715"/>
          </a:xfrm>
        </p:spPr>
        <p:txBody>
          <a:bodyPr/>
          <a:lstStyle/>
          <a:p>
            <a:r>
              <a:rPr lang="en-GB" sz="2000" dirty="0" smtClean="0"/>
              <a:t>Technical presentations</a:t>
            </a:r>
          </a:p>
          <a:p>
            <a:r>
              <a:rPr lang="en-GB" sz="2000" dirty="0" smtClean="0"/>
              <a:t>Architecture</a:t>
            </a:r>
            <a:endParaRPr lang="en-GB" sz="2000" dirty="0"/>
          </a:p>
          <a:p>
            <a:pPr lvl="2"/>
            <a:r>
              <a:rPr lang="pt-BR" dirty="0"/>
              <a:t>11-13-0788r2	</a:t>
            </a:r>
            <a:r>
              <a:rPr lang="en-GB" dirty="0"/>
              <a:t>Transaction Protocol Architecture</a:t>
            </a:r>
          </a:p>
          <a:p>
            <a:pPr lvl="2"/>
            <a:r>
              <a:rPr lang="en-GB" dirty="0"/>
              <a:t>11-13-1403r0 	Service discovery architecture</a:t>
            </a:r>
          </a:p>
          <a:p>
            <a:pPr lvl="2"/>
            <a:r>
              <a:rPr lang="en-GB" dirty="0"/>
              <a:t>11-13-1091r3	Protocol Architecture of 802.11aq</a:t>
            </a:r>
            <a:endParaRPr lang="pt-BR" dirty="0"/>
          </a:p>
          <a:p>
            <a:r>
              <a:rPr lang="en-GB" dirty="0" smtClean="0"/>
              <a:t>Protocol</a:t>
            </a:r>
            <a:endParaRPr lang="pt-BR" dirty="0"/>
          </a:p>
          <a:p>
            <a:pPr lvl="2"/>
            <a:r>
              <a:rPr lang="en-GB" dirty="0"/>
              <a:t>11-13-1415r0	Service Discovery with Association</a:t>
            </a:r>
          </a:p>
          <a:p>
            <a:pPr lvl="2"/>
            <a:r>
              <a:rPr lang="pt-BR" dirty="0" smtClean="0"/>
              <a:t>11-13-1396r3</a:t>
            </a:r>
            <a:r>
              <a:rPr lang="pt-BR" dirty="0"/>
              <a:t>	</a:t>
            </a:r>
            <a:r>
              <a:rPr lang="en-GB" dirty="0"/>
              <a:t>Frame Formats for PAM</a:t>
            </a:r>
          </a:p>
          <a:p>
            <a:pPr lvl="2"/>
            <a:r>
              <a:rPr lang="pt-BR" dirty="0"/>
              <a:t>11-13-1384r2 	</a:t>
            </a:r>
            <a:r>
              <a:rPr lang="en-GB" dirty="0"/>
              <a:t>Service Transaction Protocol</a:t>
            </a:r>
          </a:p>
          <a:p>
            <a:r>
              <a:rPr lang="en-GB" sz="2000" dirty="0" smtClean="0"/>
              <a:t>Requirements</a:t>
            </a:r>
            <a:endParaRPr lang="en-GB" sz="1800" dirty="0" smtClean="0"/>
          </a:p>
          <a:p>
            <a:pPr lvl="2"/>
            <a:r>
              <a:rPr lang="en-GB" dirty="0" smtClean="0"/>
              <a:t>11-13-1435r2	Essential Requirements</a:t>
            </a:r>
          </a:p>
          <a:p>
            <a:r>
              <a:rPr lang="en-GB" sz="2000" dirty="0" smtClean="0"/>
              <a:t>Teleconference: </a:t>
            </a:r>
            <a:r>
              <a:rPr lang="en-GB" sz="2000" dirty="0"/>
              <a:t>7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January 2014 , 10:00 ET</a:t>
            </a:r>
          </a:p>
          <a:p>
            <a:r>
              <a:rPr lang="en-GB" sz="2000" dirty="0" smtClean="0"/>
              <a:t>Plans for January 2014</a:t>
            </a:r>
            <a:endParaRPr lang="en-GB" sz="1800" dirty="0" smtClean="0"/>
          </a:p>
          <a:p>
            <a:pPr lvl="1"/>
            <a:r>
              <a:rPr lang="en-GB" sz="1800" dirty="0"/>
              <a:t>Continued technical presentations</a:t>
            </a:r>
          </a:p>
          <a:p>
            <a:pPr lvl="1"/>
            <a:r>
              <a:rPr lang="en-GB" sz="1800" dirty="0" smtClean="0"/>
              <a:t>Call for normative text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11-13/1428r1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317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208235"/>
              </p:ext>
            </p:extLst>
          </p:nvPr>
        </p:nvGraphicFramePr>
        <p:xfrm>
          <a:off x="609600" y="762000"/>
          <a:ext cx="7924800" cy="5052076"/>
        </p:xfrm>
        <a:graphic>
          <a:graphicData uri="http://schemas.openxmlformats.org/drawingml/2006/table">
            <a:tbl>
              <a:tblPr/>
              <a:tblGrid>
                <a:gridCol w="762000"/>
                <a:gridCol w="1066800"/>
                <a:gridCol w="3810000"/>
                <a:gridCol w="2286000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 High Throughput (&lt;6 GHz bands)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Aboul-Magd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TV Whitespace bands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HEW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WLAN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5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HEW SG November 2013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301875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5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301875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11-13/1476r0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147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HEW SG for the November 2013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11-13/1476r0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52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dirty="0" smtClean="0"/>
              <a:t>Work 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144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Yet another meeting with 40+ submissions: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Evaluation Methodologies, Simulation Scenarios, and Channel Models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MAC/PHY Technologies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PAR proposals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Discussed the WFA feedback on prioritization of the usage cases and approved a liaison letter back to WFA.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hlinkClick r:id="rId3"/>
              </a:rPr>
              <a:t>https://mentor.ieee.org/802.11/dcn/13/11-13-1422-01-00ac-p802-11ac-press-release.doc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Started the discussion on the PAR. </a:t>
            </a:r>
          </a:p>
          <a:p>
            <a:pPr>
              <a:defRPr/>
            </a:pPr>
            <a:r>
              <a:rPr lang="en-US" dirty="0" smtClean="0"/>
              <a:t>The SG agenda is available at: </a:t>
            </a:r>
            <a:r>
              <a:rPr lang="en-US" dirty="0" smtClean="0">
                <a:hlinkClick r:id="rId4"/>
              </a:rPr>
              <a:t>https://mentor.ieee.org/802.11/dcn/13/11-13-1263-05-0hew-hew-sg-november-2013-meeting-agenda.ppt</a:t>
            </a:r>
            <a:r>
              <a:rPr lang="en-US" dirty="0" smtClean="0"/>
              <a:t> </a:t>
            </a: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sym typeface="Wingdings" pitchFamily="2" charset="2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11-13/1476r0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716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2013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2800" dirty="0" smtClean="0"/>
              <a:t>Progress the work on the PAR and 5C.</a:t>
            </a: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11-13/1476r0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337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Timeline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May 2013</a:t>
            </a:r>
          </a:p>
          <a:p>
            <a:pPr lvl="1"/>
            <a:r>
              <a:rPr lang="en-US" sz="1800" dirty="0" smtClean="0"/>
              <a:t>Initial meeting</a:t>
            </a:r>
          </a:p>
          <a:p>
            <a:r>
              <a:rPr lang="en-US" sz="2000" dirty="0" smtClean="0"/>
              <a:t>July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SG Extension</a:t>
            </a:r>
          </a:p>
          <a:p>
            <a:r>
              <a:rPr lang="en-US" sz="2000" dirty="0" smtClean="0"/>
              <a:t>Sept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r>
              <a:rPr lang="en-US" sz="2000" dirty="0" smtClean="0"/>
              <a:t>Nov 2013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Initial PAR and 5C </a:t>
            </a:r>
          </a:p>
          <a:p>
            <a:pPr lvl="1"/>
            <a:r>
              <a:rPr lang="en-US" sz="1800" dirty="0" smtClean="0"/>
              <a:t>SG Extension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Jan 2014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Final version of PAR and 5C</a:t>
            </a:r>
          </a:p>
          <a:p>
            <a:pPr lvl="1"/>
            <a:r>
              <a:rPr lang="en-US" sz="1800" dirty="0" smtClean="0"/>
              <a:t>WG Approval</a:t>
            </a:r>
          </a:p>
          <a:p>
            <a:r>
              <a:rPr lang="en-US" sz="2000" dirty="0" smtClean="0"/>
              <a:t>March 2014</a:t>
            </a:r>
          </a:p>
          <a:p>
            <a:pPr lvl="1"/>
            <a:r>
              <a:rPr lang="en-US" sz="1800" dirty="0" smtClean="0"/>
              <a:t>Presentations</a:t>
            </a:r>
          </a:p>
          <a:p>
            <a:pPr lvl="1"/>
            <a:r>
              <a:rPr lang="en-US" sz="1800" dirty="0" smtClean="0"/>
              <a:t>EC Approval</a:t>
            </a:r>
          </a:p>
          <a:p>
            <a:r>
              <a:rPr lang="en-US" sz="2400" dirty="0" smtClean="0"/>
              <a:t>May-June 2014</a:t>
            </a:r>
          </a:p>
          <a:p>
            <a:pPr lvl="1"/>
            <a:r>
              <a:rPr lang="en-US" sz="2000" dirty="0" err="1" smtClean="0"/>
              <a:t>Nescom</a:t>
            </a:r>
            <a:r>
              <a:rPr lang="en-US" sz="2000" dirty="0" smtClean="0"/>
              <a:t> approval</a:t>
            </a:r>
          </a:p>
          <a:p>
            <a:r>
              <a:rPr lang="en-US" sz="2400" dirty="0" smtClean="0"/>
              <a:t>July 2014</a:t>
            </a:r>
          </a:p>
          <a:p>
            <a:pPr lvl="1"/>
            <a:r>
              <a:rPr lang="en-US" sz="2000" dirty="0" smtClean="0"/>
              <a:t>TG starts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11-13/1476r0 by Osama Aboul-Magd (Huawei Technologies)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433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December 4	10:00 -12:00 ET</a:t>
            </a:r>
          </a:p>
          <a:p>
            <a:r>
              <a:rPr lang="en-US" dirty="0" smtClean="0"/>
              <a:t>December 18	20:00 – 22:00 ET</a:t>
            </a:r>
          </a:p>
          <a:p>
            <a:r>
              <a:rPr lang="en-US" dirty="0" smtClean="0"/>
              <a:t>January 8		10:00 – 12:00 ET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11-13/1476r0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980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Bruce Kraemer, Marvell</a:t>
            </a:r>
            <a:endParaRPr lang="en-US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Liaison Report for </a:t>
            </a:r>
            <a:r>
              <a:rPr lang="en-US" dirty="0" err="1" smtClean="0"/>
              <a:t>OmniRAN</a:t>
            </a:r>
            <a:r>
              <a:rPr lang="en-US" dirty="0" smtClean="0"/>
              <a:t> EC SG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/>
          </p:nvPr>
        </p:nvGraphicFramePr>
        <p:xfrm>
          <a:off x="533400" y="2565400"/>
          <a:ext cx="8231188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9" name="Document" r:id="rId4" imgW="8255000" imgH="1968500" progId="Word.Document.8">
                  <p:embed/>
                </p:oleObj>
              </mc:Choice>
              <mc:Fallback>
                <p:oleObj name="Document" r:id="rId4" imgW="8255000" imgH="1968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65400"/>
                        <a:ext cx="8231188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11-13/1442r0 by Michael Montemurro,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564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Activity in Dallas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OmniRAN</a:t>
            </a:r>
            <a:r>
              <a:rPr lang="en-US" dirty="0" smtClean="0"/>
              <a:t> delivered a PAR proposal to the EC.</a:t>
            </a:r>
          </a:p>
          <a:p>
            <a:pPr lvl="1"/>
            <a:r>
              <a:rPr lang="en-US" dirty="0" smtClean="0"/>
              <a:t>Reviewed and responded to 44 comments on the PAR and 5C proposal.</a:t>
            </a:r>
          </a:p>
          <a:p>
            <a:r>
              <a:rPr lang="en-US" dirty="0" smtClean="0"/>
              <a:t>Final PAR proposal for consideration in the closing EC Closing Plenary</a:t>
            </a:r>
          </a:p>
          <a:p>
            <a:pPr lvl="1"/>
            <a:r>
              <a:rPr lang="en-US" dirty="0"/>
              <a:t>Since an approved project will not begin until March 2014, </a:t>
            </a:r>
            <a:r>
              <a:rPr lang="en-US" dirty="0" err="1"/>
              <a:t>OmniRAN</a:t>
            </a:r>
            <a:r>
              <a:rPr lang="en-US" dirty="0"/>
              <a:t> is asking for a SG extension. </a:t>
            </a:r>
            <a:endParaRPr lang="en-US" dirty="0" smtClean="0"/>
          </a:p>
          <a:p>
            <a:r>
              <a:rPr lang="en-US" dirty="0" smtClean="0"/>
              <a:t>IEEE 802.1 has agreed to sponsor the product. </a:t>
            </a:r>
          </a:p>
          <a:p>
            <a:pPr lvl="1"/>
            <a:r>
              <a:rPr lang="en-US" dirty="0" smtClean="0"/>
              <a:t>IEEE 802.1 is aware that close co-operation with the wireless WG’s is necessary.</a:t>
            </a:r>
          </a:p>
          <a:p>
            <a:r>
              <a:rPr lang="en-US" dirty="0" err="1" smtClean="0"/>
              <a:t>OmniRAN</a:t>
            </a:r>
            <a:r>
              <a:rPr lang="en-US" dirty="0" smtClean="0"/>
              <a:t> EC put together a wish-list on how an “</a:t>
            </a:r>
            <a:r>
              <a:rPr lang="en-US" i="1" dirty="0" smtClean="0"/>
              <a:t>802.1 </a:t>
            </a:r>
            <a:r>
              <a:rPr lang="en-US" i="1" dirty="0" err="1" smtClean="0"/>
              <a:t>OmniRAN</a:t>
            </a:r>
            <a:r>
              <a:rPr lang="en-US" i="1" dirty="0" smtClean="0"/>
              <a:t> TG</a:t>
            </a:r>
            <a:r>
              <a:rPr lang="en-US" dirty="0" smtClean="0"/>
              <a:t>” should operate to keep close co-operation with the wireless WGs ... See Next Slide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E20CCF4-4BCF-4FB2-8854-64DB88A74558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11-13/1442r0 by Michael Montemurro,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492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Wish-list for TG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err="1" smtClean="0"/>
              <a:t>OmniRAN</a:t>
            </a:r>
            <a:r>
              <a:rPr lang="en-US" i="1" dirty="0" smtClean="0"/>
              <a:t> TG</a:t>
            </a:r>
            <a:r>
              <a:rPr lang="en-US" dirty="0" smtClean="0"/>
              <a:t> should meet at interims with the IEEE 802 Wireless WGs</a:t>
            </a:r>
          </a:p>
          <a:p>
            <a:pPr lvl="1"/>
            <a:r>
              <a:rPr lang="en-US" i="1" dirty="0" err="1" smtClean="0"/>
              <a:t>OmniRAN</a:t>
            </a:r>
            <a:r>
              <a:rPr lang="en-US" i="1" dirty="0" smtClean="0"/>
              <a:t> TG </a:t>
            </a:r>
            <a:r>
              <a:rPr lang="en-US" dirty="0" smtClean="0"/>
              <a:t>may decide to meet at interims with other 802.1 TGs when appropriate</a:t>
            </a:r>
          </a:p>
          <a:p>
            <a:r>
              <a:rPr lang="en-US" dirty="0" smtClean="0"/>
              <a:t>Alignment of meeting schedules</a:t>
            </a:r>
          </a:p>
          <a:p>
            <a:pPr lvl="1"/>
            <a:r>
              <a:rPr lang="en-US" dirty="0" smtClean="0"/>
              <a:t>Avoid scheduling </a:t>
            </a:r>
            <a:r>
              <a:rPr lang="en-US" dirty="0" err="1" smtClean="0"/>
              <a:t>OmniRAN</a:t>
            </a:r>
            <a:r>
              <a:rPr lang="en-US" dirty="0" smtClean="0"/>
              <a:t> at plenary meeting slots of other WGs</a:t>
            </a:r>
          </a:p>
          <a:p>
            <a:r>
              <a:rPr lang="en-US" dirty="0" smtClean="0"/>
              <a:t>Communications to the other WGs</a:t>
            </a:r>
          </a:p>
          <a:p>
            <a:pPr lvl="1"/>
            <a:r>
              <a:rPr lang="en-US" dirty="0" smtClean="0"/>
              <a:t>Liaison representative for each of the WGs</a:t>
            </a:r>
          </a:p>
          <a:p>
            <a:r>
              <a:rPr lang="en-US" dirty="0" smtClean="0"/>
              <a:t>Arrangement of agenda for joint meetings</a:t>
            </a:r>
          </a:p>
          <a:p>
            <a:pPr lvl="1"/>
            <a:r>
              <a:rPr lang="en-US" dirty="0" smtClean="0"/>
              <a:t>Focused feedback on specific issues from other WGs</a:t>
            </a:r>
          </a:p>
          <a:p>
            <a:pPr lvl="1"/>
            <a:r>
              <a:rPr lang="en-US" dirty="0" smtClean="0"/>
              <a:t>Define precisely the question, which should be discussed and clarified.</a:t>
            </a:r>
          </a:p>
          <a:p>
            <a:pPr lvl="1"/>
            <a:r>
              <a:rPr lang="en-US" dirty="0" smtClean="0"/>
              <a:t>Solicit participation of experts in other WGs</a:t>
            </a:r>
          </a:p>
          <a:p>
            <a:r>
              <a:rPr lang="en-US" dirty="0" smtClean="0"/>
              <a:t>Attendance credit – TBD</a:t>
            </a:r>
          </a:p>
          <a:p>
            <a:pPr lvl="1"/>
            <a:r>
              <a:rPr lang="en-US" dirty="0" smtClean="0"/>
              <a:t>Reciprocal credit for F2F meetings</a:t>
            </a:r>
          </a:p>
          <a:p>
            <a:r>
              <a:rPr lang="en-US" i="1" dirty="0" err="1" smtClean="0"/>
              <a:t>OmniRAN</a:t>
            </a:r>
            <a:r>
              <a:rPr lang="en-US" i="1" dirty="0" smtClean="0"/>
              <a:t> </a:t>
            </a:r>
            <a:r>
              <a:rPr lang="en-US" dirty="0" smtClean="0"/>
              <a:t>TG will use mentor as a document repository.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E20CCF4-4BCF-4FB2-8854-64DB88A74558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11-13/1442r0 by Michael Montemurro,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585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PAR and 5C</a:t>
            </a:r>
          </a:p>
          <a:p>
            <a:pPr lvl="1"/>
            <a:r>
              <a:rPr lang="en-US" dirty="0">
                <a:hlinkClick r:id="rId2"/>
              </a:rPr>
              <a:t>https://mentor.ieee.org/omniran/dcn/13/omniran-13-0086-02-ecsg-proposed-par-and-</a:t>
            </a:r>
            <a:r>
              <a:rPr lang="en-US" dirty="0" smtClean="0">
                <a:hlinkClick r:id="rId2"/>
              </a:rPr>
              <a:t>5c.docx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E20CCF4-4BCF-4FB2-8854-64DB88A74558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11-13/1442r0 by Michael Montemurro,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493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991600" cy="381000"/>
          </a:xfrm>
        </p:spPr>
        <p:txBody>
          <a:bodyPr/>
          <a:lstStyle/>
          <a:p>
            <a:r>
              <a:rPr lang="en-US" sz="2800" dirty="0" smtClean="0"/>
              <a:t>WG11 Task &amp; Study Group Officers – January 2014 -</a:t>
            </a:r>
            <a:r>
              <a:rPr lang="en-US" sz="2800" dirty="0" err="1" smtClean="0"/>
              <a:t>adj</a:t>
            </a:r>
            <a:endParaRPr lang="en-US" sz="2800" dirty="0" smtClean="0"/>
          </a:p>
        </p:txBody>
      </p:sp>
      <p:graphicFrame>
        <p:nvGraphicFramePr>
          <p:cNvPr id="3245204" name="Group 1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524761"/>
              </p:ext>
            </p:extLst>
          </p:nvPr>
        </p:nvGraphicFramePr>
        <p:xfrm>
          <a:off x="95250" y="990600"/>
          <a:ext cx="8991600" cy="5094626"/>
        </p:xfrm>
        <a:graphic>
          <a:graphicData uri="http://schemas.openxmlformats.org/drawingml/2006/table">
            <a:tbl>
              <a:tblPr/>
              <a:tblGrid>
                <a:gridCol w="514350"/>
                <a:gridCol w="685800"/>
                <a:gridCol w="1828800"/>
                <a:gridCol w="2667000"/>
                <a:gridCol w="1600200"/>
                <a:gridCol w="1695450"/>
              </a:tblGrid>
              <a:tr h="3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Vice Chair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Technical Editor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Secretary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2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Rosdahl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Peter Ecclesine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Hamilton, Jon Rosdahl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Rosdahl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Menzo Wentink,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Joonsuk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Kim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 Yang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Ecclesine,   Zhou Lan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Zhou Lan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Yongho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Seok</a:t>
                      </a:r>
                      <a:r>
                        <a:rPr lang="en-US" sz="1400" dirty="0" smtClean="0"/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 Chia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CHOO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Marc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Emmelmann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Hitoshi Morioka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Eldad Perahia,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Haiming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Wang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 err="1" smtClean="0"/>
                        <a:t>Jiamin</a:t>
                      </a:r>
                      <a:r>
                        <a:rPr lang="en-US" altLang="en-US" sz="1400" dirty="0" smtClean="0"/>
                        <a:t> Chen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HAO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NYRQ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ZHUANG Yan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 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Yunsong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YANG,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Dapeng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Liu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Jim Lansford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Joe Levy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HEW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Yasuhiko Inoue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09" name="Text Box 138"/>
          <p:cNvSpPr txBox="1">
            <a:spLocks noChangeArrowheads="1"/>
          </p:cNvSpPr>
          <p:nvPr/>
        </p:nvSpPr>
        <p:spPr bwMode="auto">
          <a:xfrm>
            <a:off x="0" y="6172200"/>
            <a:ext cx="397256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dirty="0"/>
              <a:t>NYRQ = Not yet required, nominations are not </a:t>
            </a:r>
            <a:r>
              <a:rPr lang="en-US" sz="1400" dirty="0" smtClean="0"/>
              <a:t>open</a:t>
            </a:r>
            <a:endParaRPr lang="en-US" sz="1400" dirty="0"/>
          </a:p>
        </p:txBody>
      </p:sp>
      <p:sp>
        <p:nvSpPr>
          <p:cNvPr id="9" name="Text Box 138"/>
          <p:cNvSpPr txBox="1">
            <a:spLocks noChangeArrowheads="1"/>
          </p:cNvSpPr>
          <p:nvPr/>
        </p:nvSpPr>
        <p:spPr bwMode="auto">
          <a:xfrm>
            <a:off x="4191000" y="6162477"/>
            <a:ext cx="3204723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dirty="0" smtClean="0"/>
              <a:t>OPEN </a:t>
            </a:r>
            <a:r>
              <a:rPr lang="en-US" sz="1400" dirty="0"/>
              <a:t>= Candidate Nominations are open</a:t>
            </a:r>
          </a:p>
        </p:txBody>
      </p:sp>
      <p:sp>
        <p:nvSpPr>
          <p:cNvPr id="10" name="Text Box 138"/>
          <p:cNvSpPr txBox="1">
            <a:spLocks noChangeArrowheads="1"/>
          </p:cNvSpPr>
          <p:nvPr/>
        </p:nvSpPr>
        <p:spPr bwMode="auto">
          <a:xfrm>
            <a:off x="7924800" y="6160988"/>
            <a:ext cx="59343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dirty="0" smtClean="0"/>
              <a:t>NEW</a:t>
            </a:r>
            <a:endParaRPr 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08CC35B-6E7A-4659-983B-103F2C19445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Isosceles Triangle 3"/>
          <p:cNvSpPr/>
          <p:nvPr/>
        </p:nvSpPr>
        <p:spPr bwMode="auto">
          <a:xfrm>
            <a:off x="8518232" y="228600"/>
            <a:ext cx="473368" cy="304800"/>
          </a:xfrm>
          <a:prstGeom prst="triangle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20C75EB9-5E0D-45B1-BF61-2B5DAAC08D3F}" type="slidenum">
              <a:rPr lang="en-US" sz="1200" b="0" smtClean="0"/>
              <a:pPr/>
              <a:t>120</a:t>
            </a:fld>
            <a:endParaRPr lang="en-US" sz="1200" b="0" smtClean="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11213"/>
            <a:ext cx="7772400" cy="538162"/>
          </a:xfrm>
        </p:spPr>
        <p:txBody>
          <a:bodyPr/>
          <a:lstStyle/>
          <a:p>
            <a:r>
              <a:rPr lang="en-US" smtClean="0"/>
              <a:t>Future Venues - 2014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897" y="1117600"/>
            <a:ext cx="8877782" cy="51530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u="sng" dirty="0" smtClean="0"/>
              <a:t>2014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143 </a:t>
            </a:r>
            <a:r>
              <a:rPr lang="en-US" sz="2300" u="sng" dirty="0" smtClean="0"/>
              <a:t>January 19-24, 2014</a:t>
            </a:r>
            <a:r>
              <a:rPr lang="en-US" sz="2300" dirty="0" smtClean="0"/>
              <a:t> -Hyatt Century Plaza, Los Angeles, CA, US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#143.5  January  8-9, 2014  - </a:t>
            </a:r>
            <a:r>
              <a:rPr lang="en-US" sz="2300" dirty="0" err="1" smtClean="0"/>
              <a:t>Sanya</a:t>
            </a:r>
            <a:r>
              <a:rPr lang="en-US" sz="2300" dirty="0" smtClean="0"/>
              <a:t>, China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144 March 16-21, 2014 – Beijing, China</a:t>
            </a:r>
            <a:endParaRPr lang="en-US" sz="2300" u="sng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145 </a:t>
            </a:r>
            <a:r>
              <a:rPr lang="en-US" sz="2300" u="sng" dirty="0" smtClean="0"/>
              <a:t>May 11-16, 2014 </a:t>
            </a:r>
            <a:r>
              <a:rPr lang="en-US" sz="2300" dirty="0" smtClean="0"/>
              <a:t>----Hilton Waikoloa, Big Island, HI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 #145.5 May 21-22, 2014 -  China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146 July 13-18, 2014 - Manchester Grand Hyatt, San Diego, CA, US</a:t>
            </a:r>
            <a:endParaRPr lang="en-US" sz="2300" u="sng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147 </a:t>
            </a:r>
            <a:r>
              <a:rPr lang="en-US" sz="2300" u="sng" dirty="0" smtClean="0"/>
              <a:t>September 14-19, 2014</a:t>
            </a:r>
            <a:r>
              <a:rPr lang="en-US" sz="2300" dirty="0" smtClean="0"/>
              <a:t>----Hilton Athens, Greece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/>
              <a:t>#147.5 September 24-25, 2014 - China</a:t>
            </a:r>
            <a:r>
              <a:rPr lang="en-US" sz="2300" dirty="0" smtClean="0">
                <a:solidFill>
                  <a:srgbClr val="FF0000"/>
                </a:solidFill>
              </a:rPr>
              <a:t>			      </a:t>
            </a:r>
            <a:r>
              <a:rPr lang="en-US" sz="2300" dirty="0" smtClean="0"/>
              <a:t> 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300" baseline="30000" dirty="0" smtClean="0"/>
              <a:t># </a:t>
            </a:r>
            <a:r>
              <a:rPr lang="en-US" sz="2300" dirty="0" smtClean="0"/>
              <a:t>148 November 2-7, 2014   Hyatt Regency San Antonio, TX, US</a:t>
            </a:r>
          </a:p>
        </p:txBody>
      </p:sp>
    </p:spTree>
    <p:extLst>
      <p:ext uri="{BB962C8B-B14F-4D97-AF65-F5344CB8AC3E}">
        <p14:creationId xmlns:p14="http://schemas.microsoft.com/office/powerpoint/2010/main" val="12503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90550"/>
          </a:xfrm>
        </p:spPr>
        <p:txBody>
          <a:bodyPr/>
          <a:lstStyle/>
          <a:p>
            <a:r>
              <a:rPr lang="en-US" dirty="0" smtClean="0"/>
              <a:t>Future Venues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528367"/>
              </p:ext>
            </p:extLst>
          </p:nvPr>
        </p:nvGraphicFramePr>
        <p:xfrm>
          <a:off x="400050" y="1478292"/>
          <a:ext cx="8362948" cy="4753355"/>
        </p:xfrm>
        <a:graphic>
          <a:graphicData uri="http://schemas.openxmlformats.org/drawingml/2006/table">
            <a:tbl>
              <a:tblPr/>
              <a:tblGrid>
                <a:gridCol w="1962150"/>
                <a:gridCol w="3895725"/>
                <a:gridCol w="895350"/>
                <a:gridCol w="1609723"/>
              </a:tblGrid>
              <a:tr h="283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January 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Hyatt Century , Los Angeles, CA, US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143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Interim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January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Howard Johnson, </a:t>
                      </a:r>
                      <a:r>
                        <a:rPr lang="en-GB" sz="1400" dirty="0" err="1" smtClean="0">
                          <a:effectLst/>
                        </a:rPr>
                        <a:t>Sanya</a:t>
                      </a:r>
                      <a:r>
                        <a:rPr lang="en-GB" sz="1400" dirty="0" smtClean="0">
                          <a:effectLst/>
                        </a:rPr>
                        <a:t>, China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</a:rPr>
                        <a:t>143.5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 smtClean="0">
                          <a:effectLst/>
                        </a:rPr>
                        <a:t>China Interim</a:t>
                      </a:r>
                      <a:endParaRPr lang="en-GB" sz="1400" dirty="0"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99"/>
                    </a:solidFill>
                  </a:tcPr>
                </a:tc>
              </a:tr>
              <a:tr h="317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>
                          <a:effectLst/>
                        </a:rPr>
                        <a:t>March 16-21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>
                          <a:effectLst/>
                        </a:rPr>
                        <a:t>  China World Hotel, Beijing, China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144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28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May 11-16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Hilton Waikoloa Village, HI,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145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Interim*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351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May 21-22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China (TBD)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145.5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China Interim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379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July 13-18  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Manchester Grand Hyatt San Diego, CA,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146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77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September 14-19 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Hilton Athens, Greece (TBC)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147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Interim*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155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September 23-27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China (TBD)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147.5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China Interim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  <a:tr h="362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November 2-7  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Hyatt Regency San Antonio, San Antonio, TX,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148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351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For Year 2015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Session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Type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</a:tr>
              <a:tr h="399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January 18-23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Hyatt Regency Atlanta, Atlanta, GA,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149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 Interim*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26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March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Barcelona, Spain (TBC)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150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89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May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TBD - Possibly Hyatt Regency Vancouver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151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Interim*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69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July  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Hilton Waikoloa Village, Hawaii,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152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14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September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Kobe, Japan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153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Interim*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308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November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Hyatt Regency, Dallas, TX, USA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>
                          <a:effectLst/>
                        </a:rPr>
                        <a:t>154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dirty="0">
                          <a:effectLst/>
                        </a:rPr>
                        <a:t>Plenary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121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19672"/>
              </p:ext>
            </p:extLst>
          </p:nvPr>
        </p:nvGraphicFramePr>
        <p:xfrm>
          <a:off x="400050" y="1257300"/>
          <a:ext cx="8362948" cy="216188"/>
        </p:xfrm>
        <a:graphic>
          <a:graphicData uri="http://schemas.openxmlformats.org/drawingml/2006/table">
            <a:tbl>
              <a:tblPr/>
              <a:tblGrid>
                <a:gridCol w="1962150"/>
                <a:gridCol w="3629025"/>
                <a:gridCol w="1019175"/>
                <a:gridCol w="1752598"/>
              </a:tblGrid>
              <a:tr h="1351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For Year </a:t>
                      </a:r>
                      <a:r>
                        <a:rPr lang="en-GB" sz="1400" b="1" dirty="0" smtClean="0">
                          <a:solidFill>
                            <a:srgbClr val="FFFFFF"/>
                          </a:solidFill>
                          <a:effectLst/>
                        </a:rPr>
                        <a:t>2014</a:t>
                      </a:r>
                      <a:endParaRPr lang="en-GB" sz="14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Session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</a:rPr>
                        <a:t>Type</a:t>
                      </a:r>
                    </a:p>
                  </a:txBody>
                  <a:tcPr marL="1414" marR="1414" marT="1414" marB="14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4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6F68842F-C4BA-4049-A837-FFD95B43C95D}" type="slidenum">
              <a:rPr lang="en-US" sz="1200" b="0" smtClean="0"/>
              <a:pPr/>
              <a:t>122</a:t>
            </a:fld>
            <a:endParaRPr lang="en-US" sz="1200" b="0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503" y="875167"/>
            <a:ext cx="8756914" cy="576262"/>
          </a:xfrm>
        </p:spPr>
        <p:txBody>
          <a:bodyPr/>
          <a:lstStyle/>
          <a:p>
            <a:r>
              <a:rPr lang="en-US" sz="2800" dirty="0" smtClean="0"/>
              <a:t># 143   January 10-15, </a:t>
            </a:r>
            <a:r>
              <a:rPr lang="en-US" sz="2800" dirty="0"/>
              <a:t>2013 </a:t>
            </a:r>
            <a:r>
              <a:rPr lang="en-US" sz="2800" dirty="0" smtClean="0"/>
              <a:t>Los Angeles, California, 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485" y="5632938"/>
            <a:ext cx="747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www.ieee802.org/11/Meetings/Meeting_Plan.html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93485" y="1451428"/>
            <a:ext cx="8244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IEEE 802.11 Interim Session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9417" y="2266545"/>
            <a:ext cx="8890000" cy="3170099"/>
          </a:xfrm>
          <a:prstGeom prst="rect">
            <a:avLst/>
          </a:prstGeom>
          <a:noFill/>
          <a:ln w="12700">
            <a:solidFill>
              <a:srgbClr val="33CC3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742950" indent="-74295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0" hangingPunct="0"/>
            <a:r>
              <a:rPr lang="en-US" sz="3600" u="sng" dirty="0"/>
              <a:t>Hotel Registration</a:t>
            </a:r>
            <a:r>
              <a:rPr lang="en-US" sz="3600" dirty="0"/>
              <a:t>  </a:t>
            </a:r>
            <a:r>
              <a:rPr lang="en-US" sz="3600" dirty="0" smtClean="0"/>
              <a:t> 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Ravie" pitchFamily="82" charset="0"/>
              </a:rPr>
              <a:t>OPEN</a:t>
            </a:r>
          </a:p>
          <a:p>
            <a:pPr lvl="1" indent="-742950" eaLnBrk="0" hangingPunct="0">
              <a:buFont typeface="Arial" panose="020B0604020202020204" pitchFamily="34" charset="0"/>
              <a:buChar char="•"/>
            </a:pPr>
            <a:r>
              <a:rPr lang="en-US" sz="3200" dirty="0"/>
              <a:t>Early bird discount closes Wednesday Nov 20</a:t>
            </a:r>
          </a:p>
          <a:p>
            <a:pPr marL="0" indent="0" eaLnBrk="0" hangingPunct="0"/>
            <a:endParaRPr lang="en-US" sz="3200" dirty="0">
              <a:solidFill>
                <a:srgbClr val="FF0000"/>
              </a:solidFill>
            </a:endParaRPr>
          </a:p>
          <a:p>
            <a:pPr marL="0" indent="0" eaLnBrk="0" hangingPunct="0"/>
            <a:r>
              <a:rPr lang="en-US" sz="3600" u="sng" dirty="0"/>
              <a:t>Meeting Registration</a:t>
            </a:r>
            <a:r>
              <a:rPr lang="en-US" sz="3600" dirty="0"/>
              <a:t> </a:t>
            </a:r>
            <a:r>
              <a:rPr lang="en-US" sz="3200" dirty="0" smtClean="0">
                <a:latin typeface="Ravie" pitchFamily="82" charset="0"/>
              </a:rPr>
              <a:t>OPEN</a:t>
            </a:r>
          </a:p>
          <a:p>
            <a:r>
              <a:rPr lang="en-GB" sz="3200" dirty="0" smtClean="0"/>
              <a:t>Early</a:t>
            </a:r>
            <a:r>
              <a:rPr lang="en-GB" sz="3200" dirty="0"/>
              <a:t>: Before 6pm Pacific Time, </a:t>
            </a:r>
            <a:r>
              <a:rPr lang="en-GB" sz="3200" dirty="0" smtClean="0"/>
              <a:t>Dec </a:t>
            </a:r>
            <a:r>
              <a:rPr lang="en-GB" sz="3200" dirty="0"/>
              <a:t>6, 2013</a:t>
            </a:r>
          </a:p>
          <a:p>
            <a:pPr lvl="1" eaLnBrk="0" hangingPunct="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42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6F68842F-C4BA-4049-A837-FFD95B43C95D}" type="slidenum">
              <a:rPr lang="en-US" sz="1200" b="0" smtClean="0"/>
              <a:pPr/>
              <a:t>123</a:t>
            </a:fld>
            <a:endParaRPr lang="en-US" sz="1200" b="0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485" y="875167"/>
            <a:ext cx="8042564" cy="576262"/>
          </a:xfrm>
        </p:spPr>
        <p:txBody>
          <a:bodyPr/>
          <a:lstStyle/>
          <a:p>
            <a:r>
              <a:rPr lang="en-US" sz="2800" dirty="0" smtClean="0"/>
              <a:t>#</a:t>
            </a:r>
            <a:r>
              <a:rPr lang="en-US" sz="2800" dirty="0" smtClean="0"/>
              <a:t>144 March 16-21, 2014    Beijing, </a:t>
            </a:r>
            <a:r>
              <a:rPr lang="en-US" sz="2800" dirty="0" smtClean="0"/>
              <a:t>China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485" y="5632938"/>
            <a:ext cx="747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www.ieee802.org/11/Meetings/Meeting_Plan.html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93485" y="1451428"/>
            <a:ext cx="8244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9417" y="2266545"/>
            <a:ext cx="8890000" cy="1692771"/>
          </a:xfrm>
          <a:prstGeom prst="rect">
            <a:avLst/>
          </a:prstGeom>
          <a:noFill/>
          <a:ln w="12700">
            <a:solidFill>
              <a:srgbClr val="33CC3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742950" indent="-74295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0" hangingPunct="0"/>
            <a:r>
              <a:rPr lang="en-US" sz="3600" u="sng" dirty="0"/>
              <a:t>Hotel Registration</a:t>
            </a:r>
            <a:r>
              <a:rPr lang="en-US" sz="3600" dirty="0"/>
              <a:t>  </a:t>
            </a:r>
            <a:r>
              <a:rPr lang="en-US" sz="3600" dirty="0" smtClean="0"/>
              <a:t> 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Ravie" pitchFamily="82" charset="0"/>
              </a:rPr>
              <a:t>OPEN</a:t>
            </a:r>
          </a:p>
          <a:p>
            <a:pPr marL="0" lvl="1" indent="0" eaLnBrk="0" hangingPunct="0"/>
            <a:endParaRPr lang="en-US" sz="3200" dirty="0">
              <a:solidFill>
                <a:srgbClr val="FF0000"/>
              </a:solidFill>
            </a:endParaRPr>
          </a:p>
          <a:p>
            <a:pPr marL="0" indent="0" eaLnBrk="0" hangingPunct="0"/>
            <a:r>
              <a:rPr lang="en-US" sz="3600" u="sng" dirty="0"/>
              <a:t>Meeting Registration</a:t>
            </a:r>
            <a:r>
              <a:rPr lang="en-US" sz="3600" dirty="0"/>
              <a:t> </a:t>
            </a:r>
            <a:r>
              <a:rPr lang="en-US" sz="3200" dirty="0" smtClean="0">
                <a:latin typeface="Ravie" pitchFamily="82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25922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7A4339DF-9BDC-4A7A-92DC-164864E097BA}" type="slidenum">
              <a:rPr lang="en-US" sz="1200" smtClean="0"/>
              <a:pPr/>
              <a:t>124</a:t>
            </a:fld>
            <a:endParaRPr lang="en-US" sz="1200" smtClean="0"/>
          </a:p>
        </p:txBody>
      </p:sp>
      <p:sp>
        <p:nvSpPr>
          <p:cNvPr id="67588" name="WordArt 2"/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5438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Recent Ballots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graphicFrame>
        <p:nvGraphicFramePr>
          <p:cNvPr id="64567" name="Group 5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06380131"/>
              </p:ext>
            </p:extLst>
          </p:nvPr>
        </p:nvGraphicFramePr>
        <p:xfrm>
          <a:off x="685800" y="1011235"/>
          <a:ext cx="7619999" cy="5313364"/>
        </p:xfrm>
        <a:graphic>
          <a:graphicData uri="http://schemas.openxmlformats.org/drawingml/2006/table">
            <a:tbl>
              <a:tblPr/>
              <a:tblGrid>
                <a:gridCol w="2131550"/>
                <a:gridCol w="2250611"/>
                <a:gridCol w="1592461"/>
                <a:gridCol w="1645377"/>
              </a:tblGrid>
              <a:tr h="47867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Year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 meeting Period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Ballots Completed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Sponsor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2011/2012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- Jan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- Mar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- May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- July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0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July - Sept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Sept - Nov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2012/2013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- Jan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- Mar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+ comments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- May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- July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+ comments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July - Sept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Sept - Nov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 + comments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76" name="Rectangle 24"/>
          <p:cNvSpPr>
            <a:spLocks noChangeArrowheads="1"/>
          </p:cNvSpPr>
          <p:nvPr/>
        </p:nvSpPr>
        <p:spPr bwMode="auto">
          <a:xfrm>
            <a:off x="685800" y="604838"/>
            <a:ext cx="777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Recent Ballot History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05CD4F-C74B-4274-A532-2982B8BB8F66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7A4339DF-9BDC-4A7A-92DC-164864E097BA}" type="slidenum">
              <a:rPr lang="en-US" sz="1200" smtClean="0"/>
              <a:pPr/>
              <a:t>126</a:t>
            </a:fld>
            <a:endParaRPr lang="en-US" sz="1200" smtClean="0"/>
          </a:p>
        </p:txBody>
      </p:sp>
      <p:sp>
        <p:nvSpPr>
          <p:cNvPr id="67588" name="WordArt 2"/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5438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Other News</a:t>
            </a:r>
            <a:endParaRPr lang="en-US" sz="80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30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608" y="2409825"/>
            <a:ext cx="8867775" cy="3381375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40 year Ethernet </a:t>
            </a:r>
            <a:r>
              <a:rPr lang="en-GB" sz="3600" b="1" dirty="0" smtClean="0"/>
              <a:t>Anniversary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 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Bob Metcalf      Keynote </a:t>
            </a:r>
            <a:br>
              <a:rPr lang="en-GB" sz="2400" dirty="0" smtClean="0"/>
            </a:br>
            <a:r>
              <a:rPr lang="en-GB" sz="2400" dirty="0" smtClean="0"/>
              <a:t>Panel   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/>
              <a:t/>
            </a:r>
            <a:br>
              <a:rPr lang="en-GB" sz="2400" b="1" dirty="0"/>
            </a:br>
            <a:endParaRPr lang="en-AU" sz="2400" dirty="0"/>
          </a:p>
        </p:txBody>
      </p:sp>
      <p:sp>
        <p:nvSpPr>
          <p:cNvPr id="2" name="Rectangle 1"/>
          <p:cNvSpPr/>
          <p:nvPr/>
        </p:nvSpPr>
        <p:spPr>
          <a:xfrm>
            <a:off x="1981200" y="7185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dirty="0" smtClean="0"/>
              <a:t>802 Plenary Meeting</a:t>
            </a:r>
            <a:r>
              <a:rPr lang="en-AU" dirty="0"/>
              <a:t>, </a:t>
            </a:r>
            <a:r>
              <a:rPr lang="en-AU" dirty="0" smtClean="0"/>
              <a:t>Dallas</a:t>
            </a:r>
            <a:endParaRPr lang="en-AU" dirty="0"/>
          </a:p>
          <a:p>
            <a:pPr algn="ctr"/>
            <a:r>
              <a:rPr lang="en-AU" dirty="0" smtClean="0"/>
              <a:t>11 </a:t>
            </a:r>
            <a:r>
              <a:rPr lang="en-AU" dirty="0"/>
              <a:t>– </a:t>
            </a:r>
            <a:r>
              <a:rPr lang="en-AU" dirty="0" smtClean="0"/>
              <a:t>15 November </a:t>
            </a:r>
            <a:r>
              <a:rPr lang="en-AU" dirty="0"/>
              <a:t>2013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608" y="1526835"/>
            <a:ext cx="9060392" cy="4453074"/>
          </a:xfrm>
        </p:spPr>
        <p:txBody>
          <a:bodyPr>
            <a:normAutofit/>
          </a:bodyPr>
          <a:lstStyle/>
          <a:p>
            <a:pPr algn="l"/>
            <a:r>
              <a:rPr lang="en-GB" sz="6000" b="1" dirty="0" smtClean="0"/>
              <a:t>Publication &amp; Awards</a:t>
            </a:r>
            <a:br>
              <a:rPr lang="en-GB" sz="6000" b="1" dirty="0" smtClean="0"/>
            </a:br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sz="3200" dirty="0" smtClean="0"/>
              <a:t>802.11ac   publication </a:t>
            </a:r>
            <a:r>
              <a:rPr lang="en-GB" sz="3200" dirty="0" smtClean="0"/>
              <a:t>December 18, 2013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802.11af   </a:t>
            </a:r>
            <a:r>
              <a:rPr lang="en-GB" dirty="0"/>
              <a:t>publication expected </a:t>
            </a:r>
            <a:r>
              <a:rPr lang="en-GB" dirty="0" smtClean="0"/>
              <a:t>February 2014</a:t>
            </a:r>
            <a:br>
              <a:rPr lang="en-GB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Award  distribution for both AC and AF</a:t>
            </a:r>
            <a:br>
              <a:rPr lang="en-GB" b="1" dirty="0" smtClean="0"/>
            </a:b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b="1" dirty="0" smtClean="0"/>
              <a:t>planned for May 2014  (Hawaii)</a:t>
            </a:r>
            <a:r>
              <a:rPr lang="en-GB" b="1" dirty="0"/>
              <a:t/>
            </a:r>
            <a:br>
              <a:rPr lang="en-GB" b="1" dirty="0"/>
            </a:b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March 2014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Elections for </a:t>
            </a:r>
            <a:r>
              <a:rPr lang="en-US" sz="2000" dirty="0"/>
              <a:t>802 chair </a:t>
            </a:r>
            <a:r>
              <a:rPr lang="en-US" sz="2000" dirty="0" smtClean="0"/>
              <a:t>and all 802 Working Group Officers occurs every even numbered year (two years)</a:t>
            </a:r>
          </a:p>
          <a:p>
            <a:r>
              <a:rPr lang="en-US" sz="2000" dirty="0" smtClean="0"/>
              <a:t>Next election cycle will be during the March 2014 802 plenary meeting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WG Positions open for election</a:t>
            </a:r>
          </a:p>
          <a:p>
            <a:r>
              <a:rPr lang="en-US" sz="2000" dirty="0" smtClean="0"/>
              <a:t>802.11 Chair</a:t>
            </a:r>
          </a:p>
          <a:p>
            <a:r>
              <a:rPr lang="en-US" sz="2000" dirty="0" smtClean="0"/>
              <a:t>802.11 1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Vice Chair</a:t>
            </a:r>
          </a:p>
          <a:p>
            <a:r>
              <a:rPr lang="en-US" sz="2000" dirty="0" smtClean="0"/>
              <a:t>802.11 2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Vice Chair</a:t>
            </a:r>
          </a:p>
          <a:p>
            <a:endParaRPr lang="en-US" sz="2000" dirty="0"/>
          </a:p>
          <a:p>
            <a:r>
              <a:rPr lang="en-US" sz="2000" dirty="0" smtClean="0"/>
              <a:t>Other 802 officers will be appointed by  the 802 chair</a:t>
            </a:r>
          </a:p>
          <a:p>
            <a:r>
              <a:rPr lang="en-US" sz="2000" dirty="0"/>
              <a:t>Other </a:t>
            </a:r>
            <a:r>
              <a:rPr lang="en-US" sz="2000" dirty="0" smtClean="0"/>
              <a:t>802.11 </a:t>
            </a:r>
            <a:r>
              <a:rPr lang="en-US" sz="2000" dirty="0"/>
              <a:t>officers will be appointed by  the 802 </a:t>
            </a:r>
            <a:r>
              <a:rPr lang="en-US" sz="2000" dirty="0" smtClean="0"/>
              <a:t>chair</a:t>
            </a:r>
          </a:p>
          <a:p>
            <a:r>
              <a:rPr lang="en-US" sz="2000" dirty="0" smtClean="0"/>
              <a:t>New elected officers officially take office at 6:00 pm (local time) on Friday March 21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182687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  <a:endParaRPr lang="en-US" sz="1200" b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56F38AC5-624C-4168-BD39-591F8E21A6CC}" type="slidenum">
              <a:rPr lang="en-US" sz="1200" b="0" smtClean="0"/>
              <a:pPr/>
              <a:t>13</a:t>
            </a:fld>
            <a:endParaRPr lang="en-US" sz="1200" b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477000" cy="304800"/>
          </a:xfrm>
        </p:spPr>
        <p:txBody>
          <a:bodyPr/>
          <a:lstStyle/>
          <a:p>
            <a:r>
              <a:rPr lang="en-US" sz="2800" dirty="0" smtClean="0"/>
              <a:t>Teleconferences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751059"/>
              </p:ext>
            </p:extLst>
          </p:nvPr>
        </p:nvGraphicFramePr>
        <p:xfrm>
          <a:off x="304800" y="762000"/>
          <a:ext cx="8634557" cy="5181596"/>
        </p:xfrm>
        <a:graphic>
          <a:graphicData uri="http://schemas.openxmlformats.org/drawingml/2006/table">
            <a:tbl>
              <a:tblPr/>
              <a:tblGrid>
                <a:gridCol w="2806394"/>
                <a:gridCol w="3380726"/>
                <a:gridCol w="1047503"/>
                <a:gridCol w="1399934"/>
              </a:tblGrid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Date(s)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Start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16; Jan 13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HEW SG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4; Jan 8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HEW SG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18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SC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Thursdays to Mar 31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12:30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SC DSRC Tiger Team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Fridays to Mar 31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TGac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12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TGac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19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TGah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4, 11, 18; Jan 8, 15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hrs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TGai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Tuesdays Dec 3, 10, 17;  Jan 7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00:01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TGaj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19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 25; Dec 9; Jan 6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 7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hr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TGmc</a:t>
                      </a:r>
                    </a:p>
                  </a:txBody>
                  <a:tcPr marL="9798" marR="9798" marT="9798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 6, 13, 20; Jan 10, 17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 ET</a:t>
                      </a:r>
                    </a:p>
                  </a:txBody>
                  <a:tcPr marL="9798" marR="9798" marT="97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GB" sz="2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hrs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98" marR="9798" marT="9798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7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Election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2971800"/>
          </a:xfrm>
        </p:spPr>
        <p:txBody>
          <a:bodyPr/>
          <a:lstStyle/>
          <a:p>
            <a:r>
              <a:rPr lang="en-US" dirty="0" smtClean="0"/>
              <a:t>Bruce Kraemer will not run for 802.11 Chair in March</a:t>
            </a:r>
          </a:p>
          <a:p>
            <a:r>
              <a:rPr lang="en-US" dirty="0" smtClean="0"/>
              <a:t>Bruce’s term as chair of 802.11 will terminate at 6pm (local time) on Friday March 21 2014</a:t>
            </a:r>
          </a:p>
          <a:p>
            <a:endParaRPr lang="en-US" dirty="0"/>
          </a:p>
          <a:p>
            <a:r>
              <a:rPr lang="en-US" dirty="0" smtClean="0"/>
              <a:t>However, in October 2013 Bruce was elected by the IEEE SA members as President-elect of the Standards Association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85800" y="5029200"/>
            <a:ext cx="1752600" cy="1295400"/>
          </a:xfrm>
          <a:prstGeom prst="rect">
            <a:avLst/>
          </a:prstGeom>
          <a:solidFill>
            <a:srgbClr val="99FF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President Elect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51100" y="5029200"/>
            <a:ext cx="3797300" cy="1295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2015-2016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SA President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48400" y="5029200"/>
            <a:ext cx="17526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2017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Past President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9EE486ED-E498-4EC1-8455-16C2D5677563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26628" name="WordArt 2"/>
          <p:cNvSpPr>
            <a:spLocks noChangeArrowheads="1" noChangeShapeType="1" noTextEdit="1"/>
          </p:cNvSpPr>
          <p:nvPr/>
        </p:nvSpPr>
        <p:spPr bwMode="auto">
          <a:xfrm>
            <a:off x="533400" y="2438400"/>
            <a:ext cx="7924800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49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WG11 Status</a:t>
            </a:r>
            <a:endParaRPr lang="en-US" sz="80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US" dirty="0" smtClean="0"/>
              <a:t>November 802.11 </a:t>
            </a:r>
            <a:r>
              <a:rPr lang="en-US" dirty="0" smtClean="0"/>
              <a:t>Meeting Documents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334000"/>
          </a:xfrm>
        </p:spPr>
        <p:txBody>
          <a:bodyPr/>
          <a:lstStyle/>
          <a:p>
            <a:r>
              <a:rPr lang="en-US" sz="3200" dirty="0" smtClean="0"/>
              <a:t>Agenda 					11-13-1241r1</a:t>
            </a:r>
          </a:p>
          <a:p>
            <a:r>
              <a:rPr lang="en-US" sz="3200" dirty="0" smtClean="0"/>
              <a:t>Snapshots 				11-13-1242r0</a:t>
            </a:r>
          </a:p>
          <a:p>
            <a:r>
              <a:rPr lang="en-US" sz="3200" dirty="0" smtClean="0"/>
              <a:t>Supplementary 			11-13-1243r0</a:t>
            </a:r>
          </a:p>
          <a:p>
            <a:r>
              <a:rPr lang="en-US" sz="3200" dirty="0" smtClean="0"/>
              <a:t>Adrian’s Vice Chair report  	11-13-0096r7</a:t>
            </a:r>
          </a:p>
          <a:p>
            <a:r>
              <a:rPr lang="en-US" sz="3200" dirty="0" smtClean="0"/>
              <a:t>Jon’s Vice Chair report  	11-13-1355r0</a:t>
            </a:r>
          </a:p>
          <a:p>
            <a:r>
              <a:rPr lang="en-US" sz="3200" dirty="0" smtClean="0"/>
              <a:t>Treasury report  			11-13-1356r0</a:t>
            </a:r>
          </a:p>
          <a:p>
            <a:r>
              <a:rPr lang="en-US" sz="3200" dirty="0" smtClean="0"/>
              <a:t>Publicity  			 </a:t>
            </a:r>
          </a:p>
          <a:p>
            <a:r>
              <a:rPr lang="en-US" sz="3200" dirty="0" smtClean="0"/>
              <a:t>Newcomers material 		11-13-0049r3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Membership Status - November</a:t>
            </a: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685800" y="6019800"/>
            <a:ext cx="777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b="0" dirty="0"/>
              <a:t>Data as of </a:t>
            </a:r>
            <a:r>
              <a:rPr lang="en-GB" sz="1200" b="0" dirty="0" smtClean="0"/>
              <a:t>2012-11-06</a:t>
            </a:r>
            <a:endParaRPr lang="en-GB" sz="1200" b="0" dirty="0"/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609600" y="44958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b="0" dirty="0"/>
              <a:t>Definitions:  </a:t>
            </a:r>
          </a:p>
          <a:p>
            <a:pPr lvl="1"/>
            <a:r>
              <a:rPr lang="en-GB" sz="1800" i="1" dirty="0"/>
              <a:t>Aspirant</a:t>
            </a:r>
            <a:r>
              <a:rPr lang="en-GB" sz="1800" b="0" dirty="0"/>
              <a:t>: a member who has attended 1 qualifying meeting</a:t>
            </a:r>
          </a:p>
          <a:p>
            <a:pPr lvl="1"/>
            <a:r>
              <a:rPr lang="en-GB" sz="1800" i="1" dirty="0"/>
              <a:t>Potential Voter</a:t>
            </a:r>
            <a:r>
              <a:rPr lang="en-GB" sz="1800" b="0" dirty="0"/>
              <a:t>: a member who has attended 2 qualifying meetings and will become a voter at the start of the next plenary they attend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248314"/>
              </p:ext>
            </p:extLst>
          </p:nvPr>
        </p:nvGraphicFramePr>
        <p:xfrm>
          <a:off x="668338" y="1752600"/>
          <a:ext cx="7772400" cy="2316184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Status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Number</a:t>
                      </a:r>
                      <a:endParaRPr lang="en-GB" sz="480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Aspirant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111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Potential Voter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48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Voter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323</a:t>
                      </a:r>
                      <a:endParaRPr lang="en-GB" sz="48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200"/>
              <a:t>Slide </a:t>
            </a:r>
            <a:fld id="{037E58B5-1328-4265-B9F6-08209A977C66}" type="slidenum">
              <a:rPr lang="en-US" sz="1200"/>
              <a:pPr algn="ctr" eaLnBrk="0" hangingPunct="0"/>
              <a:t>17</a:t>
            </a:fld>
            <a:endParaRPr lang="en-US" sz="12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4475" y="495300"/>
            <a:ext cx="7772400" cy="533400"/>
          </a:xfrm>
        </p:spPr>
        <p:txBody>
          <a:bodyPr/>
          <a:lstStyle/>
          <a:p>
            <a:r>
              <a:rPr lang="en-US" sz="2800" dirty="0" smtClean="0"/>
              <a:t>IEEE 802.11 Standards Pipeline  - January 2014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5181600"/>
            <a:ext cx="557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PHY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257800" y="5995988"/>
            <a:ext cx="815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Sponsor</a:t>
            </a:r>
          </a:p>
          <a:p>
            <a:pPr algn="ctr"/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Ballot</a:t>
            </a:r>
          </a:p>
        </p:txBody>
      </p:sp>
      <p:sp>
        <p:nvSpPr>
          <p:cNvPr id="30725" name="AutoShape 5"/>
          <p:cNvSpPr>
            <a:spLocks/>
          </p:cNvSpPr>
          <p:nvPr/>
        </p:nvSpPr>
        <p:spPr bwMode="auto">
          <a:xfrm rot="-5400000">
            <a:off x="4197350" y="5392738"/>
            <a:ext cx="215900" cy="990600"/>
          </a:xfrm>
          <a:prstGeom prst="leftBrace">
            <a:avLst>
              <a:gd name="adj1" fmla="val 3823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23825" y="1457325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MAC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438275" y="5943600"/>
            <a:ext cx="982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Study 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groups</a:t>
            </a:r>
          </a:p>
        </p:txBody>
      </p:sp>
      <p:sp>
        <p:nvSpPr>
          <p:cNvPr id="30728" name="AutoShape 8"/>
          <p:cNvSpPr>
            <a:spLocks/>
          </p:cNvSpPr>
          <p:nvPr/>
        </p:nvSpPr>
        <p:spPr bwMode="auto">
          <a:xfrm rot="-5400000">
            <a:off x="1887537" y="5364163"/>
            <a:ext cx="168275" cy="914400"/>
          </a:xfrm>
          <a:prstGeom prst="leftBrace">
            <a:avLst>
              <a:gd name="adj1" fmla="val 45283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7924800" y="762000"/>
            <a:ext cx="1157287" cy="5018087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8077200" y="5943600"/>
            <a:ext cx="931863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Published</a:t>
            </a:r>
          </a:p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Standard</a:t>
            </a:r>
          </a:p>
        </p:txBody>
      </p:sp>
      <p:sp>
        <p:nvSpPr>
          <p:cNvPr id="30742" name="AutoShape 25"/>
          <p:cNvSpPr>
            <a:spLocks noChangeArrowheads="1"/>
          </p:cNvSpPr>
          <p:nvPr/>
        </p:nvSpPr>
        <p:spPr bwMode="auto">
          <a:xfrm>
            <a:off x="2554288" y="6383338"/>
            <a:ext cx="4797425" cy="339725"/>
          </a:xfrm>
          <a:prstGeom prst="rightArrow">
            <a:avLst>
              <a:gd name="adj1" fmla="val 49537"/>
              <a:gd name="adj2" fmla="val 208880"/>
            </a:avLst>
          </a:prstGeom>
          <a:gradFill rotWithShape="1">
            <a:gsLst>
              <a:gs pos="0">
                <a:srgbClr val="3366FF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43" name="Text Box 26"/>
          <p:cNvSpPr txBox="1">
            <a:spLocks noChangeArrowheads="1"/>
          </p:cNvSpPr>
          <p:nvPr/>
        </p:nvSpPr>
        <p:spPr bwMode="auto">
          <a:xfrm>
            <a:off x="3786188" y="5984875"/>
            <a:ext cx="1046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WG  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Letter Ballot</a:t>
            </a:r>
          </a:p>
        </p:txBody>
      </p:sp>
      <p:sp>
        <p:nvSpPr>
          <p:cNvPr id="30744" name="AutoShape 27"/>
          <p:cNvSpPr>
            <a:spLocks/>
          </p:cNvSpPr>
          <p:nvPr/>
        </p:nvSpPr>
        <p:spPr bwMode="auto">
          <a:xfrm rot="-5400000">
            <a:off x="5414169" y="5287169"/>
            <a:ext cx="195262" cy="1117600"/>
          </a:xfrm>
          <a:prstGeom prst="leftBrace">
            <a:avLst>
              <a:gd name="adj1" fmla="val 76871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eaLnBrk="0" hangingPunct="0"/>
            <a:endParaRPr lang="en-US"/>
          </a:p>
        </p:txBody>
      </p:sp>
      <p:sp>
        <p:nvSpPr>
          <p:cNvPr id="30745" name="Text Box 28"/>
          <p:cNvSpPr txBox="1">
            <a:spLocks noChangeArrowheads="1"/>
          </p:cNvSpPr>
          <p:nvPr/>
        </p:nvSpPr>
        <p:spPr bwMode="auto">
          <a:xfrm>
            <a:off x="7953375" y="1000125"/>
            <a:ext cx="1131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 dirty="0">
                <a:latin typeface="Times" pitchFamily="18" charset="0"/>
                <a:ea typeface="ＭＳ Ｐゴシック" charset="-128"/>
                <a:cs typeface="ＭＳ Ｐゴシック" charset="-128"/>
              </a:rPr>
              <a:t>802.11 -</a:t>
            </a:r>
            <a:r>
              <a:rPr lang="en-US" sz="1400" b="1" dirty="0" smtClean="0">
                <a:latin typeface="Times" pitchFamily="18" charset="0"/>
                <a:ea typeface="ＭＳ Ｐゴシック" charset="-128"/>
                <a:cs typeface="ＭＳ Ｐゴシック" charset="-128"/>
              </a:rPr>
              <a:t>2012</a:t>
            </a:r>
            <a:endParaRPr lang="en-US" sz="1400" b="1" dirty="0">
              <a:latin typeface="Times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46" name="Line 29"/>
          <p:cNvSpPr>
            <a:spLocks noChangeShapeType="1"/>
          </p:cNvSpPr>
          <p:nvPr/>
        </p:nvSpPr>
        <p:spPr bwMode="auto">
          <a:xfrm>
            <a:off x="1274763" y="3581400"/>
            <a:ext cx="78692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AutoShape 31"/>
          <p:cNvSpPr>
            <a:spLocks noChangeArrowheads="1"/>
          </p:cNvSpPr>
          <p:nvPr/>
        </p:nvSpPr>
        <p:spPr bwMode="auto">
          <a:xfrm>
            <a:off x="6543675" y="2345531"/>
            <a:ext cx="1085850" cy="423863"/>
          </a:xfrm>
          <a:prstGeom prst="cube">
            <a:avLst>
              <a:gd name="adj" fmla="val 10069"/>
            </a:avLst>
          </a:prstGeom>
          <a:solidFill>
            <a:srgbClr val="FFC000"/>
          </a:solidFill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802.11aa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Video Transport</a:t>
            </a:r>
          </a:p>
        </p:txBody>
      </p:sp>
      <p:sp>
        <p:nvSpPr>
          <p:cNvPr id="8226" name="AutoShape 32"/>
          <p:cNvSpPr>
            <a:spLocks noChangeArrowheads="1"/>
          </p:cNvSpPr>
          <p:nvPr/>
        </p:nvSpPr>
        <p:spPr bwMode="auto">
          <a:xfrm>
            <a:off x="6534150" y="4687910"/>
            <a:ext cx="1085850" cy="425450"/>
          </a:xfrm>
          <a:prstGeom prst="cube">
            <a:avLst>
              <a:gd name="adj" fmla="val 1006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802.11ac</a:t>
            </a:r>
          </a:p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VHT 5GHz</a:t>
            </a:r>
          </a:p>
        </p:txBody>
      </p:sp>
      <p:sp>
        <p:nvSpPr>
          <p:cNvPr id="30749" name="AutoShape 34"/>
          <p:cNvSpPr>
            <a:spLocks/>
          </p:cNvSpPr>
          <p:nvPr/>
        </p:nvSpPr>
        <p:spPr bwMode="auto">
          <a:xfrm rot="-5400000">
            <a:off x="3017837" y="5365751"/>
            <a:ext cx="269875" cy="990600"/>
          </a:xfrm>
          <a:prstGeom prst="leftBrace">
            <a:avLst>
              <a:gd name="adj1" fmla="val 30588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50" name="Text Box 35"/>
          <p:cNvSpPr txBox="1">
            <a:spLocks noChangeArrowheads="1"/>
          </p:cNvSpPr>
          <p:nvPr/>
        </p:nvSpPr>
        <p:spPr bwMode="auto">
          <a:xfrm>
            <a:off x="2479675" y="6019800"/>
            <a:ext cx="1355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TG without 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Approved draft</a:t>
            </a:r>
          </a:p>
        </p:txBody>
      </p:sp>
      <p:sp>
        <p:nvSpPr>
          <p:cNvPr id="30751" name="Text Box 36"/>
          <p:cNvSpPr txBox="1">
            <a:spLocks noChangeArrowheads="1"/>
          </p:cNvSpPr>
          <p:nvPr/>
        </p:nvSpPr>
        <p:spPr bwMode="auto">
          <a:xfrm>
            <a:off x="207963" y="5943600"/>
            <a:ext cx="11350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Discussion Topics</a:t>
            </a:r>
          </a:p>
        </p:txBody>
      </p:sp>
      <p:sp>
        <p:nvSpPr>
          <p:cNvPr id="30752" name="AutoShape 37"/>
          <p:cNvSpPr>
            <a:spLocks/>
          </p:cNvSpPr>
          <p:nvPr/>
        </p:nvSpPr>
        <p:spPr bwMode="auto">
          <a:xfrm rot="-5400000">
            <a:off x="640557" y="5347494"/>
            <a:ext cx="201612" cy="914400"/>
          </a:xfrm>
          <a:prstGeom prst="leftBrace">
            <a:avLst>
              <a:gd name="adj1" fmla="val 3779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53" name="Text Box 38"/>
          <p:cNvSpPr txBox="1">
            <a:spLocks noChangeArrowheads="1"/>
          </p:cNvSpPr>
          <p:nvPr/>
        </p:nvSpPr>
        <p:spPr bwMode="auto">
          <a:xfrm>
            <a:off x="6553200" y="5959475"/>
            <a:ext cx="113030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Published</a:t>
            </a:r>
          </a:p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Amendment</a:t>
            </a:r>
          </a:p>
        </p:txBody>
      </p:sp>
      <p:sp>
        <p:nvSpPr>
          <p:cNvPr id="8239" name="AutoShape 45"/>
          <p:cNvSpPr>
            <a:spLocks noChangeArrowheads="1"/>
          </p:cNvSpPr>
          <p:nvPr/>
        </p:nvSpPr>
        <p:spPr bwMode="auto">
          <a:xfrm>
            <a:off x="6000750" y="4178300"/>
            <a:ext cx="1085850" cy="434975"/>
          </a:xfrm>
          <a:prstGeom prst="cube">
            <a:avLst>
              <a:gd name="adj" fmla="val 10069"/>
            </a:avLst>
          </a:prstGeom>
          <a:gradFill flip="none" rotWithShape="1">
            <a:gsLst>
              <a:gs pos="7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rgbClr val="FFC000"/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802.11af</a:t>
            </a:r>
          </a:p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TVWS</a:t>
            </a:r>
          </a:p>
        </p:txBody>
      </p:sp>
      <p:sp>
        <p:nvSpPr>
          <p:cNvPr id="8241" name="AutoShape 47"/>
          <p:cNvSpPr>
            <a:spLocks noChangeArrowheads="1"/>
          </p:cNvSpPr>
          <p:nvPr/>
        </p:nvSpPr>
        <p:spPr bwMode="auto">
          <a:xfrm>
            <a:off x="3810000" y="2895600"/>
            <a:ext cx="914400" cy="533400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latin typeface="Tahoma" pitchFamily="34" charset="0"/>
                <a:ea typeface="ＭＳ Ｐゴシック" charset="-128"/>
                <a:cs typeface="Arial" charset="0"/>
              </a:rPr>
              <a:t>802.11ai</a:t>
            </a:r>
          </a:p>
          <a:p>
            <a:pPr algn="ctr">
              <a:defRPr/>
            </a:pPr>
            <a:r>
              <a:rPr lang="en-US" sz="1200" b="1">
                <a:latin typeface="Tahoma" pitchFamily="34" charset="0"/>
                <a:ea typeface="ＭＳ Ｐゴシック" charset="-128"/>
                <a:cs typeface="Arial" charset="0"/>
              </a:rPr>
              <a:t>FILS</a:t>
            </a:r>
          </a:p>
        </p:txBody>
      </p:sp>
      <p:sp>
        <p:nvSpPr>
          <p:cNvPr id="9264" name="Cloud"/>
          <p:cNvSpPr>
            <a:spLocks noChangeAspect="1" noEditPoints="1" noChangeArrowheads="1"/>
          </p:cNvSpPr>
          <p:nvPr/>
        </p:nvSpPr>
        <p:spPr bwMode="auto">
          <a:xfrm>
            <a:off x="12700" y="2184400"/>
            <a:ext cx="1466850" cy="2644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243" name="AutoShape 49"/>
          <p:cNvSpPr>
            <a:spLocks noChangeArrowheads="1"/>
          </p:cNvSpPr>
          <p:nvPr/>
        </p:nvSpPr>
        <p:spPr bwMode="auto">
          <a:xfrm>
            <a:off x="3810000" y="3765550"/>
            <a:ext cx="914400" cy="349250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latin typeface="Tahoma" pitchFamily="34" charset="0"/>
                <a:ea typeface="ＭＳ Ｐゴシック" charset="-128"/>
                <a:cs typeface="Arial" charset="0"/>
              </a:rPr>
              <a:t>802.11 ah</a:t>
            </a:r>
          </a:p>
        </p:txBody>
      </p:sp>
      <p:sp>
        <p:nvSpPr>
          <p:cNvPr id="30765" name="AutoShape 46"/>
          <p:cNvSpPr>
            <a:spLocks noChangeArrowheads="1"/>
          </p:cNvSpPr>
          <p:nvPr/>
        </p:nvSpPr>
        <p:spPr bwMode="auto">
          <a:xfrm>
            <a:off x="278606" y="3332161"/>
            <a:ext cx="914400" cy="608013"/>
          </a:xfrm>
          <a:prstGeom prst="cube">
            <a:avLst>
              <a:gd name="adj" fmla="val 10069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Tahoma" pitchFamily="34" charset="0"/>
                <a:ea typeface="ＭＳ Ｐゴシック" charset="-128"/>
                <a:cs typeface="Arial" pitchFamily="34" charset="0"/>
              </a:rPr>
              <a:t>WNG</a:t>
            </a:r>
          </a:p>
        </p:txBody>
      </p:sp>
      <p:sp>
        <p:nvSpPr>
          <p:cNvPr id="3077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555625" y="304800"/>
            <a:ext cx="15668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30776" name="AutoShape 27"/>
          <p:cNvSpPr>
            <a:spLocks/>
          </p:cNvSpPr>
          <p:nvPr/>
        </p:nvSpPr>
        <p:spPr bwMode="auto">
          <a:xfrm rot="-5400000">
            <a:off x="6876257" y="5123656"/>
            <a:ext cx="239712" cy="1552575"/>
          </a:xfrm>
          <a:prstGeom prst="leftBrace">
            <a:avLst>
              <a:gd name="adj1" fmla="val 46117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77" name="AutoShape 31"/>
          <p:cNvSpPr>
            <a:spLocks noChangeArrowheads="1"/>
          </p:cNvSpPr>
          <p:nvPr/>
        </p:nvSpPr>
        <p:spPr bwMode="auto">
          <a:xfrm>
            <a:off x="6543675" y="3090863"/>
            <a:ext cx="1085850" cy="466725"/>
          </a:xfrm>
          <a:prstGeom prst="cube">
            <a:avLst>
              <a:gd name="adj" fmla="val 10069"/>
            </a:avLst>
          </a:prstGeom>
          <a:solidFill>
            <a:srgbClr val="FFC000">
              <a:alpha val="8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802.11ae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QoS Mgt Frames</a:t>
            </a:r>
          </a:p>
        </p:txBody>
      </p:sp>
      <p:sp>
        <p:nvSpPr>
          <p:cNvPr id="30779" name="AutoShape 31"/>
          <p:cNvSpPr>
            <a:spLocks noChangeArrowheads="1"/>
          </p:cNvSpPr>
          <p:nvPr/>
        </p:nvSpPr>
        <p:spPr bwMode="auto">
          <a:xfrm>
            <a:off x="6534150" y="5208896"/>
            <a:ext cx="1085850" cy="533400"/>
          </a:xfrm>
          <a:prstGeom prst="cube">
            <a:avLst>
              <a:gd name="adj" fmla="val 1006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802.11ad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VHT 60 GHz</a:t>
            </a:r>
          </a:p>
        </p:txBody>
      </p:sp>
      <p:sp>
        <p:nvSpPr>
          <p:cNvPr id="30780" name="AutoShape 46"/>
          <p:cNvSpPr>
            <a:spLocks noChangeArrowheads="1"/>
          </p:cNvSpPr>
          <p:nvPr/>
        </p:nvSpPr>
        <p:spPr bwMode="auto">
          <a:xfrm>
            <a:off x="2657474" y="2227262"/>
            <a:ext cx="914400" cy="565150"/>
          </a:xfrm>
          <a:prstGeom prst="cube">
            <a:avLst>
              <a:gd name="adj" fmla="val 1006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PAD</a:t>
            </a:r>
          </a:p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802.11AQ</a:t>
            </a:r>
            <a:endParaRPr lang="en-US" sz="12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81" name="AutoShape 46"/>
          <p:cNvSpPr>
            <a:spLocks noChangeArrowheads="1"/>
          </p:cNvSpPr>
          <p:nvPr/>
        </p:nvSpPr>
        <p:spPr bwMode="auto">
          <a:xfrm>
            <a:off x="2632074" y="4330700"/>
            <a:ext cx="914400" cy="349250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802.11aj</a:t>
            </a:r>
            <a:endParaRPr lang="en-US" sz="12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953000" y="1447800"/>
            <a:ext cx="0" cy="4194969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AutoShape 11"/>
          <p:cNvSpPr>
            <a:spLocks noChangeArrowheads="1"/>
          </p:cNvSpPr>
          <p:nvPr/>
        </p:nvSpPr>
        <p:spPr bwMode="auto">
          <a:xfrm>
            <a:off x="5029200" y="1099343"/>
            <a:ext cx="2514600" cy="357982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802.11-2015</a:t>
            </a:r>
            <a:endParaRPr lang="en-US" sz="16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7772401" y="1419225"/>
            <a:ext cx="0" cy="4194969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632074" y="1479550"/>
            <a:ext cx="914400" cy="565150"/>
          </a:xfrm>
          <a:prstGeom prst="cube">
            <a:avLst>
              <a:gd name="adj" fmla="val 1006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GLK</a:t>
            </a:r>
          </a:p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802.11AK</a:t>
            </a:r>
            <a:endParaRPr lang="en-US" sz="12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4" name="AutoShape 46"/>
          <p:cNvSpPr>
            <a:spLocks noChangeArrowheads="1"/>
          </p:cNvSpPr>
          <p:nvPr/>
        </p:nvSpPr>
        <p:spPr bwMode="auto">
          <a:xfrm>
            <a:off x="1617922" y="3384550"/>
            <a:ext cx="914400" cy="349250"/>
          </a:xfrm>
          <a:prstGeom prst="cube">
            <a:avLst>
              <a:gd name="adj" fmla="val 10069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HEW</a:t>
            </a:r>
            <a:endParaRPr lang="en-US" sz="18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FCC6E19-2015-45BF-A8A5-59D0D5FE5F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7772400" cy="533400"/>
          </a:xfrm>
        </p:spPr>
        <p:txBody>
          <a:bodyPr/>
          <a:lstStyle/>
          <a:p>
            <a:r>
              <a:rPr lang="en-US" sz="2800" smtClean="0"/>
              <a:t>IEEE 802.11 Revisions</a:t>
            </a:r>
          </a:p>
        </p:txBody>
      </p:sp>
      <p:sp>
        <p:nvSpPr>
          <p:cNvPr id="32771" name="AutoShape 9"/>
          <p:cNvSpPr>
            <a:spLocks noChangeArrowheads="1"/>
          </p:cNvSpPr>
          <p:nvPr/>
        </p:nvSpPr>
        <p:spPr bwMode="auto">
          <a:xfrm>
            <a:off x="4429125" y="2100263"/>
            <a:ext cx="9906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802.11k</a:t>
            </a:r>
          </a:p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RRM</a:t>
            </a:r>
          </a:p>
        </p:txBody>
      </p:sp>
      <p:sp>
        <p:nvSpPr>
          <p:cNvPr id="32772" name="AutoShape 10"/>
          <p:cNvSpPr>
            <a:spLocks noChangeArrowheads="1"/>
          </p:cNvSpPr>
          <p:nvPr/>
        </p:nvSpPr>
        <p:spPr bwMode="auto">
          <a:xfrm>
            <a:off x="4429125" y="1566863"/>
            <a:ext cx="9906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802.11r</a:t>
            </a:r>
          </a:p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Fast Roam</a:t>
            </a:r>
          </a:p>
        </p:txBody>
      </p:sp>
      <p:sp>
        <p:nvSpPr>
          <p:cNvPr id="32773" name="AutoShape 14"/>
          <p:cNvSpPr>
            <a:spLocks noChangeArrowheads="1"/>
          </p:cNvSpPr>
          <p:nvPr/>
        </p:nvSpPr>
        <p:spPr bwMode="auto">
          <a:xfrm>
            <a:off x="762000" y="3921125"/>
            <a:ext cx="838200" cy="365125"/>
          </a:xfrm>
          <a:prstGeom prst="cube">
            <a:avLst>
              <a:gd name="adj" fmla="val 451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a 54 Mbps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5GHz</a:t>
            </a:r>
          </a:p>
        </p:txBody>
      </p:sp>
      <p:sp>
        <p:nvSpPr>
          <p:cNvPr id="32774" name="AutoShape 15"/>
          <p:cNvSpPr>
            <a:spLocks noChangeArrowheads="1"/>
          </p:cNvSpPr>
          <p:nvPr/>
        </p:nvSpPr>
        <p:spPr bwMode="auto">
          <a:xfrm>
            <a:off x="757238" y="4362450"/>
            <a:ext cx="838200" cy="457200"/>
          </a:xfrm>
          <a:prstGeom prst="cube">
            <a:avLst>
              <a:gd name="adj" fmla="val 451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b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11 Mbps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2.4GHz</a:t>
            </a:r>
          </a:p>
        </p:txBody>
      </p:sp>
      <p:sp>
        <p:nvSpPr>
          <p:cNvPr id="32775" name="AutoShape 18"/>
          <p:cNvSpPr>
            <a:spLocks noChangeArrowheads="1"/>
          </p:cNvSpPr>
          <p:nvPr/>
        </p:nvSpPr>
        <p:spPr bwMode="auto">
          <a:xfrm>
            <a:off x="762000" y="2971800"/>
            <a:ext cx="838200" cy="376238"/>
          </a:xfrm>
          <a:prstGeom prst="cube">
            <a:avLst>
              <a:gd name="adj" fmla="val 659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d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Intl roaming</a:t>
            </a:r>
            <a:r>
              <a:rPr lang="en-US" sz="1000" b="1">
                <a:solidFill>
                  <a:schemeClr val="bg1"/>
                </a:solidFill>
                <a:latin typeface="Tahoma" pitchFamily="34" charset="0"/>
                <a:ea typeface="ＭＳ Ｐゴシック" charset="-128"/>
                <a:cs typeface="Arial" pitchFamily="34" charset="0"/>
              </a:rPr>
              <a:t> </a:t>
            </a:r>
          </a:p>
        </p:txBody>
      </p:sp>
      <p:sp>
        <p:nvSpPr>
          <p:cNvPr id="32776" name="AutoShape 21"/>
          <p:cNvSpPr>
            <a:spLocks noChangeArrowheads="1"/>
          </p:cNvSpPr>
          <p:nvPr/>
        </p:nvSpPr>
        <p:spPr bwMode="auto">
          <a:xfrm>
            <a:off x="5638800" y="2362200"/>
            <a:ext cx="973138" cy="687388"/>
          </a:xfrm>
          <a:prstGeom prst="cube">
            <a:avLst>
              <a:gd name="adj" fmla="val 448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802.11V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Network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Management</a:t>
            </a:r>
          </a:p>
          <a:p>
            <a:pPr algn="ctr"/>
            <a:endParaRPr lang="en-US" sz="1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77" name="AutoShape 22"/>
          <p:cNvSpPr>
            <a:spLocks noChangeArrowheads="1"/>
          </p:cNvSpPr>
          <p:nvPr/>
        </p:nvSpPr>
        <p:spPr bwMode="auto">
          <a:xfrm>
            <a:off x="5638800" y="1066800"/>
            <a:ext cx="990600" cy="457200"/>
          </a:xfrm>
          <a:prstGeom prst="cube">
            <a:avLst>
              <a:gd name="adj" fmla="val 10069"/>
            </a:avLst>
          </a:prstGeom>
          <a:solidFill>
            <a:srgbClr val="99CCFF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802.11s</a:t>
            </a:r>
          </a:p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Mesh</a:t>
            </a:r>
          </a:p>
        </p:txBody>
      </p:sp>
      <p:sp>
        <p:nvSpPr>
          <p:cNvPr id="32778" name="AutoShape 23"/>
          <p:cNvSpPr>
            <a:spLocks noChangeArrowheads="1"/>
          </p:cNvSpPr>
          <p:nvPr/>
        </p:nvSpPr>
        <p:spPr bwMode="auto">
          <a:xfrm>
            <a:off x="5638800" y="1676400"/>
            <a:ext cx="952500" cy="5286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802.11u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WIEN </a:t>
            </a:r>
          </a:p>
        </p:txBody>
      </p:sp>
      <p:sp>
        <p:nvSpPr>
          <p:cNvPr id="32779" name="AutoShape 24"/>
          <p:cNvSpPr>
            <a:spLocks noChangeArrowheads="1"/>
          </p:cNvSpPr>
          <p:nvPr/>
        </p:nvSpPr>
        <p:spPr bwMode="auto">
          <a:xfrm>
            <a:off x="4429125" y="2633663"/>
            <a:ext cx="990600" cy="757237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802.11Y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Contention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Based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Protocol</a:t>
            </a:r>
          </a:p>
        </p:txBody>
      </p:sp>
      <p:sp>
        <p:nvSpPr>
          <p:cNvPr id="32780" name="Line 29"/>
          <p:cNvSpPr>
            <a:spLocks noChangeShapeType="1"/>
          </p:cNvSpPr>
          <p:nvPr/>
        </p:nvSpPr>
        <p:spPr bwMode="auto">
          <a:xfrm flipV="1">
            <a:off x="381000" y="3373120"/>
            <a:ext cx="8686800" cy="87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utoShape 41"/>
          <p:cNvSpPr>
            <a:spLocks noChangeArrowheads="1"/>
          </p:cNvSpPr>
          <p:nvPr/>
        </p:nvSpPr>
        <p:spPr bwMode="auto">
          <a:xfrm>
            <a:off x="4419600" y="4267200"/>
            <a:ext cx="990600" cy="757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802.11n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High 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Throughput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(&gt;100 Mbps)</a:t>
            </a:r>
          </a:p>
        </p:txBody>
      </p:sp>
      <p:sp>
        <p:nvSpPr>
          <p:cNvPr id="32782" name="AutoShape 42"/>
          <p:cNvSpPr>
            <a:spLocks noChangeArrowheads="1"/>
          </p:cNvSpPr>
          <p:nvPr/>
        </p:nvSpPr>
        <p:spPr bwMode="auto">
          <a:xfrm>
            <a:off x="4398963" y="5160963"/>
            <a:ext cx="990600" cy="757237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802.11W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Management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Frame 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Security</a:t>
            </a:r>
          </a:p>
        </p:txBody>
      </p:sp>
      <p:sp>
        <p:nvSpPr>
          <p:cNvPr id="32783" name="AutoShape 43"/>
          <p:cNvSpPr>
            <a:spLocks noChangeArrowheads="1"/>
          </p:cNvSpPr>
          <p:nvPr/>
        </p:nvSpPr>
        <p:spPr bwMode="auto">
          <a:xfrm>
            <a:off x="4432300" y="1006475"/>
            <a:ext cx="952500" cy="473075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802.11z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TDLS</a:t>
            </a:r>
          </a:p>
        </p:txBody>
      </p:sp>
      <p:sp>
        <p:nvSpPr>
          <p:cNvPr id="32784" name="AutoShape 44"/>
          <p:cNvSpPr>
            <a:spLocks noChangeArrowheads="1"/>
          </p:cNvSpPr>
          <p:nvPr/>
        </p:nvSpPr>
        <p:spPr bwMode="auto">
          <a:xfrm>
            <a:off x="4438650" y="3494088"/>
            <a:ext cx="962025" cy="7239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802.11p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WAVE</a:t>
            </a:r>
          </a:p>
        </p:txBody>
      </p:sp>
      <p:sp>
        <p:nvSpPr>
          <p:cNvPr id="32785" name="AutoShape 12"/>
          <p:cNvSpPr>
            <a:spLocks noChangeArrowheads="1"/>
          </p:cNvSpPr>
          <p:nvPr/>
        </p:nvSpPr>
        <p:spPr bwMode="auto">
          <a:xfrm>
            <a:off x="0" y="1524000"/>
            <a:ext cx="685800" cy="3810000"/>
          </a:xfrm>
          <a:prstGeom prst="cube">
            <a:avLst>
              <a:gd name="adj" fmla="val 451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 -1999</a:t>
            </a:r>
          </a:p>
          <a:p>
            <a:pPr algn="ctr"/>
            <a:endParaRPr lang="en-US" sz="1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86" name="Text Box 3"/>
          <p:cNvSpPr txBox="1">
            <a:spLocks noChangeArrowheads="1"/>
          </p:cNvSpPr>
          <p:nvPr/>
        </p:nvSpPr>
        <p:spPr bwMode="auto">
          <a:xfrm>
            <a:off x="0" y="5791200"/>
            <a:ext cx="557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PHY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87" name="Text Box 6"/>
          <p:cNvSpPr txBox="1">
            <a:spLocks noChangeArrowheads="1"/>
          </p:cNvSpPr>
          <p:nvPr/>
        </p:nvSpPr>
        <p:spPr bwMode="auto">
          <a:xfrm>
            <a:off x="0" y="1143000"/>
            <a:ext cx="58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MAC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88" name="AutoShape 11"/>
          <p:cNvSpPr>
            <a:spLocks noChangeArrowheads="1"/>
          </p:cNvSpPr>
          <p:nvPr/>
        </p:nvSpPr>
        <p:spPr bwMode="auto">
          <a:xfrm>
            <a:off x="6705600" y="1447800"/>
            <a:ext cx="852488" cy="4048125"/>
          </a:xfrm>
          <a:prstGeom prst="cube">
            <a:avLst>
              <a:gd name="adj" fmla="val 4486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 dirty="0"/>
              <a:t>802.11</a:t>
            </a:r>
            <a:endParaRPr lang="en-US" sz="1400" b="1" dirty="0"/>
          </a:p>
          <a:p>
            <a:pPr algn="ctr" eaLnBrk="0" hangingPunct="0">
              <a:defRPr/>
            </a:pPr>
            <a:r>
              <a:rPr lang="en-US" sz="1800" b="1" dirty="0"/>
              <a:t>-2012</a:t>
            </a:r>
          </a:p>
        </p:txBody>
      </p:sp>
      <p:sp>
        <p:nvSpPr>
          <p:cNvPr id="32791" name="AutoShape 11"/>
          <p:cNvSpPr>
            <a:spLocks noChangeArrowheads="1"/>
          </p:cNvSpPr>
          <p:nvPr/>
        </p:nvSpPr>
        <p:spPr bwMode="auto">
          <a:xfrm>
            <a:off x="3429000" y="1371600"/>
            <a:ext cx="914400" cy="4048125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/>
              <a:t>802.11</a:t>
            </a:r>
          </a:p>
          <a:p>
            <a:pPr algn="ctr" eaLnBrk="0" hangingPunct="0"/>
            <a:r>
              <a:rPr lang="en-US" sz="1400" b="1"/>
              <a:t>-2007</a:t>
            </a:r>
          </a:p>
        </p:txBody>
      </p:sp>
      <p:sp>
        <p:nvSpPr>
          <p:cNvPr id="32792" name="AutoShape 9"/>
          <p:cNvSpPr>
            <a:spLocks noChangeArrowheads="1"/>
          </p:cNvSpPr>
          <p:nvPr/>
        </p:nvSpPr>
        <p:spPr bwMode="auto">
          <a:xfrm>
            <a:off x="7696200" y="1768475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802.11aa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Video Transport</a:t>
            </a:r>
          </a:p>
        </p:txBody>
      </p:sp>
      <p:sp>
        <p:nvSpPr>
          <p:cNvPr id="32793" name="AutoShape 10"/>
          <p:cNvSpPr>
            <a:spLocks noChangeArrowheads="1"/>
          </p:cNvSpPr>
          <p:nvPr/>
        </p:nvSpPr>
        <p:spPr bwMode="auto">
          <a:xfrm>
            <a:off x="7696200" y="1235075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802.11ae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QoS Mgt Frames</a:t>
            </a:r>
          </a:p>
        </p:txBody>
      </p:sp>
      <p:sp>
        <p:nvSpPr>
          <p:cNvPr id="32794" name="AutoShape 24"/>
          <p:cNvSpPr>
            <a:spLocks noChangeArrowheads="1"/>
          </p:cNvSpPr>
          <p:nvPr/>
        </p:nvSpPr>
        <p:spPr bwMode="auto">
          <a:xfrm>
            <a:off x="7696200" y="54102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802.11ah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&lt;1GHz</a:t>
            </a:r>
          </a:p>
        </p:txBody>
      </p:sp>
      <p:sp>
        <p:nvSpPr>
          <p:cNvPr id="32795" name="AutoShape 41"/>
          <p:cNvSpPr>
            <a:spLocks noChangeArrowheads="1"/>
          </p:cNvSpPr>
          <p:nvPr/>
        </p:nvSpPr>
        <p:spPr bwMode="auto">
          <a:xfrm>
            <a:off x="7686675" y="3962400"/>
            <a:ext cx="1295400" cy="62865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802.11ac</a:t>
            </a:r>
          </a:p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VHT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6Gbps @ 5GHz</a:t>
            </a:r>
          </a:p>
        </p:txBody>
      </p:sp>
      <p:sp>
        <p:nvSpPr>
          <p:cNvPr id="32796" name="AutoShape 43"/>
          <p:cNvSpPr>
            <a:spLocks noChangeArrowheads="1"/>
          </p:cNvSpPr>
          <p:nvPr/>
        </p:nvSpPr>
        <p:spPr bwMode="auto">
          <a:xfrm>
            <a:off x="7699375" y="685800"/>
            <a:ext cx="1246188" cy="473075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802.11ai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FILS</a:t>
            </a:r>
          </a:p>
        </p:txBody>
      </p:sp>
      <p:sp>
        <p:nvSpPr>
          <p:cNvPr id="32797" name="AutoShape 41"/>
          <p:cNvSpPr>
            <a:spLocks noChangeArrowheads="1"/>
          </p:cNvSpPr>
          <p:nvPr/>
        </p:nvSpPr>
        <p:spPr bwMode="auto">
          <a:xfrm>
            <a:off x="7696200" y="4648200"/>
            <a:ext cx="1295400" cy="6477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802.11ad</a:t>
            </a:r>
          </a:p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VHT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6Gbps @ 60GHz</a:t>
            </a:r>
          </a:p>
        </p:txBody>
      </p:sp>
      <p:sp>
        <p:nvSpPr>
          <p:cNvPr id="32798" name="AutoShape 9"/>
          <p:cNvSpPr>
            <a:spLocks noChangeArrowheads="1"/>
          </p:cNvSpPr>
          <p:nvPr/>
        </p:nvSpPr>
        <p:spPr bwMode="auto">
          <a:xfrm>
            <a:off x="7696200" y="34290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802.11af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TV Whitespace</a:t>
            </a:r>
          </a:p>
        </p:txBody>
      </p:sp>
      <p:sp>
        <p:nvSpPr>
          <p:cNvPr id="32799" name="AutoShape 11"/>
          <p:cNvSpPr>
            <a:spLocks noChangeArrowheads="1"/>
          </p:cNvSpPr>
          <p:nvPr/>
        </p:nvSpPr>
        <p:spPr bwMode="auto">
          <a:xfrm>
            <a:off x="1752600" y="1295400"/>
            <a:ext cx="685800" cy="4048125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/>
              <a:t>802.11</a:t>
            </a:r>
          </a:p>
          <a:p>
            <a:pPr algn="ctr" eaLnBrk="0" hangingPunct="0"/>
            <a:r>
              <a:rPr lang="en-US" sz="1400" b="1"/>
              <a:t>-2003</a:t>
            </a:r>
          </a:p>
        </p:txBody>
      </p:sp>
      <p:sp>
        <p:nvSpPr>
          <p:cNvPr id="32800" name="AutoShape 15"/>
          <p:cNvSpPr>
            <a:spLocks noChangeArrowheads="1"/>
          </p:cNvSpPr>
          <p:nvPr/>
        </p:nvSpPr>
        <p:spPr bwMode="auto">
          <a:xfrm>
            <a:off x="2590800" y="4419600"/>
            <a:ext cx="681038" cy="457200"/>
          </a:xfrm>
          <a:prstGeom prst="cube">
            <a:avLst>
              <a:gd name="adj" fmla="val 451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g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54 Mbps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2.4GHz</a:t>
            </a:r>
          </a:p>
        </p:txBody>
      </p:sp>
      <p:sp>
        <p:nvSpPr>
          <p:cNvPr id="32801" name="AutoShape 16"/>
          <p:cNvSpPr>
            <a:spLocks noChangeArrowheads="1"/>
          </p:cNvSpPr>
          <p:nvPr/>
        </p:nvSpPr>
        <p:spPr bwMode="auto">
          <a:xfrm>
            <a:off x="2605088" y="1143000"/>
            <a:ext cx="681037" cy="376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e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QoS</a:t>
            </a:r>
          </a:p>
        </p:txBody>
      </p:sp>
      <p:sp>
        <p:nvSpPr>
          <p:cNvPr id="32802" name="AutoShape 17"/>
          <p:cNvSpPr>
            <a:spLocks noChangeArrowheads="1"/>
          </p:cNvSpPr>
          <p:nvPr/>
        </p:nvSpPr>
        <p:spPr bwMode="auto">
          <a:xfrm>
            <a:off x="2590800" y="2038350"/>
            <a:ext cx="681038" cy="376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i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Security</a:t>
            </a:r>
          </a:p>
        </p:txBody>
      </p:sp>
      <p:sp>
        <p:nvSpPr>
          <p:cNvPr id="32803" name="AutoShape 19"/>
          <p:cNvSpPr>
            <a:spLocks noChangeArrowheads="1"/>
          </p:cNvSpPr>
          <p:nvPr/>
        </p:nvSpPr>
        <p:spPr bwMode="auto">
          <a:xfrm>
            <a:off x="2590800" y="1597025"/>
            <a:ext cx="681038" cy="376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h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DFS &amp; TPC</a:t>
            </a:r>
          </a:p>
        </p:txBody>
      </p:sp>
      <p:sp>
        <p:nvSpPr>
          <p:cNvPr id="32804" name="AutoShape 18"/>
          <p:cNvSpPr>
            <a:spLocks noChangeArrowheads="1"/>
          </p:cNvSpPr>
          <p:nvPr/>
        </p:nvSpPr>
        <p:spPr bwMode="auto">
          <a:xfrm>
            <a:off x="2595563" y="2971800"/>
            <a:ext cx="681037" cy="376238"/>
          </a:xfrm>
          <a:prstGeom prst="cube">
            <a:avLst>
              <a:gd name="adj" fmla="val 659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j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JP bands</a:t>
            </a:r>
            <a:r>
              <a:rPr lang="en-US" sz="1000" b="1">
                <a:solidFill>
                  <a:schemeClr val="bg1"/>
                </a:solidFill>
                <a:latin typeface="Tahoma" pitchFamily="34" charset="0"/>
                <a:ea typeface="ＭＳ Ｐゴシック" charset="-128"/>
                <a:cs typeface="Arial" pitchFamily="34" charset="0"/>
              </a:rPr>
              <a:t> </a:t>
            </a:r>
          </a:p>
        </p:txBody>
      </p:sp>
      <p:sp>
        <p:nvSpPr>
          <p:cNvPr id="40" name="AutoShape 18"/>
          <p:cNvSpPr>
            <a:spLocks noChangeArrowheads="1"/>
          </p:cNvSpPr>
          <p:nvPr/>
        </p:nvSpPr>
        <p:spPr bwMode="auto">
          <a:xfrm>
            <a:off x="2595563" y="2530475"/>
            <a:ext cx="681037" cy="376238"/>
          </a:xfrm>
          <a:prstGeom prst="cube">
            <a:avLst>
              <a:gd name="adj" fmla="val 659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000" b="1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ＭＳ Ｐゴシック" charset="-128"/>
                <a:cs typeface="Arial" charset="0"/>
              </a:rPr>
              <a:t>f </a:t>
            </a:r>
          </a:p>
          <a:p>
            <a:pPr algn="ctr">
              <a:defRPr/>
            </a:pPr>
            <a:r>
              <a:rPr lang="en-US" sz="1000" b="1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ＭＳ Ｐゴシック" charset="-128"/>
                <a:cs typeface="Arial" charset="0"/>
              </a:rPr>
              <a:t>Inter AP </a:t>
            </a:r>
          </a:p>
        </p:txBody>
      </p:sp>
      <p:sp>
        <p:nvSpPr>
          <p:cNvPr id="3280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60400" y="330200"/>
            <a:ext cx="15668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3" name="Striped Right Arrow 2"/>
          <p:cNvSpPr/>
          <p:nvPr/>
        </p:nvSpPr>
        <p:spPr bwMode="auto">
          <a:xfrm>
            <a:off x="914400" y="5778500"/>
            <a:ext cx="685800" cy="557213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42" name="Striped Right Arrow 41"/>
          <p:cNvSpPr/>
          <p:nvPr/>
        </p:nvSpPr>
        <p:spPr bwMode="auto">
          <a:xfrm>
            <a:off x="2605088" y="5818188"/>
            <a:ext cx="685800" cy="555625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3" name="Striped Right Arrow 42"/>
          <p:cNvSpPr/>
          <p:nvPr/>
        </p:nvSpPr>
        <p:spPr bwMode="auto">
          <a:xfrm>
            <a:off x="4894263" y="5930900"/>
            <a:ext cx="1506537" cy="557213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7699375" y="2297113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802.11ak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 err="1" smtClean="0">
                <a:latin typeface="Tahoma" pitchFamily="34" charset="0"/>
                <a:ea typeface="ＭＳ Ｐゴシック" charset="-128"/>
                <a:cs typeface="Arial" pitchFamily="34" charset="0"/>
              </a:rPr>
              <a:t>GlobalLink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5" name="AutoShape 24"/>
          <p:cNvSpPr>
            <a:spLocks noChangeArrowheads="1"/>
          </p:cNvSpPr>
          <p:nvPr/>
        </p:nvSpPr>
        <p:spPr bwMode="auto">
          <a:xfrm>
            <a:off x="7696200" y="59436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802.11aj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 eaLnBrk="0" hangingPunct="0"/>
            <a:r>
              <a:rPr lang="en-US" sz="1100" b="1" dirty="0" smtClean="0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40 &amp; 60 GHz</a:t>
            </a:r>
            <a:endParaRPr lang="en-US" sz="1100" b="1" dirty="0">
              <a:solidFill>
                <a:srgbClr val="000000"/>
              </a:solidFill>
              <a:latin typeface="Arial Narrow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7696200" y="28194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802.11aq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Service Discovery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FCC6E19-2015-45BF-A8A5-59D0D5FE5F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9EE486ED-E498-4EC1-8455-16C2D5677563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26628" name="WordArt 2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4582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Snapshot </a:t>
            </a:r>
            <a:r>
              <a:rPr lang="en-US" sz="80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6479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Sanya</a:t>
            </a:r>
            <a:r>
              <a:rPr lang="en-US" dirty="0" smtClean="0"/>
              <a:t> China </a:t>
            </a:r>
            <a:r>
              <a:rPr lang="en-US" dirty="0" smtClean="0"/>
              <a:t>  Meeting</a:t>
            </a:r>
            <a:r>
              <a:rPr lang="ja-JP" altLang="en-US" b="0" dirty="0" smtClean="0"/>
              <a:t> </a:t>
            </a:r>
            <a:r>
              <a:rPr lang="en-US" altLang="ja-JP" b="0" dirty="0" smtClean="0"/>
              <a:t/>
            </a:r>
            <a:br>
              <a:rPr lang="en-US" altLang="ja-JP" b="0" dirty="0" smtClean="0"/>
            </a:br>
            <a:r>
              <a:rPr lang="ja-JP" altLang="en-US" dirty="0" smtClean="0"/>
              <a:t>三亚      中</a:t>
            </a:r>
            <a:r>
              <a:rPr lang="ja-JP" altLang="en-US" dirty="0"/>
              <a:t>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Agenda 			</a:t>
            </a:r>
            <a:r>
              <a:rPr lang="en-US" sz="4400" dirty="0" smtClean="0"/>
              <a:t>11-14-0008r0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Snapshots </a:t>
            </a:r>
            <a:r>
              <a:rPr lang="en-US" sz="4400" dirty="0"/>
              <a:t>		</a:t>
            </a:r>
            <a:r>
              <a:rPr lang="en-US" sz="4400" dirty="0" smtClean="0"/>
              <a:t>	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Other Info 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32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346713"/>
              </p:ext>
            </p:extLst>
          </p:nvPr>
        </p:nvGraphicFramePr>
        <p:xfrm>
          <a:off x="1654968" y="347661"/>
          <a:ext cx="7205664" cy="651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0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57150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67808"/>
              </p:ext>
            </p:extLst>
          </p:nvPr>
        </p:nvGraphicFramePr>
        <p:xfrm>
          <a:off x="1006238" y="829575"/>
          <a:ext cx="7191376" cy="564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08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19356"/>
              </p:ext>
            </p:extLst>
          </p:nvPr>
        </p:nvGraphicFramePr>
        <p:xfrm>
          <a:off x="1600200" y="26670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2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165759"/>
              </p:ext>
            </p:extLst>
          </p:nvPr>
        </p:nvGraphicFramePr>
        <p:xfrm>
          <a:off x="1905000" y="762000"/>
          <a:ext cx="5227336" cy="5594685"/>
        </p:xfrm>
        <a:graphic>
          <a:graphicData uri="http://schemas.openxmlformats.org/drawingml/2006/table">
            <a:tbl>
              <a:tblPr/>
              <a:tblGrid>
                <a:gridCol w="2683552"/>
                <a:gridCol w="2543784"/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ClosingReportRef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WG Technical Editor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11-13/1300r2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 SC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11-13/1452r1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JTC1 SC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11-13/1469r1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SC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11-13/1258r0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TGmc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11-13/1475r0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TGac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11-13/1447r0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TGaf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11-13/1257r0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TGah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11-13/1472r0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TGai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11-13/1464r0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TGaj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11-13/1474r0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11-13/1460r0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11-13/1428r1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HEW SG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11-13/1476r0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OmniRAN Liaison</a:t>
                      </a:r>
                    </a:p>
                  </a:txBody>
                  <a:tcPr marL="7219" marR="7219" marT="7219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11-13/1442r0</a:t>
                      </a:r>
                    </a:p>
                  </a:txBody>
                  <a:tcPr marL="7219" marR="7219" marT="7219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3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(Nov ‘13)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2013-11-01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/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11-13/1300r2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839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endParaRPr lang="en-US" sz="1600" b="0" dirty="0" smtClean="0"/>
          </a:p>
          <a:p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b="0" dirty="0" smtClean="0">
                <a:hlinkClick r:id="rId4"/>
              </a:rPr>
              <a:t>robert.stacey@intel.com</a:t>
            </a:r>
            <a:r>
              <a:rPr lang="en-US" sz="1600" b="0" dirty="0" smtClean="0"/>
              <a:t>  </a:t>
            </a:r>
          </a:p>
          <a:p>
            <a:r>
              <a:rPr lang="en-US" sz="1600" dirty="0" smtClean="0"/>
              <a:t>TGaf – Peter Ecclesine – </a:t>
            </a:r>
            <a:r>
              <a:rPr lang="en-US" sz="1600" b="0" dirty="0" smtClean="0">
                <a:hlinkClick r:id="rId5"/>
              </a:rPr>
              <a:t>pecclesi@cisco.com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</a:t>
            </a:r>
            <a:r>
              <a:rPr lang="en-US" sz="1600" dirty="0" err="1" smtClean="0"/>
              <a:t>Yongho</a:t>
            </a:r>
            <a:r>
              <a:rPr lang="en-US" sz="1600" dirty="0" smtClean="0"/>
              <a:t> </a:t>
            </a:r>
            <a:r>
              <a:rPr lang="en-US" sz="1600" dirty="0" err="1" smtClean="0"/>
              <a:t>Seok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6"/>
              </a:rPr>
              <a:t>yongho.seok@gmail.com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7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8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9"/>
              </a:rPr>
              <a:t>d3e3e3@gmail.com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10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1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2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3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11-13/1300r2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5009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11ac</a:t>
            </a:r>
            <a:r>
              <a:rPr lang="en-US" dirty="0" smtClean="0"/>
              <a:t> publication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/>
              <a:t>draft should be available </a:t>
            </a:r>
            <a:r>
              <a:rPr lang="en-US" dirty="0" smtClean="0"/>
              <a:t>mid-November (about 350 pages)</a:t>
            </a:r>
          </a:p>
          <a:p>
            <a:r>
              <a:rPr lang="en-US" dirty="0" smtClean="0"/>
              <a:t>The expected approval is at </a:t>
            </a:r>
            <a:r>
              <a:rPr lang="en-US" dirty="0" err="1" smtClean="0"/>
              <a:t>RevCom</a:t>
            </a:r>
            <a:r>
              <a:rPr lang="en-US" dirty="0" smtClean="0"/>
              <a:t> December 5, and publication could be before yearend (Dec 28</a:t>
            </a:r>
            <a:r>
              <a:rPr lang="en-US" baseline="30000" dirty="0" smtClean="0"/>
              <a:t>th</a:t>
            </a:r>
            <a:r>
              <a:rPr lang="en-US" dirty="0" smtClean="0"/>
              <a:t>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11-13/1300r2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8454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11af publication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</a:t>
            </a:r>
            <a:r>
              <a:rPr lang="en-US" dirty="0"/>
              <a:t>draft should be available </a:t>
            </a:r>
            <a:r>
              <a:rPr lang="en-US" dirty="0" smtClean="0"/>
              <a:t>mid-November (about 200 pages)</a:t>
            </a:r>
          </a:p>
          <a:p>
            <a:r>
              <a:rPr lang="en-US" dirty="0" smtClean="0"/>
              <a:t>The expected approval is at </a:t>
            </a:r>
            <a:r>
              <a:rPr lang="en-US" dirty="0" err="1" smtClean="0"/>
              <a:t>RevCom</a:t>
            </a:r>
            <a:r>
              <a:rPr lang="en-US" dirty="0" smtClean="0"/>
              <a:t> December 5, and publication could be 14 weeks after that (12 March).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11-13/1300r2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240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11-09-1034-09-0000-wg11-style-guide.doc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2012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11-13/1300r2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617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2398816"/>
          <a:ext cx="7772400" cy="288036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Oct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Feb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802.11-2012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Nov 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802.11-2015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/>
              <a:t>Nov 2013</a:t>
            </a:r>
            <a:endParaRPr lang="en-US" sz="1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July 2013 Editors changed the running order and will revisit in July 2014,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6705600" y="609600"/>
            <a:ext cx="1981200" cy="1169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11-13/1300r2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7027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 smtClean="0"/>
              <a:t>Interim Agenda plan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1295400"/>
            <a:ext cx="6934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hlinkClick r:id="rId2"/>
              </a:rPr>
              <a:t>8 Jan 2014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>
                <a:hlinkClick r:id="rId3"/>
              </a:rPr>
              <a:t>9:00 - 10:00</a:t>
            </a:r>
            <a:r>
              <a:rPr lang="en-US" sz="2400" dirty="0"/>
              <a:t>        IEEE 802.11 opening session</a:t>
            </a:r>
            <a:br>
              <a:rPr lang="en-US" sz="2400" dirty="0"/>
            </a:br>
            <a:r>
              <a:rPr lang="en-US" sz="2400" u="sng" dirty="0">
                <a:hlinkClick r:id="rId4"/>
              </a:rPr>
              <a:t>10:00 - 10:30</a:t>
            </a:r>
            <a:r>
              <a:rPr lang="en-US" sz="2400" dirty="0"/>
              <a:t>        Tea Break</a:t>
            </a:r>
            <a:br>
              <a:rPr lang="en-US" sz="2400" dirty="0"/>
            </a:br>
            <a:r>
              <a:rPr lang="en-US" sz="2400" u="sng" dirty="0">
                <a:hlinkClick r:id="rId5"/>
              </a:rPr>
              <a:t>10:30 - 12:30</a:t>
            </a:r>
            <a:r>
              <a:rPr lang="en-US" sz="2400" dirty="0"/>
              <a:t>        IEEE 802.11aj session</a:t>
            </a:r>
            <a:br>
              <a:rPr lang="en-US" sz="2400" dirty="0"/>
            </a:br>
            <a:r>
              <a:rPr lang="en-US" sz="2400" u="sng" dirty="0">
                <a:hlinkClick r:id="rId6"/>
              </a:rPr>
              <a:t>12:30 - 13:30</a:t>
            </a:r>
            <a:r>
              <a:rPr lang="en-US" sz="2400" dirty="0"/>
              <a:t>        Lunch</a:t>
            </a:r>
            <a:br>
              <a:rPr lang="en-US" sz="2400" dirty="0"/>
            </a:br>
            <a:r>
              <a:rPr lang="en-US" sz="2400" u="sng" dirty="0">
                <a:hlinkClick r:id="rId7"/>
              </a:rPr>
              <a:t>13:30 - 15:30</a:t>
            </a:r>
            <a:r>
              <a:rPr lang="en-US" sz="2400" dirty="0"/>
              <a:t>        IEEE 802.11aj session</a:t>
            </a:r>
            <a:br>
              <a:rPr lang="en-US" sz="2400" dirty="0"/>
            </a:br>
            <a:r>
              <a:rPr lang="en-US" sz="2400" u="sng" dirty="0">
                <a:hlinkClick r:id="rId8"/>
              </a:rPr>
              <a:t>15:30 - 16:00</a:t>
            </a:r>
            <a:r>
              <a:rPr lang="en-US" sz="2400" dirty="0"/>
              <a:t>        Tea Break</a:t>
            </a:r>
            <a:br>
              <a:rPr lang="en-US" sz="2400" dirty="0"/>
            </a:br>
            <a:r>
              <a:rPr lang="en-US" sz="2400" u="sng" dirty="0">
                <a:hlinkClick r:id="rId9"/>
              </a:rPr>
              <a:t>16:00 - 18:00</a:t>
            </a:r>
            <a:r>
              <a:rPr lang="en-US" sz="2400" dirty="0"/>
              <a:t>        IEEE 802.11aj session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>
                <a:hlinkClick r:id="rId10"/>
              </a:rPr>
              <a:t>9 Jan 2014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>
                <a:hlinkClick r:id="rId11"/>
              </a:rPr>
              <a:t>9:00 - 10:00</a:t>
            </a:r>
            <a:r>
              <a:rPr lang="en-US" sz="2400" dirty="0"/>
              <a:t>        IEEE 802.11aj session</a:t>
            </a:r>
            <a:br>
              <a:rPr lang="en-US" sz="2400" dirty="0"/>
            </a:br>
            <a:r>
              <a:rPr lang="en-US" sz="2400" u="sng" dirty="0">
                <a:hlinkClick r:id="rId12"/>
              </a:rPr>
              <a:t>10:00 - 10:30</a:t>
            </a:r>
            <a:r>
              <a:rPr lang="en-US" sz="2400" dirty="0"/>
              <a:t>        Tea Break</a:t>
            </a:r>
            <a:br>
              <a:rPr lang="en-US" sz="2400" dirty="0"/>
            </a:br>
            <a:r>
              <a:rPr lang="en-US" sz="2400" u="sng" dirty="0">
                <a:hlinkClick r:id="rId13"/>
              </a:rPr>
              <a:t>10:30 - 12:30</a:t>
            </a:r>
            <a:r>
              <a:rPr lang="en-US" sz="2400" dirty="0"/>
              <a:t>        IEEE 802.11 closing session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6934200" y="1752600"/>
            <a:ext cx="685800" cy="3048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12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7543800" y="762000"/>
            <a:ext cx="12954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/>
          </p:nvPr>
        </p:nvGraphicFramePr>
        <p:xfrm>
          <a:off x="457200" y="1371600"/>
          <a:ext cx="7086600" cy="3386138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414421"/>
                <a:gridCol w="347579"/>
                <a:gridCol w="414421"/>
                <a:gridCol w="381000"/>
                <a:gridCol w="263357"/>
                <a:gridCol w="643021"/>
                <a:gridCol w="537408"/>
                <a:gridCol w="582863"/>
                <a:gridCol w="1173751"/>
                <a:gridCol w="9144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30-Oct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5-Nov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838200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Nov 2013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344987" y="6215858"/>
            <a:ext cx="530225" cy="182562"/>
          </a:xfrm>
          <a:noFill/>
        </p:spPr>
        <p:txBody>
          <a:bodyPr/>
          <a:lstStyle/>
          <a:p>
            <a:r>
              <a:rPr lang="en-US" dirty="0" smtClean="0"/>
              <a:t>Slide </a:t>
            </a:r>
            <a:fld id="{795EAAF8-1103-4F9A-8384-029AC986883C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2014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11-13/1300r2 by Peter Ecclesine (Cisco Systems)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November 2013</a:t>
            </a:r>
          </a:p>
        </p:txBody>
      </p:sp>
    </p:spTree>
    <p:extLst>
      <p:ext uri="{BB962C8B-B14F-4D97-AF65-F5344CB8AC3E}">
        <p14:creationId xmlns:p14="http://schemas.microsoft.com/office/powerpoint/2010/main" val="1600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January 2014</a:t>
            </a:r>
            <a:endParaRPr lang="en-GB" altLang="en-US" sz="180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Bruce Kraemer, Marvell</a:t>
            </a:r>
            <a:endParaRPr lang="en-GB" altLang="en-US" sz="1200" b="0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05E00185-3837-4868-9324-F725EA65081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2013-11-15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539750" y="2276475"/>
          <a:ext cx="77089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Document" r:id="rId4" imgW="8127059" imgH="2305470" progId="Word.Document.8">
                  <p:embed/>
                </p:oleObj>
              </mc:Choice>
              <mc:Fallback>
                <p:oleObj name="Document" r:id="rId4" imgW="8127059" imgH="23054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76475"/>
                        <a:ext cx="77089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</p:spTree>
    <p:extLst>
      <p:ext uri="{BB962C8B-B14F-4D97-AF65-F5344CB8AC3E}">
        <p14:creationId xmlns:p14="http://schemas.microsoft.com/office/powerpoint/2010/main" val="3286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January 2014</a:t>
            </a:r>
            <a:endParaRPr lang="en-GB" altLang="en-US" sz="180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Bruce Kraemer, Marvell</a:t>
            </a:r>
            <a:endParaRPr lang="en-GB" altLang="en-US" sz="1200" b="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D53BB592-6EE8-463D-96AC-43F7A5E167EE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smtClean="0"/>
              <a:t> Closing report for WNG SC for November 2013, Dallas, Texas, USA</a:t>
            </a:r>
          </a:p>
        </p:txBody>
      </p:sp>
    </p:spTree>
    <p:extLst>
      <p:ext uri="{BB962C8B-B14F-4D97-AF65-F5344CB8AC3E}">
        <p14:creationId xmlns:p14="http://schemas.microsoft.com/office/powerpoint/2010/main" val="11382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January 2014</a:t>
            </a:r>
            <a:endParaRPr lang="en-GB" altLang="en-US" sz="180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Bruce Kraemer, Marvell</a:t>
            </a:r>
            <a:endParaRPr lang="en-GB" altLang="en-US" sz="1200" b="0" smtClean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56E78156-C7EF-4137-A2A9-15AEA9626A0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en-US" smtClean="0"/>
              <a:t>Presentations at November 2013 meeting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Dynamic Sensitivity Control V2 (11-13-1012-04-0wng-dynamic-sensitivity-control.pptx) – Graham Smith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Labeling Diversity (11-13-1308-02-0wng-labeling-diversity.pptx) – Maciej Krasicki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Beyond 802.11ad – Ultra High Capacity and Throughput WLAN (11-13-1408-00-0wng-beyond-802-11ad-ultra-high-capacity-and-tpt-wlan.pptx) - Gal Basson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802.11 Privacy (11-13-1448-01-0wng-802-11-privacy.pptx) - Paul Lambert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Real-Time Multicast Streams During Power Save – Part 2 (11-13-1413-00-0wng-real-time-multicast-streams-in-power-save-part-2.pptx) - Edward Reuss</a:t>
            </a:r>
          </a:p>
          <a:p>
            <a:pPr marL="457200" indent="-457200">
              <a:lnSpc>
                <a:spcPct val="80000"/>
              </a:lnSpc>
            </a:pPr>
            <a:r>
              <a:rPr lang="en-GB" altLang="en-US" smtClean="0"/>
              <a:t>Minutes</a:t>
            </a:r>
          </a:p>
          <a:p>
            <a:pPr lvl="1">
              <a:lnSpc>
                <a:spcPct val="80000"/>
              </a:lnSpc>
            </a:pPr>
            <a:r>
              <a:rPr lang="en-GB" altLang="en-US" smtClean="0"/>
              <a:t>Not yet posted</a:t>
            </a:r>
          </a:p>
          <a:p>
            <a:pPr marL="457200" indent="-457200">
              <a:lnSpc>
                <a:spcPct val="80000"/>
              </a:lnSpc>
            </a:pPr>
            <a:r>
              <a:rPr lang="en-GB" altLang="ko-KR" smtClean="0">
                <a:ea typeface="Gulim" panose="020B0600000101010101" pitchFamily="34" charset="-127"/>
              </a:rPr>
              <a:t>Plans for January 2014</a:t>
            </a:r>
          </a:p>
          <a:p>
            <a:pPr lvl="1">
              <a:lnSpc>
                <a:spcPct val="80000"/>
              </a:lnSpc>
            </a:pPr>
            <a:r>
              <a:rPr lang="en-US" altLang="en-US" smtClean="0"/>
              <a:t>1 2 hour session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85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11-13/1452r1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321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November 2013, Dallas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878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7244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Ad Hoc Monday: Collected comments on 802 O&amp;A D1.7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Sponsor Ballot recirc, closed Nov 12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hlinkClick r:id="rId3"/>
              </a:rPr>
              <a:t>http://www.ieee802.org/11/private/Draft_Standards/802architecture/802-rev-D1-7.pdf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802.11 comments: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mentor.ieee.org/802.11/dcn/13/11-13-1368-01-0arc-cc10-comments-on-802-o-a-d1-7.xlsx</a:t>
            </a:r>
            <a:endParaRPr lang="en-US" dirty="0" smtClean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Results: 142,8,7 (out of 174 voters; 90% returned; 94% yes; 134 comments)  Comments are here: </a:t>
            </a:r>
            <a:r>
              <a:rPr lang="en-US" dirty="0">
                <a:hlinkClick r:id="rId5"/>
              </a:rPr>
              <a:t>https://mentor.ieee.org/802-ec/dcn/13/ec-13-0067-00-00EC-802-sb2-comments.ods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>
              <a:spcBef>
                <a:spcPts val="0"/>
              </a:spcBef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Elected Vice Chair: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u="sng" dirty="0" smtClean="0">
                <a:ea typeface="ＭＳ Ｐゴシック" pitchFamily="34" charset="-128"/>
              </a:rPr>
              <a:t>Joseph Levy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dirty="0" err="1" smtClean="0">
                <a:ea typeface="ＭＳ Ｐゴシック" pitchFamily="34" charset="-128"/>
              </a:rPr>
              <a:t>InterDigital</a:t>
            </a:r>
            <a:r>
              <a:rPr lang="en-US" dirty="0" smtClean="0">
                <a:ea typeface="ＭＳ Ｐゴシック" pitchFamily="34" charset="-128"/>
              </a:rPr>
              <a:t>) – Thank you, and congratulations, Joe!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172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IETF/802 coordination update – Dorothy Stanley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RFC4441: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Reviewed rev5, which has 802.11’s comments </a:t>
            </a:r>
            <a:r>
              <a:rPr lang="en-US" dirty="0" smtClean="0">
                <a:ea typeface="ＭＳ Ｐゴシック" pitchFamily="34" charset="-128"/>
              </a:rPr>
              <a:t>included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u="sng" dirty="0">
                <a:hlinkClick r:id="rId3"/>
              </a:rPr>
              <a:t>http://tools.ietf.org/html/draft-iab-rfc4441rev-05</a:t>
            </a:r>
            <a:r>
              <a:rPr lang="en-US" dirty="0"/>
              <a:t> </a:t>
            </a:r>
            <a:endParaRPr lang="en-US" dirty="0">
              <a:ea typeface="ＭＳ Ｐゴシック" pitchFamily="34" charset="-128"/>
            </a:endParaRP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Editorial comments only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CAPWAP: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Draft not ready yet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Will hold 802.11 Comment Collection ballot, when draft available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Possibly need teleconference to collect comments, or at Jan F2F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PAWS: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dirty="0">
                <a:ea typeface="ＭＳ Ｐゴシック" pitchFamily="34" charset="-128"/>
              </a:rPr>
              <a:t>Behind CAPWAP, coming soon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endParaRPr lang="en-US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802.1AC revision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Reminder of 802.11 material in this document, not written by 802.11: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://www.ieee802.org/1/files/public/docs2013/acrev-nfinn-new-802-11-text-0813-v02.pdf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601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/>
              <a:t>IEEE 1588 mapping to 802.11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/>
              <a:t>Work not started yet, expected to be in a couple </a:t>
            </a:r>
            <a:r>
              <a:rPr lang="en-US" dirty="0" smtClean="0"/>
              <a:t>months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Architecture of APs/DS/Portals, and 802.1 concepts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One submissions this week: </a:t>
            </a:r>
            <a:r>
              <a:rPr lang="en-US" dirty="0">
                <a:hlinkClick r:id="rId3"/>
              </a:rPr>
              <a:t>https://mentor.ieee.org/802.11/dcn/13/11-13-1436-00-0arc-alternative-dual-band-ap-reference-model-graphic.pptx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Working on Reference Model diagram updates (next slides)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7852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878DC56-3D4A-4DDC-A5FE-22F351A5EA0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3453387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2743200"/>
            <a:ext cx="1167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MAC </a:t>
            </a:r>
          </a:p>
          <a:p>
            <a:r>
              <a:rPr lang="en-US" sz="1800" b="1" dirty="0" smtClean="0"/>
              <a:t>Reference</a:t>
            </a:r>
          </a:p>
          <a:p>
            <a:r>
              <a:rPr lang="en-US" sz="1800" b="1" dirty="0" smtClean="0"/>
              <a:t>Model</a:t>
            </a:r>
            <a:endParaRPr lang="en-US" sz="18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11-13/1452r1 by Mark Hamilton, Polycom, Inc.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696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agenda plan </a:t>
            </a:r>
            <a:br>
              <a:rPr lang="en-US" dirty="0" smtClean="0"/>
            </a:br>
            <a:r>
              <a:rPr lang="en-US" dirty="0" smtClean="0"/>
              <a:t>Wednesday 09:00-10:00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Policies and Procedures</a:t>
            </a:r>
          </a:p>
          <a:p>
            <a:r>
              <a:rPr lang="en-US" dirty="0" smtClean="0"/>
              <a:t>802.11 Overview</a:t>
            </a:r>
          </a:p>
          <a:p>
            <a:r>
              <a:rPr lang="en-US" dirty="0" smtClean="0"/>
              <a:t>Project status Reports</a:t>
            </a:r>
          </a:p>
          <a:p>
            <a:r>
              <a:rPr lang="en-US" dirty="0" smtClean="0"/>
              <a:t>Other IEEE 802 and IEEE SA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773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878DC56-3D4A-4DDC-A5FE-22F351A5EA0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626904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971800"/>
            <a:ext cx="144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Infrastructure</a:t>
            </a:r>
          </a:p>
          <a:p>
            <a:r>
              <a:rPr lang="en-US" sz="1600" b="1" dirty="0" smtClean="0"/>
              <a:t>Reference</a:t>
            </a:r>
          </a:p>
          <a:p>
            <a:r>
              <a:rPr lang="en-US" sz="1600" b="1" dirty="0" smtClean="0"/>
              <a:t>Model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11-13/1452r1 by Mark Hamilton, Polycom, Inc.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350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possible, scheduled with 10 days notice: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Discuss comments collected on CAPWAP draft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Timing depends on CAPWAP comment collection timing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Discussion might be during Jan F2F instead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274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2013 Goals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meeting slot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Continue discussion on MAC reference model, and Infrastructure reference model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802.1AC </a:t>
            </a:r>
            <a:r>
              <a:rPr lang="en-US" sz="2600" dirty="0" err="1" smtClean="0"/>
              <a:t>subclause</a:t>
            </a:r>
            <a:r>
              <a:rPr lang="en-US" sz="2600" dirty="0" smtClean="0"/>
              <a:t> 12.2 discussion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 O&amp;A sponsor ballot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IETF/802: RFC 4441, CAPWAP, PAWS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IEEE 1588, if started.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11-13/1452r1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2360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 (Nov 13)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2013-11-15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/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11-13/1469r1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2015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November 2013 in Dallas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299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IEEE 802 has 10 standards in process of ratification by ISO/IEC under PSDO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65232" y="6475413"/>
            <a:ext cx="466725" cy="182562"/>
          </a:xfrm>
        </p:spPr>
        <p:txBody>
          <a:bodyPr/>
          <a:lstStyle/>
          <a:p>
            <a:r>
              <a:rPr lang="en-GB" smtClean="0"/>
              <a:t>Bruce Kraemer, Marvell</a:t>
            </a:r>
            <a:endParaRPr lang="en-GB" smtClean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3020" y="6475413"/>
            <a:ext cx="530225" cy="182562"/>
          </a:xfrm>
        </p:spPr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45</a:t>
            </a:fld>
            <a:endParaRPr lang="en-GB" smtClean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/>
          </p:nvPr>
        </p:nvGraphicFramePr>
        <p:xfrm>
          <a:off x="973832" y="1981200"/>
          <a:ext cx="6334472" cy="428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9896"/>
                <a:gridCol w="2760272"/>
                <a:gridCol w="2424304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</a:t>
                      </a:r>
                      <a:r>
                        <a:rPr lang="en-A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21 Oct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21 Oct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18 Dec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18 Dec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May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18 Dec 2013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</a:t>
                      </a:r>
                      <a:endParaRPr lang="en-AU" sz="16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28 Jan 2014</a:t>
                      </a:r>
                    </a:p>
                  </a:txBody>
                  <a:tcPr marL="115147" marR="11514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2013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 16 Feb 2014</a:t>
                      </a: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 bwMode="auto">
          <a:xfrm>
            <a:off x="7308304" y="2924944"/>
            <a:ext cx="288032" cy="720080"/>
          </a:xfrm>
          <a:prstGeom prst="righ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668344" y="2924944"/>
            <a:ext cx="1080120" cy="72008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11-13/1469r1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13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reviewed comments on 802.1X and 802.1AE during the ISO FDIS ballot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802.1X passed FDIS ballot</a:t>
            </a:r>
          </a:p>
          <a:p>
            <a:pPr lvl="1"/>
            <a:r>
              <a:rPr lang="en-AU" dirty="0"/>
              <a:t>Passed 16/1/12 (China </a:t>
            </a:r>
            <a:r>
              <a:rPr lang="en-AU" dirty="0" smtClean="0"/>
              <a:t>NB negative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Comments from China </a:t>
            </a:r>
            <a:r>
              <a:rPr lang="en-AU" dirty="0" smtClean="0"/>
              <a:t>NB and Switzerland NB</a:t>
            </a:r>
            <a:endParaRPr lang="en-AU" dirty="0"/>
          </a:p>
          <a:p>
            <a:r>
              <a:rPr lang="en-AU" dirty="0" smtClean="0"/>
              <a:t>802.1AE passed FDIS ballot</a:t>
            </a:r>
          </a:p>
          <a:p>
            <a:pPr lvl="1"/>
            <a:r>
              <a:rPr lang="en-AU" dirty="0"/>
              <a:t>Passed 16/1/13 (China </a:t>
            </a:r>
            <a:r>
              <a:rPr lang="en-AU" dirty="0" smtClean="0"/>
              <a:t>NB negative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Comments </a:t>
            </a:r>
            <a:r>
              <a:rPr lang="en-AU" dirty="0" smtClean="0"/>
              <a:t>from </a:t>
            </a:r>
            <a:r>
              <a:rPr lang="en-AU" dirty="0"/>
              <a:t>China </a:t>
            </a:r>
            <a:r>
              <a:rPr lang="en-AU" dirty="0" smtClean="0"/>
              <a:t>NB and Switzerland NB</a:t>
            </a:r>
          </a:p>
          <a:p>
            <a:r>
              <a:rPr lang="en-AU" dirty="0" smtClean="0"/>
              <a:t>According to agreement with SC6, IEEE 802 must resolve comments in a timely manner using our normal development or maintenance processes</a:t>
            </a:r>
          </a:p>
          <a:p>
            <a:pPr lvl="1"/>
            <a:r>
              <a:rPr lang="en-AU" dirty="0" smtClean="0"/>
              <a:t>Process to review </a:t>
            </a:r>
            <a:r>
              <a:rPr lang="en-AU" dirty="0"/>
              <a:t>c</a:t>
            </a:r>
            <a:r>
              <a:rPr lang="en-AU" dirty="0" smtClean="0"/>
              <a:t>omments started in SC</a:t>
            </a:r>
          </a:p>
          <a:p>
            <a:pPr lvl="1"/>
            <a:r>
              <a:rPr lang="en-AU" dirty="0" smtClean="0"/>
              <a:t>IEEE 802.1 WG will provide detailed resolutions in January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Bruce Kraemer, Marvell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524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Most of the SC meeting was focused on preparation for next SC6 meeting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Next SC6 meeting in Ottawa in Feb 2014</a:t>
            </a:r>
          </a:p>
          <a:p>
            <a:r>
              <a:rPr lang="en-AU" dirty="0" smtClean="0"/>
              <a:t>Agenda is currently light but more items expected until 3 Jan 2014; currently no discussion scheduled on:</a:t>
            </a:r>
          </a:p>
          <a:p>
            <a:pPr lvl="1"/>
            <a:r>
              <a:rPr lang="en-AU" dirty="0" smtClean="0"/>
              <a:t>Security topics; WAPI, TEPA-AC, TAAA, </a:t>
            </a:r>
            <a:r>
              <a:rPr lang="en-AU" dirty="0" err="1" smtClean="0"/>
              <a:t>TISec</a:t>
            </a:r>
            <a:endParaRPr lang="en-AU" dirty="0"/>
          </a:p>
          <a:p>
            <a:pPr lvl="1"/>
            <a:r>
              <a:rPr lang="en-AU" dirty="0" smtClean="0"/>
              <a:t>Other topics; UHT/EUHT, AP sharing, WLAN optimisation</a:t>
            </a:r>
          </a:p>
          <a:p>
            <a:r>
              <a:rPr lang="en-AU" dirty="0" smtClean="0"/>
              <a:t>IEEE 802 will place several items on agenda</a:t>
            </a:r>
          </a:p>
          <a:p>
            <a:pPr lvl="1"/>
            <a:r>
              <a:rPr lang="en-AU" dirty="0" smtClean="0"/>
              <a:t>Updates of activity in 802.1/3/11 and maybe 802.15</a:t>
            </a:r>
          </a:p>
          <a:p>
            <a:pPr lvl="1"/>
            <a:r>
              <a:rPr lang="en-AU" dirty="0" smtClean="0"/>
              <a:t>Responses to FDIS ballot comments on 802.1X/AE &amp; 802.11</a:t>
            </a:r>
          </a:p>
          <a:p>
            <a:pPr lvl="1"/>
            <a:r>
              <a:rPr lang="en-AU" dirty="0" smtClean="0"/>
              <a:t>Maybe report on outcome of discussions with Swiss NB on TEPA</a:t>
            </a:r>
            <a:endParaRPr lang="en-AU" dirty="0"/>
          </a:p>
          <a:p>
            <a:r>
              <a:rPr lang="en-AU" dirty="0" smtClean="0"/>
              <a:t>Bruce Kraemer was recommended as </a:t>
            </a:r>
            <a:r>
              <a:rPr lang="en-AU" dirty="0" err="1" smtClean="0"/>
              <a:t>HoD</a:t>
            </a:r>
            <a:endParaRPr lang="en-AU" dirty="0" smtClean="0"/>
          </a:p>
          <a:p>
            <a:pPr lvl="1"/>
            <a:r>
              <a:rPr lang="en-AU" dirty="0" smtClean="0"/>
              <a:t>Likely to have four delegates  (Kraemer, Harkins, </a:t>
            </a:r>
            <a:r>
              <a:rPr lang="en-AU" dirty="0" err="1" smtClean="0"/>
              <a:t>Haasz</a:t>
            </a:r>
            <a:r>
              <a:rPr lang="en-AU" dirty="0" smtClean="0"/>
              <a:t>, Carney)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Bruce Kraemer, Marvell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237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JTC1 </a:t>
            </a:r>
            <a:r>
              <a:rPr lang="en-AU" dirty="0" smtClean="0"/>
              <a:t>SC will further prepare for the next SC6 meeting in January in LA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Plans for activities before 3 Jan 14</a:t>
            </a:r>
          </a:p>
          <a:p>
            <a:pPr lvl="1"/>
            <a:r>
              <a:rPr lang="en-AU" dirty="0" smtClean="0"/>
              <a:t>Develop updates of submissions to SC6 at IEEE 802 delegate teleconference in December 2013</a:t>
            </a:r>
          </a:p>
          <a:p>
            <a:pPr lvl="1"/>
            <a:r>
              <a:rPr lang="en-AU" dirty="0" smtClean="0"/>
              <a:t>Hold IEEE 802 meeting with Swiss NB on TEPA</a:t>
            </a:r>
          </a:p>
          <a:p>
            <a:pPr lvl="1"/>
            <a:r>
              <a:rPr lang="en-AU" dirty="0" smtClean="0"/>
              <a:t>Submit IEEE 802 submission before 3 Jan 2014</a:t>
            </a:r>
          </a:p>
          <a:p>
            <a:r>
              <a:rPr lang="en-AU" dirty="0" smtClean="0"/>
              <a:t>Plans for IEEE 802 JTC1 SC meeting  in LA in Jan 13</a:t>
            </a:r>
          </a:p>
          <a:p>
            <a:pPr lvl="1"/>
            <a:r>
              <a:rPr lang="en-AU" dirty="0" smtClean="0"/>
              <a:t>Hear report on technical discussion between IEEE 802 and Swiss NB security experts</a:t>
            </a:r>
          </a:p>
          <a:p>
            <a:pPr lvl="1"/>
            <a:r>
              <a:rPr lang="en-AU" dirty="0" smtClean="0"/>
              <a:t>Respond to new items placed on SC6 agenda for Canada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Bruce Kraemer, Marvell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9916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Motion for 802.11 WG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Motion</a:t>
            </a:r>
          </a:p>
          <a:p>
            <a:r>
              <a:rPr lang="en-AU" i="1" dirty="0" smtClean="0"/>
              <a:t>The IEEE 802.11 WG approves the liaising of the comments in </a:t>
            </a:r>
            <a:r>
              <a:rPr lang="en-AU" i="1" dirty="0" smtClean="0">
                <a:hlinkClick r:id="rId2"/>
              </a:rPr>
              <a:t>11-13-0123r05 </a:t>
            </a:r>
            <a:r>
              <a:rPr lang="en-AU" i="1" dirty="0" smtClean="0"/>
              <a:t>responding to FDIS ballot comments received from SC6 NBs on ISO/IEC/IEEE 8802-11:2012</a:t>
            </a:r>
          </a:p>
          <a:p>
            <a:pPr lvl="1" indent="-342900"/>
            <a:r>
              <a:rPr lang="en-AU" dirty="0" smtClean="0"/>
              <a:t>Moved: Dorothy Stanley</a:t>
            </a:r>
          </a:p>
          <a:p>
            <a:pPr lvl="1" indent="-342900"/>
            <a:r>
              <a:rPr lang="en-AU" dirty="0" smtClean="0"/>
              <a:t>Seconded: Andrew Myles</a:t>
            </a:r>
          </a:p>
          <a:p>
            <a:pPr marL="0" indent="0">
              <a:buNone/>
            </a:pPr>
            <a:r>
              <a:rPr lang="en-AU" dirty="0" smtClean="0"/>
              <a:t>Note</a:t>
            </a:r>
          </a:p>
          <a:p>
            <a:r>
              <a:rPr lang="en-AU" dirty="0" smtClean="0"/>
              <a:t>Motion not considered by IEEE 802 JTC1 SC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Bruce Kraemer, Marvell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126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IMAT Attendance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92857"/>
              </p:ext>
            </p:extLst>
          </p:nvPr>
        </p:nvGraphicFramePr>
        <p:xfrm>
          <a:off x="685800" y="1752600"/>
          <a:ext cx="74676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9715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Attendance Credit</a:t>
                      </a:r>
                      <a:endParaRPr lang="en-US" sz="28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Wednesday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09:00 – 12:30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1/3</a:t>
                      </a:r>
                      <a:endParaRPr lang="en-US" sz="28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Wednesday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13:30 – 18:00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1/3</a:t>
                      </a:r>
                      <a:endParaRPr lang="en-US" sz="2800" dirty="0"/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Thursday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09:00 – 12:30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669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Motion for IEEE 802 EC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Motion</a:t>
            </a:r>
          </a:p>
          <a:p>
            <a:r>
              <a:rPr lang="en-AU" i="1" dirty="0" smtClean="0"/>
              <a:t>The IEEE 802 EC appoints Bruce </a:t>
            </a:r>
            <a:r>
              <a:rPr lang="en-AU" i="1" dirty="0"/>
              <a:t>Kraemer </a:t>
            </a:r>
            <a:r>
              <a:rPr lang="en-AU" i="1" dirty="0" smtClean="0"/>
              <a:t> as </a:t>
            </a:r>
            <a:r>
              <a:rPr lang="en-AU" i="1" dirty="0" err="1"/>
              <a:t>HoD</a:t>
            </a:r>
            <a:r>
              <a:rPr lang="en-AU" i="1" dirty="0"/>
              <a:t> of the IEEE 802 delegation to the SC6 meeting in February 2014 and </a:t>
            </a:r>
            <a:r>
              <a:rPr lang="en-AU" i="1" dirty="0" smtClean="0"/>
              <a:t>authorises him to</a:t>
            </a:r>
            <a:r>
              <a:rPr lang="en-AU" i="1" dirty="0"/>
              <a:t>:</a:t>
            </a:r>
          </a:p>
          <a:p>
            <a:pPr lvl="1"/>
            <a:r>
              <a:rPr lang="en-AU" i="1" dirty="0"/>
              <a:t>Appoint the IEEE 802 delegation</a:t>
            </a:r>
          </a:p>
          <a:p>
            <a:pPr lvl="1"/>
            <a:r>
              <a:rPr lang="en-AU" i="1" dirty="0"/>
              <a:t>Approve any necessary submissions</a:t>
            </a:r>
          </a:p>
          <a:p>
            <a:pPr lvl="1"/>
            <a:r>
              <a:rPr lang="en-AU" i="1" dirty="0"/>
              <a:t>Call any necessary preparation teleconferences</a:t>
            </a:r>
          </a:p>
          <a:p>
            <a:pPr marL="0" indent="0">
              <a:buNone/>
            </a:pPr>
            <a:r>
              <a:rPr lang="en-AU" dirty="0" smtClean="0"/>
              <a:t>Notes</a:t>
            </a:r>
          </a:p>
          <a:p>
            <a:r>
              <a:rPr lang="en-AU" dirty="0"/>
              <a:t>A</a:t>
            </a:r>
            <a:r>
              <a:rPr lang="en-AU" dirty="0" smtClean="0"/>
              <a:t>pproved unanimously by IEEE 802 JTC1 SC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Bruce Kraemer, Marvell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11-13/1469r1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667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79D69D4E-8041-4A6C-A73C-DA00B1716D7E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sz="1200" b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smtClean="0"/>
              <a:t>IEEE 802.11 Regulatory SC</a:t>
            </a:r>
            <a:br>
              <a:rPr lang="en-US" sz="2800" smtClean="0"/>
            </a:br>
            <a:r>
              <a:rPr lang="en-US" sz="2800" smtClean="0"/>
              <a:t>Dallas Closing Report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2013-11-15</a:t>
            </a:r>
          </a:p>
        </p:txBody>
      </p:sp>
      <p:graphicFrame>
        <p:nvGraphicFramePr>
          <p:cNvPr id="5127" name="Object 11"/>
          <p:cNvGraphicFramePr>
            <a:graphicFrameLocks noChangeAspect="1"/>
          </p:cNvGraphicFramePr>
          <p:nvPr/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Document" r:id="rId4" imgW="8369300" imgH="2514600" progId="Word.Document.8">
                  <p:embed/>
                </p:oleObj>
              </mc:Choice>
              <mc:Fallback>
                <p:oleObj name="Document" r:id="rId4" imgW="83693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11-13/1258r0 by Rich Kennedy, self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67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A4B29992-6E9F-4291-9340-D424C5ABFFA8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sz="1200" b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closing report for the November 2013 IEEE 802.11 Regulatory Standing Committee meeting in Dallas.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184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DSRC Coexistence (Tuesday AM1 meeting)</a:t>
            </a:r>
          </a:p>
          <a:p>
            <a:pPr eaLnBrk="1" hangingPunct="1"/>
            <a:r>
              <a:rPr lang="en-US" sz="2800" smtClean="0"/>
              <a:t>The regulatory summaries</a:t>
            </a:r>
          </a:p>
          <a:p>
            <a:pPr eaLnBrk="1" hangingPunct="1"/>
            <a:r>
              <a:rPr lang="en-US" sz="2800" smtClean="0"/>
              <a:t>Action items and issues</a:t>
            </a:r>
          </a:p>
          <a:p>
            <a:pPr eaLnBrk="1" hangingPunct="1"/>
            <a:r>
              <a:rPr lang="en-US" sz="2800" smtClean="0"/>
              <a:t>NPRM FCC 13-22 update</a:t>
            </a:r>
          </a:p>
          <a:p>
            <a:pPr eaLnBrk="1" hangingPunct="1"/>
            <a:r>
              <a:rPr lang="en-US" sz="2800" smtClean="0"/>
              <a:t>NPRM FCC 13-39 status</a:t>
            </a:r>
          </a:p>
          <a:p>
            <a:pPr eaLnBrk="1" hangingPunct="1"/>
            <a:r>
              <a:rPr lang="en-US" sz="2800" smtClean="0"/>
              <a:t>Ofcom consultations</a:t>
            </a:r>
          </a:p>
          <a:p>
            <a:pPr eaLnBrk="1" hangingPunct="1"/>
            <a:r>
              <a:rPr lang="en-US" sz="2800" smtClean="0"/>
              <a:t>Any other business</a:t>
            </a:r>
          </a:p>
          <a:p>
            <a:pPr eaLnBrk="1" hangingPunct="1"/>
            <a:r>
              <a:rPr lang="en-US" sz="2800" smtClean="0"/>
              <a:t>Adjourn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7D5602B4-A237-45E4-9697-FA4864B06FF0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986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Accomplishments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smtClean="0"/>
              <a:t>Discussed Tiger Team progress and direction</a:t>
            </a:r>
          </a:p>
          <a:p>
            <a:pPr lvl="1"/>
            <a:r>
              <a:rPr lang="en-US" smtClean="0"/>
              <a:t>Detect and Avoid 11-13/994r0 (Cisco)</a:t>
            </a:r>
          </a:p>
          <a:p>
            <a:pPr lvl="1"/>
            <a:r>
              <a:rPr lang="en-US" smtClean="0"/>
              <a:t>DSRC spectrum modification 11-13/1276r1 (Qualcomm)</a:t>
            </a:r>
          </a:p>
          <a:p>
            <a:pPr lvl="1"/>
            <a:r>
              <a:rPr lang="en-US" smtClean="0"/>
              <a:t>Simulations in process; expect results early 2014</a:t>
            </a:r>
          </a:p>
          <a:p>
            <a:pPr lvl="1"/>
            <a:r>
              <a:rPr lang="en-US" smtClean="0"/>
              <a:t>Presentation on Harmful Interference 11-13/1309r0</a:t>
            </a:r>
          </a:p>
          <a:p>
            <a:pPr eaLnBrk="1" hangingPunct="1"/>
            <a:r>
              <a:rPr lang="en-US" smtClean="0"/>
              <a:t>Regulatory summaries</a:t>
            </a:r>
          </a:p>
          <a:p>
            <a:pPr lvl="1" eaLnBrk="1" hangingPunct="1"/>
            <a:r>
              <a:rPr lang="en-US" smtClean="0"/>
              <a:t>North America</a:t>
            </a:r>
          </a:p>
          <a:p>
            <a:pPr lvl="1" eaLnBrk="1" hangingPunct="1"/>
            <a:r>
              <a:rPr lang="en-US" smtClean="0"/>
              <a:t>EU</a:t>
            </a:r>
          </a:p>
          <a:p>
            <a:pPr lvl="1" eaLnBrk="1" hangingPunct="1"/>
            <a:r>
              <a:rPr lang="en-US" smtClean="0"/>
              <a:t>Asia</a:t>
            </a:r>
          </a:p>
          <a:p>
            <a:pPr eaLnBrk="1" hangingPunct="1"/>
            <a:r>
              <a:rPr lang="en-US" smtClean="0"/>
              <a:t>NPRM FCC 13-22 update</a:t>
            </a:r>
          </a:p>
          <a:p>
            <a:pPr eaLnBrk="1" hangingPunct="1"/>
            <a:r>
              <a:rPr lang="en-US" smtClean="0"/>
              <a:t>Qualcomm DSRC coexistence proposal debated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FE485A1D-1C4D-4EB8-B306-5CA5BF694E5E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588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Regulatory Summary – North America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US</a:t>
            </a:r>
          </a:p>
          <a:p>
            <a:pPr lvl="1" eaLnBrk="1" hangingPunct="1"/>
            <a:r>
              <a:rPr lang="en-US" smtClean="0"/>
              <a:t>NPRM FCC 13-22 – awaiting next steps</a:t>
            </a:r>
          </a:p>
          <a:p>
            <a:pPr lvl="1" eaLnBrk="1" hangingPunct="1"/>
            <a:r>
              <a:rPr lang="en-US" smtClean="0"/>
              <a:t>FNPRM/NOI FCC 13-39 in Reply Comment period</a:t>
            </a:r>
          </a:p>
          <a:p>
            <a:pPr lvl="1" eaLnBrk="1" hangingPunct="1"/>
            <a:r>
              <a:rPr lang="en-US" smtClean="0"/>
              <a:t>FCC suggests possible geolocation database sharing in (10) other bands</a:t>
            </a:r>
          </a:p>
          <a:p>
            <a:pPr lvl="1" eaLnBrk="1" hangingPunct="1"/>
            <a:r>
              <a:rPr lang="en-US" smtClean="0"/>
              <a:t>Sharing scenarios in 3550 to 3650 MHz in FCC 13-144</a:t>
            </a:r>
          </a:p>
          <a:p>
            <a:pPr lvl="1" eaLnBrk="1" hangingPunct="1"/>
            <a:r>
              <a:rPr lang="en-US" smtClean="0"/>
              <a:t>Globalstar TLPS in FCC 13-147</a:t>
            </a:r>
          </a:p>
          <a:p>
            <a:pPr eaLnBrk="1" hangingPunct="1"/>
            <a:r>
              <a:rPr lang="en-US" sz="2800" smtClean="0"/>
              <a:t>Canada</a:t>
            </a:r>
          </a:p>
          <a:p>
            <a:pPr lvl="1" eaLnBrk="1" hangingPunct="1"/>
            <a:r>
              <a:rPr lang="en-US" smtClean="0"/>
              <a:t>IC developing TVWS standards </a:t>
            </a:r>
          </a:p>
          <a:p>
            <a:pPr eaLnBrk="1" hangingPunct="1"/>
            <a:r>
              <a:rPr lang="en-US" sz="2800" smtClean="0"/>
              <a:t>Mexico</a:t>
            </a:r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127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D0F54C24-0E3B-4625-99A8-E43FD5057711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11-13/1258r0 by Rich Kennedy, self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389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Regulatory Summary – European Union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 eaLnBrk="1" hangingPunct="1"/>
            <a:r>
              <a:rPr lang="en-US" smtClean="0"/>
              <a:t>ETSI</a:t>
            </a:r>
          </a:p>
          <a:p>
            <a:pPr lvl="1" eaLnBrk="1" hangingPunct="1"/>
            <a:r>
              <a:rPr lang="en-US" sz="1800" smtClean="0"/>
              <a:t>BRAN EN 301 598 White Space Devices (WSD) </a:t>
            </a:r>
          </a:p>
          <a:p>
            <a:pPr lvl="1" eaLnBrk="1" hangingPunct="1"/>
            <a:r>
              <a:rPr lang="en-US" smtClean="0"/>
              <a:t>V1.0.0 rejected by member states; 121 comments received</a:t>
            </a:r>
          </a:p>
          <a:p>
            <a:pPr lvl="1" eaLnBrk="1" hangingPunct="1"/>
            <a:r>
              <a:rPr lang="en-US" smtClean="0"/>
              <a:t>ETSI BRAN meeting this week to resolve comments and start another 90-day ballot</a:t>
            </a:r>
          </a:p>
          <a:p>
            <a:pPr lvl="1" eaLnBrk="1" hangingPunct="1"/>
            <a:r>
              <a:rPr lang="en-US" smtClean="0"/>
              <a:t>EN 300 328 and EN 301 893 in revision</a:t>
            </a:r>
          </a:p>
          <a:p>
            <a:pPr eaLnBrk="1" hangingPunct="1"/>
            <a:r>
              <a:rPr lang="en-US" smtClean="0"/>
              <a:t>Ofcom</a:t>
            </a:r>
          </a:p>
          <a:p>
            <a:pPr lvl="1" eaLnBrk="1" hangingPunct="1"/>
            <a:r>
              <a:rPr lang="en-US" sz="1800" smtClean="0"/>
              <a:t>TVWS trials (</a:t>
            </a:r>
            <a:r>
              <a:rPr lang="en-US" sz="1800" u="sng" smtClean="0">
                <a:hlinkClick r:id="rId2"/>
              </a:rPr>
              <a:t>http://consumers.ofcom.org.uk/2013/04/ofcom-invites-industry-to-pilot-%E2%80%98white-space%E2%80%99-devices/</a:t>
            </a:r>
            <a:r>
              <a:rPr lang="en-US" sz="1800" smtClean="0"/>
              <a:t>)</a:t>
            </a:r>
          </a:p>
          <a:p>
            <a:pPr lvl="1" eaLnBrk="1" hangingPunct="1"/>
            <a:r>
              <a:rPr lang="en-US" b="1" smtClean="0"/>
              <a:t>Three consultations</a:t>
            </a:r>
          </a:p>
          <a:p>
            <a:pPr lvl="1" eaLnBrk="1" hangingPunct="1"/>
            <a:r>
              <a:rPr lang="en-US" sz="1800" smtClean="0"/>
              <a:t>Spectrum sharing</a:t>
            </a:r>
          </a:p>
          <a:p>
            <a:pPr lvl="1" eaLnBrk="1" hangingPunct="1"/>
            <a:r>
              <a:rPr lang="en-US" sz="1800" smtClean="0"/>
              <a:t>TV white spaces coexistence</a:t>
            </a:r>
          </a:p>
          <a:p>
            <a:pPr lvl="1" eaLnBrk="1" hangingPunct="1"/>
            <a:r>
              <a:rPr lang="en-US" sz="1800" smtClean="0"/>
              <a:t>Long term spectrum management plan</a:t>
            </a: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22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D9245E42-D787-4CA3-8A8E-A8354ECC0AFC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743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Regulatory Summary - Asia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sz="2000" smtClean="0"/>
              <a:t>No updates</a:t>
            </a: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331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AE13F8EB-6441-44B5-9981-85A156998574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845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Discussions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smtClean="0"/>
              <a:t>Qualcomm DSRC coexistence presentation</a:t>
            </a:r>
          </a:p>
          <a:p>
            <a:pPr lvl="1"/>
            <a:r>
              <a:rPr lang="en-US" smtClean="0"/>
              <a:t>Requires Part 90 changes to DSRC spectrum</a:t>
            </a:r>
          </a:p>
          <a:p>
            <a:r>
              <a:rPr lang="en-US" smtClean="0"/>
              <a:t>Commissioner Ajit Pai applauds U.S. House of Representatives Committee on Energy and Commerce for highlighting promise of 5 GHz band for unlicensed use and calls for prompt FCC action to facilitate greater use of 5 GHz band:</a:t>
            </a:r>
            <a:r>
              <a:rPr lang="en-US" b="0" smtClean="0"/>
              <a:t> http://hraunfoss.fcc.gov/edocs_public/attachmatch/DOC-324125A1.pdf</a:t>
            </a:r>
          </a:p>
          <a:p>
            <a:endParaRPr lang="en-US" sz="2000" b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8B8AFD66-1309-444B-83A3-66B96A3437CE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677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Teleconferences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Regulatory SC</a:t>
            </a:r>
          </a:p>
          <a:p>
            <a:pPr lvl="1"/>
            <a:r>
              <a:rPr lang="en-US" sz="2400" smtClean="0"/>
              <a:t>Bi-weekly on Thursdays, 12:30 to 14:00 ET</a:t>
            </a:r>
          </a:p>
          <a:p>
            <a:pPr lvl="1"/>
            <a:r>
              <a:rPr lang="en-US" sz="2400" smtClean="0"/>
              <a:t>Through March 31</a:t>
            </a:r>
            <a:r>
              <a:rPr lang="en-US" sz="2400" baseline="30000" smtClean="0"/>
              <a:t>st</a:t>
            </a:r>
            <a:r>
              <a:rPr lang="en-US" sz="2400" smtClean="0"/>
              <a:t> </a:t>
            </a:r>
          </a:p>
          <a:p>
            <a:r>
              <a:rPr lang="en-US" sz="2800" smtClean="0"/>
              <a:t>Weekly DSRC Coexistence Tiger Team</a:t>
            </a:r>
          </a:p>
          <a:p>
            <a:pPr lvl="1"/>
            <a:r>
              <a:rPr lang="en-US" sz="2400" smtClean="0"/>
              <a:t>Weekly on Fridays, 13:00 to 14:00 ET</a:t>
            </a:r>
          </a:p>
          <a:p>
            <a:pPr lvl="1"/>
            <a:r>
              <a:rPr lang="en-US" sz="2400" smtClean="0"/>
              <a:t>Through March 31</a:t>
            </a:r>
            <a:r>
              <a:rPr lang="en-US" sz="2400" baseline="30000" smtClean="0"/>
              <a:t>st</a:t>
            </a:r>
            <a:r>
              <a:rPr lang="en-US" sz="240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46F451B2-CEE4-4DC3-9FC7-840EE443178C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9/9 of 11-13/1258r0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696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and Procedures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"/>
          </a:xfrm>
        </p:spPr>
        <p:txBody>
          <a:bodyPr/>
          <a:lstStyle/>
          <a:p>
            <a:r>
              <a:rPr lang="en-US" dirty="0" smtClean="0"/>
              <a:t>Jon Rosdahl – Vice Chair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810085-7017-4368-A971-DE56F883B38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3" y="2286000"/>
            <a:ext cx="860970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1537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November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11-13/1475r0 by Dorothy Stanley (Aruba Networks)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744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November 2013.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11-13/1475r0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603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724400"/>
          </a:xfrm>
        </p:spPr>
        <p:txBody>
          <a:bodyPr/>
          <a:lstStyle/>
          <a:p>
            <a:r>
              <a:rPr lang="en-US" dirty="0" smtClean="0"/>
              <a:t>Began processing comments received in LB 199 – First recirculation LB</a:t>
            </a:r>
          </a:p>
          <a:p>
            <a:pPr lvl="1"/>
            <a:r>
              <a:rPr lang="en-US" altLang="ja-JP" sz="2200" dirty="0" smtClean="0"/>
              <a:t>497 </a:t>
            </a:r>
            <a:r>
              <a:rPr lang="en-US" altLang="ja-JP" sz="2200" dirty="0"/>
              <a:t>comments </a:t>
            </a:r>
            <a:endParaRPr lang="en-US" altLang="ja-JP" sz="2200" dirty="0" smtClean="0"/>
          </a:p>
          <a:p>
            <a:pPr lvl="1"/>
            <a:r>
              <a:rPr lang="en-US" dirty="0" smtClean="0"/>
              <a:t>Approved resolutions to approximately 180 comments</a:t>
            </a:r>
          </a:p>
          <a:p>
            <a:pPr lvl="1"/>
            <a:r>
              <a:rPr lang="en-US" dirty="0" smtClean="0"/>
              <a:t>Heard additional presentations (11ad fixes)</a:t>
            </a:r>
          </a:p>
          <a:p>
            <a:r>
              <a:rPr lang="en-US" dirty="0" smtClean="0"/>
              <a:t>Discussed “deprecation” comments </a:t>
            </a:r>
          </a:p>
          <a:p>
            <a:pPr lvl="1"/>
            <a:r>
              <a:rPr lang="en-US" dirty="0" smtClean="0"/>
              <a:t>Phased Coexistence Operation – decision to mark as obsolete.</a:t>
            </a:r>
          </a:p>
          <a:p>
            <a:pPr lvl="1"/>
            <a:r>
              <a:rPr lang="en-US" dirty="0" smtClean="0"/>
              <a:t>Dual CTS/beacon Mechanism – decision to deprecate</a:t>
            </a:r>
          </a:p>
          <a:p>
            <a:pPr lvl="1"/>
            <a:r>
              <a:rPr lang="en-US" dirty="0" smtClean="0"/>
              <a:t>(portions of)11b - No decisions this meeting; Presentations, motions on in Jan 2014 meeting, Weds PM1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11-13/1475r0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455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FD88E70A-2809-4294-9C75-799261BE4236}" type="slidenum">
              <a:rPr lang="en-US" smtClean="0"/>
              <a:pPr>
                <a:defRPr/>
              </a:pPr>
              <a:t>63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848C1A4-4892-4A9C-92F7-F8A4ED71124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(to be revised)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29-30 Aug 2012 – </a:t>
            </a:r>
            <a:r>
              <a:rPr lang="en-US" altLang="en-US" sz="2000" dirty="0" err="1" smtClean="0"/>
              <a:t>NesCom</a:t>
            </a:r>
            <a:r>
              <a:rPr lang="en-US" altLang="en-US" sz="2000" dirty="0" smtClean="0"/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Sept 2012 – Begin to process input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Sept 2012 –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Jan – First WG Letter ballot  - without 11ad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Dec 2012 – March/May 2013  – 11ad integration –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accent2"/>
                </a:solidFill>
              </a:rPr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Dec 2013 – March 2014 – 11ac integration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accent2"/>
                </a:solidFill>
              </a:rPr>
              <a:t>Letter Ballot on D3.0 (includes 11ac) March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Feb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Feb-March 2014 – Form Sponsor Pool (45 days)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April/May – Initial Sponsor Ballot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TBD – integration of additional completed amendments (e.g. 11af)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smtClean="0">
                <a:solidFill>
                  <a:schemeClr val="accent2"/>
                </a:solidFill>
              </a:rPr>
              <a:t>Integrate after initial SB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Nov 2014 – WG/EC Final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March 2015 – </a:t>
            </a:r>
            <a:r>
              <a:rPr lang="en-US" altLang="en-US" sz="2000" dirty="0" err="1" smtClean="0"/>
              <a:t>RevCom</a:t>
            </a:r>
            <a:r>
              <a:rPr lang="en-US" altLang="en-US" sz="2000" dirty="0" smtClean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11-13/1475r0 by Dorothy Stanley (Aruba Networks)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1441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sz="2400" dirty="0" smtClean="0"/>
              <a:t>December 6, 13, 20</a:t>
            </a:r>
          </a:p>
          <a:p>
            <a:pPr lvl="1"/>
            <a:r>
              <a:rPr lang="en-US" sz="2400" dirty="0" smtClean="0"/>
              <a:t>January 10, 17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11-13/1475r0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2197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Comment Resolution of comments received from  LB 199 on P802.11REVmc D2.0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11-13/1475r0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923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C56374E-B158-4DB0-B261-D0E330794885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TGac November 2013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301875"/>
          <a:ext cx="77406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Document" r:id="rId4" imgW="8601826" imgH="2607574" progId="Word.Document.8">
                  <p:embed/>
                </p:oleObj>
              </mc:Choice>
              <mc:Fallback>
                <p:oleObj name="Document" r:id="rId4" imgW="8601826" imgH="26075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301875"/>
                        <a:ext cx="7740650" cy="234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11-13/1447r0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318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F675192-E22A-4A9A-86E6-EA99A4522B79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TGac for the November 2013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11-13/1447r0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837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Work 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3505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Approved the  report to EC for approval to forward draft D7.0 to </a:t>
            </a:r>
            <a:r>
              <a:rPr lang="en-US" sz="2800" dirty="0" err="1" smtClean="0"/>
              <a:t>Revcom</a:t>
            </a:r>
            <a:r>
              <a:rPr lang="en-US" sz="2800" dirty="0" smtClean="0"/>
              <a:t>.</a:t>
            </a:r>
          </a:p>
          <a:p>
            <a:pPr lvl="1">
              <a:defRPr/>
            </a:pPr>
            <a:r>
              <a:rPr lang="en-US" sz="2800" dirty="0" smtClean="0"/>
              <a:t>The report is available at: </a:t>
            </a:r>
            <a:r>
              <a:rPr lang="en-US" dirty="0" smtClean="0">
                <a:hlinkClick r:id="rId3"/>
              </a:rPr>
              <a:t>https://mentor.ieee.org/802.11/dcn/13/11-13-1400-01-00ac-p802-11ac-report-to-ec-on-approval-to-forward-draft-to-revcom.pptx</a:t>
            </a:r>
            <a:r>
              <a:rPr lang="en-US" dirty="0" smtClean="0"/>
              <a:t> </a:t>
            </a:r>
            <a:endParaRPr lang="en-US" sz="2200" dirty="0" smtClean="0"/>
          </a:p>
          <a:p>
            <a:pPr>
              <a:defRPr/>
            </a:pPr>
            <a:r>
              <a:rPr lang="en-US" sz="2600" dirty="0" smtClean="0"/>
              <a:t>Edited a draft press release available at: </a:t>
            </a:r>
          </a:p>
          <a:p>
            <a:pPr lvl="1">
              <a:defRPr/>
            </a:pPr>
            <a:r>
              <a:rPr lang="en-US" sz="2200" dirty="0" smtClean="0">
                <a:hlinkClick r:id="rId4"/>
              </a:rPr>
              <a:t>https://mentor.ieee.org/802.11/dcn/13/11-13-1422-01-00ac-p802-11ac-press-release.doc</a:t>
            </a:r>
            <a:r>
              <a:rPr lang="en-US" sz="2200" dirty="0" smtClean="0"/>
              <a:t> </a:t>
            </a:r>
          </a:p>
          <a:p>
            <a:pPr>
              <a:defRPr/>
            </a:pPr>
            <a:r>
              <a:rPr lang="en-US" sz="2800" dirty="0" smtClean="0"/>
              <a:t>Agenda for this meeting is available  in document 11-13/1262r3.</a:t>
            </a:r>
          </a:p>
          <a:p>
            <a:pPr lvl="1">
              <a:lnSpc>
                <a:spcPct val="90000"/>
              </a:lnSpc>
              <a:defRPr/>
            </a:pPr>
            <a:endParaRPr lang="en-US" sz="2200" dirty="0" smtClean="0"/>
          </a:p>
          <a:p>
            <a:pPr marL="381000" indent="-381000">
              <a:defRPr/>
            </a:pPr>
            <a:endParaRPr lang="en-US" sz="2200" dirty="0" smtClean="0"/>
          </a:p>
          <a:p>
            <a:pPr marL="381000" indent="-381000">
              <a:defRPr/>
            </a:pPr>
            <a:endParaRPr lang="en-US" sz="2200" dirty="0" smtClean="0"/>
          </a:p>
          <a:p>
            <a:pPr>
              <a:lnSpc>
                <a:spcPct val="80000"/>
              </a:lnSpc>
              <a:defRPr/>
            </a:pPr>
            <a:endParaRPr lang="en-US" sz="2200" dirty="0" smtClean="0">
              <a:sym typeface="Wingdings" pitchFamily="2" charset="2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F9BEE9A8-CCAF-4049-A010-214A43A0633C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11-13/1447r0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536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25E420E2-3933-45A0-A849-ABD47633F782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2014 Goals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3200" dirty="0" smtClean="0"/>
              <a:t>Hopefully the draft will be published by December 2013 and have nothing to do in January.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11-13/1447r0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5229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0484" name="Rectangle 7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PAR Expiration/Renewal Schedule</a:t>
            </a:r>
          </a:p>
        </p:txBody>
      </p:sp>
      <p:graphicFrame>
        <p:nvGraphicFramePr>
          <p:cNvPr id="3247205" name="Group 1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154255"/>
              </p:ext>
            </p:extLst>
          </p:nvPr>
        </p:nvGraphicFramePr>
        <p:xfrm>
          <a:off x="304800" y="1268946"/>
          <a:ext cx="5384800" cy="4023168"/>
        </p:xfrm>
        <a:graphic>
          <a:graphicData uri="http://schemas.openxmlformats.org/drawingml/2006/table">
            <a:tbl>
              <a:tblPr/>
              <a:tblGrid>
                <a:gridCol w="2692400"/>
                <a:gridCol w="2692400"/>
              </a:tblGrid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Expiration Date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6" name="Text Box 83"/>
          <p:cNvSpPr txBox="1">
            <a:spLocks noChangeArrowheads="1"/>
          </p:cNvSpPr>
          <p:nvPr/>
        </p:nvSpPr>
        <p:spPr bwMode="auto">
          <a:xfrm>
            <a:off x="746125" y="6057900"/>
            <a:ext cx="705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800">
                <a:hlinkClick r:id="rId2"/>
              </a:rPr>
              <a:t>https://development.standards.ieee.org/pub/active-pars?n=22&amp;o=1a0a2a3d</a:t>
            </a:r>
            <a:endParaRPr 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08CC35B-6E7A-4659-983B-103F2C1944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Left Arrow 8"/>
          <p:cNvSpPr/>
          <p:nvPr/>
        </p:nvSpPr>
        <p:spPr bwMode="auto">
          <a:xfrm>
            <a:off x="5867400" y="2819400"/>
            <a:ext cx="838200" cy="381000"/>
          </a:xfrm>
          <a:prstGeom prst="lef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5867400" y="2209800"/>
            <a:ext cx="838200" cy="381000"/>
          </a:xfrm>
          <a:prstGeom prst="lef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2439" y="2126902"/>
            <a:ext cx="1685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July 2014</a:t>
            </a:r>
          </a:p>
          <a:p>
            <a:r>
              <a:rPr lang="en-US" b="1" dirty="0" smtClean="0"/>
              <a:t>extension requests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38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F8EAE2AE-FD79-4D2D-995F-D99652EFC4A3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Previously approved</a:t>
            </a:r>
            <a:endParaRPr lang="en-CA" sz="3200" dirty="0" smtClean="0">
              <a:solidFill>
                <a:srgbClr val="00B050"/>
              </a:solidFill>
            </a:endParaRPr>
          </a:p>
          <a:p>
            <a:pPr lvl="1"/>
            <a:r>
              <a:rPr lang="en-CA" sz="2800" dirty="0" smtClean="0">
                <a:solidFill>
                  <a:srgbClr val="00B050"/>
                </a:solidFill>
              </a:rPr>
              <a:t>Nov 21		20:00 – 22:00 ET - Cancelled</a:t>
            </a:r>
          </a:p>
          <a:p>
            <a:r>
              <a:rPr lang="en-CA" sz="3200" dirty="0" smtClean="0"/>
              <a:t>New Scheduled </a:t>
            </a:r>
          </a:p>
          <a:p>
            <a:pPr lvl="1"/>
            <a:r>
              <a:rPr lang="en-CA" sz="2800" dirty="0" smtClean="0"/>
              <a:t>December 12		10:00 – 12:00 ET</a:t>
            </a:r>
          </a:p>
          <a:p>
            <a:pPr lvl="1"/>
            <a:r>
              <a:rPr lang="en-CA" sz="2800" dirty="0" smtClean="0"/>
              <a:t>December 19		20:00 – 22:00 ET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11-13/1447r0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901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53BAEC1D-4CF6-4E31-98B1-D9F143B0162D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sz="1200" b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mtClean="0"/>
              <a:t>TGaf  Dallas Closing Report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2013-11-15</a:t>
            </a:r>
          </a:p>
        </p:txBody>
      </p:sp>
      <p:graphicFrame>
        <p:nvGraphicFramePr>
          <p:cNvPr id="6151" name="Object 11"/>
          <p:cNvGraphicFramePr>
            <a:graphicFrameLocks noChangeAspect="1"/>
          </p:cNvGraphicFramePr>
          <p:nvPr/>
        </p:nvGraphicFramePr>
        <p:xfrm>
          <a:off x="501650" y="3073400"/>
          <a:ext cx="7900988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Document" r:id="rId4" imgW="8369300" imgH="2870200" progId="Word.Document.8">
                  <p:embed/>
                </p:oleObj>
              </mc:Choice>
              <mc:Fallback>
                <p:oleObj name="Document" r:id="rId4" imgW="8369300" imgH="2870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073400"/>
                        <a:ext cx="7900988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11-13/1257r0 by Rich Kennedy, self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561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D0C5C8F0-A8B5-41E3-8BDE-8AA7CDA64CC7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sz="1200" b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Abstract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closing report for the 25</a:t>
            </a:r>
            <a:r>
              <a:rPr lang="en-US" baseline="30000" smtClean="0"/>
              <a:t>th</a:t>
            </a:r>
            <a:r>
              <a:rPr lang="en-US" smtClean="0"/>
              <a:t> (and last) face-to-face meeting of IEEE 802.11 TGaf, taking place the week of November 11</a:t>
            </a:r>
            <a:r>
              <a:rPr lang="en-US" baseline="30000" smtClean="0"/>
              <a:t>th</a:t>
            </a:r>
            <a:r>
              <a:rPr lang="en-US" smtClean="0"/>
              <a:t>, 2013 at the IEEE 802 Plenary in Dallas.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4754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Plan for the Week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Approve meeting and teleconference minutes</a:t>
            </a:r>
          </a:p>
          <a:p>
            <a:r>
              <a:rPr lang="en-US" altLang="ja-JP" smtClean="0"/>
              <a:t>Review the results of the first Sponsor Ballot recirc (SB1)</a:t>
            </a:r>
          </a:p>
          <a:p>
            <a:r>
              <a:rPr lang="en-US" altLang="ja-JP" smtClean="0"/>
              <a:t>Review the results of the final Sponsor Ballot recirc (SB2)</a:t>
            </a:r>
          </a:p>
          <a:p>
            <a:r>
              <a:rPr lang="en-US" smtClean="0"/>
              <a:t>Complete and approve the Report to the EC 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FC468980-C14B-4017-8DCD-729B57F46CCC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508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TGaf Accomplishments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altLang="ja-JP" smtClean="0"/>
              <a:t>Approved Nanjing meeting and teleconference minutes</a:t>
            </a:r>
          </a:p>
          <a:p>
            <a:r>
              <a:rPr lang="en-US" altLang="ja-JP" smtClean="0"/>
              <a:t>Reviewed the results of the first Sponsor Ballot recirc (SB1)</a:t>
            </a:r>
          </a:p>
          <a:p>
            <a:r>
              <a:rPr lang="en-US" altLang="ja-JP" smtClean="0"/>
              <a:t>Reviewed the results of the final Sponsor Ballot recirc (SB2)</a:t>
            </a:r>
          </a:p>
          <a:p>
            <a:r>
              <a:rPr lang="en-US" smtClean="0"/>
              <a:t>Completed and approved the Report to the EC </a:t>
            </a:r>
          </a:p>
          <a:p>
            <a:pPr lvl="1"/>
            <a:r>
              <a:rPr lang="en-US" smtClean="0"/>
              <a:t>Approved 8/0/0</a:t>
            </a:r>
          </a:p>
          <a:p>
            <a:r>
              <a:rPr lang="en-US" smtClean="0"/>
              <a:t>Discussed the regulatory status of TV White Spaces</a:t>
            </a:r>
          </a:p>
          <a:p>
            <a:r>
              <a:rPr lang="en-US" sz="3200" smtClean="0">
                <a:solidFill>
                  <a:srgbClr val="FF0000"/>
                </a:solidFill>
              </a:rPr>
              <a:t>Adjourned for good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Slide </a:t>
            </a:r>
            <a:fld id="{A41BA1B2-7165-4D85-8D7A-359875491BE4}" type="slidenum">
              <a:rPr lang="en-US" sz="1200" b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30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>
                <a:solidFill>
                  <a:srgbClr val="000000"/>
                </a:solidFill>
              </a:rPr>
              <a:t>Slide </a:t>
            </a:r>
            <a:fld id="{D18B75C4-7DD5-42BF-8EB5-E6226FB7B160}" type="slidenum">
              <a:rPr lang="en-US" sz="1200" b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TGaf Timeline – Final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GB" smtClean="0"/>
              <a:t>Initial Working Group Letter Ballot: January 2011</a:t>
            </a:r>
          </a:p>
          <a:p>
            <a:r>
              <a:rPr lang="en-GB" smtClean="0"/>
              <a:t>Second Working Group Letter Ballot: July 2012</a:t>
            </a:r>
          </a:p>
          <a:p>
            <a:r>
              <a:rPr lang="en-GB" smtClean="0"/>
              <a:t>Recirculation Letter Ballot: January 2013</a:t>
            </a:r>
          </a:p>
          <a:p>
            <a:r>
              <a:rPr lang="en-GB" smtClean="0"/>
              <a:t>Form Sponsor Ballot Pool: July 2013</a:t>
            </a:r>
            <a:endParaRPr lang="en-GB" b="0" smtClean="0"/>
          </a:p>
          <a:p>
            <a:r>
              <a:rPr lang="en-GB" smtClean="0"/>
              <a:t>Initial Sponsor Ballot: August 2013</a:t>
            </a:r>
          </a:p>
          <a:p>
            <a:r>
              <a:rPr lang="en-GB" smtClean="0"/>
              <a:t>Recirculate Sponsor Ballots: </a:t>
            </a:r>
            <a:r>
              <a:rPr lang="en-GB" smtClean="0">
                <a:solidFill>
                  <a:srgbClr val="000000"/>
                </a:solidFill>
              </a:rPr>
              <a:t>October </a:t>
            </a:r>
            <a:r>
              <a:rPr lang="en-GB" smtClean="0"/>
              <a:t>2013</a:t>
            </a:r>
          </a:p>
          <a:p>
            <a:r>
              <a:rPr lang="en-GB" smtClean="0"/>
              <a:t>Final WG/EC Approval:</a:t>
            </a:r>
            <a:r>
              <a:rPr lang="en-GB" smtClean="0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000000"/>
                </a:solidFill>
              </a:rPr>
              <a:t>November 2013</a:t>
            </a:r>
          </a:p>
          <a:p>
            <a:r>
              <a:rPr lang="en-GB" smtClean="0"/>
              <a:t>RevCom/Standards Board Approval: December 2013</a:t>
            </a:r>
          </a:p>
          <a:p>
            <a:r>
              <a:rPr lang="en-GB" smtClean="0">
                <a:solidFill>
                  <a:srgbClr val="000000"/>
                </a:solidFill>
              </a:rPr>
              <a:t>Publication: March </a:t>
            </a:r>
            <a:r>
              <a:rPr lang="en-GB" smtClean="0"/>
              <a:t>2014</a:t>
            </a:r>
            <a:endParaRPr lang="en-GB" altLang="ja-JP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793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 want to personally thank everyone who participated in TGaf</a:t>
            </a:r>
          </a:p>
          <a:p>
            <a:r>
              <a:rPr lang="en-US" smtClean="0"/>
              <a:t>A special thanks goes to Zhou Lan, who served as our Second Vice-chair, and in the least appreciated role as Recoding Secretary</a:t>
            </a:r>
          </a:p>
          <a:p>
            <a:r>
              <a:rPr lang="en-US" smtClean="0"/>
              <a:t>And thanks to Peter E – this would not have been possible without him.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b="0">
                <a:solidFill>
                  <a:srgbClr val="000000"/>
                </a:solidFill>
              </a:rPr>
              <a:t>Slide </a:t>
            </a:r>
            <a:fld id="{61E4C9B4-A04E-4807-AE61-23E62FAFD595}" type="slidenum">
              <a:rPr lang="en-US" altLang="ja-JP" sz="1200" b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ja-JP" sz="1200" b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11-13/1257r0 by Rich Kennedy, self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362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  <a:endParaRPr 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November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33400" y="2332038"/>
          <a:ext cx="7635875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" name="Document" r:id="rId4" imgW="8700545" imgH="4152197" progId="Word.Document.8">
                  <p:embed/>
                </p:oleObj>
              </mc:Choice>
              <mc:Fallback>
                <p:oleObj name="Document" r:id="rId4" imgW="8700545" imgH="41521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32038"/>
                        <a:ext cx="7635875" cy="362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11-13/1472r0 by David Halasz (Qualcomm)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234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 Ballot 200 for Draft 1.0 closed November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/>
              <a:t>1984 comments received</a:t>
            </a:r>
          </a:p>
          <a:p>
            <a:r>
              <a:rPr lang="en-US" dirty="0" smtClean="0"/>
              <a:t>Getting volunteers to address comments and started to address comments</a:t>
            </a:r>
          </a:p>
          <a:p>
            <a:r>
              <a:rPr lang="en-US" dirty="0" smtClean="0">
                <a:hlinkClick r:id="rId2"/>
              </a:rPr>
              <a:t>13/1336 LB200 Comment Spreadsheet</a:t>
            </a:r>
            <a:endParaRPr lang="en-US" dirty="0" smtClean="0"/>
          </a:p>
          <a:p>
            <a:r>
              <a:rPr lang="en-US" dirty="0" smtClean="0"/>
              <a:t>New Editor: </a:t>
            </a:r>
            <a:r>
              <a:rPr lang="en-US" dirty="0" err="1" smtClean="0"/>
              <a:t>Yongho</a:t>
            </a:r>
            <a:r>
              <a:rPr lang="en-US" dirty="0" smtClean="0"/>
              <a:t> </a:t>
            </a:r>
            <a:r>
              <a:rPr lang="en-US" dirty="0" err="1" smtClean="0"/>
              <a:t>Seok</a:t>
            </a:r>
            <a:endParaRPr lang="en-US" dirty="0" smtClean="0"/>
          </a:p>
          <a:p>
            <a:r>
              <a:rPr lang="en-US" dirty="0" smtClean="0"/>
              <a:t>Database administrators</a:t>
            </a:r>
          </a:p>
          <a:p>
            <a:pPr lvl="1"/>
            <a:r>
              <a:rPr lang="en-US" dirty="0" smtClean="0"/>
              <a:t>Overall and editor: </a:t>
            </a:r>
            <a:r>
              <a:rPr lang="en-US" dirty="0" err="1" smtClean="0"/>
              <a:t>Yongho</a:t>
            </a:r>
            <a:r>
              <a:rPr lang="en-US" dirty="0" smtClean="0"/>
              <a:t> </a:t>
            </a:r>
            <a:r>
              <a:rPr lang="en-US" dirty="0" err="1" smtClean="0"/>
              <a:t>Seok</a:t>
            </a:r>
            <a:endParaRPr lang="en-US" dirty="0" smtClean="0"/>
          </a:p>
          <a:p>
            <a:pPr lvl="1"/>
            <a:r>
              <a:rPr lang="en-US" dirty="0" smtClean="0"/>
              <a:t>MAC: Alfred </a:t>
            </a:r>
            <a:r>
              <a:rPr lang="en-US" dirty="0" err="1" smtClean="0"/>
              <a:t>Asterjadhi</a:t>
            </a:r>
            <a:endParaRPr lang="en-US" dirty="0" smtClean="0"/>
          </a:p>
          <a:p>
            <a:pPr lvl="1"/>
            <a:r>
              <a:rPr lang="en-US" dirty="0" smtClean="0"/>
              <a:t>PHY: </a:t>
            </a:r>
            <a:r>
              <a:rPr lang="en-US" dirty="0"/>
              <a:t>Sun, Bo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11-13/1472r0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809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Work on addressing comments received during conference calls and the January meeting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11-13/1472r0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392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1F1E0DA8-6854-4BDD-A032-34A8662B865D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21508" name="WordArt 2"/>
          <p:cNvSpPr>
            <a:spLocks noChangeArrowheads="1" noChangeShapeType="1" noTextEdit="1"/>
          </p:cNvSpPr>
          <p:nvPr/>
        </p:nvSpPr>
        <p:spPr bwMode="auto">
          <a:xfrm>
            <a:off x="1447800" y="1600200"/>
            <a:ext cx="6248400" cy="3886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Activities </a:t>
            </a:r>
          </a:p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&amp;</a:t>
            </a:r>
          </a:p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Officers</a:t>
            </a:r>
            <a:endParaRPr lang="en-US" sz="80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December 4</a:t>
            </a:r>
            <a:r>
              <a:rPr lang="en-US" baseline="30000" dirty="0"/>
              <a:t>th</a:t>
            </a:r>
            <a:r>
              <a:rPr lang="en-US" dirty="0"/>
              <a:t>, 11</a:t>
            </a:r>
            <a:r>
              <a:rPr lang="en-US" baseline="30000" dirty="0"/>
              <a:t>th</a:t>
            </a:r>
            <a:r>
              <a:rPr lang="en-US" dirty="0"/>
              <a:t> and 18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609600" indent="-609600"/>
            <a:r>
              <a:rPr lang="en-US" dirty="0"/>
              <a:t>January 8</a:t>
            </a:r>
            <a:r>
              <a:rPr lang="en-US" baseline="30000" dirty="0"/>
              <a:t>th</a:t>
            </a:r>
            <a:r>
              <a:rPr lang="en-US" dirty="0"/>
              <a:t> and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609600" indent="-609600"/>
            <a:r>
              <a:rPr lang="en-US" dirty="0" smtClean="0"/>
              <a:t>7 PM ET for 1.5 hours</a:t>
            </a:r>
            <a:endParaRPr lang="en-US" dirty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11-13/1472r0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747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dirty="0" smtClean="0"/>
              <a:t>Current</a:t>
            </a:r>
          </a:p>
          <a:p>
            <a:pPr lvl="1"/>
            <a:r>
              <a:rPr lang="en-US" dirty="0"/>
              <a:t>Internal Task Group Ballot : May 2013</a:t>
            </a:r>
          </a:p>
          <a:p>
            <a:pPr lvl="1"/>
            <a:r>
              <a:rPr lang="en-US" dirty="0"/>
              <a:t>Initial Letter Ballot : September 2013</a:t>
            </a:r>
          </a:p>
          <a:p>
            <a:pPr lvl="1"/>
            <a:r>
              <a:rPr lang="en-US" dirty="0"/>
              <a:t>Initial Sponsor Ballot : March 2015</a:t>
            </a:r>
          </a:p>
          <a:p>
            <a:pPr lvl="1"/>
            <a:r>
              <a:rPr lang="en-US" dirty="0"/>
              <a:t>EC Approval : January 2016</a:t>
            </a:r>
          </a:p>
          <a:p>
            <a:pPr lvl="1"/>
            <a:r>
              <a:rPr lang="en-US" dirty="0" err="1"/>
              <a:t>Revcom</a:t>
            </a:r>
            <a:r>
              <a:rPr lang="en-US" dirty="0"/>
              <a:t> Approval : March 2016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11-13/1472r0 by David Halasz (Qualcomm)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701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2013-11-15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77200" cy="955676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84300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AlliedtelesisR&amp;D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center,K.K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8F TOC2 Bldg. 7-21-11 Nishi-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Gotanda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Shinagawa-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ku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Tokyo 141-0031 JAPAN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+81-3-5719-7630</a:t>
                      </a:r>
                      <a:endParaRPr kumimoji="1" lang="ja-JP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hmano@root-hq.com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82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3820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Dallas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83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27093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 lIns="91440" tIns="45720" rIns="91440" bIns="45720"/>
          <a:lstStyle/>
          <a:p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 –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altLang="ja-JP" sz="2800" dirty="0" smtClean="0">
                <a:ea typeface="ＭＳ Ｐゴシック" pitchFamily="-65" charset="-128"/>
                <a:cs typeface="ＭＳ Ｐゴシック" pitchFamily="-65" charset="-128"/>
              </a:rPr>
              <a:t>Nov 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2013 Dallas</a:t>
            </a:r>
            <a:endParaRPr lang="en-US" altLang="ja-JP" sz="29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LB.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Jan</a:t>
            </a:r>
          </a:p>
          <a:p>
            <a:pPr>
              <a:buNone/>
            </a:pP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65" charset="0"/>
              </a:rPr>
              <a:t>Bruce Kraemer, Marvell</a:t>
            </a:r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</a:rPr>
              <a:t>Slide </a:t>
            </a:r>
            <a:fld id="{BBACC01B-45E7-4047-AA31-BB21121241F2}" type="slidenum">
              <a:rPr lang="en-US" altLang="ja-JP">
                <a:latin typeface="Times New Roman" pitchFamily="-65" charset="0"/>
              </a:rPr>
              <a:pPr/>
              <a:t>84</a:t>
            </a:fld>
            <a:endParaRPr lang="en-US" altLang="ja-JP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3/11 of 11-13/1464r0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311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1/2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3962400"/>
          </a:xfrm>
        </p:spPr>
        <p:txBody>
          <a:bodyPr>
            <a:normAutofit/>
          </a:bodyPr>
          <a:lstStyle/>
          <a:p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Meeting Minutes for the IEEE 802.11 Sep 2013 </a:t>
            </a:r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:   </a:t>
            </a:r>
          </a:p>
          <a:p>
            <a:pPr lvl="1">
              <a:defRPr/>
            </a:pPr>
            <a:r>
              <a:rPr lang="en-US" altLang="ja-JP" dirty="0" smtClean="0"/>
              <a:t>13-1244r1 Sep Nanjing Session Minutes</a:t>
            </a:r>
          </a:p>
          <a:p>
            <a:pPr lvl="2">
              <a:defRPr/>
            </a:pPr>
            <a:r>
              <a:rPr lang="en-US" altLang="ja-JP" dirty="0" smtClean="0"/>
              <a:t>https://mentor.ieee.org/802.11/dcn/13/11-13-1244-01-00ai-september-2013-nanjing-session-minutes.doc</a:t>
            </a:r>
          </a:p>
          <a:p>
            <a:pPr lvl="1"/>
            <a:endParaRPr lang="en-GB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teleconference meeting minutes of Nanjing to Dallas meeting.</a:t>
            </a:r>
          </a:p>
          <a:p>
            <a:pPr lvl="1">
              <a:defRPr/>
            </a:pPr>
            <a:r>
              <a:rPr lang="en-US" altLang="ja-JP" dirty="0" smtClean="0"/>
              <a:t>13-1251r6 Oct-Nov Teleconference Minutes</a:t>
            </a:r>
          </a:p>
          <a:p>
            <a:pPr lvl="2">
              <a:defRPr/>
            </a:pPr>
            <a:r>
              <a:rPr lang="en-US" altLang="ja-JP" dirty="0" smtClean="0"/>
              <a:t>https://mentor.ieee.org/802.11/dcn/13/11-13-1251-06-00ai-october-november-teleconference-minutes.doc</a:t>
            </a:r>
          </a:p>
          <a:p>
            <a:pPr lvl="1">
              <a:defRPr/>
            </a:pPr>
            <a:endParaRPr lang="en-US" altLang="ja-JP" dirty="0" smtClean="0"/>
          </a:p>
          <a:p>
            <a:pPr lvl="2">
              <a:defRPr/>
            </a:pP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85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4332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altLang="ja-JP" dirty="0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2/2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054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9 regular slots were held.</a:t>
            </a:r>
          </a:p>
          <a:p>
            <a:pPr lvl="0"/>
            <a:r>
              <a:rPr lang="en-US" altLang="ja-JP" dirty="0" smtClean="0"/>
              <a:t>1389 comments were received </a:t>
            </a:r>
            <a:r>
              <a:rPr lang="en-GB" altLang="ja-JP" dirty="0" smtClean="0"/>
              <a:t>by WG LB198.</a:t>
            </a:r>
          </a:p>
          <a:p>
            <a:r>
              <a:rPr lang="en-US" altLang="ja-JP" dirty="0" smtClean="0"/>
              <a:t>Total of 479 resolutions were solved. </a:t>
            </a:r>
          </a:p>
          <a:p>
            <a:pPr lvl="1"/>
            <a:r>
              <a:rPr lang="en-US" altLang="ja-JP" dirty="0" smtClean="0"/>
              <a:t>Total of 677 approved comment resolutions.</a:t>
            </a:r>
          </a:p>
          <a:p>
            <a:pPr lvl="1"/>
            <a:r>
              <a:rPr lang="en-US" altLang="ja-JP" dirty="0" smtClean="0"/>
              <a:t>417 editorial open </a:t>
            </a:r>
          </a:p>
          <a:p>
            <a:pPr lvl="1"/>
            <a:r>
              <a:rPr lang="en-US" altLang="ja-JP" dirty="0" smtClean="0"/>
              <a:t>295 technical open</a:t>
            </a:r>
          </a:p>
          <a:p>
            <a:r>
              <a:rPr lang="en-US" altLang="ja-JP" dirty="0" smtClean="0"/>
              <a:t>Approved Timeline</a:t>
            </a:r>
          </a:p>
          <a:p>
            <a:r>
              <a:rPr lang="en-US" altLang="ja-JP" dirty="0" smtClean="0"/>
              <a:t>Approved Teleconference schedule</a:t>
            </a:r>
          </a:p>
          <a:p>
            <a:r>
              <a:rPr lang="en-US" altLang="ja-JP" dirty="0" smtClean="0"/>
              <a:t>Approved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meeting schedule</a:t>
            </a:r>
          </a:p>
          <a:p>
            <a:r>
              <a:rPr lang="en-US" altLang="ja-JP" dirty="0" smtClean="0"/>
              <a:t>Approved  Plan for  Jan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86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16119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743712"/>
            <a:ext cx="7772400" cy="1066800"/>
          </a:xfrm>
        </p:spPr>
        <p:txBody>
          <a:bodyPr/>
          <a:lstStyle/>
          <a:p>
            <a:r>
              <a:rPr lang="en-US" altLang="ja-JP" dirty="0" smtClean="0"/>
              <a:t>Motion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meeting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Motion:</a:t>
            </a:r>
            <a:endParaRPr lang="ja-JP" altLang="en-US" dirty="0" smtClean="0"/>
          </a:p>
          <a:p>
            <a:pPr lvl="1"/>
            <a:r>
              <a:rPr lang="en-GB" dirty="0" smtClean="0"/>
              <a:t>Authorize </a:t>
            </a:r>
            <a:r>
              <a:rPr lang="en-GB" dirty="0" err="1" smtClean="0"/>
              <a:t>TGai</a:t>
            </a:r>
            <a:r>
              <a:rPr lang="en-GB" dirty="0" smtClean="0"/>
              <a:t> to hold an ad-hoc meeting on 19</a:t>
            </a:r>
            <a:r>
              <a:rPr lang="en-GB" baseline="30000" dirty="0" smtClean="0"/>
              <a:t>th</a:t>
            </a:r>
            <a:r>
              <a:rPr lang="en-GB" dirty="0" smtClean="0"/>
              <a:t> Jan at the same venue of Los Angeles Interim 2014  for the purpose of comment resolution.</a:t>
            </a:r>
          </a:p>
          <a:p>
            <a:pPr lvl="0"/>
            <a:r>
              <a:rPr lang="en-GB" dirty="0" err="1" smtClean="0"/>
              <a:t>Moved:Lei</a:t>
            </a:r>
            <a:endParaRPr lang="en-GB" dirty="0" smtClean="0"/>
          </a:p>
          <a:p>
            <a:pPr lvl="0"/>
            <a:r>
              <a:rPr lang="en-GB" dirty="0" err="1" smtClean="0"/>
              <a:t>Seconded:Jarkko</a:t>
            </a:r>
            <a:endParaRPr lang="en-GB" dirty="0" smtClean="0"/>
          </a:p>
          <a:p>
            <a:pPr lvl="0"/>
            <a:r>
              <a:rPr lang="en-GB" dirty="0" smtClean="0"/>
              <a:t>Result: 5-0 -3 </a:t>
            </a:r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January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87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6/11 of 11-13/1464r0 by Hiroshi Mano (ATRD, Root, Lab)</a:t>
            </a:r>
          </a:p>
        </p:txBody>
      </p:sp>
    </p:spTree>
    <p:extLst>
      <p:ext uri="{BB962C8B-B14F-4D97-AF65-F5344CB8AC3E}">
        <p14:creationId xmlns:p14="http://schemas.microsoft.com/office/powerpoint/2010/main" val="10364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Jan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LB.</a:t>
            </a:r>
          </a:p>
          <a:p>
            <a:pPr lvl="1"/>
            <a:r>
              <a:rPr lang="en-US" altLang="ja-JP" sz="2800" dirty="0" smtClean="0"/>
              <a:t>Approve to forward the draft to WG 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March</a:t>
            </a:r>
          </a:p>
          <a:p>
            <a:pPr lvl="1">
              <a:buNone/>
            </a:pPr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Bruce Kraemer, Marvell</a:t>
            </a:r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88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7/11 of 11-13/1464r0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5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Jan14/Jul14</a:t>
            </a:r>
          </a:p>
          <a:p>
            <a:pPr lvl="1"/>
            <a:r>
              <a:rPr lang="en-US" altLang="ja-JP" dirty="0" smtClean="0"/>
              <a:t>Form Sponsor Ballot Pool / Reform	            	Nov14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 Jan15/ Mar 15		</a:t>
            </a:r>
          </a:p>
          <a:p>
            <a:pPr lvl="1"/>
            <a:r>
              <a:rPr lang="en-US" altLang="ja-JP" dirty="0" smtClean="0"/>
              <a:t>Final 802.11 WG Approval	                             Jul 15</a:t>
            </a:r>
          </a:p>
          <a:p>
            <a:pPr lvl="1"/>
            <a:r>
              <a:rPr lang="en-US" altLang="ja-JP" dirty="0" smtClean="0"/>
              <a:t>final or Conditional 802 EC Approval           	Jul 15</a:t>
            </a:r>
          </a:p>
          <a:p>
            <a:pPr lvl="1"/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Nov 15</a:t>
            </a:r>
          </a:p>
          <a:p>
            <a:pPr lvl="1"/>
            <a:r>
              <a:rPr lang="en-US" altLang="ja-JP" dirty="0" smtClean="0"/>
              <a:t>ANSI Approved				N/A</a:t>
            </a:r>
            <a:endParaRPr lang="en-US" altLang="ja-JP" dirty="0" smtClean="0">
              <a:hlinkClick r:id="rId3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Bruce Kraemer, Marvell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89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8/11 of 11-13/1464r0 by Hiroshi Mano (ATRD Root Lab)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65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Type of Groups</a:t>
            </a:r>
            <a:endParaRPr lang="en-US" smtClean="0"/>
          </a:p>
        </p:txBody>
      </p:sp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50FAB596-B7EA-49E7-ABC3-BA41FBC068F6}" type="slidenum">
              <a:rPr lang="en-US" sz="1200" smtClean="0"/>
              <a:pPr/>
              <a:t>9</a:t>
            </a:fld>
            <a:endParaRPr lang="en-US" sz="120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2667000"/>
          <a:ext cx="6096000" cy="301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 marT="45725" marB="45725"/>
                </a:tc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 marT="45725" marB="45725"/>
                </a:tc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 marT="45725" marB="45725"/>
                </a:tc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 marT="45725" marB="45725"/>
                </a:tc>
              </a:tr>
              <a:tr h="94498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7429500" cy="2133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 Tuesdays 00:00 ET(23:59.99…. on Monday) 3</a:t>
            </a:r>
            <a:r>
              <a:rPr lang="en-US" altLang="ja-JP" baseline="30000" dirty="0" smtClean="0"/>
              <a:t>rd</a:t>
            </a:r>
            <a:r>
              <a:rPr lang="en-US" altLang="ja-JP" dirty="0" smtClean="0"/>
              <a:t>,10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,17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Dec and 8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Jan 2014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defRPr/>
            </a:pPr>
            <a:r>
              <a:rPr lang="en-US" altLang="ja-JP" dirty="0" smtClean="0">
                <a:solidFill>
                  <a:schemeClr val="bg1"/>
                </a:solidFill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>
              <a:buNone/>
              <a:defRPr/>
            </a:pPr>
            <a:endParaRPr lang="en-US" altLang="ja-JP" dirty="0" smtClean="0">
              <a:solidFill>
                <a:schemeClr val="accent1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6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076" cy="276999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January 2014</a:t>
            </a:r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5939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Bruce Kraemer, Marvell</a:t>
            </a:r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90</a:t>
            </a:fld>
            <a:endParaRPr lang="en-US" altLang="ja-JP" smtClean="0">
              <a:latin typeface="Times New Roman" pitchFamily="-84" charset="0"/>
            </a:endParaRPr>
          </a:p>
        </p:txBody>
      </p:sp>
      <p:pic>
        <p:nvPicPr>
          <p:cNvPr id="8" name="図 7" descr="スクリーンショット 2013-11-14 22.50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819400"/>
            <a:ext cx="3266140" cy="3765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19721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</a:t>
            </a:r>
          </a:p>
          <a:p>
            <a:pPr lvl="1"/>
            <a:r>
              <a:rPr lang="en-US" altLang="ja-JP" dirty="0" smtClean="0">
                <a:hlinkClick r:id="rId2"/>
              </a:rPr>
              <a:t>https://mentor.ieee.org/802.11/dcn/13/11-13-1186-01-00ai-tgai-motion-deck.pptx</a:t>
            </a:r>
            <a:endParaRPr lang="en-US" altLang="ja-JP" dirty="0" smtClean="0"/>
          </a:p>
          <a:p>
            <a:r>
              <a:rPr lang="en-US" altLang="ja-JP" dirty="0" smtClean="0"/>
              <a:t>Draft 1.1 on members area</a:t>
            </a:r>
          </a:p>
          <a:p>
            <a:pPr lvl="1"/>
            <a:r>
              <a:rPr lang="en-US" altLang="ja-JP" dirty="0" smtClean="0">
                <a:hlinkClick r:id="rId3"/>
              </a:rPr>
              <a:t>http://www.ieee802.org/11/private/Draft_Standards/11ai/index.html</a:t>
            </a:r>
            <a:endParaRPr lang="en-US" altLang="ja-JP" dirty="0" smtClean="0"/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 198 comments for D1.0</a:t>
            </a:r>
          </a:p>
          <a:p>
            <a:pPr lvl="1"/>
            <a:r>
              <a:rPr lang="en-US" altLang="ja-JP" dirty="0" smtClean="0">
                <a:hlinkClick r:id="rId4"/>
              </a:rPr>
              <a:t>https://mentor.ieee.org/802.11/dcn/13/11-13-1076-03-00ai-tgai-lb-198-comments-for-d1-0.xlsx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91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32953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Thanks to all who participated!</a:t>
            </a:r>
          </a:p>
        </p:txBody>
      </p:sp>
      <p:sp>
        <p:nvSpPr>
          <p:cNvPr id="31750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2014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7ADBB542-38F7-9C45-BCDD-DCC7B8231002}" type="slidenum">
              <a:rPr lang="en-US" altLang="ja-JP" smtClean="0"/>
              <a:pPr>
                <a:defRPr/>
              </a:pPr>
              <a:t>92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11/11 of 11-13/1464r0 by Hiroshi Mano (ATRD Root Lab)</a:t>
            </a:r>
          </a:p>
        </p:txBody>
      </p:sp>
    </p:spTree>
    <p:extLst>
      <p:ext uri="{BB962C8B-B14F-4D97-AF65-F5344CB8AC3E}">
        <p14:creationId xmlns:p14="http://schemas.microsoft.com/office/powerpoint/2010/main" val="37876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75413"/>
            <a:ext cx="26003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C86ED38B-A6F2-DD44-A15F-49D155A2375B}" type="slidenum">
              <a:rPr lang="en-US"/>
              <a:pPr/>
              <a:t>93</a:t>
            </a:fld>
            <a:endParaRPr lang="en-US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85800" y="17526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kern="0" dirty="0">
                <a:latin typeface="+mn-lt"/>
                <a:ea typeface="+mn-ea"/>
                <a:cs typeface="+mn-cs"/>
              </a:rPr>
              <a:t>Date: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2013</a:t>
            </a:r>
            <a:r>
              <a:rPr lang="en-US" sz="2000" kern="0" dirty="0" smtClean="0">
                <a:latin typeface="+mn-lt"/>
                <a:ea typeface="+mn-ea"/>
                <a:cs typeface="+mn-cs"/>
              </a:rPr>
              <a:t>-11-15</a:t>
            </a:r>
            <a:endParaRPr lang="en-US" sz="2000" kern="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8677" name="Object 11"/>
          <p:cNvGraphicFramePr>
            <a:graphicFrameLocks noChangeAspect="1"/>
          </p:cNvGraphicFramePr>
          <p:nvPr/>
        </p:nvGraphicFramePr>
        <p:xfrm>
          <a:off x="457200" y="2667000"/>
          <a:ext cx="806132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7" name="Document" r:id="rId4" imgW="8229600" imgH="1358900" progId="Word.Document.8">
                  <p:embed/>
                </p:oleObj>
              </mc:Choice>
              <mc:Fallback>
                <p:oleObj name="Document" r:id="rId4" imgW="8229600" imgH="1358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8061325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</p:spPr>
        <p:txBody>
          <a:bodyPr/>
          <a:lstStyle/>
          <a:p>
            <a:pPr algn="ctr" eaLnBrk="0" hangingPunct="0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IEEE 802.11aj Task Group 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November </a:t>
            </a: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2013 Closing Report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1/9 of 11-13/1474r0 by Xiaoming Peng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458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MS PGothic" charset="0"/>
              </a:rPr>
              <a:t>Abstract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  <a:ea typeface="MS PGothic" charset="0"/>
              </a:rPr>
              <a:t>	This document is the closing report for IEEE 802.11aj Task Group for the </a:t>
            </a:r>
            <a:r>
              <a:rPr lang="en-US" dirty="0" smtClean="0">
                <a:latin typeface="Times New Roman" charset="0"/>
                <a:ea typeface="MS PGothic" charset="0"/>
              </a:rPr>
              <a:t>November </a:t>
            </a:r>
            <a:r>
              <a:rPr lang="en-US" dirty="0">
                <a:latin typeface="Times New Roman" charset="0"/>
                <a:ea typeface="MS PGothic" charset="0"/>
              </a:rPr>
              <a:t>2013 session in </a:t>
            </a:r>
            <a:r>
              <a:rPr lang="en-US" dirty="0" smtClean="0">
                <a:latin typeface="Times New Roman" charset="0"/>
                <a:ea typeface="MS PGothic" charset="0"/>
              </a:rPr>
              <a:t>Dallas USA. 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>
                <a:cs typeface="Arial" charset="0"/>
              </a:rPr>
              <a:t>Slide </a:t>
            </a:r>
            <a:fld id="{0AD11972-D20C-5247-B8FE-7938957346FE}" type="slidenum">
              <a:rPr lang="en-US">
                <a:cs typeface="Arial" charset="0"/>
              </a:rPr>
              <a:pPr/>
              <a:t>94</a:t>
            </a:fld>
            <a:endParaRPr lang="en-US"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2/9 of 11-13/1474r0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989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charset="0"/>
                <a:ea typeface="MS PGothic" charset="0"/>
              </a:rPr>
              <a:t>Work </a:t>
            </a:r>
            <a:r>
              <a:rPr lang="en-US" altLang="zh-CN" sz="3600" dirty="0" smtClean="0">
                <a:latin typeface="Times New Roman" charset="0"/>
                <a:ea typeface="MS PGothic" charset="0"/>
              </a:rPr>
              <a:t>C</a:t>
            </a:r>
            <a:r>
              <a:rPr lang="en-US" sz="3600" dirty="0" smtClean="0">
                <a:latin typeface="Times New Roman" charset="0"/>
                <a:ea typeface="MS PGothic" charset="0"/>
              </a:rPr>
              <a:t>ompleted (1/3)</a:t>
            </a:r>
            <a:endParaRPr lang="en-US" sz="3600" dirty="0">
              <a:latin typeface="Times New Roman" charset="0"/>
              <a:ea typeface="MS PGothic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latin typeface="Times New Roman" charset="0"/>
                <a:ea typeface="MS PGothic" charset="0"/>
              </a:rPr>
              <a:t>TGaj</a:t>
            </a:r>
            <a:r>
              <a:rPr lang="en-US" dirty="0">
                <a:latin typeface="Times New Roman" charset="0"/>
                <a:ea typeface="MS PGothic" charset="0"/>
              </a:rPr>
              <a:t> Complete Proposal Presentation (CP) 11-13/1301r1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Text </a:t>
            </a:r>
            <a:r>
              <a:rPr lang="en-US" dirty="0">
                <a:latin typeface="Times New Roman" charset="0"/>
                <a:ea typeface="MS PGothic" charset="0"/>
              </a:rPr>
              <a:t>in 13/1302r0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Slide 5 gives list of accompanying New Technique documents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PAR, FRD, EVM declaration 13/1350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MAC simulation results and methodology, 13/1348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PHY simulation results and methodology, 13/1109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  <a:ea typeface="MS PGothic" charset="0"/>
              </a:rPr>
              <a:t>Dynamic Bandwidth Control for 802.11aj </a:t>
            </a:r>
            <a:r>
              <a:rPr lang="ja-JP" altLang="en-US" dirty="0">
                <a:latin typeface="Times New Roman" charset="0"/>
                <a:ea typeface="MS PGothic" charset="0"/>
              </a:rPr>
              <a:t>（</a:t>
            </a:r>
            <a:r>
              <a:rPr lang="en-US" altLang="ja-JP" dirty="0">
                <a:latin typeface="Times New Roman" charset="0"/>
                <a:ea typeface="MS PGothic" charset="0"/>
              </a:rPr>
              <a:t>NT) -  11-13/1291r1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charset="0"/>
                <a:ea typeface="MS PGothic" charset="0"/>
              </a:rPr>
              <a:t>In </a:t>
            </a:r>
            <a:r>
              <a:rPr lang="en-US" dirty="0">
                <a:latin typeface="Times New Roman" charset="0"/>
                <a:ea typeface="MS PGothic" charset="0"/>
              </a:rPr>
              <a:t>support of complete proposal</a:t>
            </a:r>
          </a:p>
          <a:p>
            <a:r>
              <a:rPr lang="en-US" dirty="0">
                <a:latin typeface="Times New Roman" charset="0"/>
                <a:ea typeface="MS PGothic" charset="0"/>
              </a:rPr>
              <a:t>Opportunistic Transmissions in Multiple Alternative Channels in 802.11aj (60GHz NT) - 11-13/1293r2</a:t>
            </a:r>
          </a:p>
          <a:p>
            <a:pPr lvl="1"/>
            <a:r>
              <a:rPr lang="en-US" dirty="0" smtClean="0">
                <a:latin typeface="Times New Roman" charset="0"/>
                <a:ea typeface="MS PGothic" charset="0"/>
              </a:rPr>
              <a:t>In </a:t>
            </a:r>
            <a:r>
              <a:rPr lang="en-US" dirty="0">
                <a:latin typeface="Times New Roman" charset="0"/>
                <a:ea typeface="MS PGothic" charset="0"/>
              </a:rPr>
              <a:t>support of complete proposal in 13/</a:t>
            </a:r>
            <a:r>
              <a:rPr lang="en-US" dirty="0" smtClean="0">
                <a:latin typeface="Times New Roman" charset="0"/>
                <a:ea typeface="MS PGothic" charset="0"/>
              </a:rPr>
              <a:t>1301</a:t>
            </a:r>
            <a:endParaRPr lang="en-US" dirty="0">
              <a:latin typeface="Times New Roman" charset="0"/>
              <a:ea typeface="MS PGothic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8D14F6EE-AFB8-B94A-BE50-23FCDA47474B}" type="slidenum">
              <a:rPr lang="en-US"/>
              <a:pPr/>
              <a:t>95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3/9 of 11-13/1474r0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812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charset="0"/>
                <a:ea typeface="MS PGothic" charset="0"/>
              </a:rPr>
              <a:t>Work </a:t>
            </a:r>
            <a:r>
              <a:rPr lang="en-US" altLang="zh-CN" sz="3600" dirty="0" smtClean="0">
                <a:latin typeface="Times New Roman" charset="0"/>
                <a:ea typeface="MS PGothic" charset="0"/>
              </a:rPr>
              <a:t>C</a:t>
            </a:r>
            <a:r>
              <a:rPr lang="en-US" sz="3600" dirty="0" smtClean="0">
                <a:latin typeface="Times New Roman" charset="0"/>
                <a:ea typeface="MS PGothic" charset="0"/>
              </a:rPr>
              <a:t>ompleted (2/3)</a:t>
            </a:r>
            <a:endParaRPr lang="en-US" sz="3600" dirty="0">
              <a:latin typeface="Times New Roman" charset="0"/>
              <a:ea typeface="MS PGothic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48006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MS PGothic" charset="0"/>
              </a:rPr>
              <a:t>Decentralized</a:t>
            </a:r>
            <a:r>
              <a:rPr lang="en-US" dirty="0">
                <a:latin typeface="Times New Roman" charset="0"/>
                <a:ea typeface="MS PGothic" charset="0"/>
              </a:rPr>
              <a:t>-Clustering-Mechanism-for-802.11aj-60GHz (NT) – 11-13/1346r1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In </a:t>
            </a:r>
            <a:r>
              <a:rPr lang="en-US" sz="2400" dirty="0">
                <a:latin typeface="Times New Roman" charset="0"/>
                <a:ea typeface="MS PGothic" charset="0"/>
              </a:rPr>
              <a:t>support of complete proposal in 13/</a:t>
            </a:r>
            <a:r>
              <a:rPr lang="en-US" sz="2400" dirty="0" smtClean="0">
                <a:latin typeface="Times New Roman" charset="0"/>
                <a:ea typeface="MS PGothic" charset="0"/>
              </a:rPr>
              <a:t>1301</a:t>
            </a:r>
            <a:endParaRPr lang="en-US" sz="240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MS PGothic" charset="0"/>
              </a:rPr>
              <a:t>Spatial Sharing Mechanism in 802.11aj (NT) – 11-13/1292r2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In </a:t>
            </a:r>
            <a:r>
              <a:rPr lang="en-US" sz="2400" dirty="0">
                <a:latin typeface="Times New Roman" charset="0"/>
                <a:ea typeface="MS PGothic" charset="0"/>
              </a:rPr>
              <a:t>support of complete proposal in 13/1301</a:t>
            </a:r>
          </a:p>
          <a:p>
            <a:r>
              <a:rPr lang="en-US" dirty="0">
                <a:latin typeface="Times New Roman" charset="0"/>
                <a:ea typeface="MS PGothic" charset="0"/>
              </a:rPr>
              <a:t>Dynamic Channel Transfer Procedure for 802.11aj 60GHz (NT) - 11-13/1345r0</a:t>
            </a:r>
          </a:p>
          <a:p>
            <a:pPr lvl="1"/>
            <a:r>
              <a:rPr lang="en-US" sz="2400" dirty="0" smtClean="0">
                <a:latin typeface="Times New Roman" charset="0"/>
                <a:ea typeface="MS PGothic" charset="0"/>
              </a:rPr>
              <a:t>In </a:t>
            </a:r>
            <a:r>
              <a:rPr lang="en-US" sz="2400" dirty="0">
                <a:latin typeface="Times New Roman" charset="0"/>
                <a:ea typeface="MS PGothic" charset="0"/>
              </a:rPr>
              <a:t>support of complete proposal in 13/1301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8D14F6EE-AFB8-B94A-BE50-23FCDA47474B}" type="slidenum">
              <a:rPr lang="en-US"/>
              <a:pPr/>
              <a:t>96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4/9 of 11-13/1474r0 by Xiaoming Peng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541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charset="0"/>
                <a:ea typeface="MS PGothic" charset="0"/>
              </a:rPr>
              <a:t>Work </a:t>
            </a:r>
            <a:r>
              <a:rPr lang="en-US" altLang="zh-CN" sz="3600" dirty="0" smtClean="0">
                <a:latin typeface="Times New Roman" charset="0"/>
                <a:ea typeface="MS PGothic" charset="0"/>
              </a:rPr>
              <a:t>C</a:t>
            </a:r>
            <a:r>
              <a:rPr lang="en-US" sz="3600" dirty="0" smtClean="0">
                <a:latin typeface="Times New Roman" charset="0"/>
                <a:ea typeface="MS PGothic" charset="0"/>
              </a:rPr>
              <a:t>ompleted (3/3)</a:t>
            </a:r>
            <a:endParaRPr lang="en-US" sz="3600" dirty="0">
              <a:latin typeface="Times New Roman" charset="0"/>
              <a:ea typeface="MS PGothic" charset="0"/>
              <a:sym typeface="Wingdings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724400"/>
          </a:xfrm>
        </p:spPr>
        <p:txBody>
          <a:bodyPr/>
          <a:lstStyle/>
          <a:p>
            <a:r>
              <a:rPr lang="en-US" b="1" dirty="0">
                <a:latin typeface="Arial"/>
                <a:ea typeface="MS PGothic" charset="0"/>
                <a:cs typeface="Arial"/>
              </a:rPr>
              <a:t>MAC proposal for dynamic BW </a:t>
            </a:r>
            <a:r>
              <a:rPr lang="zh-CN" altLang="en-US" b="1" dirty="0">
                <a:latin typeface="Arial"/>
                <a:ea typeface="MS PGothic" charset="0"/>
                <a:cs typeface="Arial"/>
              </a:rPr>
              <a:t>（</a:t>
            </a:r>
            <a:r>
              <a:rPr lang="en-US" altLang="zh-CN" b="1" dirty="0">
                <a:latin typeface="Arial"/>
                <a:ea typeface="Times New Roman" charset="0"/>
                <a:cs typeface="Arial"/>
              </a:rPr>
              <a:t>NT</a:t>
            </a:r>
            <a:r>
              <a:rPr lang="zh-CN" altLang="en-US" b="1" dirty="0">
                <a:latin typeface="Arial"/>
                <a:ea typeface="MS PGothic" charset="0"/>
                <a:cs typeface="Arial"/>
              </a:rPr>
              <a:t>）</a:t>
            </a:r>
            <a:r>
              <a:rPr lang="en-US" altLang="ja-JP" b="1" dirty="0">
                <a:latin typeface="Arial"/>
                <a:ea typeface="ＭＳ Ｐゴシック" charset="0"/>
                <a:cs typeface="Arial"/>
              </a:rPr>
              <a:t>– 11-13/1282r1 </a:t>
            </a:r>
          </a:p>
          <a:p>
            <a:pPr lvl="1"/>
            <a:r>
              <a:rPr lang="en-US" sz="2400" dirty="0" smtClean="0">
                <a:latin typeface="Arial"/>
                <a:ea typeface="MS PGothic" charset="0"/>
                <a:cs typeface="Arial"/>
              </a:rPr>
              <a:t>A new technique proposal</a:t>
            </a:r>
          </a:p>
          <a:p>
            <a:pPr lvl="1"/>
            <a:endParaRPr lang="en-US" sz="1800" dirty="0">
              <a:latin typeface="Arial"/>
              <a:ea typeface="MS PGothic" charset="0"/>
              <a:cs typeface="Arial"/>
            </a:endParaRPr>
          </a:p>
          <a:p>
            <a:r>
              <a:rPr lang="en-US" b="1" dirty="0">
                <a:latin typeface="Arial"/>
                <a:ea typeface="MS PGothic" charset="0"/>
                <a:cs typeface="Arial"/>
              </a:rPr>
              <a:t>Distributed Timeslot Allocation (DTA) Mechanism for 802.11aj 60GHz (NT) – 11-13/1364r3</a:t>
            </a:r>
          </a:p>
          <a:p>
            <a:pPr lvl="1"/>
            <a:r>
              <a:rPr lang="en-US" sz="2400" dirty="0">
                <a:latin typeface="Arial"/>
                <a:ea typeface="MS PGothic" charset="0"/>
                <a:cs typeface="Arial"/>
              </a:rPr>
              <a:t>A new technique </a:t>
            </a:r>
            <a:r>
              <a:rPr lang="en-US" sz="2400" dirty="0" smtClean="0">
                <a:latin typeface="Arial"/>
                <a:ea typeface="MS PGothic" charset="0"/>
                <a:cs typeface="Arial"/>
              </a:rPr>
              <a:t>proposal</a:t>
            </a:r>
          </a:p>
          <a:p>
            <a:pPr lvl="2"/>
            <a:endParaRPr lang="en-US" sz="2400" dirty="0">
              <a:latin typeface="Arial"/>
              <a:ea typeface="MS PGothic" charset="0"/>
              <a:cs typeface="Arial"/>
            </a:endParaRPr>
          </a:p>
          <a:p>
            <a:pPr marL="342900" lvl="1" indent="-342900">
              <a:buFontTx/>
              <a:buChar char="•"/>
            </a:pPr>
            <a:r>
              <a:rPr lang="en-US" sz="2400" b="1" dirty="0">
                <a:latin typeface="Arial"/>
                <a:ea typeface="MS PGothic" charset="0"/>
                <a:cs typeface="Arial"/>
              </a:rPr>
              <a:t>45GHz Spectrum Allocation in China – 11-13/</a:t>
            </a:r>
            <a:r>
              <a:rPr lang="en-US" sz="2400" b="1" dirty="0" smtClean="0">
                <a:latin typeface="Arial"/>
                <a:ea typeface="MS PGothic" charset="0"/>
                <a:cs typeface="Arial"/>
              </a:rPr>
              <a:t>1365r2</a:t>
            </a:r>
            <a:endParaRPr lang="en-US" sz="2400" b="1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3439A1D7-4B2C-EA46-95FE-36918C6D3599}" type="slidenum">
              <a:rPr lang="en-US"/>
              <a:pPr/>
              <a:t>97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475413"/>
            <a:ext cx="3286125" cy="184150"/>
          </a:xfrm>
        </p:spPr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5/9 of 11-13/1474r0 by Xiaoming Peng (I2R)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9013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600" dirty="0">
                <a:latin typeface="Times New Roman" charset="0"/>
                <a:ea typeface="MS PGothic" charset="0"/>
              </a:rPr>
              <a:t>E</a:t>
            </a:r>
            <a:r>
              <a:rPr lang="en-US" altLang="zh-CN" sz="3600" dirty="0">
                <a:latin typeface="Times New Roman" charset="0"/>
                <a:ea typeface="MS PGothic" charset="0"/>
              </a:rPr>
              <a:t>lection of TG Technical Editor </a:t>
            </a:r>
            <a:r>
              <a:rPr lang="en-US" altLang="zh-CN" sz="4000" dirty="0">
                <a:latin typeface="Times New Roman" charset="0"/>
                <a:ea typeface="MS PGothic" charset="0"/>
              </a:rPr>
              <a:t> </a:t>
            </a:r>
            <a:endParaRPr lang="en-US" sz="4000" dirty="0">
              <a:latin typeface="Times New Roman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/>
              <a:t>Jiamin</a:t>
            </a:r>
            <a:r>
              <a:rPr lang="en-US" sz="3200" b="1" dirty="0" smtClean="0"/>
              <a:t> Chen is elected as </a:t>
            </a:r>
            <a:r>
              <a:rPr lang="en-US" sz="3200" b="1" dirty="0" err="1" smtClean="0"/>
              <a:t>TGaj</a:t>
            </a:r>
            <a:r>
              <a:rPr lang="en-US" sz="3200" b="1" dirty="0" smtClean="0"/>
              <a:t> Technical Editor</a:t>
            </a:r>
          </a:p>
          <a:p>
            <a:pPr>
              <a:defRPr/>
            </a:pPr>
            <a:r>
              <a:rPr lang="en-US" sz="2800" dirty="0" smtClean="0"/>
              <a:t>Result: </a:t>
            </a:r>
            <a:r>
              <a:rPr lang="en-US" sz="2800" dirty="0"/>
              <a:t> </a:t>
            </a:r>
            <a:r>
              <a:rPr lang="en-US" sz="2800" dirty="0" smtClean="0"/>
              <a:t>Y: 9 N: 0 A: 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45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Slide </a:t>
            </a:r>
            <a:fld id="{9907B279-2306-C840-8FB5-B7C630F22F9A}" type="slidenum">
              <a:rPr lang="en-US"/>
              <a:pPr/>
              <a:t>98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6/9 of 11-13/1474r0 by Xiaoming Peng (I2R) / Eldad Periahia (Intel)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4775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Next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334000"/>
          </a:xfrm>
        </p:spPr>
        <p:txBody>
          <a:bodyPr/>
          <a:lstStyle/>
          <a:p>
            <a:r>
              <a:rPr lang="en-US" sz="2000" dirty="0" smtClean="0"/>
              <a:t>Next </a:t>
            </a:r>
            <a:r>
              <a:rPr lang="en-US" sz="2000" dirty="0" err="1" smtClean="0"/>
              <a:t>TGaj</a:t>
            </a:r>
            <a:r>
              <a:rPr lang="en-US" sz="2000" dirty="0" smtClean="0"/>
              <a:t> meeting will be held on Jan 8 – 9, 2014 in </a:t>
            </a:r>
            <a:r>
              <a:rPr lang="en-US" sz="2000" dirty="0" err="1" smtClean="0"/>
              <a:t>Sanya</a:t>
            </a:r>
            <a:r>
              <a:rPr lang="en-US" sz="2000" dirty="0" smtClean="0"/>
              <a:t> China</a:t>
            </a:r>
          </a:p>
          <a:p>
            <a:pPr lvl="1"/>
            <a:r>
              <a:rPr lang="en-US" dirty="0" smtClean="0">
                <a:hlinkClick r:id="rId2"/>
              </a:rPr>
              <a:t>http://www.ieee802.org/11/Meetings/Meeting_Plan.html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sz="2000" dirty="0" smtClean="0"/>
              <a:t>Meeting Venue: </a:t>
            </a:r>
            <a:r>
              <a:rPr lang="en-US" sz="2000" b="0" dirty="0" smtClean="0"/>
              <a:t>Howard </a:t>
            </a:r>
            <a:r>
              <a:rPr lang="en-US" sz="2000" b="0" dirty="0"/>
              <a:t>Johnson Resort </a:t>
            </a:r>
            <a:r>
              <a:rPr lang="en-US" sz="2000" b="0" dirty="0" err="1"/>
              <a:t>Sanya</a:t>
            </a:r>
            <a:r>
              <a:rPr lang="en-US" sz="2000" b="0" dirty="0"/>
              <a:t> </a:t>
            </a:r>
            <a:r>
              <a:rPr lang="en-US" sz="2000" b="0" dirty="0" smtClean="0"/>
              <a:t>Bay</a:t>
            </a:r>
          </a:p>
          <a:p>
            <a:r>
              <a:rPr lang="en-US" sz="2000" dirty="0" smtClean="0"/>
              <a:t>Hotel Reservation:</a:t>
            </a:r>
          </a:p>
          <a:p>
            <a:pPr lvl="1"/>
            <a:r>
              <a:rPr lang="en-US" dirty="0" err="1" smtClean="0"/>
              <a:t>Jianqiang</a:t>
            </a:r>
            <a:r>
              <a:rPr lang="en-US" dirty="0" smtClean="0"/>
              <a:t> </a:t>
            </a:r>
            <a:r>
              <a:rPr lang="en-US" dirty="0" err="1"/>
              <a:t>Xu</a:t>
            </a:r>
            <a:r>
              <a:rPr lang="en-US" dirty="0"/>
              <a:t>  </a:t>
            </a:r>
            <a:endParaRPr lang="en-US" b="0" dirty="0"/>
          </a:p>
          <a:p>
            <a:pPr lvl="1"/>
            <a:r>
              <a:rPr lang="en-US" dirty="0"/>
              <a:t>Phone:86- 0898-31581188 </a:t>
            </a:r>
            <a:r>
              <a:rPr lang="en-US" b="0" dirty="0"/>
              <a:t>，</a:t>
            </a:r>
            <a:r>
              <a:rPr lang="en-US" dirty="0"/>
              <a:t>13907548488</a:t>
            </a:r>
            <a:endParaRPr lang="en-US" b="0" dirty="0"/>
          </a:p>
          <a:p>
            <a:pPr lvl="1"/>
            <a:r>
              <a:rPr lang="en-US" dirty="0"/>
              <a:t>E-mail</a:t>
            </a:r>
            <a:r>
              <a:rPr lang="en-US" b="0" dirty="0"/>
              <a:t>：</a:t>
            </a:r>
            <a:r>
              <a:rPr lang="en-US" dirty="0">
                <a:hlinkClick r:id="rId3"/>
              </a:rPr>
              <a:t>xujianqiang888@163.com</a:t>
            </a:r>
            <a:endParaRPr lang="en-US" b="0" dirty="0">
              <a:hlinkClick r:id="rId3"/>
            </a:endParaRPr>
          </a:p>
          <a:p>
            <a:pPr lvl="1"/>
            <a:r>
              <a:rPr lang="en-US" dirty="0" err="1"/>
              <a:t>Reservation</a:t>
            </a:r>
            <a:r>
              <a:rPr lang="en-US" b="0" dirty="0" err="1"/>
              <a:t>：“</a:t>
            </a:r>
            <a:r>
              <a:rPr lang="en-US" dirty="0" err="1"/>
              <a:t>IEEE</a:t>
            </a:r>
            <a:r>
              <a:rPr lang="en-US" dirty="0"/>
              <a:t> 802.11aj meeting </a:t>
            </a:r>
            <a:r>
              <a:rPr lang="en-US" b="0" dirty="0" smtClean="0"/>
              <a:t>”</a:t>
            </a:r>
            <a:r>
              <a:rPr lang="en-US" dirty="0" smtClean="0"/>
              <a:t>	</a:t>
            </a:r>
            <a:endParaRPr lang="en-US" b="0" dirty="0"/>
          </a:p>
          <a:p>
            <a:pPr lvl="1"/>
            <a:r>
              <a:rPr lang="en-US" dirty="0"/>
              <a:t>Best Available Rate</a:t>
            </a:r>
            <a:r>
              <a:rPr lang="en-US" dirty="0" smtClean="0"/>
              <a:t>:</a:t>
            </a:r>
            <a:r>
              <a:rPr lang="en-US" b="0" dirty="0" smtClean="0"/>
              <a:t> </a:t>
            </a:r>
          </a:p>
          <a:p>
            <a:pPr lvl="2"/>
            <a:r>
              <a:rPr lang="en-US" dirty="0" smtClean="0"/>
              <a:t>Superior </a:t>
            </a:r>
            <a:r>
              <a:rPr lang="en-US" dirty="0"/>
              <a:t>Double or Twin Room with Sea View:1180  Yuan per night</a:t>
            </a:r>
            <a:r>
              <a:rPr lang="en-US" b="0" dirty="0"/>
              <a:t>（breakfast and Internet access </a:t>
            </a:r>
            <a:r>
              <a:rPr lang="en-US" b="0" dirty="0" smtClean="0"/>
              <a:t>included)</a:t>
            </a:r>
          </a:p>
          <a:p>
            <a:pPr lvl="2"/>
            <a:r>
              <a:rPr lang="en-US" dirty="0" smtClean="0">
                <a:hlinkClick r:id="rId4"/>
              </a:rPr>
              <a:t>Grand </a:t>
            </a:r>
            <a:r>
              <a:rPr lang="en-US" dirty="0">
                <a:hlinkClick r:id="rId4"/>
              </a:rPr>
              <a:t>Double or Twin Room with Sea View</a:t>
            </a:r>
            <a:r>
              <a:rPr lang="en-US" b="0" dirty="0">
                <a:hlinkClick r:id="rId4"/>
              </a:rPr>
              <a:t>：</a:t>
            </a:r>
            <a:r>
              <a:rPr lang="en-US" dirty="0">
                <a:hlinkClick r:id="rId4"/>
              </a:rPr>
              <a:t>1280  Yuan per night</a:t>
            </a:r>
            <a:r>
              <a:rPr lang="en-US" b="0" dirty="0">
                <a:hlinkClick r:id="rId4"/>
              </a:rPr>
              <a:t>（breakfast and Internet access included</a:t>
            </a:r>
            <a:r>
              <a:rPr lang="en-US" b="0" dirty="0" smtClean="0">
                <a:hlinkClick r:id="rId4"/>
              </a:rPr>
              <a:t>）</a:t>
            </a:r>
          </a:p>
          <a:p>
            <a:pPr lvl="1"/>
            <a:r>
              <a:rPr lang="en-US" dirty="0" smtClean="0">
                <a:hlinkClick r:id="rId4"/>
              </a:rPr>
              <a:t>Registration fee: US$250</a:t>
            </a:r>
            <a:r>
              <a:rPr lang="en-US" b="0" dirty="0">
                <a:hlinkClick r:id="rId4"/>
              </a:rPr>
              <a:t>	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D44E1A-039C-CD49-860D-7DC2D1C39566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7/9 of 11-13/1474r0 by Xiaoming Peng (I2R) / Eldad Periahia (Intel)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2014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2699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260263</TotalTime>
  <Words>8186</Words>
  <Application>Microsoft Office PowerPoint</Application>
  <PresentationFormat>On-screen Show (4:3)</PresentationFormat>
  <Paragraphs>2187</Paragraphs>
  <Slides>130</Slides>
  <Notes>67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2" baseType="lpstr">
      <vt:lpstr>Default Design</vt:lpstr>
      <vt:lpstr>Document</vt:lpstr>
      <vt:lpstr>WG11   Agenda, Opening Report, SA News  January 2014</vt:lpstr>
      <vt:lpstr>Sanya China   Meeting  三亚      中国</vt:lpstr>
      <vt:lpstr>Interim Agenda plan</vt:lpstr>
      <vt:lpstr>802.11 agenda plan  Wednesday 09:00-10:00</vt:lpstr>
      <vt:lpstr>IMAT Attendance</vt:lpstr>
      <vt:lpstr>Policies and Procedures </vt:lpstr>
      <vt:lpstr>PAR Expiration/Renewal Schedule</vt:lpstr>
      <vt:lpstr>PowerPoint Presentation</vt:lpstr>
      <vt:lpstr>Type of Groups</vt:lpstr>
      <vt:lpstr>802.11 Appointments</vt:lpstr>
      <vt:lpstr>Groups</vt:lpstr>
      <vt:lpstr>WG11 Task &amp; Study Group Officers – January 2014 -adj</vt:lpstr>
      <vt:lpstr>Teleconferences</vt:lpstr>
      <vt:lpstr>PowerPoint Presentation</vt:lpstr>
      <vt:lpstr>November 802.11 Meeting Documents</vt:lpstr>
      <vt:lpstr>Current Membership Status - November</vt:lpstr>
      <vt:lpstr>IEEE 802.11 Standards Pipeline  - January 2014</vt:lpstr>
      <vt:lpstr>IEEE 802.11 Revisions</vt:lpstr>
      <vt:lpstr>PowerPoint Presentation</vt:lpstr>
      <vt:lpstr>Attendance Total</vt:lpstr>
      <vt:lpstr>Attendance by Country</vt:lpstr>
      <vt:lpstr>Type of Groups</vt:lpstr>
      <vt:lpstr>PowerPoint Presentation</vt:lpstr>
      <vt:lpstr>802.11 WG Editor’s Meeting (Nov ‘13)</vt:lpstr>
      <vt:lpstr>Volunteer Editor Contacts</vt:lpstr>
      <vt:lpstr>11ac publication process</vt:lpstr>
      <vt:lpstr>11af publication process</vt:lpstr>
      <vt:lpstr>802.11 Style Guide</vt:lpstr>
      <vt:lpstr>Editor Amendment Ordering</vt:lpstr>
      <vt:lpstr>Draft Development Snapshot</vt:lpstr>
      <vt:lpstr>Closing Report</vt:lpstr>
      <vt:lpstr>Abstract</vt:lpstr>
      <vt:lpstr>PowerPoint Presentation</vt:lpstr>
      <vt:lpstr>ARC Closing Report </vt:lpstr>
      <vt:lpstr>Abstract</vt:lpstr>
      <vt:lpstr>Work Completed</vt:lpstr>
      <vt:lpstr>Work Completed (con’t)</vt:lpstr>
      <vt:lpstr>Work Completed (con’t)</vt:lpstr>
      <vt:lpstr>PowerPoint Presentation</vt:lpstr>
      <vt:lpstr>PowerPoint Presentation</vt:lpstr>
      <vt:lpstr>Teleconference(s)</vt:lpstr>
      <vt:lpstr>November 2013 Goals</vt:lpstr>
      <vt:lpstr>IEEE 802 JTC1 SC closing report (Nov 13)</vt:lpstr>
      <vt:lpstr>Abstract</vt:lpstr>
      <vt:lpstr>IEEE 802 has 10 standards in process of ratification by ISO/IEC under PSDO</vt:lpstr>
      <vt:lpstr>The SC reviewed comments on 802.1X and 802.1AE during the ISO FDIS ballot</vt:lpstr>
      <vt:lpstr>Most of the SC meeting was focused on preparation for next SC6 meeting</vt:lpstr>
      <vt:lpstr>JTC1 SC will further prepare for the next SC6 meeting in January in LA</vt:lpstr>
      <vt:lpstr>Motion for 802.11 WG</vt:lpstr>
      <vt:lpstr>Motion for IEEE 802 EC</vt:lpstr>
      <vt:lpstr>IEEE 802.11 Regulatory SC Dallas Closing Report</vt:lpstr>
      <vt:lpstr>Abstract</vt:lpstr>
      <vt:lpstr>Agenda</vt:lpstr>
      <vt:lpstr>Accomplishments</vt:lpstr>
      <vt:lpstr>Regulatory Summary – North America</vt:lpstr>
      <vt:lpstr>Regulatory Summary – European Union</vt:lpstr>
      <vt:lpstr>Regulatory Summary - Asia</vt:lpstr>
      <vt:lpstr>Other Discussions</vt:lpstr>
      <vt:lpstr>Teleconferences</vt:lpstr>
      <vt:lpstr>IEEE 802.11mc Closing Report for November 2013</vt:lpstr>
      <vt:lpstr>Abstract</vt:lpstr>
      <vt:lpstr>Status </vt:lpstr>
      <vt:lpstr>TGmc Plan of Record (to be revised)</vt:lpstr>
      <vt:lpstr>Teleconferences</vt:lpstr>
      <vt:lpstr>Next Steps</vt:lpstr>
      <vt:lpstr>TGac November 2013 Closing Report</vt:lpstr>
      <vt:lpstr>Abstract</vt:lpstr>
      <vt:lpstr>Work Completed </vt:lpstr>
      <vt:lpstr>January 2014 Goals</vt:lpstr>
      <vt:lpstr>Conference Call Times</vt:lpstr>
      <vt:lpstr>TGaf  Dallas Closing Report</vt:lpstr>
      <vt:lpstr>Abstract</vt:lpstr>
      <vt:lpstr>Plan for the Week</vt:lpstr>
      <vt:lpstr>TGaf Accomplishments </vt:lpstr>
      <vt:lpstr>TGaf Timeline – Final</vt:lpstr>
      <vt:lpstr>Thank You</vt:lpstr>
      <vt:lpstr>IEEE 802.11ah Closing Report for November 2013</vt:lpstr>
      <vt:lpstr>Activity in TGah</vt:lpstr>
      <vt:lpstr>Going forward</vt:lpstr>
      <vt:lpstr>Teleconference</vt:lpstr>
      <vt:lpstr>Timeline – No change</vt:lpstr>
      <vt:lpstr>IEEE 802.11TGai Closing Report</vt:lpstr>
      <vt:lpstr>Abstract</vt:lpstr>
      <vt:lpstr>IEEE 802.11 FILS TGai – Nov 2013 Dallas</vt:lpstr>
      <vt:lpstr>Accomplishments  TGai  1/2</vt:lpstr>
      <vt:lpstr>Accomplishments  TGai  2/2</vt:lpstr>
      <vt:lpstr>Motion Adhoc meeting </vt:lpstr>
      <vt:lpstr>Plan for Jan</vt:lpstr>
      <vt:lpstr>Time line of TGai</vt:lpstr>
      <vt:lpstr>Teleconference Schedule </vt:lpstr>
      <vt:lpstr>Reference</vt:lpstr>
      <vt:lpstr>Thanks to all who participated!</vt:lpstr>
      <vt:lpstr>PowerPoint Presentation</vt:lpstr>
      <vt:lpstr>Abstract</vt:lpstr>
      <vt:lpstr>Work Completed (1/3)</vt:lpstr>
      <vt:lpstr>Work Completed (2/3)</vt:lpstr>
      <vt:lpstr>Work Completed (3/3)</vt:lpstr>
      <vt:lpstr>Election of TG Technical Editor  </vt:lpstr>
      <vt:lpstr>Next Meeting </vt:lpstr>
      <vt:lpstr>Goals for January 2014 Meeting</vt:lpstr>
      <vt:lpstr>Conference call times</vt:lpstr>
      <vt:lpstr>TGak November Closing Report</vt:lpstr>
      <vt:lpstr>Abstract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HEW SG November 2013 Closing Report</vt:lpstr>
      <vt:lpstr>Abstract</vt:lpstr>
      <vt:lpstr>Work Completed </vt:lpstr>
      <vt:lpstr>November 2013 Goals</vt:lpstr>
      <vt:lpstr>Timeline</vt:lpstr>
      <vt:lpstr>Conference Call Times</vt:lpstr>
      <vt:lpstr>Liaison Report for OmniRAN EC SG</vt:lpstr>
      <vt:lpstr>OmniRAN Activity in Dallas</vt:lpstr>
      <vt:lpstr>Wish-list for TG Operations</vt:lpstr>
      <vt:lpstr>Reference Documents</vt:lpstr>
      <vt:lpstr>Future Venues - 2014</vt:lpstr>
      <vt:lpstr>Future Venues</vt:lpstr>
      <vt:lpstr># 143   January 10-15, 2013 Los Angeles, California, US</vt:lpstr>
      <vt:lpstr>#144 March 16-21, 2014    Beijing, China</vt:lpstr>
      <vt:lpstr>PowerPoint Presentation</vt:lpstr>
      <vt:lpstr>PowerPoint Presentation</vt:lpstr>
      <vt:lpstr>PowerPoint Presentation</vt:lpstr>
      <vt:lpstr>40 year Ethernet Anniversary     Bob Metcalf      Keynote  Panel      </vt:lpstr>
      <vt:lpstr>Publication &amp; Awards  802.11ac   publication December 18, 2013 802.11af   publication expected February 2014  Award  distribution for both AC and AF    planned for May 2014  (Hawaii) </vt:lpstr>
      <vt:lpstr>March 2014 Elections</vt:lpstr>
      <vt:lpstr>Further Election Information</vt:lpstr>
    </vt:vector>
  </TitlesOfParts>
  <Company>Marvell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Opening Report Snapshots - Beijing- April 2013</dc:title>
  <dc:creator>Bruce Kraemer</dc:creator>
  <cp:lastModifiedBy>Marvell</cp:lastModifiedBy>
  <cp:revision>2769</cp:revision>
  <cp:lastPrinted>2013-01-14T15:19:12Z</cp:lastPrinted>
  <dcterms:created xsi:type="dcterms:W3CDTF">1998-02-10T13:07:52Z</dcterms:created>
  <dcterms:modified xsi:type="dcterms:W3CDTF">2014-01-07T05:14:53Z</dcterms:modified>
</cp:coreProperties>
</file>