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75"/>
  </p:notesMasterIdLst>
  <p:handoutMasterIdLst>
    <p:handoutMasterId r:id="rId76"/>
  </p:handoutMasterIdLst>
  <p:sldIdLst>
    <p:sldId id="269" r:id="rId2"/>
    <p:sldId id="278" r:id="rId3"/>
    <p:sldId id="354" r:id="rId4"/>
    <p:sldId id="355" r:id="rId5"/>
    <p:sldId id="356" r:id="rId6"/>
    <p:sldId id="357" r:id="rId7"/>
    <p:sldId id="358" r:id="rId8"/>
    <p:sldId id="359" r:id="rId9"/>
    <p:sldId id="287" r:id="rId10"/>
    <p:sldId id="343" r:id="rId11"/>
    <p:sldId id="998" r:id="rId12"/>
    <p:sldId id="344" r:id="rId13"/>
    <p:sldId id="345" r:id="rId14"/>
    <p:sldId id="342" r:id="rId15"/>
    <p:sldId id="1245" r:id="rId16"/>
    <p:sldId id="1163" r:id="rId17"/>
    <p:sldId id="1248" r:id="rId18"/>
    <p:sldId id="1164" r:id="rId19"/>
    <p:sldId id="1101" r:id="rId20"/>
    <p:sldId id="1102" r:id="rId21"/>
    <p:sldId id="1092" r:id="rId22"/>
    <p:sldId id="1099" r:id="rId23"/>
    <p:sldId id="1174" r:id="rId24"/>
    <p:sldId id="1175" r:id="rId25"/>
    <p:sldId id="1176" r:id="rId26"/>
    <p:sldId id="1093" r:id="rId27"/>
    <p:sldId id="1094" r:id="rId28"/>
    <p:sldId id="1095" r:id="rId29"/>
    <p:sldId id="1098" r:id="rId30"/>
    <p:sldId id="1247" r:id="rId31"/>
    <p:sldId id="1249" r:id="rId32"/>
    <p:sldId id="1250" r:id="rId33"/>
    <p:sldId id="1212" r:id="rId34"/>
    <p:sldId id="1167" r:id="rId35"/>
    <p:sldId id="1172" r:id="rId36"/>
    <p:sldId id="1168" r:id="rId37"/>
    <p:sldId id="1230" r:id="rId38"/>
    <p:sldId id="1231" r:id="rId39"/>
    <p:sldId id="1251" r:id="rId40"/>
    <p:sldId id="1258" r:id="rId41"/>
    <p:sldId id="1252" r:id="rId42"/>
    <p:sldId id="1253" r:id="rId43"/>
    <p:sldId id="1259" r:id="rId44"/>
    <p:sldId id="1254" r:id="rId45"/>
    <p:sldId id="1166" r:id="rId46"/>
    <p:sldId id="1161" r:id="rId47"/>
    <p:sldId id="1160" r:id="rId48"/>
    <p:sldId id="1173" r:id="rId49"/>
    <p:sldId id="1232" r:id="rId50"/>
    <p:sldId id="1159" r:id="rId51"/>
    <p:sldId id="1244" r:id="rId52"/>
    <p:sldId id="1165" r:id="rId53"/>
    <p:sldId id="1152" r:id="rId54"/>
    <p:sldId id="1144" r:id="rId55"/>
    <p:sldId id="1145" r:id="rId56"/>
    <p:sldId id="1238" r:id="rId57"/>
    <p:sldId id="1236" r:id="rId58"/>
    <p:sldId id="1256" r:id="rId59"/>
    <p:sldId id="1237" r:id="rId60"/>
    <p:sldId id="1233" r:id="rId61"/>
    <p:sldId id="1235" r:id="rId62"/>
    <p:sldId id="1240" r:id="rId63"/>
    <p:sldId id="1241" r:id="rId64"/>
    <p:sldId id="1134" r:id="rId65"/>
    <p:sldId id="1135" r:id="rId66"/>
    <p:sldId id="1179" r:id="rId67"/>
    <p:sldId id="1177" r:id="rId68"/>
    <p:sldId id="1255" r:id="rId69"/>
    <p:sldId id="1257" r:id="rId70"/>
    <p:sldId id="891" r:id="rId71"/>
    <p:sldId id="967" r:id="rId72"/>
    <p:sldId id="619" r:id="rId73"/>
    <p:sldId id="621" r:id="rId7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27" autoAdjust="0"/>
    <p:restoredTop sz="94660" autoAdjust="0"/>
  </p:normalViewPr>
  <p:slideViewPr>
    <p:cSldViewPr>
      <p:cViewPr varScale="1">
        <p:scale>
          <a:sx n="75" d="100"/>
          <a:sy n="75" d="100"/>
        </p:scale>
        <p:origin x="-468"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18906"/>
    </p:cViewPr>
  </p:sorterViewPr>
  <p:notesViewPr>
    <p:cSldViewPr>
      <p:cViewPr>
        <p:scale>
          <a:sx n="100" d="100"/>
          <a:sy n="100" d="100"/>
        </p:scale>
        <p:origin x="-756"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802.11-14/0001r0</a:t>
            </a:r>
            <a:endParaRPr lang="en-US" dirty="0"/>
          </a:p>
        </p:txBody>
      </p:sp>
      <p:sp>
        <p:nvSpPr>
          <p:cNvPr id="3075" name="Rectangle 3"/>
          <p:cNvSpPr>
            <a:spLocks noGrp="1" noChangeArrowheads="1"/>
          </p:cNvSpPr>
          <p:nvPr>
            <p:ph type="dt" sz="quarter" idx="1"/>
          </p:nvPr>
        </p:nvSpPr>
        <p:spPr bwMode="auto">
          <a:xfrm>
            <a:off x="695325" y="177284"/>
            <a:ext cx="64761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Jan 2014</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802.11-14/0001r0</a:t>
            </a:r>
            <a:endParaRPr lang="en-US" dirty="0"/>
          </a:p>
        </p:txBody>
      </p:sp>
      <p:sp>
        <p:nvSpPr>
          <p:cNvPr id="2051" name="Rectangle 3"/>
          <p:cNvSpPr>
            <a:spLocks noGrp="1" noChangeArrowheads="1"/>
          </p:cNvSpPr>
          <p:nvPr>
            <p:ph type="dt" idx="1"/>
          </p:nvPr>
        </p:nvSpPr>
        <p:spPr bwMode="auto">
          <a:xfrm>
            <a:off x="654050" y="97909"/>
            <a:ext cx="64761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Jan 2014</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72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73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06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3252" name="Rectangle 6"/>
          <p:cNvSpPr>
            <a:spLocks noGrp="1" noChangeArrowheads="1"/>
          </p:cNvSpPr>
          <p:nvPr>
            <p:ph type="ftr" sz="quarter" idx="4"/>
          </p:nvPr>
        </p:nvSpPr>
        <p:spPr/>
        <p:txBody>
          <a:bodyPr/>
          <a:lstStyle/>
          <a:p>
            <a:pPr lvl="4">
              <a:defRPr/>
            </a:pPr>
            <a:r>
              <a:rPr lang="en-US" smtClean="0"/>
              <a:t>Andrew Myles, Cisco</a:t>
            </a:r>
          </a:p>
        </p:txBody>
      </p:sp>
      <p:sp>
        <p:nvSpPr>
          <p:cNvPr id="53253" name="Rectangle 7"/>
          <p:cNvSpPr>
            <a:spLocks noGrp="1" noChangeArrowheads="1"/>
          </p:cNvSpPr>
          <p:nvPr>
            <p:ph type="sldNum" sz="quarter" idx="5"/>
          </p:nvPr>
        </p:nvSpPr>
        <p:spPr/>
        <p:txBody>
          <a:bodyPr/>
          <a:lstStyle/>
          <a:p>
            <a:pPr>
              <a:defRPr/>
            </a:pPr>
            <a:r>
              <a:rPr lang="en-US" smtClean="0"/>
              <a:t>Page </a:t>
            </a:r>
            <a:fld id="{D714710B-0E78-4141-A95B-9A5A4BFD5DF5}" type="slidenum">
              <a:rPr lang="en-US" smtClean="0"/>
              <a:pPr>
                <a:defRPr/>
              </a:pPr>
              <a:t>3</a:t>
            </a:fld>
            <a:endParaRPr lang="en-US" smtClean="0"/>
          </a:p>
        </p:txBody>
      </p:sp>
      <p:sp>
        <p:nvSpPr>
          <p:cNvPr id="70662" name="Rectangle 2"/>
          <p:cNvSpPr>
            <a:spLocks noGrp="1" noRot="1" noChangeAspect="1" noChangeArrowheads="1" noTextEdit="1"/>
          </p:cNvSpPr>
          <p:nvPr>
            <p:ph type="sldImg"/>
          </p:nvPr>
        </p:nvSpPr>
        <p:spPr>
          <a:xfrm>
            <a:off x="1147763" y="696913"/>
            <a:ext cx="4640262" cy="3479800"/>
          </a:xfrm>
          <a:ln/>
        </p:spPr>
      </p:sp>
      <p:sp>
        <p:nvSpPr>
          <p:cNvPr id="70663"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16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4276" name="Rectangle 6"/>
          <p:cNvSpPr>
            <a:spLocks noGrp="1" noChangeArrowheads="1"/>
          </p:cNvSpPr>
          <p:nvPr>
            <p:ph type="ftr" sz="quarter" idx="4"/>
          </p:nvPr>
        </p:nvSpPr>
        <p:spPr/>
        <p:txBody>
          <a:bodyPr/>
          <a:lstStyle/>
          <a:p>
            <a:pPr lvl="4">
              <a:defRPr/>
            </a:pPr>
            <a:r>
              <a:rPr lang="en-US" smtClean="0"/>
              <a:t>Andrew Myles, Cisco</a:t>
            </a:r>
          </a:p>
        </p:txBody>
      </p:sp>
      <p:sp>
        <p:nvSpPr>
          <p:cNvPr id="54277" name="Rectangle 7"/>
          <p:cNvSpPr>
            <a:spLocks noGrp="1" noChangeArrowheads="1"/>
          </p:cNvSpPr>
          <p:nvPr>
            <p:ph type="sldNum" sz="quarter" idx="5"/>
          </p:nvPr>
        </p:nvSpPr>
        <p:spPr/>
        <p:txBody>
          <a:bodyPr/>
          <a:lstStyle/>
          <a:p>
            <a:pPr>
              <a:defRPr/>
            </a:pPr>
            <a:r>
              <a:rPr lang="en-US" smtClean="0"/>
              <a:t>Page </a:t>
            </a:r>
            <a:fld id="{972DD287-CCE1-45CF-91C8-3D490BF8139B}" type="slidenum">
              <a:rPr lang="en-US" smtClean="0"/>
              <a:pPr>
                <a:defRPr/>
              </a:pPr>
              <a:t>4</a:t>
            </a:fld>
            <a:endParaRPr lang="en-US" smtClean="0"/>
          </a:p>
        </p:txBody>
      </p:sp>
      <p:sp>
        <p:nvSpPr>
          <p:cNvPr id="71686" name="Rectangle 2"/>
          <p:cNvSpPr>
            <a:spLocks noGrp="1" noRot="1" noChangeAspect="1" noChangeArrowheads="1" noTextEdit="1"/>
          </p:cNvSpPr>
          <p:nvPr>
            <p:ph type="sldImg"/>
          </p:nvPr>
        </p:nvSpPr>
        <p:spPr>
          <a:xfrm>
            <a:off x="1155700" y="701675"/>
            <a:ext cx="4624388" cy="3468688"/>
          </a:xfrm>
          <a:ln/>
        </p:spPr>
      </p:sp>
      <p:sp>
        <p:nvSpPr>
          <p:cNvPr id="71687"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27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5300" name="Rectangle 6"/>
          <p:cNvSpPr>
            <a:spLocks noGrp="1" noChangeArrowheads="1"/>
          </p:cNvSpPr>
          <p:nvPr>
            <p:ph type="ftr" sz="quarter" idx="4"/>
          </p:nvPr>
        </p:nvSpPr>
        <p:spPr/>
        <p:txBody>
          <a:bodyPr/>
          <a:lstStyle/>
          <a:p>
            <a:pPr lvl="4">
              <a:defRPr/>
            </a:pPr>
            <a:r>
              <a:rPr lang="en-US" smtClean="0"/>
              <a:t>Andrew Myles, Cisco</a:t>
            </a:r>
          </a:p>
        </p:txBody>
      </p:sp>
      <p:sp>
        <p:nvSpPr>
          <p:cNvPr id="55301" name="Rectangle 7"/>
          <p:cNvSpPr>
            <a:spLocks noGrp="1" noChangeArrowheads="1"/>
          </p:cNvSpPr>
          <p:nvPr>
            <p:ph type="sldNum" sz="quarter" idx="5"/>
          </p:nvPr>
        </p:nvSpPr>
        <p:spPr/>
        <p:txBody>
          <a:bodyPr/>
          <a:lstStyle/>
          <a:p>
            <a:pPr>
              <a:defRPr/>
            </a:pPr>
            <a:r>
              <a:rPr lang="en-US" smtClean="0"/>
              <a:t>Page </a:t>
            </a:r>
            <a:fld id="{2BA88B58-2B16-4A5A-910E-BD1FBDB31182}" type="slidenum">
              <a:rPr lang="en-US" smtClean="0"/>
              <a:pPr>
                <a:defRPr/>
              </a:pPr>
              <a:t>5</a:t>
            </a:fld>
            <a:endParaRPr lang="en-US" smtClean="0"/>
          </a:p>
        </p:txBody>
      </p:sp>
      <p:sp>
        <p:nvSpPr>
          <p:cNvPr id="72710" name="Rectangle 2"/>
          <p:cNvSpPr>
            <a:spLocks noGrp="1" noRot="1" noChangeAspect="1" noChangeArrowheads="1" noTextEdit="1"/>
          </p:cNvSpPr>
          <p:nvPr>
            <p:ph type="sldImg"/>
          </p:nvPr>
        </p:nvSpPr>
        <p:spPr>
          <a:xfrm>
            <a:off x="1155700" y="701675"/>
            <a:ext cx="4624388" cy="3468688"/>
          </a:xfrm>
          <a:ln/>
        </p:spPr>
      </p:sp>
      <p:sp>
        <p:nvSpPr>
          <p:cNvPr id="72711"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37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6324" name="Rectangle 6"/>
          <p:cNvSpPr>
            <a:spLocks noGrp="1" noChangeArrowheads="1"/>
          </p:cNvSpPr>
          <p:nvPr>
            <p:ph type="ftr" sz="quarter" idx="4"/>
          </p:nvPr>
        </p:nvSpPr>
        <p:spPr/>
        <p:txBody>
          <a:bodyPr/>
          <a:lstStyle/>
          <a:p>
            <a:pPr lvl="4">
              <a:defRPr/>
            </a:pPr>
            <a:r>
              <a:rPr lang="en-US" smtClean="0"/>
              <a:t>Andrew Myles, Cisco</a:t>
            </a:r>
          </a:p>
        </p:txBody>
      </p:sp>
      <p:sp>
        <p:nvSpPr>
          <p:cNvPr id="56325" name="Rectangle 7"/>
          <p:cNvSpPr>
            <a:spLocks noGrp="1" noChangeArrowheads="1"/>
          </p:cNvSpPr>
          <p:nvPr>
            <p:ph type="sldNum" sz="quarter" idx="5"/>
          </p:nvPr>
        </p:nvSpPr>
        <p:spPr/>
        <p:txBody>
          <a:bodyPr/>
          <a:lstStyle/>
          <a:p>
            <a:pPr>
              <a:defRPr/>
            </a:pPr>
            <a:r>
              <a:rPr lang="en-US" smtClean="0"/>
              <a:t>Page </a:t>
            </a:r>
            <a:fld id="{21310D61-AA23-49B9-BD74-A202965D152B}" type="slidenum">
              <a:rPr lang="en-US" smtClean="0"/>
              <a:pPr>
                <a:defRPr/>
              </a:pPr>
              <a:t>6</a:t>
            </a:fld>
            <a:endParaRPr lang="en-US" smtClean="0"/>
          </a:p>
        </p:txBody>
      </p:sp>
      <p:sp>
        <p:nvSpPr>
          <p:cNvPr id="73734" name="Rectangle 2"/>
          <p:cNvSpPr>
            <a:spLocks noGrp="1" noRot="1" noChangeAspect="1" noChangeArrowheads="1" noTextEdit="1"/>
          </p:cNvSpPr>
          <p:nvPr>
            <p:ph type="sldImg"/>
          </p:nvPr>
        </p:nvSpPr>
        <p:spPr>
          <a:xfrm>
            <a:off x="1147763" y="696913"/>
            <a:ext cx="4640262" cy="3479800"/>
          </a:xfrm>
          <a:ln/>
        </p:spPr>
      </p:sp>
      <p:sp>
        <p:nvSpPr>
          <p:cNvPr id="73735"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7</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8</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9</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802.11-14/0001r0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userDrawn="1"/>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Jan 2014</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13/11-13-1481-00-0jtc-jtc1-sc-minutes-dallas-nov-13.doc"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4.bin"/><Relationship Id="rId4" Type="http://schemas.openxmlformats.org/officeDocument/2006/relationships/image" Target="../media/image3.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6.bin"/><Relationship Id="rId4" Type="http://schemas.openxmlformats.org/officeDocument/2006/relationships/image" Target="../media/image5.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8.wmf"/><Relationship Id="rId5" Type="http://schemas.openxmlformats.org/officeDocument/2006/relationships/oleObject" Target="../embeddings/oleObject8.bin"/><Relationship Id="rId4" Type="http://schemas.openxmlformats.org/officeDocument/2006/relationships/image" Target="../media/image7.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0.wmf"/><Relationship Id="rId5" Type="http://schemas.openxmlformats.org/officeDocument/2006/relationships/oleObject" Target="../embeddings/oleObject10.bin"/><Relationship Id="rId4" Type="http://schemas.openxmlformats.org/officeDocument/2006/relationships/image" Target="../media/image9.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1.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1.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2.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3.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tandards.ieee.org/board/pat/pat-material.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tandards.ieee.org/board/pat/index.html" TargetMode="External"/><Relationship Id="rId4" Type="http://schemas.openxmlformats.org/officeDocument/2006/relationships/hyperlink" Target="mailto:patcom@ieee.or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15.wmf"/><Relationship Id="rId5" Type="http://schemas.openxmlformats.org/officeDocument/2006/relationships/oleObject" Target="../embeddings/oleObject16.bin"/><Relationship Id="rId4" Type="http://schemas.openxmlformats.org/officeDocument/2006/relationships/image" Target="../media/image14.wmf"/></Relationships>
</file>

<file path=ppt/slides/_rels/slide48.xml.rels><?xml version="1.0" encoding="UTF-8" standalone="yes"?>
<Relationships xmlns="http://schemas.openxmlformats.org/package/2006/relationships"><Relationship Id="rId2" Type="http://schemas.openxmlformats.org/officeDocument/2006/relationships/hyperlink" Target="http://www.wapia.org/public/include/Hot13899.shtml" TargetMode="Externa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hyperlink" Target="http://tech.sina.com.cn/t/2012-12-10/01357870879.shtml" TargetMode="Externa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mentor.ieee.org/802.11/dcn/13/11-13-0640-00-0jtc-uht-q-a-minutes.docx" TargetMode="External"/><Relationship Id="rId7" Type="http://schemas.openxmlformats.org/officeDocument/2006/relationships/hyperlink" Target="https://mentor.ieee.org/802.11/dcn/13/11-13-1150-00-0jtc-process-recommendations-on-coexistence-interference-analysis.ppt" TargetMode="External"/><Relationship Id="rId2" Type="http://schemas.openxmlformats.org/officeDocument/2006/relationships/hyperlink" Target="https://mentor.ieee.org/802.11/dcn/13/11-13-0595-00-0000-introduction-of-euht.pptx" TargetMode="External"/><Relationship Id="rId1" Type="http://schemas.openxmlformats.org/officeDocument/2006/relationships/slideLayout" Target="../slideLayouts/slideLayout1.xml"/><Relationship Id="rId6" Type="http://schemas.openxmlformats.org/officeDocument/2006/relationships/hyperlink" Target="https://mentor.ieee.org/802.11/dcn/13/11-13-1149-00-0jtc-interference-and-co-existence-issues-of-euht-network.ppt" TargetMode="External"/><Relationship Id="rId5" Type="http://schemas.openxmlformats.org/officeDocument/2006/relationships/hyperlink" Target="https://mentor.ieee.org/802.11/dcn/13/11-13-1148-00-0jtc-euht-technology-document.ppt" TargetMode="External"/><Relationship Id="rId4" Type="http://schemas.openxmlformats.org/officeDocument/2006/relationships/hyperlink" Target="https://mentor.ieee.org/802.11/dcn/13/11-13-1147-00-0jtc-euht-status-description.ppt" TargetMode="Externa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19.wmf"/><Relationship Id="rId5" Type="http://schemas.openxmlformats.org/officeDocument/2006/relationships/oleObject" Target="../embeddings/oleObject19.bin"/><Relationship Id="rId4" Type="http://schemas.openxmlformats.org/officeDocument/2006/relationships/image" Target="../media/image18.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image" Target="../media/image20.wmf"/><Relationship Id="rId4" Type="http://schemas.openxmlformats.org/officeDocument/2006/relationships/oleObject" Target="../embeddings/oleObject20.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23.wmf"/><Relationship Id="rId5" Type="http://schemas.openxmlformats.org/officeDocument/2006/relationships/oleObject" Target="../embeddings/oleObject22.bin"/><Relationship Id="rId4" Type="http://schemas.openxmlformats.org/officeDocument/2006/relationships/image" Target="../media/image22.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January 2014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75000"/>
                  </a:schemeClr>
                </a:solidFill>
              </a:rPr>
              <a:t>21 Jan 2104</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nvGraphicFramePr>
        <p:xfrm>
          <a:off x="685800" y="3429000"/>
          <a:ext cx="7696200" cy="741364"/>
        </p:xfrm>
        <a:graphic>
          <a:graphicData uri="http://schemas.openxmlformats.org/drawingml/2006/table">
            <a:tbl>
              <a:tblPr firstRow="1" bandRow="1">
                <a:tableStyleId>{5C22544A-7EE6-4342-B048-85BDC9FD1C3A}</a:tableStyleId>
              </a:tblPr>
              <a:tblGrid>
                <a:gridCol w="1924050"/>
                <a:gridCol w="1924050"/>
                <a:gridCol w="1924050"/>
                <a:gridCol w="1924050"/>
              </a:tblGrid>
              <a:tr h="370682">
                <a:tc>
                  <a:txBody>
                    <a:bodyPr/>
                    <a:lstStyle/>
                    <a:p>
                      <a:pPr>
                        <a:spcAft>
                          <a:spcPts val="0"/>
                        </a:spcAft>
                      </a:pPr>
                      <a:r>
                        <a:rPr lang="en-US" sz="1200" b="1" kern="0" dirty="0">
                          <a:effectLst/>
                          <a:latin typeface="Arial"/>
                        </a:rPr>
                        <a:t>Name</a:t>
                      </a:r>
                      <a:endParaRPr lang="en-AU" sz="1200" b="1" kern="0" dirty="0">
                        <a:effectLst/>
                        <a:latin typeface="Times New Roman"/>
                      </a:endParaRPr>
                    </a:p>
                  </a:txBody>
                  <a:tcPr marL="68580" marR="68580" marT="0" marB="0" anchor="ctr"/>
                </a:tc>
                <a:tc>
                  <a:txBody>
                    <a:bodyPr/>
                    <a:lstStyle/>
                    <a:p>
                      <a:pPr>
                        <a:spcAft>
                          <a:spcPts val="0"/>
                        </a:spcAft>
                      </a:pPr>
                      <a:r>
                        <a:rPr lang="en-US" sz="1200" b="1">
                          <a:effectLst/>
                          <a:latin typeface="Arial"/>
                          <a:ea typeface="Times New Roman"/>
                        </a:rPr>
                        <a:t>Company</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a:effectLst/>
                          <a:latin typeface="Arial"/>
                          <a:ea typeface="Times New Roman"/>
                        </a:rPr>
                        <a:t>Andrew Myles</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latin typeface="Arial"/>
                          <a:ea typeface="Times New Roman"/>
                        </a:rPr>
                        <a:t>Cisco</a:t>
                      </a:r>
                      <a:endParaRPr lang="en-AU" sz="1200">
                        <a:effectLst/>
                        <a:latin typeface="Times New Roman"/>
                        <a:ea typeface="Times New Roman"/>
                      </a:endParaRPr>
                    </a:p>
                  </a:txBody>
                  <a:tcPr marL="68580" marR="68580" marT="0" marB="0" anchor="ctr"/>
                </a:tc>
                <a:tc>
                  <a:txBody>
                    <a:bodyPr/>
                    <a:lstStyle/>
                    <a:p>
                      <a:pPr marL="21590" indent="-21590">
                        <a:spcAft>
                          <a:spcPts val="0"/>
                        </a:spcAft>
                      </a:pPr>
                      <a:r>
                        <a:rPr lang="en-US" sz="1200">
                          <a:effectLst/>
                          <a:latin typeface="Arial"/>
                          <a:ea typeface="Times New Roman"/>
                        </a:rPr>
                        <a:t>+61 2 84461010</a:t>
                      </a:r>
                      <a:endParaRPr lang="en-AU" sz="1200">
                        <a:effectLst/>
                        <a:latin typeface="Times New Roman"/>
                        <a:ea typeface="Times New Roman"/>
                      </a:endParaRPr>
                    </a:p>
                    <a:p>
                      <a:pPr marL="21590" indent="-21590">
                        <a:spcAft>
                          <a:spcPts val="0"/>
                        </a:spcAft>
                      </a:pPr>
                      <a:r>
                        <a:rPr lang="en-US" sz="1200">
                          <a:effectLst/>
                          <a:latin typeface="Arial"/>
                          <a:ea typeface="Times New Roman"/>
                        </a:rPr>
                        <a:t>+61 418 656587</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latin typeface="Arial"/>
                          <a:ea typeface="Times New Roman"/>
                        </a:rPr>
                        <a:t>amyles@cisco.com</a:t>
                      </a: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The IEEE 802 JTC1 SC has a detailed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plenary meeting in November 2014 in Dallas</a:t>
            </a:r>
          </a:p>
          <a:p>
            <a:pPr lvl="1"/>
            <a:r>
              <a:rPr lang="en-AU" dirty="0" smtClean="0"/>
              <a:t>Review extended goals</a:t>
            </a:r>
          </a:p>
          <a:p>
            <a:pPr lvl="2"/>
            <a:r>
              <a:rPr lang="en-AU" dirty="0" smtClean="0"/>
              <a:t>From IEEE 802 </a:t>
            </a:r>
            <a:r>
              <a:rPr lang="en-AU" dirty="0" err="1" smtClean="0"/>
              <a:t>ExCom</a:t>
            </a:r>
            <a:r>
              <a:rPr lang="en-AU" dirty="0" smtClean="0"/>
              <a:t> in Nov </a:t>
            </a:r>
            <a:r>
              <a:rPr lang="en-AU" dirty="0" smtClean="0"/>
              <a:t>2010</a:t>
            </a:r>
          </a:p>
          <a:p>
            <a:pPr lvl="2"/>
            <a:r>
              <a:rPr lang="en-AU" dirty="0" smtClean="0"/>
              <a:t>Review formal status of SC</a:t>
            </a:r>
            <a:endParaRPr lang="en-AU" dirty="0" smtClean="0"/>
          </a:p>
          <a:p>
            <a:pPr lvl="1"/>
            <a:r>
              <a:rPr lang="en-AU" dirty="0" smtClean="0"/>
              <a:t>Review status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comments and next steps on FDIS ballots</a:t>
            </a:r>
          </a:p>
          <a:p>
            <a:pPr lvl="2"/>
            <a:r>
              <a:rPr lang="en-AU" dirty="0" smtClean="0"/>
              <a:t>802.1X/AE</a:t>
            </a:r>
          </a:p>
          <a:p>
            <a:pPr lvl="2"/>
            <a:r>
              <a:rPr lang="en-AU" dirty="0" smtClean="0"/>
              <a:t>802.1AS/AB/AR</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The IEEE 802 JTC1 SC has a detailed list of agenda items to be considered</a:t>
            </a:r>
            <a:endParaRPr lang="en-AU" dirty="0" smtClean="0"/>
          </a:p>
        </p:txBody>
      </p:sp>
      <p:sp>
        <p:nvSpPr>
          <p:cNvPr id="11267" name="Rectangle 3"/>
          <p:cNvSpPr>
            <a:spLocks noGrp="1" noChangeArrowheads="1"/>
          </p:cNvSpPr>
          <p:nvPr>
            <p:ph idx="1"/>
          </p:nvPr>
        </p:nvSpPr>
        <p:spPr>
          <a:xfrm>
            <a:off x="685800" y="1752600"/>
            <a:ext cx="7772400" cy="4114800"/>
          </a:xfrm>
        </p:spPr>
        <p:txBody>
          <a:bodyPr/>
          <a:lstStyle/>
          <a:p>
            <a:r>
              <a:rPr lang="en-AU" dirty="0" smtClean="0"/>
              <a:t>In no particular order:</a:t>
            </a:r>
          </a:p>
          <a:p>
            <a:pPr lvl="1"/>
            <a:r>
              <a:rPr lang="en-AU" dirty="0"/>
              <a:t>Review status of security proposals in SC6</a:t>
            </a:r>
          </a:p>
          <a:p>
            <a:pPr lvl="2"/>
            <a:r>
              <a:rPr lang="en-AU" dirty="0"/>
              <a:t>Review meetings between IEEE 802 and Swiss NB</a:t>
            </a:r>
          </a:p>
          <a:p>
            <a:pPr lvl="2"/>
            <a:r>
              <a:rPr lang="en-AU" dirty="0" smtClean="0"/>
              <a:t>TEPA-AC</a:t>
            </a:r>
            <a:r>
              <a:rPr lang="en-AU" dirty="0"/>
              <a:t>, </a:t>
            </a:r>
            <a:r>
              <a:rPr lang="en-AU" dirty="0" err="1"/>
              <a:t>TLSec</a:t>
            </a:r>
            <a:r>
              <a:rPr lang="en-AU" dirty="0"/>
              <a:t>, TAAA, WAPI, </a:t>
            </a:r>
            <a:r>
              <a:rPr lang="en-AU" dirty="0" err="1" smtClean="0"/>
              <a:t>TISec</a:t>
            </a:r>
            <a:r>
              <a:rPr lang="en-AU" dirty="0" smtClean="0"/>
              <a:t>, …</a:t>
            </a:r>
            <a:endParaRPr lang="en-AU" dirty="0"/>
          </a:p>
          <a:p>
            <a:pPr lvl="1"/>
            <a:r>
              <a:rPr lang="en-AU" dirty="0" smtClean="0"/>
              <a:t>Review status of other proposals in SC6</a:t>
            </a:r>
          </a:p>
          <a:p>
            <a:pPr lvl="2"/>
            <a:r>
              <a:rPr lang="en-AU" dirty="0" smtClean="0"/>
              <a:t>UHT/EUHT, WLAN Cloud, Optimization technology in </a:t>
            </a:r>
            <a:r>
              <a:rPr lang="en-AU" dirty="0" smtClean="0"/>
              <a:t>WLAN, …</a:t>
            </a:r>
            <a:endParaRPr lang="en-AU" dirty="0" smtClean="0"/>
          </a:p>
          <a:p>
            <a:pPr lvl="1"/>
            <a:r>
              <a:rPr lang="en-AU" dirty="0" smtClean="0"/>
              <a:t>Plan for SC6 meeting in February 2014</a:t>
            </a:r>
          </a:p>
          <a:p>
            <a:pPr lvl="2"/>
            <a:r>
              <a:rPr lang="en-AU" dirty="0" smtClean="0"/>
              <a:t>Review delegation</a:t>
            </a:r>
          </a:p>
          <a:p>
            <a:pPr lvl="2"/>
            <a:r>
              <a:rPr lang="en-AU" dirty="0" smtClean="0"/>
              <a:t>Review </a:t>
            </a:r>
            <a:r>
              <a:rPr lang="en-AU" dirty="0" smtClean="0"/>
              <a:t>final agenda</a:t>
            </a:r>
          </a:p>
          <a:p>
            <a:pPr lvl="2"/>
            <a:r>
              <a:rPr lang="en-AU" dirty="0" smtClean="0"/>
              <a:t>Confirm IEEE 802 contributions</a:t>
            </a:r>
          </a:p>
          <a:p>
            <a:pPr lvl="1"/>
            <a:r>
              <a:rPr lang="en-AU" dirty="0" smtClean="0"/>
              <a:t>Review status of proposal for PSDO criteria </a:t>
            </a:r>
          </a:p>
          <a:p>
            <a:pPr lvl="1"/>
            <a:r>
              <a:rPr lang="en-AU" dirty="0" smtClean="0"/>
              <a:t>Consider </a:t>
            </a:r>
            <a:r>
              <a:rPr lang="en-AU" dirty="0"/>
              <a:t>any </a:t>
            </a:r>
            <a:r>
              <a:rPr lang="en-AU" dirty="0" smtClean="0"/>
              <a:t>motions</a:t>
            </a:r>
          </a:p>
          <a:p>
            <a:pPr lvl="1"/>
            <a:endParaRPr lang="en-AU" dirty="0" smtClean="0"/>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11</a:t>
            </a:fld>
            <a:endParaRPr lang="en-US"/>
          </a:p>
        </p:txBody>
      </p:sp>
    </p:spTree>
    <p:extLst>
      <p:ext uri="{BB962C8B-B14F-4D97-AF65-F5344CB8AC3E}">
        <p14:creationId xmlns:p14="http://schemas.microsoft.com/office/powerpoint/2010/main" val="1462625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LA in January 2014, as documented on pages 10-11</a:t>
            </a:r>
            <a:r>
              <a:rPr lang="en-AU" i="1" dirty="0" smtClean="0">
                <a:solidFill>
                  <a:srgbClr val="FF0000"/>
                </a:solidFill>
              </a:rPr>
              <a:t> </a:t>
            </a:r>
            <a:r>
              <a:rPr lang="en-AU" i="1" dirty="0" smtClean="0"/>
              <a:t>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smtClean="0"/>
              <a:t>The IEEE 802 JTC1 SC will consider approval of previous minutes</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Dallas in November 2013, as documented in </a:t>
            </a:r>
            <a:r>
              <a:rPr lang="en-AU" i="1" dirty="0" smtClean="0">
                <a:hlinkClick r:id="rId3"/>
              </a:rPr>
              <a:t>11-13-1418-r0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5EC03A9C-CDC5-45F0-9BB8-65A1532B8437}" type="slidenum">
              <a:rPr lang="en-US" smtClean="0"/>
              <a:pPr>
                <a:defRPr/>
              </a:pPr>
              <a:t>14</a:t>
            </a:fld>
            <a:endParaRPr lang="en-US"/>
          </a:p>
        </p:txBody>
      </p:sp>
      <p:sp>
        <p:nvSpPr>
          <p:cNvPr id="15364" name="Rectangle 2"/>
          <p:cNvSpPr>
            <a:spLocks noGrp="1" noChangeArrowheads="1"/>
          </p:cNvSpPr>
          <p:nvPr>
            <p:ph type="title"/>
          </p:nvPr>
        </p:nvSpPr>
        <p:spPr/>
        <p:txBody>
          <a:bodyPr/>
          <a:lstStyle/>
          <a:p>
            <a:r>
              <a:rPr lang="en-AU" smtClean="0"/>
              <a:t>The IEEE 802 JTC1 SC reaffirmed its general goals in Sept 09, but they were extended in Nov 2010</a:t>
            </a:r>
          </a:p>
        </p:txBody>
      </p:sp>
      <p:sp>
        <p:nvSpPr>
          <p:cNvPr id="18437" name="Rectangle 3"/>
          <p:cNvSpPr>
            <a:spLocks noGrp="1" noChangeArrowheads="1"/>
          </p:cNvSpPr>
          <p:nvPr>
            <p:ph type="body" idx="1"/>
          </p:nvPr>
        </p:nvSpPr>
        <p:spPr/>
        <p:txBody>
          <a:bodyPr/>
          <a:lstStyle/>
          <a:p>
            <a:pPr marL="0" indent="0">
              <a:lnSpc>
                <a:spcPct val="90000"/>
              </a:lnSpc>
              <a:defRPr/>
            </a:pPr>
            <a:r>
              <a:rPr lang="en-AU" dirty="0" smtClean="0"/>
              <a:t>Agreed (</a:t>
            </a:r>
            <a:r>
              <a:rPr lang="en-AU" dirty="0" smtClean="0">
                <a:solidFill>
                  <a:schemeClr val="accent2"/>
                </a:solidFill>
              </a:rPr>
              <a:t>with changes from Nov 2010</a:t>
            </a:r>
            <a:r>
              <a:rPr lang="en-AU" dirty="0" smtClean="0"/>
              <a:t>) goals</a:t>
            </a:r>
          </a:p>
          <a:p>
            <a:pPr lvl="1">
              <a:lnSpc>
                <a:spcPct val="90000"/>
              </a:lnSpc>
              <a:defRPr/>
            </a:pPr>
            <a:r>
              <a:rPr lang="en-AU" dirty="0" smtClean="0"/>
              <a:t>Provides a forum for </a:t>
            </a:r>
            <a:r>
              <a:rPr lang="en-AU" dirty="0" smtClean="0">
                <a:solidFill>
                  <a:schemeClr val="accent2"/>
                </a:solidFill>
              </a:rPr>
              <a:t>802</a:t>
            </a:r>
            <a:r>
              <a:rPr lang="en-AU" dirty="0" smtClean="0"/>
              <a:t> members to discuss issues relevant to both:</a:t>
            </a:r>
          </a:p>
          <a:p>
            <a:pPr lvl="2">
              <a:lnSpc>
                <a:spcPct val="90000"/>
              </a:lnSpc>
              <a:buFont typeface="Arial" charset="0"/>
              <a:buChar char="–"/>
              <a:defRPr/>
            </a:pPr>
            <a:r>
              <a:rPr lang="en-AU" dirty="0" smtClean="0"/>
              <a:t>IEEE 802</a:t>
            </a:r>
          </a:p>
          <a:p>
            <a:pPr lvl="2">
              <a:lnSpc>
                <a:spcPct val="90000"/>
              </a:lnSpc>
              <a:buFont typeface="Arial" charset="0"/>
              <a:buChar char="–"/>
              <a:defRPr/>
            </a:pPr>
            <a:r>
              <a:rPr lang="en-AU" dirty="0" smtClean="0"/>
              <a:t>ISO/</a:t>
            </a:r>
            <a:r>
              <a:rPr lang="en-AU" dirty="0" err="1" smtClean="0"/>
              <a:t>IEC</a:t>
            </a:r>
            <a:r>
              <a:rPr lang="en-AU" dirty="0" smtClean="0"/>
              <a:t> JTC1/</a:t>
            </a:r>
            <a:r>
              <a:rPr lang="en-AU" dirty="0" err="1" smtClean="0"/>
              <a:t>SC6</a:t>
            </a:r>
            <a:endParaRPr lang="en-AU" dirty="0" smtClean="0"/>
          </a:p>
          <a:p>
            <a:pPr lvl="1">
              <a:lnSpc>
                <a:spcPct val="90000"/>
              </a:lnSpc>
              <a:defRPr/>
            </a:pPr>
            <a:r>
              <a:rPr lang="en-AU" dirty="0" smtClean="0"/>
              <a:t>Recommends positions to </a:t>
            </a:r>
            <a:r>
              <a:rPr lang="en-AU" dirty="0" err="1" smtClean="0"/>
              <a:t>ExCom</a:t>
            </a:r>
            <a:r>
              <a:rPr lang="en-AU" dirty="0" smtClean="0"/>
              <a:t> on ISO/</a:t>
            </a:r>
            <a:r>
              <a:rPr lang="en-AU" dirty="0" err="1" smtClean="0"/>
              <a:t>IEC</a:t>
            </a:r>
            <a:r>
              <a:rPr lang="en-AU" dirty="0" smtClean="0"/>
              <a:t> JTC1/</a:t>
            </a:r>
            <a:r>
              <a:rPr lang="en-AU" dirty="0" err="1" smtClean="0"/>
              <a:t>SC6</a:t>
            </a:r>
            <a:r>
              <a:rPr lang="en-AU" dirty="0" smtClean="0"/>
              <a:t> actions affecting </a:t>
            </a:r>
            <a:r>
              <a:rPr lang="en-AU" dirty="0" smtClean="0">
                <a:solidFill>
                  <a:schemeClr val="accent2"/>
                </a:solidFill>
              </a:rPr>
              <a:t>IEEE 802</a:t>
            </a:r>
          </a:p>
          <a:p>
            <a:pPr lvl="2">
              <a:lnSpc>
                <a:spcPct val="90000"/>
              </a:lnSpc>
              <a:buFont typeface="Arial" charset="0"/>
              <a:buChar char="–"/>
              <a:defRPr/>
            </a:pPr>
            <a:r>
              <a:rPr lang="en-AU" dirty="0" smtClean="0"/>
              <a:t>Note that IEEE 802 LMSC holds the liaison to SC6, not the IEEE 802.11 WG</a:t>
            </a:r>
          </a:p>
          <a:p>
            <a:pPr lvl="1">
              <a:lnSpc>
                <a:spcPct val="90000"/>
              </a:lnSpc>
              <a:defRPr/>
            </a:pPr>
            <a:r>
              <a:rPr lang="en-AU" dirty="0" smtClean="0"/>
              <a:t>Participates in dialog with IEEE staff and 802 </a:t>
            </a:r>
            <a:r>
              <a:rPr lang="en-AU" dirty="0" err="1" smtClean="0"/>
              <a:t>ExCom</a:t>
            </a:r>
            <a:r>
              <a:rPr lang="en-AU" dirty="0" smtClean="0"/>
              <a:t> on issues concerning IEEE’s relationship with ISO/IEC</a:t>
            </a:r>
          </a:p>
          <a:p>
            <a:pPr lvl="1">
              <a:lnSpc>
                <a:spcPct val="90000"/>
              </a:lnSpc>
              <a:defRPr/>
            </a:pPr>
            <a:r>
              <a:rPr lang="en-AU" dirty="0" smtClean="0"/>
              <a:t>Organises </a:t>
            </a:r>
            <a:r>
              <a:rPr lang="en-AU" dirty="0" smtClean="0">
                <a:solidFill>
                  <a:schemeClr val="accent2"/>
                </a:solidFill>
              </a:rPr>
              <a:t>IEEE 802 </a:t>
            </a:r>
            <a:r>
              <a:rPr lang="en-AU" dirty="0" smtClean="0"/>
              <a:t>members to contribute to liaisons and other documents relevant to the ISO/</a:t>
            </a:r>
            <a:r>
              <a:rPr lang="en-AU" dirty="0" err="1" smtClean="0"/>
              <a:t>IEC</a:t>
            </a:r>
            <a:r>
              <a:rPr lang="en-AU" dirty="0" smtClean="0"/>
              <a:t> JTC1/</a:t>
            </a:r>
            <a:r>
              <a:rPr lang="en-AU" dirty="0" err="1" smtClean="0"/>
              <a:t>SC6</a:t>
            </a:r>
            <a:r>
              <a:rPr lang="en-AU" dirty="0" smtClean="0"/>
              <a:t> members</a:t>
            </a:r>
          </a:p>
          <a:p>
            <a:pPr>
              <a:lnSpc>
                <a:spcPct val="90000"/>
              </a:lnSpc>
              <a:defRPr/>
            </a:pPr>
            <a:r>
              <a:rPr lang="en-AU" dirty="0" smtClean="0"/>
              <a:t>Extensions</a:t>
            </a:r>
          </a:p>
          <a:p>
            <a:pPr lvl="1">
              <a:lnSpc>
                <a:spcPct val="90000"/>
              </a:lnSpc>
              <a:defRPr/>
            </a:pPr>
            <a:r>
              <a:rPr lang="en-AU" dirty="0" smtClean="0"/>
              <a:t>The extensions to our goals came out of the IEEE 802 </a:t>
            </a:r>
            <a:r>
              <a:rPr lang="en-AU" dirty="0" err="1" smtClean="0"/>
              <a:t>ExCom</a:t>
            </a:r>
            <a:r>
              <a:rPr lang="en-AU" dirty="0" smtClean="0"/>
              <a:t> ad hoc held in November 2010 on the Friday evening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formal status of the IEEE 802 JTC1 SC is currently being “cleaned up”</a:t>
            </a:r>
            <a:endParaRPr lang="en-AU" dirty="0"/>
          </a:p>
        </p:txBody>
      </p:sp>
      <p:sp>
        <p:nvSpPr>
          <p:cNvPr id="3" name="Content Placeholder 2"/>
          <p:cNvSpPr>
            <a:spLocks noGrp="1"/>
          </p:cNvSpPr>
          <p:nvPr>
            <p:ph idx="1"/>
          </p:nvPr>
        </p:nvSpPr>
        <p:spPr/>
        <p:txBody>
          <a:bodyPr/>
          <a:lstStyle/>
          <a:p>
            <a:pPr lvl="1"/>
            <a:r>
              <a:rPr lang="en-AU" dirty="0" smtClean="0"/>
              <a:t>Originally the IEEE 802 JTC1 SC was an ad hoc in IEEE 802.11 WG</a:t>
            </a:r>
          </a:p>
          <a:p>
            <a:pPr lvl="1"/>
            <a:r>
              <a:rPr lang="en-AU" dirty="0" smtClean="0"/>
              <a:t>Its scope was expanded to cover IEEE 802 issues in November 2010</a:t>
            </a:r>
          </a:p>
          <a:p>
            <a:pPr lvl="1"/>
            <a:r>
              <a:rPr lang="en-AU" dirty="0" smtClean="0"/>
              <a:t>It appears, based on minutes, that somewhere between Nov 2011 and March 2012 the ad hoc was formally converted to an IEEE 802 SC</a:t>
            </a:r>
          </a:p>
          <a:p>
            <a:pPr lvl="1"/>
            <a:r>
              <a:rPr lang="en-AU" dirty="0" smtClean="0"/>
              <a:t>However, it is not clear whether this was done under the authority of the IEEE 802 </a:t>
            </a:r>
            <a:r>
              <a:rPr lang="en-AU" dirty="0" err="1" smtClean="0"/>
              <a:t>ExCom</a:t>
            </a:r>
            <a:r>
              <a:rPr lang="en-AU" dirty="0" smtClean="0"/>
              <a:t> Chair or IEEE 802 </a:t>
            </a:r>
            <a:r>
              <a:rPr lang="en-AU" dirty="0" err="1" smtClean="0"/>
              <a:t>ExCom</a:t>
            </a:r>
            <a:endParaRPr lang="en-AU" dirty="0"/>
          </a:p>
          <a:p>
            <a:pPr lvl="2"/>
            <a:r>
              <a:rPr lang="en-AU" dirty="0" smtClean="0"/>
              <a:t>Certainly</a:t>
            </a:r>
            <a:r>
              <a:rPr lang="en-AU" dirty="0" smtClean="0"/>
              <a:t>, no one has ever objected to an SC status</a:t>
            </a:r>
          </a:p>
          <a:p>
            <a:pPr lvl="1"/>
            <a:r>
              <a:rPr lang="en-AU" dirty="0" smtClean="0"/>
              <a:t>The IEEE 802 </a:t>
            </a:r>
            <a:r>
              <a:rPr lang="en-AU" dirty="0" err="1" smtClean="0"/>
              <a:t>ExCom</a:t>
            </a:r>
            <a:r>
              <a:rPr lang="en-AU" dirty="0" smtClean="0"/>
              <a:t> Chair would like to clean up the </a:t>
            </a:r>
            <a:r>
              <a:rPr lang="en-AU" dirty="0" smtClean="0"/>
              <a:t>formalities</a:t>
            </a:r>
          </a:p>
          <a:p>
            <a:pPr lvl="2"/>
            <a:r>
              <a:rPr lang="en-AU" dirty="0"/>
              <a:t>T</a:t>
            </a:r>
            <a:r>
              <a:rPr lang="en-AU" dirty="0" smtClean="0"/>
              <a:t>hat </a:t>
            </a:r>
            <a:r>
              <a:rPr lang="en-AU" dirty="0" smtClean="0"/>
              <a:t>is likely to occur in March 2014</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1452666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recent times, IEEE 802 has liaised a variety of drafts to SC6 </a:t>
            </a:r>
            <a:endParaRPr lang="en-AU" dirty="0"/>
          </a:p>
        </p:txBody>
      </p:sp>
      <p:sp>
        <p:nvSpPr>
          <p:cNvPr id="3" name="Content Placeholder 2"/>
          <p:cNvSpPr>
            <a:spLocks noGrp="1"/>
          </p:cNvSpPr>
          <p:nvPr>
            <p:ph idx="1"/>
          </p:nvPr>
        </p:nvSpPr>
        <p:spPr>
          <a:xfrm>
            <a:off x="685800" y="1752600"/>
            <a:ext cx="7772400" cy="4114800"/>
          </a:xfrm>
        </p:spPr>
        <p:txBody>
          <a:bodyPr/>
          <a:lstStyle/>
          <a:p>
            <a:pPr lvl="1"/>
            <a:r>
              <a:rPr lang="en-AU" dirty="0"/>
              <a:t>IEEE 802 has agreed to </a:t>
            </a:r>
            <a:r>
              <a:rPr lang="en-AU" dirty="0" smtClean="0"/>
              <a:t>liaise drafts to SC6 </a:t>
            </a:r>
            <a:r>
              <a:rPr lang="en-AU" dirty="0"/>
              <a:t>when </a:t>
            </a:r>
            <a:r>
              <a:rPr lang="en-AU" dirty="0" smtClean="0"/>
              <a:t>they are in Sponsor Ballot (and sometimes earlier)</a:t>
            </a:r>
            <a:endParaRPr lang="en-AU" dirty="0"/>
          </a:p>
          <a:p>
            <a:pPr lvl="1"/>
            <a:r>
              <a:rPr lang="en-AU" dirty="0"/>
              <a:t>The benefit to IEEE 802 is that it might cause SC6 members to participate in or contribute to IEEE 802 </a:t>
            </a:r>
            <a:r>
              <a:rPr lang="en-AU" dirty="0" smtClean="0"/>
              <a:t>activities</a:t>
            </a:r>
          </a:p>
          <a:p>
            <a:pPr lvl="1"/>
            <a:r>
              <a:rPr lang="en-AU" dirty="0"/>
              <a:t>Since the July plenary in Geneva the IEEE 802 has liaised </a:t>
            </a:r>
            <a:r>
              <a:rPr lang="en-AU" dirty="0" smtClean="0"/>
              <a:t>the following drafts to SC6:</a:t>
            </a:r>
          </a:p>
          <a:p>
            <a:pPr lvl="2"/>
            <a:r>
              <a:rPr lang="en-AU" dirty="0" smtClean="0"/>
              <a:t>802.11 WG</a:t>
            </a:r>
          </a:p>
          <a:p>
            <a:pPr lvl="3"/>
            <a:r>
              <a:rPr lang="en-AU" dirty="0" smtClean="0"/>
              <a:t>27 Aug 2013: 802.11ac D6.0</a:t>
            </a:r>
          </a:p>
          <a:p>
            <a:pPr lvl="3"/>
            <a:r>
              <a:rPr lang="en-AU" dirty="0" smtClean="0"/>
              <a:t>27 Aug 2013: 802.11af D5.0</a:t>
            </a:r>
          </a:p>
          <a:p>
            <a:pPr lvl="3"/>
            <a:r>
              <a:rPr lang="en-AU" dirty="0" smtClean="0"/>
              <a:t>18 Nov 2013: 802.11ac D7.0</a:t>
            </a:r>
          </a:p>
          <a:p>
            <a:pPr lvl="3"/>
            <a:r>
              <a:rPr lang="en-AU" dirty="0" smtClean="0"/>
              <a:t>18 Nov 2013: 802.11af D6.0</a:t>
            </a:r>
          </a:p>
          <a:p>
            <a:pPr lvl="2"/>
            <a:r>
              <a:rPr lang="en-AU" dirty="0" smtClean="0"/>
              <a:t>802.1 WG</a:t>
            </a:r>
          </a:p>
          <a:p>
            <a:pPr lvl="3"/>
            <a:r>
              <a:rPr lang="en-AU" dirty="0" smtClean="0"/>
              <a:t>9 Aug 2013: 802.1Xbx D1.0</a:t>
            </a:r>
          </a:p>
          <a:p>
            <a:pPr lvl="3"/>
            <a:r>
              <a:rPr lang="en-AU" dirty="0" smtClean="0"/>
              <a:t>25 Nov 2013: </a:t>
            </a:r>
            <a:r>
              <a:rPr lang="en-AU" dirty="0"/>
              <a:t>802.1Xbx </a:t>
            </a:r>
            <a:r>
              <a:rPr lang="en-AU" dirty="0" smtClean="0"/>
              <a:t>D1.2</a:t>
            </a:r>
          </a:p>
          <a:p>
            <a:pPr lvl="1"/>
            <a:r>
              <a:rPr lang="en-AU" dirty="0" smtClean="0"/>
              <a:t>802.3 WG will need to decide what they want to liaise to SC6 once the ballot on 802.3-2012 completes</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spTree>
    <p:extLst>
      <p:ext uri="{BB962C8B-B14F-4D97-AF65-F5344CB8AC3E}">
        <p14:creationId xmlns:p14="http://schemas.microsoft.com/office/powerpoint/2010/main" val="1962159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the possibility of liaising additional IEEE 802 drafts to SC6</a:t>
            </a:r>
            <a:endParaRPr lang="en-AU" dirty="0"/>
          </a:p>
        </p:txBody>
      </p:sp>
      <p:sp>
        <p:nvSpPr>
          <p:cNvPr id="3" name="Content Placeholder 2"/>
          <p:cNvSpPr>
            <a:spLocks noGrp="1"/>
          </p:cNvSpPr>
          <p:nvPr>
            <p:ph idx="1"/>
          </p:nvPr>
        </p:nvSpPr>
        <p:spPr/>
        <p:txBody>
          <a:bodyPr/>
          <a:lstStyle/>
          <a:p>
            <a:pPr lvl="1"/>
            <a:r>
              <a:rPr lang="en-GB" dirty="0"/>
              <a:t>Are there any </a:t>
            </a:r>
            <a:r>
              <a:rPr lang="en-GB" dirty="0" smtClean="0"/>
              <a:t>updates from the IEEE 802 JTC1 SC</a:t>
            </a:r>
            <a:r>
              <a:rPr lang="en-AU" dirty="0" smtClean="0"/>
              <a:t> meeting in Nov 2013 </a:t>
            </a:r>
            <a:r>
              <a:rPr lang="en-AU" dirty="0" err="1" smtClean="0"/>
              <a:t>wrt</a:t>
            </a:r>
            <a:r>
              <a:rPr lang="en-AU" dirty="0"/>
              <a:t> </a:t>
            </a:r>
            <a:r>
              <a:rPr lang="en-AU" dirty="0" smtClean="0"/>
              <a:t>liaising 802.1 and 802.3 drats to SC6?</a:t>
            </a:r>
            <a:endParaRPr lang="en-AU" dirty="0"/>
          </a:p>
          <a:p>
            <a:pPr lvl="2"/>
            <a:r>
              <a:rPr lang="en-GB" dirty="0" smtClean="0"/>
              <a:t>Mick Seaman took an action to enquire </a:t>
            </a:r>
            <a:r>
              <a:rPr lang="en-GB" dirty="0"/>
              <a:t>of Tony </a:t>
            </a:r>
            <a:r>
              <a:rPr lang="en-GB" dirty="0" err="1"/>
              <a:t>Jeffree</a:t>
            </a:r>
            <a:r>
              <a:rPr lang="en-GB" dirty="0"/>
              <a:t> </a:t>
            </a:r>
            <a:r>
              <a:rPr lang="en-GB" dirty="0" smtClean="0"/>
              <a:t>as to which drafts </a:t>
            </a:r>
            <a:r>
              <a:rPr lang="en-GB" dirty="0"/>
              <a:t>IEEE 802.1 would like to </a:t>
            </a:r>
            <a:r>
              <a:rPr lang="en-GB" dirty="0" smtClean="0"/>
              <a:t>liaise to SC6</a:t>
            </a:r>
          </a:p>
          <a:p>
            <a:pPr lvl="2"/>
            <a:r>
              <a:rPr lang="en-GB" dirty="0" smtClean="0"/>
              <a:t>Geoff Thomson and Bruce Kraemer took similar actions </a:t>
            </a:r>
            <a:r>
              <a:rPr lang="en-GB" dirty="0" err="1" smtClean="0"/>
              <a:t>wrt</a:t>
            </a:r>
            <a:r>
              <a:rPr lang="en-GB" dirty="0" smtClean="0"/>
              <a:t> David Law and 802.3</a:t>
            </a:r>
          </a:p>
          <a:p>
            <a:pPr lvl="1"/>
            <a:r>
              <a:rPr lang="en-GB" dirty="0" smtClean="0"/>
              <a:t>Is there any update on the possibility of the 802.15 WG liaising 802.15.4 drafts to SC6?</a:t>
            </a:r>
          </a:p>
          <a:p>
            <a:pPr lvl="2"/>
            <a:r>
              <a:rPr lang="en-GB" dirty="0" smtClean="0"/>
              <a:t>802.15 WG has been liaising 802.15.4 drafts to SC31</a:t>
            </a:r>
          </a:p>
          <a:p>
            <a:pPr lvl="2"/>
            <a:r>
              <a:rPr lang="en-GB" dirty="0" smtClean="0"/>
              <a:t>It is rumoured that the ISO Secretariat would like these drafts to be liaise to SC6</a:t>
            </a:r>
          </a:p>
          <a:p>
            <a:pPr lvl="1"/>
            <a:r>
              <a:rPr lang="en-GB" dirty="0"/>
              <a:t>Is there any update on the possibility of </a:t>
            </a:r>
            <a:r>
              <a:rPr lang="en-GB" dirty="0" smtClean="0"/>
              <a:t>the 802.22 WG </a:t>
            </a:r>
            <a:r>
              <a:rPr lang="en-GB" dirty="0"/>
              <a:t>liaising </a:t>
            </a:r>
            <a:r>
              <a:rPr lang="en-GB" dirty="0" smtClean="0"/>
              <a:t>802.22 </a:t>
            </a:r>
            <a:r>
              <a:rPr lang="en-GB" dirty="0"/>
              <a:t>drafts to SC6</a:t>
            </a:r>
            <a:r>
              <a:rPr lang="en-GB" dirty="0" smtClean="0"/>
              <a:t>?</a:t>
            </a:r>
          </a:p>
          <a:p>
            <a:pPr lvl="2"/>
            <a:r>
              <a:rPr lang="en-GB" dirty="0" err="1" smtClean="0"/>
              <a:t>Apurva</a:t>
            </a:r>
            <a:r>
              <a:rPr lang="en-GB" dirty="0" smtClean="0"/>
              <a:t> </a:t>
            </a:r>
            <a:r>
              <a:rPr lang="en-GB" dirty="0" err="1" smtClean="0"/>
              <a:t>Mody</a:t>
            </a:r>
            <a:r>
              <a:rPr lang="en-GB" dirty="0"/>
              <a:t> </a:t>
            </a:r>
            <a:r>
              <a:rPr lang="en-GB" dirty="0" smtClean="0"/>
              <a:t>(Chair of 802.22 WG) has expressed an interest in liaising 802.22 drafts to SC6</a:t>
            </a:r>
            <a:endParaRPr lang="en-GB" dirty="0"/>
          </a:p>
          <a:p>
            <a:pPr lvl="1"/>
            <a:endParaRPr lang="en-GB" dirty="0" smtClean="0"/>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2436553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 recent times, </a:t>
            </a:r>
            <a:r>
              <a:rPr lang="en-AU" dirty="0" smtClean="0"/>
              <a:t>IEEE 802 has notified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Since the July plenary in Geneva the IEEE 802 has notified SC6 of the approval of the following SGs</a:t>
            </a:r>
          </a:p>
          <a:p>
            <a:pPr lvl="2"/>
            <a:r>
              <a:rPr lang="en-AU" dirty="0" smtClean="0"/>
              <a:t>In 6N15723 (July 2013)</a:t>
            </a:r>
          </a:p>
          <a:p>
            <a:pPr lvl="3"/>
            <a:r>
              <a:rPr lang="en-AU" dirty="0" smtClean="0"/>
              <a:t>IEEE 802.3, "Power over Data Lines" SG</a:t>
            </a:r>
          </a:p>
          <a:p>
            <a:pPr lvl="3"/>
            <a:r>
              <a:rPr lang="en-AU" dirty="0" smtClean="0"/>
              <a:t>IEEE 802.15, “Spectrum Resources Usage in WPANs” SG</a:t>
            </a:r>
          </a:p>
          <a:p>
            <a:pPr lvl="3"/>
            <a:r>
              <a:rPr lang="en-AU" dirty="0" smtClean="0"/>
              <a:t>IEEE 802.15, “Beam Switchable Wireless Point-to-Point 40/100Gbps links (</a:t>
            </a:r>
            <a:r>
              <a:rPr lang="en-AU" dirty="0" err="1" smtClean="0"/>
              <a:t>GbW</a:t>
            </a:r>
            <a:r>
              <a:rPr lang="en-AU" dirty="0" smtClean="0"/>
              <a:t>)” SG</a:t>
            </a:r>
          </a:p>
          <a:p>
            <a:pPr lvl="2"/>
            <a:r>
              <a:rPr lang="en-AU" b="0" dirty="0" smtClean="0"/>
              <a:t>In 6N15827 (Nov 2013)</a:t>
            </a:r>
            <a:endParaRPr lang="en-AU" b="0" dirty="0"/>
          </a:p>
          <a:p>
            <a:pPr lvl="3"/>
            <a:r>
              <a:rPr lang="en-AU" b="0" dirty="0"/>
              <a:t>IEEE 802.22 Spectrum Occupancy Sensing (SOS) Study Group </a:t>
            </a:r>
          </a:p>
          <a:p>
            <a:pPr lvl="3"/>
            <a:r>
              <a:rPr lang="en-AU" b="0" dirty="0" smtClean="0"/>
              <a:t>IEEE </a:t>
            </a:r>
            <a:r>
              <a:rPr lang="en-AU" b="0" dirty="0"/>
              <a:t>802.15.7 Optical Camera Communications Study Group </a:t>
            </a:r>
          </a:p>
          <a:p>
            <a:pPr lvl="3"/>
            <a:r>
              <a:rPr lang="en-AU" b="0" dirty="0" smtClean="0"/>
              <a:t>IEEE </a:t>
            </a:r>
            <a:r>
              <a:rPr lang="en-AU" b="0" dirty="0"/>
              <a:t>802.15.4 Common Ranging Protocol Study Group </a:t>
            </a:r>
          </a:p>
          <a:p>
            <a:pPr lvl="3"/>
            <a:r>
              <a:rPr lang="en-AU" b="0" dirty="0" smtClean="0"/>
              <a:t>IEEE </a:t>
            </a:r>
            <a:r>
              <a:rPr lang="en-AU" b="0" dirty="0"/>
              <a:t>802.15.4 EU Regional PHY Support Study Group </a:t>
            </a:r>
          </a:p>
          <a:p>
            <a:pPr lvl="2"/>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submitted ten standards for ratification under the PSDO – with 3 new approvals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20471987"/>
              </p:ext>
            </p:extLst>
          </p:nvPr>
        </p:nvGraphicFramePr>
        <p:xfrm>
          <a:off x="152399" y="1981200"/>
          <a:ext cx="8839200" cy="4287520"/>
        </p:xfrm>
        <a:graphic>
          <a:graphicData uri="http://schemas.openxmlformats.org/drawingml/2006/table">
            <a:tbl>
              <a:tblPr firstRow="1" bandRow="1">
                <a:tableStyleId>{21E4AEA4-8DFA-4A89-87EB-49C32662AFE0}</a:tableStyleId>
              </a:tblPr>
              <a:tblGrid>
                <a:gridCol w="1499508"/>
                <a:gridCol w="2446564"/>
                <a:gridCol w="2446564"/>
                <a:gridCol w="2446564"/>
              </a:tblGrid>
              <a:tr h="370840">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a:t>
                      </a:r>
                      <a:r>
                        <a:rPr lang="en-AU" sz="1600" dirty="0" err="1" smtClean="0"/>
                        <a:t>balllot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FDIS</a:t>
                      </a:r>
                      <a:r>
                        <a:rPr lang="en-AU" sz="1600" baseline="0" dirty="0" smtClean="0"/>
                        <a:t> c</a:t>
                      </a:r>
                      <a:r>
                        <a:rPr lang="en-AU" sz="1600" dirty="0" smtClean="0"/>
                        <a:t>omments</a:t>
                      </a:r>
                      <a:r>
                        <a:rPr lang="en-AU" sz="1600" baseline="0" dirty="0" smtClean="0"/>
                        <a:t> resolved</a:t>
                      </a:r>
                      <a:endParaRPr lang="en-AU" sz="1600" dirty="0"/>
                    </a:p>
                  </a:txBody>
                  <a:tcPr marL="115147" marR="115147"/>
                </a:tc>
              </a:tr>
              <a:tr h="370840">
                <a:tc>
                  <a:txBody>
                    <a:bodyPr/>
                    <a:lstStyle/>
                    <a:p>
                      <a:r>
                        <a:rPr lang="en-AU" sz="1600" dirty="0" smtClean="0"/>
                        <a:t>802.11</a:t>
                      </a:r>
                      <a:endParaRPr lang="en-AU" sz="1600" dirty="0"/>
                    </a:p>
                  </a:txBody>
                  <a:tcPr marL="115147" marR="115147"/>
                </a:tc>
                <a:tc>
                  <a:txBody>
                    <a:bodyPr/>
                    <a:lstStyle/>
                    <a:p>
                      <a:pPr algn="ctr"/>
                      <a:r>
                        <a:rPr lang="en-AU" sz="1600" b="1" dirty="0" smtClean="0">
                          <a:solidFill>
                            <a:srgbClr val="00B050"/>
                          </a:solidFill>
                        </a:rPr>
                        <a:t>Passed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Passed in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Liaised in Nov 2013</a:t>
                      </a:r>
                      <a:endParaRPr lang="en-AU" sz="1600" b="1" dirty="0">
                        <a:solidFill>
                          <a:srgbClr val="00B050"/>
                        </a:solidFill>
                      </a:endParaRPr>
                    </a:p>
                  </a:txBody>
                  <a:tcPr marL="115147" marR="115147"/>
                </a:tc>
              </a:tr>
              <a:tr h="370840">
                <a:tc>
                  <a:txBody>
                    <a:bodyPr/>
                    <a:lstStyle/>
                    <a:p>
                      <a:r>
                        <a:rPr lang="en-AU" sz="1600" dirty="0" smtClean="0"/>
                        <a:t>802.1X</a:t>
                      </a:r>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Resolved in Dec 2013</a:t>
                      </a:r>
                    </a:p>
                  </a:txBody>
                  <a:tcPr marL="115147" marR="115147"/>
                </a:tc>
              </a:tr>
              <a:tr h="370840">
                <a:tc>
                  <a:txBody>
                    <a:bodyPr/>
                    <a:lstStyle/>
                    <a:p>
                      <a:r>
                        <a:rPr lang="en-AU" sz="1600" dirty="0" smtClean="0"/>
                        <a:t>802.1AE</a:t>
                      </a:r>
                      <a:endParaRPr lang="en-AU" sz="1600" dirty="0"/>
                    </a:p>
                  </a:txBody>
                  <a:tcPr marL="115147" marR="115147"/>
                </a:tc>
                <a:tc>
                  <a:txBody>
                    <a:bodyPr/>
                    <a:lstStyle/>
                    <a:p>
                      <a:pPr algn="ctr"/>
                      <a:r>
                        <a:rPr lang="en-AU" sz="1600" b="1" dirty="0" smtClean="0">
                          <a:solidFill>
                            <a:srgbClr val="00B050"/>
                          </a:solidFill>
                        </a:rPr>
                        <a:t>Passed (</a:t>
                      </a:r>
                      <a:r>
                        <a:rPr lang="en-AU" sz="1600" b="1" baseline="0" dirty="0" smtClean="0">
                          <a:solidFill>
                            <a:srgbClr val="00B050"/>
                          </a:solidFill>
                        </a:rPr>
                        <a:t>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Resolved in Dec 2013</a:t>
                      </a:r>
                    </a:p>
                  </a:txBody>
                  <a:tcPr marL="115147" marR="115147"/>
                </a:tc>
              </a:tr>
              <a:tr h="370840">
                <a:tc>
                  <a:txBody>
                    <a:bodyPr/>
                    <a:lstStyle/>
                    <a:p>
                      <a:r>
                        <a:rPr lang="en-AU" sz="1600" dirty="0" smtClean="0"/>
                        <a:t>802.1AB</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In process</a:t>
                      </a:r>
                    </a:p>
                  </a:txBody>
                  <a:tcPr marL="115147" marR="115147"/>
                </a:tc>
              </a:tr>
              <a:tr h="370840">
                <a:tc>
                  <a:txBody>
                    <a:bodyPr/>
                    <a:lstStyle/>
                    <a:p>
                      <a:r>
                        <a:rPr lang="en-AU" sz="1600" dirty="0" smtClean="0"/>
                        <a:t>802.1AR</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In process</a:t>
                      </a:r>
                    </a:p>
                  </a:txBody>
                  <a:tcPr marL="115147" marR="115147"/>
                </a:tc>
              </a:tr>
              <a:tr h="370840">
                <a:tc>
                  <a:txBody>
                    <a:bodyPr/>
                    <a:lstStyle/>
                    <a:p>
                      <a:r>
                        <a:rPr lang="en-AU" sz="1600" dirty="0" smtClean="0"/>
                        <a:t>802.1AS</a:t>
                      </a:r>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In process</a:t>
                      </a:r>
                    </a:p>
                  </a:txBody>
                  <a:tcPr marL="115147" marR="115147"/>
                </a:tc>
              </a:tr>
              <a:tr h="370840">
                <a:tc>
                  <a:txBody>
                    <a:bodyPr/>
                    <a:lstStyle/>
                    <a:p>
                      <a:r>
                        <a:rPr lang="en-AU" sz="1600" dirty="0" smtClean="0"/>
                        <a:t>802.11aa</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70C0"/>
                          </a:solidFill>
                        </a:rPr>
                        <a:t>Closes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70C0"/>
                          </a:solidFill>
                        </a:rPr>
                        <a:t>-</a:t>
                      </a:r>
                    </a:p>
                  </a:txBody>
                  <a:tcPr marL="115147" marR="115147"/>
                </a:tc>
              </a:tr>
              <a:tr h="370840">
                <a:tc>
                  <a:txBody>
                    <a:bodyPr/>
                    <a:lstStyle/>
                    <a:p>
                      <a:r>
                        <a:rPr lang="en-AU" sz="1600" dirty="0" smtClean="0"/>
                        <a:t>802.11ad</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70C0"/>
                          </a:solidFill>
                        </a:rPr>
                        <a:t>Closes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70C0"/>
                          </a:solidFill>
                        </a:rPr>
                        <a:t>-</a:t>
                      </a:r>
                    </a:p>
                  </a:txBody>
                  <a:tcPr marL="115147" marR="115147"/>
                </a:tc>
              </a:tr>
              <a:tr h="370840">
                <a:tc>
                  <a:txBody>
                    <a:bodyPr/>
                    <a:lstStyle/>
                    <a:p>
                      <a:r>
                        <a:rPr lang="en-AU" sz="1600" dirty="0" smtClean="0"/>
                        <a:t>802.11ae</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a:t>
                      </a:r>
                      <a:r>
                        <a:rPr lang="en-AU" sz="1600" b="1" baseline="0" dirty="0" smtClean="0">
                          <a:solidFill>
                            <a:srgbClr val="00B050"/>
                          </a:solidFill>
                        </a:rPr>
                        <a:t>(</a:t>
                      </a:r>
                      <a:r>
                        <a:rPr lang="en-AU" sz="1600" b="1" dirty="0" smtClean="0">
                          <a:solidFill>
                            <a:srgbClr val="00B050"/>
                          </a:solidFill>
                        </a:rPr>
                        <a:t>Feb</a:t>
                      </a:r>
                      <a:r>
                        <a:rPr lang="en-AU" sz="1600" b="1" baseline="0" dirty="0" smtClean="0">
                          <a:solidFill>
                            <a:srgbClr val="00B050"/>
                          </a:solidFill>
                        </a:rPr>
                        <a:t> 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70C0"/>
                          </a:solidFill>
                        </a:rPr>
                        <a:t>Closes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70C0"/>
                          </a:solidFill>
                        </a:rPr>
                        <a:t>-</a:t>
                      </a:r>
                    </a:p>
                  </a:txBody>
                  <a:tcPr marL="115147" marR="115147"/>
                </a:tc>
              </a:tr>
              <a:tr h="370840">
                <a:tc>
                  <a:txBody>
                    <a:bodyPr/>
                    <a:lstStyle/>
                    <a:p>
                      <a:r>
                        <a:rPr lang="en-AU" sz="1600" dirty="0" smtClean="0"/>
                        <a:t>802.3</a:t>
                      </a:r>
                      <a:endParaRPr lang="en-AU" sz="1600" dirty="0"/>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70C0"/>
                          </a:solidFill>
                        </a:rPr>
                        <a:t>Closes 16 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70C0"/>
                          </a:solidFill>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LA in Jan 2014</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 LA in Jan 2014,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 8802-11:2012 and all FDIS comments 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20</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a:t>
            </a:r>
            <a:r>
              <a:rPr lang="en-AU" dirty="0" smtClean="0">
                <a:solidFill>
                  <a:srgbClr val="00B050"/>
                </a:solidFill>
              </a:rPr>
              <a:t>liaised</a:t>
            </a:r>
          </a:p>
          <a:p>
            <a:pPr lvl="1"/>
            <a:r>
              <a:rPr lang="en-AU" dirty="0"/>
              <a:t>60 day </a:t>
            </a:r>
            <a:r>
              <a:rPr lang="en-AU" dirty="0" smtClean="0"/>
              <a:t>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comments liaised</a:t>
            </a:r>
          </a:p>
          <a:p>
            <a:pPr lvl="1"/>
            <a:r>
              <a:rPr lang="en-AU" dirty="0"/>
              <a:t>FDIS passed </a:t>
            </a:r>
            <a:r>
              <a:rPr lang="en-AU" dirty="0" smtClean="0"/>
              <a:t>in 2012</a:t>
            </a:r>
          </a:p>
          <a:p>
            <a:pPr lvl="1"/>
            <a:r>
              <a:rPr lang="en-AU" dirty="0" smtClean="0"/>
              <a:t>Standard published as </a:t>
            </a:r>
            <a:r>
              <a:rPr lang="en-AU" dirty="0"/>
              <a:t>ISO/IEC 8802-11:2012</a:t>
            </a:r>
          </a:p>
          <a:p>
            <a:pPr lvl="1"/>
            <a:r>
              <a:rPr lang="en-AU" dirty="0" smtClean="0"/>
              <a:t>FDIS </a:t>
            </a:r>
            <a:r>
              <a:rPr lang="en-AU" dirty="0"/>
              <a:t>comments resolved in 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a:t>
            </a:r>
            <a:endParaRPr lang="en-AU" dirty="0"/>
          </a:p>
        </p:txBody>
      </p:sp>
    </p:spTree>
    <p:extLst>
      <p:ext uri="{BB962C8B-B14F-4D97-AF65-F5344CB8AC3E}">
        <p14:creationId xmlns:p14="http://schemas.microsoft.com/office/powerpoint/2010/main" val="42169327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FDIS ballot on IEEE </a:t>
            </a:r>
            <a:r>
              <a:rPr lang="en-AU" dirty="0"/>
              <a:t>802.1X </a:t>
            </a:r>
            <a:r>
              <a:rPr lang="en-AU" dirty="0" smtClean="0"/>
              <a:t>passed in Oct 2103 and </a:t>
            </a:r>
            <a:r>
              <a:rPr lang="en-AU" dirty="0"/>
              <a:t>all FDIS comments resolved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21</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Submission in N15515</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smtClean="0">
                <a:solidFill>
                  <a:srgbClr val="00B050"/>
                </a:solidFill>
              </a:rPr>
              <a:t>passed &amp; comments resolved</a:t>
            </a: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See </a:t>
            </a:r>
            <a:r>
              <a:rPr lang="en-AU" dirty="0" smtClean="0">
                <a:solidFill>
                  <a:srgbClr val="FF0000"/>
                </a:solidFill>
              </a:rPr>
              <a:t>&lt;what?&gt;</a:t>
            </a:r>
          </a:p>
          <a:p>
            <a:pPr lvl="1"/>
            <a:r>
              <a:rPr lang="en-AU" dirty="0"/>
              <a:t>Standard </a:t>
            </a:r>
            <a:r>
              <a:rPr lang="en-AU" dirty="0" smtClean="0"/>
              <a:t>will be published </a:t>
            </a:r>
            <a:r>
              <a:rPr lang="en-AU" dirty="0"/>
              <a:t>as ISO/IEC </a:t>
            </a:r>
            <a:r>
              <a:rPr lang="en-AU" dirty="0" smtClean="0"/>
              <a:t>8802-1X:2013 in </a:t>
            </a:r>
            <a:r>
              <a:rPr lang="en-AU" dirty="0" smtClean="0">
                <a:solidFill>
                  <a:srgbClr val="FF0000"/>
                </a:solidFill>
              </a:rPr>
              <a:t>&lt;when&gt;</a:t>
            </a:r>
            <a:endParaRPr lang="en-AU" dirty="0">
              <a:solidFill>
                <a:srgbClr val="FF0000"/>
              </a:solidFill>
            </a:endParaRPr>
          </a:p>
          <a:p>
            <a:pPr lvl="2"/>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6829028"/>
              </p:ext>
            </p:extLst>
          </p:nvPr>
        </p:nvGraphicFramePr>
        <p:xfrm>
          <a:off x="8965" y="3114675"/>
          <a:ext cx="914400" cy="771525"/>
        </p:xfrm>
        <a:graphic>
          <a:graphicData uri="http://schemas.openxmlformats.org/presentationml/2006/ole">
            <mc:AlternateContent xmlns:mc="http://schemas.openxmlformats.org/markup-compatibility/2006">
              <mc:Choice xmlns:v="urn:schemas-microsoft-com:vml" Requires="v">
                <p:oleObj spid="_x0000_s13841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8965" y="3114675"/>
                        <a:ext cx="914400" cy="77152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694417938"/>
              </p:ext>
            </p:extLst>
          </p:nvPr>
        </p:nvGraphicFramePr>
        <p:xfrm>
          <a:off x="12700" y="4486275"/>
          <a:ext cx="914400" cy="771525"/>
        </p:xfrm>
        <a:graphic>
          <a:graphicData uri="http://schemas.openxmlformats.org/presentationml/2006/ole">
            <mc:AlternateContent xmlns:mc="http://schemas.openxmlformats.org/markup-compatibility/2006">
              <mc:Choice xmlns:v="urn:schemas-microsoft-com:vml" Requires="v">
                <p:oleObj spid="_x0000_s138418"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2700" y="4486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261314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ballot on IEEE </a:t>
            </a:r>
            <a:r>
              <a:rPr lang="en-AU" dirty="0" smtClean="0"/>
              <a:t>802.1AE passed in Oct 2013 and </a:t>
            </a:r>
            <a:r>
              <a:rPr lang="en-AU" dirty="0"/>
              <a:t>all FDIS comments resolved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Submission in N15516</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comments resolved </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See </a:t>
            </a:r>
            <a:r>
              <a:rPr lang="en-AU" dirty="0">
                <a:solidFill>
                  <a:srgbClr val="FF0000"/>
                </a:solidFill>
              </a:rPr>
              <a:t>&lt;what?&gt;</a:t>
            </a:r>
          </a:p>
          <a:p>
            <a:pPr lvl="1"/>
            <a:r>
              <a:rPr lang="en-AU" dirty="0"/>
              <a:t>Standard will be published as ISO/IEC </a:t>
            </a:r>
            <a:r>
              <a:rPr lang="en-AU" dirty="0" smtClean="0"/>
              <a:t>8802-1AE:2013 </a:t>
            </a:r>
            <a:r>
              <a:rPr lang="en-AU" dirty="0"/>
              <a:t>in </a:t>
            </a:r>
            <a:r>
              <a:rPr lang="en-AU" dirty="0">
                <a:solidFill>
                  <a:srgbClr val="FF0000"/>
                </a:solidFill>
              </a:rPr>
              <a:t>&lt;when&gt;</a:t>
            </a:r>
          </a:p>
          <a:p>
            <a:pPr marL="184150" lvl="2" indent="0">
              <a:buNone/>
            </a:pPr>
            <a:endParaRPr lang="en-AU" dirty="0"/>
          </a:p>
          <a:p>
            <a:endParaRPr lang="en-AU" dirty="0">
              <a:solidFill>
                <a:srgbClr val="0070C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50531856"/>
              </p:ext>
            </p:extLst>
          </p:nvPr>
        </p:nvGraphicFramePr>
        <p:xfrm>
          <a:off x="0" y="3267075"/>
          <a:ext cx="914400" cy="771525"/>
        </p:xfrm>
        <a:graphic>
          <a:graphicData uri="http://schemas.openxmlformats.org/presentationml/2006/ole">
            <mc:AlternateContent xmlns:mc="http://schemas.openxmlformats.org/markup-compatibility/2006">
              <mc:Choice xmlns:v="urn:schemas-microsoft-com:vml" Requires="v">
                <p:oleObj spid="_x0000_s139413"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670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502989256"/>
              </p:ext>
            </p:extLst>
          </p:nvPr>
        </p:nvGraphicFramePr>
        <p:xfrm>
          <a:off x="35859" y="4562475"/>
          <a:ext cx="914400" cy="771525"/>
        </p:xfrm>
        <a:graphic>
          <a:graphicData uri="http://schemas.openxmlformats.org/presentationml/2006/ole">
            <mc:AlternateContent xmlns:mc="http://schemas.openxmlformats.org/markup-compatibility/2006">
              <mc:Choice xmlns:v="urn:schemas-microsoft-com:vml" Requires="v">
                <p:oleObj spid="_x0000_s139414"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35859" y="45624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814950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t>802.1AB </a:t>
            </a:r>
            <a:r>
              <a:rPr lang="en-AU" dirty="0" smtClean="0">
                <a:solidFill>
                  <a:schemeClr val="accent6"/>
                </a:solidFill>
              </a:rPr>
              <a:t>passed in Dec 2013 and FDIS comment resolution in process</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23</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p>
          <a:p>
            <a:pPr lvl="1"/>
            <a:r>
              <a:rPr lang="en-AU" dirty="0" smtClean="0"/>
              <a:t>Submission in N15588</a:t>
            </a:r>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comments in process</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t>FDIS comments </a:t>
            </a:r>
            <a:r>
              <a:rPr lang="en-AU" dirty="0" smtClean="0"/>
              <a:t>will be resolved </a:t>
            </a:r>
            <a:r>
              <a:rPr lang="en-AU" dirty="0"/>
              <a:t>in </a:t>
            </a:r>
            <a:r>
              <a:rPr lang="en-AU" dirty="0" smtClean="0"/>
              <a:t>2014</a:t>
            </a:r>
          </a:p>
          <a:p>
            <a:pPr lvl="2"/>
            <a:r>
              <a:rPr lang="en-AU" dirty="0" smtClean="0"/>
              <a:t>Likely to be similar to responses to 802.1X/AE because comments are similar</a:t>
            </a:r>
            <a:endParaRPr lang="en-AU" dirty="0"/>
          </a:p>
          <a:p>
            <a:pPr lvl="1"/>
            <a:r>
              <a:rPr lang="en-AU" dirty="0"/>
              <a:t>Standard will be published as ISO/IEC 8802-1AE:2013 in </a:t>
            </a:r>
            <a:r>
              <a:rPr lang="en-AU" dirty="0">
                <a:solidFill>
                  <a:srgbClr val="FF0000"/>
                </a:solidFill>
              </a:rPr>
              <a:t>&lt;when&gt;</a:t>
            </a:r>
          </a:p>
          <a:p>
            <a:pPr marL="184150" lvl="2" indent="0">
              <a:buNone/>
            </a:pPr>
            <a:endParaRPr lang="en-AU" dirty="0"/>
          </a:p>
          <a:p>
            <a:endParaRPr lang="en-AU" dirty="0">
              <a:solidFill>
                <a:schemeClr val="accent6"/>
              </a:solidFill>
            </a:endParaRPr>
          </a:p>
          <a:p>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076167170"/>
              </p:ext>
            </p:extLst>
          </p:nvPr>
        </p:nvGraphicFramePr>
        <p:xfrm>
          <a:off x="-12700" y="3352800"/>
          <a:ext cx="914400" cy="771525"/>
        </p:xfrm>
        <a:graphic>
          <a:graphicData uri="http://schemas.openxmlformats.org/presentationml/2006/ole">
            <mc:AlternateContent xmlns:mc="http://schemas.openxmlformats.org/markup-compatibility/2006">
              <mc:Choice xmlns:v="urn:schemas-microsoft-com:vml" Requires="v">
                <p:oleObj spid="_x0000_s155742"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12700" y="33528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118366282"/>
              </p:ext>
            </p:extLst>
          </p:nvPr>
        </p:nvGraphicFramePr>
        <p:xfrm>
          <a:off x="0" y="4724400"/>
          <a:ext cx="914400" cy="771525"/>
        </p:xfrm>
        <a:graphic>
          <a:graphicData uri="http://schemas.openxmlformats.org/presentationml/2006/ole">
            <mc:AlternateContent xmlns:mc="http://schemas.openxmlformats.org/markup-compatibility/2006">
              <mc:Choice xmlns:v="urn:schemas-microsoft-com:vml" Requires="v">
                <p:oleObj spid="_x0000_s155743"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0" y="4724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9690724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t>802.1AR </a:t>
            </a:r>
            <a:r>
              <a:rPr lang="en-AU" dirty="0">
                <a:solidFill>
                  <a:schemeClr val="accent6"/>
                </a:solidFill>
              </a:rPr>
              <a:t>passed in Dec 2013 and FDIS comment resolution in process</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Submission in N15589</a:t>
            </a:r>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comments in process</a:t>
            </a:r>
            <a:endParaRPr lang="en-AU" dirty="0" smtClean="0">
              <a:solidFill>
                <a:srgbClr val="00B050"/>
              </a:solidFill>
            </a:endParaRPr>
          </a:p>
          <a:p>
            <a:pPr lvl="1"/>
            <a:r>
              <a:rPr lang="en-AU" dirty="0" smtClean="0"/>
              <a:t>FDIS </a:t>
            </a:r>
            <a:r>
              <a:rPr lang="en-AU" dirty="0"/>
              <a:t>passed </a:t>
            </a:r>
            <a:r>
              <a:rPr lang="en-AU" dirty="0" smtClean="0"/>
              <a:t>17/2/16 </a:t>
            </a:r>
            <a:r>
              <a:rPr lang="en-AU" dirty="0"/>
              <a:t>on 18 </a:t>
            </a:r>
            <a:r>
              <a:rPr lang="en-AU" dirty="0" smtClean="0"/>
              <a:t>Dec </a:t>
            </a:r>
            <a:r>
              <a:rPr lang="en-AU" dirty="0"/>
              <a:t>2013</a:t>
            </a:r>
          </a:p>
          <a:p>
            <a:pPr lvl="2"/>
            <a:r>
              <a:rPr lang="en-AU" dirty="0"/>
              <a:t>Voting 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t>FDIS comments will be resolved in 2014</a:t>
            </a:r>
          </a:p>
          <a:p>
            <a:pPr lvl="2"/>
            <a:r>
              <a:rPr lang="en-AU" dirty="0"/>
              <a:t>Likely to be similar to responses to 802.1X/AE because comments are similar</a:t>
            </a:r>
          </a:p>
          <a:p>
            <a:pPr lvl="1"/>
            <a:r>
              <a:rPr lang="en-AU" dirty="0"/>
              <a:t>Standard will be published as ISO/IEC 8802-1AE:2013 in </a:t>
            </a:r>
            <a:r>
              <a:rPr lang="en-AU" dirty="0">
                <a:solidFill>
                  <a:srgbClr val="FF0000"/>
                </a:solidFill>
              </a:rPr>
              <a:t>&lt;when&gt;</a:t>
            </a:r>
          </a:p>
          <a:p>
            <a:pPr marL="184150" lvl="2" indent="0">
              <a:buNone/>
            </a:pPr>
            <a:endParaRPr lang="en-AU" dirty="0"/>
          </a:p>
          <a:p>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563225811"/>
              </p:ext>
            </p:extLst>
          </p:nvPr>
        </p:nvGraphicFramePr>
        <p:xfrm>
          <a:off x="-12700" y="3124200"/>
          <a:ext cx="914400" cy="771525"/>
        </p:xfrm>
        <a:graphic>
          <a:graphicData uri="http://schemas.openxmlformats.org/presentationml/2006/ole">
            <mc:AlternateContent xmlns:mc="http://schemas.openxmlformats.org/markup-compatibility/2006">
              <mc:Choice xmlns:v="urn:schemas-microsoft-com:vml" Requires="v">
                <p:oleObj spid="_x0000_s156764" name="Acrobat Document" showAsIcon="1" r:id="rId3" imgW="914400" imgH="771480" progId="AcroExch.Document.7">
                  <p:embed/>
                </p:oleObj>
              </mc:Choice>
              <mc:Fallback>
                <p:oleObj name="Acrobat Document" showAsIcon="1" r:id="rId3" imgW="914400" imgH="771480"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31242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682943338"/>
              </p:ext>
            </p:extLst>
          </p:nvPr>
        </p:nvGraphicFramePr>
        <p:xfrm>
          <a:off x="0" y="4648200"/>
          <a:ext cx="914400" cy="771525"/>
        </p:xfrm>
        <a:graphic>
          <a:graphicData uri="http://schemas.openxmlformats.org/presentationml/2006/ole">
            <mc:AlternateContent xmlns:mc="http://schemas.openxmlformats.org/markup-compatibility/2006">
              <mc:Choice xmlns:v="urn:schemas-microsoft-com:vml" Requires="v">
                <p:oleObj spid="_x0000_s156765"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0" y="4648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8245853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t>802.1AS </a:t>
            </a:r>
            <a:r>
              <a:rPr lang="en-AU" dirty="0">
                <a:solidFill>
                  <a:schemeClr val="accent6"/>
                </a:solidFill>
              </a:rPr>
              <a:t>passed in Dec 2013 and FDIS comment resolution in process</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25</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p>
          <a:p>
            <a:pPr lvl="1"/>
            <a:r>
              <a:rPr lang="en-AU" dirty="0" smtClean="0"/>
              <a:t>Submission in N15590</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comments in process</a:t>
            </a: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err="1" smtClean="0"/>
              <a:t>NB</a:t>
            </a:r>
            <a:r>
              <a:rPr lang="en-AU" dirty="0" smtClean="0"/>
              <a:t> </a:t>
            </a:r>
            <a:r>
              <a:rPr lang="en-AU" dirty="0"/>
              <a:t>voted “no” and China NB &amp; Switzerland NB </a:t>
            </a:r>
            <a:r>
              <a:rPr lang="en-AU" dirty="0" smtClean="0"/>
              <a:t>commented</a:t>
            </a:r>
            <a:endParaRPr lang="en-AU" dirty="0"/>
          </a:p>
          <a:p>
            <a:pPr lvl="1"/>
            <a:r>
              <a:rPr lang="en-AU" dirty="0"/>
              <a:t>FDIS comments will be resolved in 2014</a:t>
            </a:r>
          </a:p>
          <a:p>
            <a:pPr lvl="2"/>
            <a:r>
              <a:rPr lang="en-AU" dirty="0"/>
              <a:t>Likely to be similar to responses to 802.1X/AE because comments are similar</a:t>
            </a:r>
          </a:p>
          <a:p>
            <a:pPr lvl="1"/>
            <a:r>
              <a:rPr lang="en-AU" dirty="0"/>
              <a:t>Standard will be published as ISO/IEC 8802-1AE:2013 in </a:t>
            </a:r>
            <a:r>
              <a:rPr lang="en-AU" dirty="0">
                <a:solidFill>
                  <a:srgbClr val="FF0000"/>
                </a:solidFill>
              </a:rPr>
              <a:t>&lt;when&gt;</a:t>
            </a:r>
          </a:p>
          <a:p>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350522124"/>
              </p:ext>
            </p:extLst>
          </p:nvPr>
        </p:nvGraphicFramePr>
        <p:xfrm>
          <a:off x="0" y="3276600"/>
          <a:ext cx="914400" cy="771525"/>
        </p:xfrm>
        <a:graphic>
          <a:graphicData uri="http://schemas.openxmlformats.org/presentationml/2006/ole">
            <mc:AlternateContent xmlns:mc="http://schemas.openxmlformats.org/markup-compatibility/2006">
              <mc:Choice xmlns:v="urn:schemas-microsoft-com:vml" Requires="v">
                <p:oleObj spid="_x0000_s15778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76600"/>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023497630"/>
              </p:ext>
            </p:extLst>
          </p:nvPr>
        </p:nvGraphicFramePr>
        <p:xfrm>
          <a:off x="-12700" y="4572000"/>
          <a:ext cx="914400" cy="771525"/>
        </p:xfrm>
        <a:graphic>
          <a:graphicData uri="http://schemas.openxmlformats.org/presentationml/2006/ole">
            <mc:AlternateContent xmlns:mc="http://schemas.openxmlformats.org/markup-compatibility/2006">
              <mc:Choice xmlns:v="urn:schemas-microsoft-com:vml" Requires="v">
                <p:oleObj spid="_x0000_s157787"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27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208652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FDIS on </a:t>
            </a:r>
            <a:r>
              <a:rPr lang="en-AU" dirty="0" smtClean="0">
                <a:solidFill>
                  <a:schemeClr val="accent6"/>
                </a:solidFill>
              </a:rPr>
              <a:t>802.11ae closes in Jan 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26</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Submission in N15552</a:t>
            </a:r>
          </a:p>
          <a:p>
            <a:pPr lvl="1"/>
            <a:r>
              <a:rPr lang="en-AU" dirty="0"/>
              <a:t>Pre-ballot passed 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3"/>
            <a:r>
              <a:rPr lang="en-AU" dirty="0" smtClean="0"/>
              <a:t>The China NB comments are based on their disapproval of IEEE 802.11-2012</a:t>
            </a:r>
          </a:p>
          <a:p>
            <a:pPr lvl="3"/>
            <a:r>
              <a:rPr lang="en-AU" dirty="0" smtClean="0"/>
              <a:t>IEEE 802 referred China NB to disposition of comments on </a:t>
            </a:r>
            <a:r>
              <a:rPr lang="en-AU" dirty="0"/>
              <a:t>IEEE 802.11-2012</a:t>
            </a:r>
          </a:p>
          <a:p>
            <a:pPr lvl="2"/>
            <a:r>
              <a:rPr lang="en-AU" dirty="0"/>
              <a:t>Comments from Japan in </a:t>
            </a:r>
            <a:r>
              <a:rPr lang="en-AU" dirty="0" smtClean="0"/>
              <a:t>N15664</a:t>
            </a:r>
          </a:p>
          <a:p>
            <a:pPr lvl="3"/>
            <a:r>
              <a:rPr lang="en-AU" dirty="0" smtClean="0"/>
              <a:t>These comments expressed a concern about having too many amendments outstanding</a:t>
            </a:r>
          </a:p>
          <a:p>
            <a:pPr lvl="3"/>
            <a:r>
              <a:rPr lang="en-AU" dirty="0" smtClean="0"/>
              <a:t>Japan NB has informally accepted idea that IEEE 802 should be responsible for all maintenance processes</a:t>
            </a:r>
            <a:endParaRPr lang="en-AU" dirty="0"/>
          </a:p>
          <a:p>
            <a:r>
              <a:rPr lang="en-AU" dirty="0" smtClean="0"/>
              <a:t>FDIS ballot: </a:t>
            </a:r>
            <a:r>
              <a:rPr lang="en-AU" dirty="0" smtClean="0">
                <a:solidFill>
                  <a:schemeClr val="accent6"/>
                </a:solidFill>
              </a:rPr>
              <a:t>closes </a:t>
            </a:r>
            <a:r>
              <a:rPr lang="en-AU" dirty="0">
                <a:solidFill>
                  <a:schemeClr val="accent6"/>
                </a:solidFill>
              </a:rPr>
              <a:t>28 Jan </a:t>
            </a:r>
            <a:r>
              <a:rPr lang="en-AU" dirty="0" smtClean="0">
                <a:solidFill>
                  <a:schemeClr val="accent6"/>
                </a:solidFill>
              </a:rPr>
              <a:t>2014</a:t>
            </a:r>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54381807"/>
              </p:ext>
            </p:extLst>
          </p:nvPr>
        </p:nvGraphicFramePr>
        <p:xfrm>
          <a:off x="76200" y="3505200"/>
          <a:ext cx="914400" cy="771525"/>
        </p:xfrm>
        <a:graphic>
          <a:graphicData uri="http://schemas.openxmlformats.org/presentationml/2006/ole">
            <mc:AlternateContent xmlns:mc="http://schemas.openxmlformats.org/markup-compatibility/2006">
              <mc:Choice xmlns:v="urn:schemas-microsoft-com:vml" Requires="v">
                <p:oleObj spid="_x0000_s154698" name="Acrobat Document" showAsIcon="1" r:id="rId3" imgW="914400" imgH="771480" progId="AcroExch.Document.7">
                  <p:embed/>
                </p:oleObj>
              </mc:Choice>
              <mc:Fallback>
                <p:oleObj name="Acrobat Document" showAsIcon="1" r:id="rId3" imgW="914400" imgH="771480" progId="AcroExch.Document.7">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5052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8852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a:t>
            </a:r>
            <a:r>
              <a:rPr lang="en-AU" dirty="0">
                <a:solidFill>
                  <a:schemeClr val="accent6"/>
                </a:solidFill>
              </a:rPr>
              <a:t>on </a:t>
            </a:r>
            <a:r>
              <a:rPr lang="en-AU" dirty="0" smtClean="0">
                <a:solidFill>
                  <a:schemeClr val="accent6"/>
                </a:solidFill>
              </a:rPr>
              <a:t>802.11ad </a:t>
            </a:r>
            <a:r>
              <a:rPr lang="en-AU" dirty="0">
                <a:solidFill>
                  <a:schemeClr val="accent6"/>
                </a:solidFill>
              </a:rPr>
              <a:t>closes in Jan 2014</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27</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Submission in N15553</a:t>
            </a:r>
          </a:p>
          <a:p>
            <a:pPr lvl="1"/>
            <a:r>
              <a:rPr lang="en-AU" dirty="0"/>
              <a:t>Pre-ballot passed in Feb 2013</a:t>
            </a:r>
          </a:p>
          <a:p>
            <a:pPr lvl="2"/>
            <a:r>
              <a:rPr lang="en-AU" dirty="0"/>
              <a:t>Voting results in </a:t>
            </a:r>
            <a:r>
              <a:rPr lang="en-AU" dirty="0" smtClean="0"/>
              <a:t>N15601</a:t>
            </a:r>
          </a:p>
          <a:p>
            <a:pPr lvl="2"/>
            <a:r>
              <a:rPr lang="en-AU" dirty="0"/>
              <a:t>Comments from China replied to by IEEE 802 in N15647</a:t>
            </a:r>
          </a:p>
          <a:p>
            <a:pPr lvl="3"/>
            <a:r>
              <a:rPr lang="en-AU" dirty="0"/>
              <a:t>The China NB comments are based on their disapproval of IEEE 802.11-2012</a:t>
            </a:r>
          </a:p>
          <a:p>
            <a:pPr lvl="3"/>
            <a:r>
              <a:rPr lang="en-AU" dirty="0"/>
              <a:t>IEEE 802 referred China NB to disposition </a:t>
            </a:r>
            <a:r>
              <a:rPr lang="en-AU" dirty="0" smtClean="0"/>
              <a:t>of comments </a:t>
            </a:r>
            <a:r>
              <a:rPr lang="en-AU" dirty="0"/>
              <a:t>on IEEE 802.11-2012</a:t>
            </a:r>
          </a:p>
          <a:p>
            <a:pPr lvl="2"/>
            <a:r>
              <a:rPr lang="en-AU" dirty="0" smtClean="0"/>
              <a:t>Comments from Japan in N15664</a:t>
            </a:r>
          </a:p>
          <a:p>
            <a:pPr lvl="3"/>
            <a:r>
              <a:rPr lang="en-AU" dirty="0"/>
              <a:t>These comments expressed a concern about having too many amendments outstanding</a:t>
            </a:r>
          </a:p>
          <a:p>
            <a:pPr lvl="3"/>
            <a:r>
              <a:rPr lang="en-AU" dirty="0"/>
              <a:t>Japan NB has informally accepted idea that IEEE 802 should be responsible for all maintenance processes</a:t>
            </a:r>
          </a:p>
          <a:p>
            <a:r>
              <a:rPr lang="en-AU" dirty="0" smtClean="0"/>
              <a:t>FDIS ballot: </a:t>
            </a:r>
            <a:r>
              <a:rPr lang="en-AU" dirty="0" smtClean="0">
                <a:solidFill>
                  <a:schemeClr val="accent6"/>
                </a:solidFill>
              </a:rPr>
              <a:t>closes </a:t>
            </a:r>
            <a:r>
              <a:rPr lang="en-AU" dirty="0">
                <a:solidFill>
                  <a:schemeClr val="accent6"/>
                </a:solidFill>
              </a:rPr>
              <a:t>28 Jan </a:t>
            </a:r>
            <a:r>
              <a:rPr lang="en-AU" dirty="0" smtClean="0">
                <a:solidFill>
                  <a:schemeClr val="accent6"/>
                </a:solidFill>
              </a:rPr>
              <a:t>2014</a:t>
            </a:r>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2312182"/>
              </p:ext>
            </p:extLst>
          </p:nvPr>
        </p:nvGraphicFramePr>
        <p:xfrm>
          <a:off x="0" y="3581400"/>
          <a:ext cx="914400" cy="771525"/>
        </p:xfrm>
        <a:graphic>
          <a:graphicData uri="http://schemas.openxmlformats.org/presentationml/2006/ole">
            <mc:AlternateContent xmlns:mc="http://schemas.openxmlformats.org/markup-compatibility/2006">
              <mc:Choice xmlns:v="urn:schemas-microsoft-com:vml" Requires="v">
                <p:oleObj spid="_x0000_s153674" name="Acrobat Document" showAsIcon="1" r:id="rId3" imgW="914400" imgH="771480" progId="AcroExch.Document.7">
                  <p:embed/>
                </p:oleObj>
              </mc:Choice>
              <mc:Fallback>
                <p:oleObj name="Acrobat Document" showAsIcon="1" r:id="rId3" imgW="914400" imgH="771480" progId="AcroExch.Document.7">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814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108584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solidFill>
                  <a:schemeClr val="accent6"/>
                </a:solidFill>
              </a:rPr>
              <a:t>802.11aa </a:t>
            </a:r>
            <a:r>
              <a:rPr lang="en-AU" dirty="0">
                <a:solidFill>
                  <a:schemeClr val="accent6"/>
                </a:solidFill>
              </a:rPr>
              <a:t>closes in Jan 2014</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28</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p>
          <a:p>
            <a:pPr lvl="1"/>
            <a:r>
              <a:rPr lang="en-AU" dirty="0" smtClean="0"/>
              <a:t>Submission in N15554</a:t>
            </a:r>
          </a:p>
          <a:p>
            <a:pPr lvl="1"/>
            <a:r>
              <a:rPr lang="en-AU" dirty="0"/>
              <a:t>Pre-ballot passed 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3"/>
            <a:r>
              <a:rPr lang="en-AU" dirty="0"/>
              <a:t>The China NB comments are based on their disapproval of IEEE 802.11-2012</a:t>
            </a:r>
          </a:p>
          <a:p>
            <a:pPr lvl="3"/>
            <a:r>
              <a:rPr lang="en-AU" dirty="0"/>
              <a:t>IEEE 802 referred China NB to disposition </a:t>
            </a:r>
            <a:r>
              <a:rPr lang="en-AU" dirty="0" smtClean="0"/>
              <a:t>of comments </a:t>
            </a:r>
            <a:r>
              <a:rPr lang="en-AU" dirty="0"/>
              <a:t>on IEEE 802.11-2012</a:t>
            </a:r>
          </a:p>
          <a:p>
            <a:pPr lvl="2"/>
            <a:r>
              <a:rPr lang="en-AU" dirty="0" smtClean="0"/>
              <a:t>Comments </a:t>
            </a:r>
            <a:r>
              <a:rPr lang="en-AU" dirty="0"/>
              <a:t>from Japan in </a:t>
            </a:r>
            <a:r>
              <a:rPr lang="en-AU" dirty="0" smtClean="0"/>
              <a:t>N15664</a:t>
            </a:r>
          </a:p>
          <a:p>
            <a:pPr lvl="3"/>
            <a:r>
              <a:rPr lang="en-AU" dirty="0"/>
              <a:t>These comments expressed a concern about having too many amendments outstanding</a:t>
            </a:r>
          </a:p>
          <a:p>
            <a:pPr lvl="3"/>
            <a:r>
              <a:rPr lang="en-AU" dirty="0"/>
              <a:t>Japan NB has informally accepted idea that IEEE 802 should be responsible for all maintenance processes</a:t>
            </a:r>
          </a:p>
          <a:p>
            <a:r>
              <a:rPr lang="en-AU" dirty="0" smtClean="0"/>
              <a:t>FDIS ballot: </a:t>
            </a:r>
            <a:r>
              <a:rPr lang="en-AU" dirty="0" smtClean="0">
                <a:solidFill>
                  <a:schemeClr val="accent6"/>
                </a:solidFill>
              </a:rPr>
              <a:t>closes </a:t>
            </a:r>
            <a:r>
              <a:rPr lang="en-AU" dirty="0">
                <a:solidFill>
                  <a:schemeClr val="accent6"/>
                </a:solidFill>
              </a:rPr>
              <a:t>28 Jan </a:t>
            </a:r>
            <a:r>
              <a:rPr lang="en-AU" dirty="0" smtClean="0">
                <a:solidFill>
                  <a:schemeClr val="accent6"/>
                </a:solidFill>
              </a:rPr>
              <a:t>2014</a:t>
            </a:r>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091799628"/>
              </p:ext>
            </p:extLst>
          </p:nvPr>
        </p:nvGraphicFramePr>
        <p:xfrm>
          <a:off x="152400" y="3581400"/>
          <a:ext cx="914400" cy="771525"/>
        </p:xfrm>
        <a:graphic>
          <a:graphicData uri="http://schemas.openxmlformats.org/presentationml/2006/ole">
            <mc:AlternateContent xmlns:mc="http://schemas.openxmlformats.org/markup-compatibility/2006">
              <mc:Choice xmlns:v="urn:schemas-microsoft-com:vml" Requires="v">
                <p:oleObj spid="_x0000_s152650"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152400" y="3581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4108584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802.3-2012 passed the pre-ballot, and is awaiting  the start to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29</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a:t>
            </a:r>
            <a:r>
              <a:rPr lang="en-AU" dirty="0" smtClean="0">
                <a:solidFill>
                  <a:srgbClr val="00B050"/>
                </a:solidFill>
              </a:rPr>
              <a:t>liaised</a:t>
            </a:r>
            <a:endParaRPr lang="en-AU" dirty="0" smtClean="0"/>
          </a:p>
          <a:p>
            <a:pPr lvl="1"/>
            <a:r>
              <a:rPr lang="en-AU" dirty="0" smtClean="0"/>
              <a:t>Submission in N15595</a:t>
            </a:r>
          </a:p>
          <a:p>
            <a:pPr lvl="1"/>
            <a:r>
              <a:rPr lang="en-AU" dirty="0"/>
              <a:t>Pre-ballot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endParaRPr lang="en-AU" dirty="0" smtClean="0">
              <a:solidFill>
                <a:srgbClr val="FF0000"/>
              </a:solidFill>
            </a:endParaRPr>
          </a:p>
          <a:p>
            <a:r>
              <a:rPr lang="en-AU" dirty="0" smtClean="0"/>
              <a:t>FDIS ballot: </a:t>
            </a:r>
            <a:r>
              <a:rPr lang="en-AU" dirty="0" smtClean="0">
                <a:solidFill>
                  <a:schemeClr val="accent6"/>
                </a:solidFill>
              </a:rPr>
              <a:t>closes 16 Feb 2014</a:t>
            </a:r>
            <a:endParaRPr lang="en-AU" dirty="0">
              <a:solidFill>
                <a:schemeClr val="accent6"/>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189461715"/>
              </p:ext>
            </p:extLst>
          </p:nvPr>
        </p:nvGraphicFramePr>
        <p:xfrm>
          <a:off x="0" y="3429000"/>
          <a:ext cx="914400" cy="771525"/>
        </p:xfrm>
        <a:graphic>
          <a:graphicData uri="http://schemas.openxmlformats.org/presentationml/2006/ole">
            <mc:AlternateContent xmlns:mc="http://schemas.openxmlformats.org/markup-compatibility/2006">
              <mc:Choice xmlns:v="urn:schemas-microsoft-com:vml" Requires="v">
                <p:oleObj spid="_x0000_s149586"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0" y="3429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500238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03BF5780-BC0F-4E43-8653-F900B7008DB9}" type="slidenum">
              <a:rPr lang="en-US" smtClean="0"/>
              <a:pPr>
                <a:defRPr/>
              </a:pPr>
              <a:t>3</a:t>
            </a:fld>
            <a:endParaRPr lang="en-US"/>
          </a:p>
        </p:txBody>
      </p:sp>
      <p:sp>
        <p:nvSpPr>
          <p:cNvPr id="4100" name="Rectangle 7"/>
          <p:cNvSpPr>
            <a:spLocks noGrp="1" noChangeArrowheads="1"/>
          </p:cNvSpPr>
          <p:nvPr>
            <p:ph type="title"/>
          </p:nvPr>
        </p:nvSpPr>
        <p:spPr/>
        <p:txBody>
          <a:bodyPr/>
          <a:lstStyle/>
          <a:p>
            <a:r>
              <a:rPr lang="en-US" smtClean="0"/>
              <a:t>Participants have a duty to inform in relation to patents</a:t>
            </a:r>
          </a:p>
        </p:txBody>
      </p:sp>
      <p:sp>
        <p:nvSpPr>
          <p:cNvPr id="4101" name="Rectangle 8"/>
          <p:cNvSpPr>
            <a:spLocks noGrp="1" noChangeArrowheads="1"/>
          </p:cNvSpPr>
          <p:nvPr>
            <p:ph type="body" idx="1"/>
          </p:nvPr>
        </p:nvSpPr>
        <p:spPr>
          <a:xfrm>
            <a:off x="685800" y="1600200"/>
            <a:ext cx="7772400" cy="4724400"/>
          </a:xfrm>
        </p:spPr>
        <p:txBody>
          <a:bodyPr/>
          <a:lstStyle/>
          <a:p>
            <a:pPr lvl="1"/>
            <a:r>
              <a:rPr lang="en-US" dirty="0" smtClean="0"/>
              <a:t>All participants in this meeting have certain obligations under the IEEE-SA Patent Policy (</a:t>
            </a:r>
            <a:r>
              <a:rPr lang="en-GB" dirty="0" smtClean="0"/>
              <a:t>IEEE-SA SB Bylaws sub-clause 6.2)</a:t>
            </a:r>
            <a:r>
              <a:rPr lang="en-US" dirty="0" smtClean="0"/>
              <a:t>. Participants: </a:t>
            </a:r>
          </a:p>
          <a:p>
            <a:pPr lvl="2"/>
            <a:r>
              <a:rPr lang="en-US" dirty="0" smtClean="0"/>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3"/>
            <a:r>
              <a:rPr lang="en-US" dirty="0" smtClean="0"/>
              <a:t>“Personal awareness” means that the participant “is personally aware that the holder may have a potential Essential Patent Claim,” even if the participant is not personally aware of the specific patents or patent claims</a:t>
            </a:r>
          </a:p>
          <a:p>
            <a:pPr lvl="2"/>
            <a:r>
              <a:rPr lang="en-US" dirty="0" smtClean="0"/>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2"/>
            <a:r>
              <a:rPr lang="en-US" dirty="0" smtClean="0"/>
              <a:t>The above does not apply if the patent claim is already the subject of an Accepted Letter of Assurance that applies to the proposed standard(s) under consideration by this group</a:t>
            </a:r>
          </a:p>
          <a:p>
            <a:pPr lvl="1"/>
            <a:r>
              <a:rPr lang="en-US" dirty="0" smtClean="0"/>
              <a:t>Early identification of holders of potential Essential Patent Claims is strongly encouraged; there is no duty to perform a patent search</a:t>
            </a:r>
            <a:endParaRPr lang="en-AU" dirty="0" smtClean="0"/>
          </a:p>
        </p:txBody>
      </p:sp>
      <p:sp>
        <p:nvSpPr>
          <p:cNvPr id="4102"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AU" sz="1600" b="1" u="sng">
              <a:solidFill>
                <a:schemeClr val="accent2"/>
              </a:solidFill>
              <a:latin typeface="Helvetica"/>
            </a:endParaRPr>
          </a:p>
        </p:txBody>
      </p:sp>
      <p:sp>
        <p:nvSpPr>
          <p:cNvPr id="4103" name="Rectangle 4"/>
          <p:cNvSpPr>
            <a:spLocks noChangeArrowheads="1"/>
          </p:cNvSpPr>
          <p:nvPr/>
        </p:nvSpPr>
        <p:spPr bwMode="auto">
          <a:xfrm>
            <a:off x="533400" y="1196975"/>
            <a:ext cx="82296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US" sz="300" b="1" u="sng">
              <a:solidFill>
                <a:srgbClr val="FF0000"/>
              </a:solidFill>
              <a:latin typeface="Arial" pitchFamily="34" charset="0"/>
            </a:endParaRPr>
          </a:p>
          <a:p>
            <a:pPr marL="230188" indent="-230188" eaLnBrk="0" hangingPunct="0">
              <a:spcBef>
                <a:spcPct val="50000"/>
              </a:spcBef>
            </a:pPr>
            <a:r>
              <a:rPr lang="en-US" sz="900">
                <a:latin typeface="Arial" pitchFamily="34" charset="0"/>
              </a:rPr>
              <a:t>	</a:t>
            </a:r>
            <a:endParaRPr lang="en-GB">
              <a:latin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48600" cy="1066800"/>
          </a:xfrm>
        </p:spPr>
        <p:txBody>
          <a:bodyPr/>
          <a:lstStyle/>
          <a:p>
            <a:r>
              <a:rPr lang="en-AU" dirty="0" smtClean="0"/>
              <a:t>China NB non recognition of IEEE/IEC/ISO standards is probably not important &amp; may not be allowed</a:t>
            </a:r>
            <a:endParaRPr lang="en-AU" dirty="0"/>
          </a:p>
        </p:txBody>
      </p:sp>
      <p:sp>
        <p:nvSpPr>
          <p:cNvPr id="3" name="Content Placeholder 2"/>
          <p:cNvSpPr>
            <a:spLocks noGrp="1"/>
          </p:cNvSpPr>
          <p:nvPr>
            <p:ph idx="1"/>
          </p:nvPr>
        </p:nvSpPr>
        <p:spPr/>
        <p:txBody>
          <a:bodyPr/>
          <a:lstStyle/>
          <a:p>
            <a:pPr lvl="1"/>
            <a:r>
              <a:rPr lang="en-AU" dirty="0" smtClean="0"/>
              <a:t>IEEE 802 have been submitting IEEE 802 standards for ratification by ISO/IEC JTC1 using the PSDO agreement, for the purpose of ensuring IEEE 802 standards are recognised as international by everyone</a:t>
            </a:r>
          </a:p>
          <a:p>
            <a:pPr lvl="1"/>
            <a:r>
              <a:rPr lang="en-AU" dirty="0" smtClean="0"/>
              <a:t>However, the </a:t>
            </a:r>
            <a:r>
              <a:rPr lang="en-AU" dirty="0"/>
              <a:t>China NB </a:t>
            </a:r>
            <a:r>
              <a:rPr lang="en-AU" dirty="0" smtClean="0"/>
              <a:t>has stated in several recent ballot comments that they may not recognise the IEEE/ISO/IEC standards</a:t>
            </a:r>
          </a:p>
          <a:p>
            <a:pPr lvl="2"/>
            <a:r>
              <a:rPr lang="en-AU" dirty="0" smtClean="0"/>
              <a:t>For example, in ballot on 802.1AR the China NB states., </a:t>
            </a:r>
            <a:r>
              <a:rPr lang="en-AU" i="1" dirty="0" smtClean="0"/>
              <a:t>“… </a:t>
            </a:r>
            <a:r>
              <a:rPr lang="en-AU" b="0" i="1" dirty="0"/>
              <a:t>If these issues could not be </a:t>
            </a:r>
            <a:r>
              <a:rPr lang="en-AU" b="0" i="1" dirty="0" smtClean="0"/>
              <a:t>disposed reasonably </a:t>
            </a:r>
            <a:r>
              <a:rPr lang="en-AU" b="0" i="1" dirty="0"/>
              <a:t>and this proposal would have </a:t>
            </a:r>
            <a:r>
              <a:rPr lang="en-AU" b="0" i="1" dirty="0" smtClean="0"/>
              <a:t>been passing </a:t>
            </a:r>
            <a:r>
              <a:rPr lang="en-AU" b="0" i="1" dirty="0"/>
              <a:t>the FDIS ballot, it is regretful for China </a:t>
            </a:r>
            <a:r>
              <a:rPr lang="en-AU" b="0" i="1" dirty="0" smtClean="0"/>
              <a:t>to be </a:t>
            </a:r>
            <a:r>
              <a:rPr lang="en-AU" b="0" i="1" dirty="0"/>
              <a:t>obliged to lose the responsibility and </a:t>
            </a:r>
            <a:r>
              <a:rPr lang="en-AU" b="0" i="1" dirty="0" smtClean="0"/>
              <a:t>obligation of </a:t>
            </a:r>
            <a:r>
              <a:rPr lang="en-AU" b="0" i="1" dirty="0"/>
              <a:t>complying with and adopting the </a:t>
            </a:r>
            <a:r>
              <a:rPr lang="en-AU" b="0" i="1" dirty="0" smtClean="0"/>
              <a:t>standard. Furthermore</a:t>
            </a:r>
            <a:r>
              <a:rPr lang="en-AU" b="0" i="1" dirty="0"/>
              <a:t>, China NB wishes to state for </a:t>
            </a:r>
            <a:r>
              <a:rPr lang="en-AU" b="0" i="1" dirty="0" smtClean="0"/>
              <a:t>the record</a:t>
            </a:r>
            <a:r>
              <a:rPr lang="en-AU" b="0" dirty="0" smtClean="0"/>
              <a:t>.”</a:t>
            </a:r>
            <a:endParaRPr lang="en-AU" dirty="0" smtClean="0"/>
          </a:p>
          <a:p>
            <a:pPr lvl="1"/>
            <a:r>
              <a:rPr lang="en-AU" dirty="0" smtClean="0"/>
              <a:t>This raises various questions:</a:t>
            </a:r>
          </a:p>
          <a:p>
            <a:pPr lvl="2"/>
            <a:r>
              <a:rPr lang="en-AU" dirty="0" smtClean="0"/>
              <a:t>Is it important? Probably not given the market demand for IEEE 802 based equipment</a:t>
            </a:r>
          </a:p>
          <a:p>
            <a:pPr lvl="2"/>
            <a:r>
              <a:rPr lang="en-AU" dirty="0" smtClean="0"/>
              <a:t>Can the China NB ban IEEE/ISO/IEC standards under </a:t>
            </a:r>
            <a:r>
              <a:rPr lang="en-AU" dirty="0" smtClean="0"/>
              <a:t>WTO rules? Maybe and maybe not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1687817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pPr lvl="2"/>
            <a:r>
              <a:rPr lang="en-AU" dirty="0"/>
              <a:t>Can the China NB ban IEEE/ISO/IEC standards under WTO rules? Maybe and maybe not</a:t>
            </a:r>
            <a:endParaRPr lang="en-AU" dirty="0"/>
          </a:p>
        </p:txBody>
      </p:sp>
      <p:sp>
        <p:nvSpPr>
          <p:cNvPr id="3" name="Content Placeholder 2"/>
          <p:cNvSpPr>
            <a:spLocks noGrp="1"/>
          </p:cNvSpPr>
          <p:nvPr>
            <p:ph idx="1"/>
          </p:nvPr>
        </p:nvSpPr>
        <p:spPr/>
        <p:txBody>
          <a:bodyPr/>
          <a:lstStyle/>
          <a:p>
            <a:pPr lvl="1"/>
            <a:r>
              <a:rPr lang="en-AU" dirty="0" smtClean="0"/>
              <a:t>TBT </a:t>
            </a:r>
            <a:r>
              <a:rPr lang="en-AU" dirty="0" smtClean="0"/>
              <a:t>FAQ provides some information about use of international standards</a:t>
            </a:r>
            <a:endParaRPr lang="en-AU" dirty="0" smtClean="0"/>
          </a:p>
          <a:p>
            <a:pPr lvl="2"/>
            <a:r>
              <a:rPr lang="en-AU" i="1" dirty="0" smtClean="0"/>
              <a:t>The </a:t>
            </a:r>
            <a:r>
              <a:rPr lang="en-AU" i="1" dirty="0"/>
              <a:t>Agreement encourages Members to use existing international standards for their national regulations, or for parts of them, unless “their use would be ineffective or inappropriate” to fulfil a given policy </a:t>
            </a:r>
            <a:r>
              <a:rPr lang="en-AU" i="1" dirty="0" smtClean="0"/>
              <a:t>objective</a:t>
            </a:r>
          </a:p>
          <a:p>
            <a:pPr lvl="2"/>
            <a:r>
              <a:rPr lang="en-AU" i="1" dirty="0" smtClean="0"/>
              <a:t>This </a:t>
            </a:r>
            <a:r>
              <a:rPr lang="en-AU" i="1" dirty="0"/>
              <a:t>may be the case, for example, “because of fundamental climatic and geographical factors or fundamental technological problems” (Article 2.4</a:t>
            </a:r>
            <a:r>
              <a:rPr lang="en-AU" i="1" dirty="0" smtClean="0"/>
              <a:t>)</a:t>
            </a:r>
          </a:p>
          <a:p>
            <a:pPr lvl="2"/>
            <a:r>
              <a:rPr lang="en-AU" i="1" dirty="0" smtClean="0"/>
              <a:t>As </a:t>
            </a:r>
            <a:r>
              <a:rPr lang="en-AU" i="1" dirty="0"/>
              <a:t>explained previously, technical regulations in accordance with relevant international standards are </a:t>
            </a:r>
            <a:r>
              <a:rPr lang="en-AU" i="1" dirty="0" err="1"/>
              <a:t>rebuttably</a:t>
            </a:r>
            <a:r>
              <a:rPr lang="en-AU" i="1" dirty="0"/>
              <a:t> presumed “not to create an unnecessary obstacle to international trade</a:t>
            </a:r>
            <a:r>
              <a:rPr lang="en-AU" i="1" dirty="0" smtClean="0"/>
              <a:t>”</a:t>
            </a:r>
          </a:p>
          <a:p>
            <a:pPr lvl="2"/>
            <a:r>
              <a:rPr lang="en-AU" i="1" dirty="0" smtClean="0"/>
              <a:t>Similar </a:t>
            </a:r>
            <a:r>
              <a:rPr lang="en-AU" i="1" dirty="0"/>
              <a:t>provisions apply to conformity assessment procedures: international guides or recommendations issued by international standardizing bodies, or the relevant parts of them, are to be used for national procedures for conformity assessment unless they are “inappropriate for the Members concerned for, inter alia, such reasons as national security requirements, prevention of deceptive practices, protection of human health or safety, animal or plant life or health, or protection of the environment; fundamental climatic or other geographical factors; fundamental technological or infrastructural problems” (Article 5.4).</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15548675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AU" smtClean="0"/>
              <a:t>Can the China NB ban IEEE/ISO/IEC standards under WTO rules? Maybe and maybe not</a:t>
            </a:r>
            <a:endParaRPr lang="en-AU" dirty="0"/>
          </a:p>
        </p:txBody>
      </p:sp>
      <p:sp>
        <p:nvSpPr>
          <p:cNvPr id="3" name="Content Placeholder 2"/>
          <p:cNvSpPr>
            <a:spLocks noGrp="1"/>
          </p:cNvSpPr>
          <p:nvPr>
            <p:ph idx="1"/>
          </p:nvPr>
        </p:nvSpPr>
        <p:spPr/>
        <p:txBody>
          <a:bodyPr/>
          <a:lstStyle/>
          <a:p>
            <a:pPr lvl="1"/>
            <a:r>
              <a:rPr lang="en-AU" dirty="0" smtClean="0"/>
              <a:t>A non expert reading suggests that China could ban IEEE/ISO/IEC standards in some circumstances</a:t>
            </a:r>
          </a:p>
          <a:p>
            <a:pPr lvl="2"/>
            <a:r>
              <a:rPr lang="en-AU" dirty="0" smtClean="0"/>
              <a:t>If standard is inappropriate or ineffective …</a:t>
            </a:r>
          </a:p>
          <a:p>
            <a:pPr lvl="2"/>
            <a:r>
              <a:rPr lang="en-AU" dirty="0" smtClean="0"/>
              <a:t>… particularly if it contained fundamental technological problems</a:t>
            </a:r>
          </a:p>
          <a:p>
            <a:pPr lvl="2"/>
            <a:r>
              <a:rPr lang="en-AU" dirty="0" smtClean="0"/>
              <a:t>… or was contrary to national security requirements</a:t>
            </a:r>
          </a:p>
          <a:p>
            <a:pPr lvl="1"/>
            <a:r>
              <a:rPr lang="en-AU" dirty="0" smtClean="0"/>
              <a:t>However a ban on </a:t>
            </a:r>
            <a:r>
              <a:rPr lang="en-AU" dirty="0"/>
              <a:t>IEEE/ISO/IEC standards</a:t>
            </a:r>
            <a:r>
              <a:rPr lang="en-AU" dirty="0" smtClean="0"/>
              <a:t> might be difficult to justify</a:t>
            </a:r>
          </a:p>
          <a:p>
            <a:pPr lvl="2"/>
            <a:r>
              <a:rPr lang="en-AU" dirty="0" smtClean="0"/>
              <a:t>Any requirement to use a non international standard is automatically an unnecessary obstacle to international trade … and would need to be justified</a:t>
            </a:r>
          </a:p>
          <a:p>
            <a:pPr lvl="2"/>
            <a:r>
              <a:rPr lang="en-AU" dirty="0" smtClean="0"/>
              <a:t>The China NB has not provided any substantive reasons related to fundamental technological problems or  security requirements in the ISO/IEC/IEEE standards</a:t>
            </a:r>
          </a:p>
          <a:p>
            <a:pPr lvl="2"/>
            <a:r>
              <a:rPr lang="en-AU" dirty="0" smtClean="0"/>
              <a:t>Indeed most other NBs seem to disagree with the China NB</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32</a:t>
            </a:fld>
            <a:endParaRPr lang="en-US"/>
          </a:p>
        </p:txBody>
      </p:sp>
    </p:spTree>
    <p:extLst>
      <p:ext uri="{BB962C8B-B14F-4D97-AF65-F5344CB8AC3E}">
        <p14:creationId xmlns:p14="http://schemas.microsoft.com/office/powerpoint/2010/main" val="2340470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SC will discuss </a:t>
            </a:r>
            <a:r>
              <a:rPr lang="en-AU" dirty="0" smtClean="0"/>
              <a:t>next </a:t>
            </a:r>
            <a:r>
              <a:rPr lang="en-AU" dirty="0" smtClean="0"/>
              <a:t>steps for processing the FDIS comments on </a:t>
            </a:r>
            <a:r>
              <a:rPr lang="en-AU" dirty="0" smtClean="0"/>
              <a:t>802.1AS/AR/AB</a:t>
            </a:r>
            <a:endParaRPr lang="en-AU" dirty="0"/>
          </a:p>
        </p:txBody>
      </p:sp>
      <p:sp>
        <p:nvSpPr>
          <p:cNvPr id="3" name="Content Placeholder 2"/>
          <p:cNvSpPr>
            <a:spLocks noGrp="1"/>
          </p:cNvSpPr>
          <p:nvPr>
            <p:ph idx="1"/>
          </p:nvPr>
        </p:nvSpPr>
        <p:spPr/>
        <p:txBody>
          <a:bodyPr/>
          <a:lstStyle/>
          <a:p>
            <a:pPr lvl="1"/>
            <a:r>
              <a:rPr lang="en-AU" dirty="0" smtClean="0"/>
              <a:t>It is suggested that the 802.1 WG take responsibility for generating responses</a:t>
            </a:r>
          </a:p>
          <a:p>
            <a:pPr lvl="2"/>
            <a:r>
              <a:rPr lang="en-AU" dirty="0" smtClean="0"/>
              <a:t>Who? &lt;-this is important</a:t>
            </a:r>
          </a:p>
          <a:p>
            <a:pPr lvl="1"/>
            <a:r>
              <a:rPr lang="en-AU" dirty="0" smtClean="0"/>
              <a:t>Possible actions this week</a:t>
            </a:r>
          </a:p>
          <a:p>
            <a:pPr lvl="2"/>
            <a:r>
              <a:rPr lang="en-AU" dirty="0" smtClean="0"/>
              <a:t>Generate liaison to SC6 noting comments from China and Switzerland, thanking them and committing to process the comments according the agreed process</a:t>
            </a:r>
          </a:p>
          <a:p>
            <a:pPr lvl="2"/>
            <a:r>
              <a:rPr lang="en-AU" dirty="0" smtClean="0"/>
              <a:t>Inform SC6 of a possible timetable for comment resolution</a:t>
            </a:r>
          </a:p>
          <a:p>
            <a:pPr lvl="1"/>
            <a:r>
              <a:rPr lang="en-AU" dirty="0"/>
              <a:t>Possible actions </a:t>
            </a:r>
            <a:r>
              <a:rPr lang="en-AU" dirty="0" smtClean="0"/>
              <a:t>for later</a:t>
            </a:r>
          </a:p>
          <a:p>
            <a:pPr lvl="2"/>
            <a:r>
              <a:rPr lang="en-AU" dirty="0" smtClean="0"/>
              <a:t>Process comments</a:t>
            </a:r>
          </a:p>
          <a:p>
            <a:pPr lvl="2"/>
            <a:r>
              <a:rPr lang="en-AU" dirty="0" smtClean="0"/>
              <a:t>Liaise responses to SC6</a:t>
            </a:r>
          </a:p>
          <a:p>
            <a:pPr lvl="1"/>
            <a:r>
              <a:rPr lang="en-AU" dirty="0" smtClean="0"/>
              <a:t>Any objections?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33</a:t>
            </a:fld>
            <a:endParaRPr lang="en-US"/>
          </a:p>
        </p:txBody>
      </p:sp>
    </p:spTree>
    <p:extLst>
      <p:ext uri="{BB962C8B-B14F-4D97-AF65-F5344CB8AC3E}">
        <p14:creationId xmlns:p14="http://schemas.microsoft.com/office/powerpoint/2010/main" val="695090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number of security presentation have been considered by SC6</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25916669"/>
              </p:ext>
            </p:extLst>
          </p:nvPr>
        </p:nvGraphicFramePr>
        <p:xfrm>
          <a:off x="685800" y="1981200"/>
          <a:ext cx="7772400" cy="3718560"/>
        </p:xfrm>
        <a:graphic>
          <a:graphicData uri="http://schemas.openxmlformats.org/drawingml/2006/table">
            <a:tbl>
              <a:tblPr firstRow="1" bandRow="1">
                <a:tableStyleId>{5C22544A-7EE6-4342-B048-85BDC9FD1C3A}</a:tableStyleId>
              </a:tblPr>
              <a:tblGrid>
                <a:gridCol w="1143000"/>
                <a:gridCol w="1524000"/>
                <a:gridCol w="1676400"/>
                <a:gridCol w="1447800"/>
                <a:gridCol w="1981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TEPA-AC</a:t>
                      </a:r>
                      <a:endParaRPr lang="en-AU" sz="1600" dirty="0"/>
                    </a:p>
                  </a:txBody>
                  <a:tcPr/>
                </a:tc>
                <a:tc>
                  <a:txBody>
                    <a:bodyPr/>
                    <a:lstStyle/>
                    <a:p>
                      <a:r>
                        <a:rPr lang="en-AU" sz="1600" dirty="0" smtClean="0"/>
                        <a:t>Subset</a:t>
                      </a:r>
                      <a:r>
                        <a:rPr lang="en-AU" sz="1600" baseline="0" dirty="0" smtClean="0"/>
                        <a:t> of </a:t>
                      </a:r>
                      <a:r>
                        <a:rPr lang="en-AU" sz="1600" dirty="0" smtClean="0"/>
                        <a:t> 802.1X</a:t>
                      </a:r>
                      <a:endParaRPr lang="en-AU" sz="1600" dirty="0"/>
                    </a:p>
                  </a:txBody>
                  <a:tcPr/>
                </a:tc>
                <a:tc>
                  <a:txBody>
                    <a:bodyPr/>
                    <a:lstStyle/>
                    <a:p>
                      <a:r>
                        <a:rPr lang="en-AU" sz="1600" dirty="0" smtClean="0"/>
                        <a:t>Yes (can we get a translation?)</a:t>
                      </a:r>
                      <a:endParaRPr lang="en-AU" sz="1600" dirty="0"/>
                    </a:p>
                  </a:txBody>
                  <a:tcPr/>
                </a:tc>
                <a:tc>
                  <a:txBody>
                    <a:bodyPr/>
                    <a:lstStyle/>
                    <a:p>
                      <a:r>
                        <a:rPr lang="en-AU" sz="1600" dirty="0" smtClean="0"/>
                        <a:t>Not yet</a:t>
                      </a:r>
                      <a:endParaRPr lang="en-AU" sz="1600" dirty="0"/>
                    </a:p>
                  </a:txBody>
                  <a:tcPr/>
                </a:tc>
                <a:tc>
                  <a:txBody>
                    <a:bodyPr/>
                    <a:lstStyle/>
                    <a:p>
                      <a:r>
                        <a:rPr lang="en-AU" sz="1600" dirty="0" smtClean="0"/>
                        <a:t>Not known</a:t>
                      </a:r>
                      <a:r>
                        <a:rPr lang="en-AU" sz="1600" baseline="0" dirty="0" smtClean="0"/>
                        <a:t> </a:t>
                      </a:r>
                      <a:endParaRPr lang="en-AU" sz="1600" dirty="0"/>
                    </a:p>
                  </a:txBody>
                  <a:tcPr/>
                </a:tc>
              </a:tr>
              <a:tr h="370840">
                <a:tc>
                  <a:txBody>
                    <a:bodyPr/>
                    <a:lstStyle/>
                    <a:p>
                      <a:r>
                        <a:rPr lang="en-AU" sz="1600" dirty="0" err="1" smtClean="0"/>
                        <a:t>TLSec</a:t>
                      </a:r>
                      <a:endParaRPr lang="en-AU" sz="1600" dirty="0"/>
                    </a:p>
                  </a:txBody>
                  <a:tcPr/>
                </a:tc>
                <a:tc>
                  <a:txBody>
                    <a:bodyPr/>
                    <a:lstStyle/>
                    <a:p>
                      <a:r>
                        <a:rPr lang="en-AU" sz="1600" dirty="0" smtClean="0"/>
                        <a:t>Subset</a:t>
                      </a:r>
                      <a:r>
                        <a:rPr lang="en-AU" sz="1600" baseline="0" dirty="0" smtClean="0"/>
                        <a:t> of </a:t>
                      </a:r>
                      <a:r>
                        <a:rPr lang="en-AU" sz="1600" dirty="0" smtClean="0"/>
                        <a:t>802.1AE</a:t>
                      </a:r>
                      <a:endParaRPr lang="en-AU" sz="1600" dirty="0"/>
                    </a:p>
                  </a:txBody>
                  <a:tcPr/>
                </a:tc>
                <a:tc>
                  <a:txBody>
                    <a:bodyPr/>
                    <a:lstStyle/>
                    <a:p>
                      <a:r>
                        <a:rPr lang="en-AU" sz="1600" dirty="0" smtClean="0"/>
                        <a:t>Not</a:t>
                      </a:r>
                      <a:r>
                        <a:rPr lang="en-AU" sz="1600" baseline="0" dirty="0" smtClean="0"/>
                        <a:t> yet</a:t>
                      </a:r>
                      <a:r>
                        <a:rPr lang="en-AU" sz="1600" dirty="0" smtClean="0"/>
                        <a:t>;</a:t>
                      </a:r>
                      <a:r>
                        <a:rPr lang="en-AU" sz="1600" baseline="0" dirty="0" smtClean="0"/>
                        <a:t> BWIPS driving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txBody>
                  <a:tcPr/>
                </a:tc>
                <a:tc>
                  <a:txBody>
                    <a:bodyPr/>
                    <a:lstStyle/>
                    <a:p>
                      <a:r>
                        <a:rPr lang="en-AU" sz="1600" dirty="0" smtClean="0"/>
                        <a:t>Yes,</a:t>
                      </a:r>
                      <a:r>
                        <a:rPr lang="en-AU" sz="1600" baseline="0" dirty="0" smtClean="0"/>
                        <a:t> in lab</a:t>
                      </a:r>
                      <a:endParaRPr lang="en-AU" sz="1600" dirty="0"/>
                    </a:p>
                  </a:txBody>
                  <a:tcPr/>
                </a:tc>
              </a:tr>
              <a:tr h="370840">
                <a:tc>
                  <a:txBody>
                    <a:bodyPr/>
                    <a:lstStyle/>
                    <a:p>
                      <a:r>
                        <a:rPr lang="en-AU" sz="1600" dirty="0" smtClean="0"/>
                        <a:t>TAAA</a:t>
                      </a:r>
                      <a:endParaRPr lang="en-AU" sz="1600" dirty="0"/>
                    </a:p>
                  </a:txBody>
                  <a:tcPr/>
                </a:tc>
                <a:tc>
                  <a:txBody>
                    <a:bodyPr/>
                    <a:lstStyle/>
                    <a:p>
                      <a:r>
                        <a:rPr lang="en-AU" sz="1600" dirty="0" smtClean="0"/>
                        <a:t>802.16</a:t>
                      </a:r>
                      <a:r>
                        <a:rPr lang="en-AU" sz="1600" baseline="0" dirty="0" smtClean="0"/>
                        <a:t> security</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p>
                      <a:endParaRPr lang="en-AU" sz="1600" dirty="0"/>
                    </a:p>
                  </a:txBody>
                  <a:tcPr/>
                </a:tc>
                <a:tc>
                  <a:txBody>
                    <a:bodyPr/>
                    <a:lstStyle/>
                    <a:p>
                      <a:r>
                        <a:rPr lang="en-AU" sz="1600" dirty="0" smtClean="0"/>
                        <a:t>Yes, in lab</a:t>
                      </a:r>
                      <a:endParaRPr lang="en-AU" sz="1600" dirty="0"/>
                    </a:p>
                  </a:txBody>
                  <a:tcPr/>
                </a:tc>
              </a:tr>
              <a:tr h="370840">
                <a:tc>
                  <a:txBody>
                    <a:bodyPr/>
                    <a:lstStyle/>
                    <a:p>
                      <a:r>
                        <a:rPr lang="en-AU" sz="1600" dirty="0" smtClean="0"/>
                        <a:t>WAPI</a:t>
                      </a:r>
                      <a:endParaRPr lang="en-AU" sz="1600" dirty="0"/>
                    </a:p>
                  </a:txBody>
                  <a:tcPr/>
                </a:tc>
                <a:tc>
                  <a:txBody>
                    <a:bodyPr/>
                    <a:lstStyle/>
                    <a:p>
                      <a:r>
                        <a:rPr lang="en-AU" sz="1600" dirty="0" smtClean="0"/>
                        <a:t>Subset</a:t>
                      </a:r>
                      <a:r>
                        <a:rPr lang="en-AU" sz="1600" baseline="0" dirty="0" smtClean="0"/>
                        <a:t> of </a:t>
                      </a:r>
                      <a:r>
                        <a:rPr lang="en-AU" sz="1600" dirty="0" smtClean="0"/>
                        <a:t>802.11i based security</a:t>
                      </a:r>
                      <a:endParaRPr lang="en-AU" sz="1600" dirty="0"/>
                    </a:p>
                  </a:txBody>
                  <a:tcPr/>
                </a:tc>
                <a:tc>
                  <a:txBody>
                    <a:bodyPr/>
                    <a:lstStyle/>
                    <a:p>
                      <a:r>
                        <a:rPr lang="en-AU" sz="1600" dirty="0" smtClean="0"/>
                        <a:t>Yes</a:t>
                      </a:r>
                      <a:endParaRPr lang="en-AU" sz="1600" dirty="0"/>
                    </a:p>
                  </a:txBody>
                  <a:tcPr/>
                </a:tc>
                <a:tc>
                  <a:txBody>
                    <a:bodyPr/>
                    <a:lstStyle/>
                    <a:p>
                      <a:r>
                        <a:rPr lang="en-AU" sz="1600" dirty="0" smtClean="0"/>
                        <a:t>Yes, passed,</a:t>
                      </a:r>
                      <a:r>
                        <a:rPr lang="en-AU" sz="1600" baseline="0" dirty="0" smtClean="0"/>
                        <a:t> </a:t>
                      </a:r>
                      <a:r>
                        <a:rPr lang="en-AU" sz="1600" dirty="0" smtClean="0"/>
                        <a:t>but withdrawn</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Yes, required in handsets</a:t>
                      </a:r>
                      <a:r>
                        <a:rPr lang="en-AU" sz="1600" baseline="0" dirty="0" smtClean="0"/>
                        <a:t> &amp; SP APs </a:t>
                      </a:r>
                      <a:r>
                        <a:rPr lang="en-AU" sz="1600" dirty="0" smtClean="0"/>
                        <a:t>but rarely used</a:t>
                      </a:r>
                    </a:p>
                  </a:txBody>
                  <a:tcPr/>
                </a:tc>
              </a:tr>
              <a:tr h="370840">
                <a:tc>
                  <a:txBody>
                    <a:bodyPr/>
                    <a:lstStyle/>
                    <a:p>
                      <a:r>
                        <a:rPr lang="en-AU" sz="1600" dirty="0" err="1" smtClean="0"/>
                        <a:t>TISec</a:t>
                      </a:r>
                      <a:endParaRPr lang="en-AU" sz="1600" dirty="0"/>
                    </a:p>
                  </a:txBody>
                  <a:tcPr/>
                </a:tc>
                <a:tc>
                  <a:txBody>
                    <a:bodyPr/>
                    <a:lstStyle/>
                    <a:p>
                      <a:r>
                        <a:rPr lang="en-AU" sz="1600" dirty="0" smtClean="0"/>
                        <a:t>Subset/copy of </a:t>
                      </a:r>
                      <a:r>
                        <a:rPr lang="en-AU" sz="1600" dirty="0" err="1" smtClean="0"/>
                        <a:t>IPSec</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endParaRPr lang="en-AU" sz="1600" baseline="0" dirty="0" smtClean="0"/>
                    </a:p>
                    <a:p>
                      <a:endParaRPr lang="en-AU" sz="1600" dirty="0"/>
                    </a:p>
                  </a:txBody>
                  <a:tcPr/>
                </a:tc>
                <a:tc>
                  <a:txBody>
                    <a:bodyPr/>
                    <a:lstStyle/>
                    <a:p>
                      <a:r>
                        <a:rPr lang="en-AU" sz="1600" dirty="0" smtClean="0"/>
                        <a:t>Not yet</a:t>
                      </a:r>
                      <a:br>
                        <a:rPr lang="en-AU" sz="1600" dirty="0" smtClean="0"/>
                      </a:br>
                      <a:r>
                        <a:rPr lang="en-AU" sz="1600" dirty="0" smtClean="0"/>
                        <a:t>(in WG7)</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r>
                        <a:rPr lang="en-AU" sz="1600" baseline="0" dirty="0" smtClean="0"/>
                        <a:t> </a:t>
                      </a: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34</a:t>
            </a:fld>
            <a:endParaRPr lang="en-US"/>
          </a:p>
        </p:txBody>
      </p:sp>
    </p:spTree>
    <p:extLst>
      <p:ext uri="{BB962C8B-B14F-4D97-AF65-F5344CB8AC3E}">
        <p14:creationId xmlns:p14="http://schemas.microsoft.com/office/powerpoint/2010/main" val="2946304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meeting was </a:t>
            </a:r>
            <a:r>
              <a:rPr lang="en-AU" dirty="0" smtClean="0"/>
              <a:t>held in Aug 2013 between </a:t>
            </a:r>
            <a:r>
              <a:rPr lang="en-AU" dirty="0" smtClean="0"/>
              <a:t>the IEEE 802.1/11 and Swiss NB security experts </a:t>
            </a:r>
            <a:r>
              <a:rPr lang="en-AU" dirty="0" err="1" smtClean="0"/>
              <a:t>wrt</a:t>
            </a:r>
            <a:r>
              <a:rPr lang="en-AU" dirty="0" smtClean="0"/>
              <a:t> TEPA</a:t>
            </a:r>
            <a:endParaRPr lang="en-AU" dirty="0"/>
          </a:p>
        </p:txBody>
      </p:sp>
      <p:sp>
        <p:nvSpPr>
          <p:cNvPr id="3" name="Content Placeholder 2"/>
          <p:cNvSpPr>
            <a:spLocks noGrp="1"/>
          </p:cNvSpPr>
          <p:nvPr>
            <p:ph idx="1"/>
          </p:nvPr>
        </p:nvSpPr>
        <p:spPr/>
        <p:txBody>
          <a:bodyPr/>
          <a:lstStyle/>
          <a:p>
            <a:pPr lvl="1"/>
            <a:r>
              <a:rPr lang="en-US" dirty="0" smtClean="0"/>
              <a:t>The Swiss NB has provided </a:t>
            </a:r>
            <a:r>
              <a:rPr lang="en-US" dirty="0" smtClean="0"/>
              <a:t>a </a:t>
            </a:r>
            <a:r>
              <a:rPr lang="en-US" dirty="0" smtClean="0"/>
              <a:t>significant number of comments </a:t>
            </a:r>
            <a:r>
              <a:rPr lang="en-US" dirty="0" smtClean="0"/>
              <a:t>on various </a:t>
            </a:r>
            <a:r>
              <a:rPr lang="en-US" dirty="0" smtClean="0"/>
              <a:t>IEEE 802 </a:t>
            </a:r>
            <a:r>
              <a:rPr lang="en-US" dirty="0" smtClean="0"/>
              <a:t>standards over the last few years</a:t>
            </a:r>
          </a:p>
          <a:p>
            <a:pPr lvl="1"/>
            <a:r>
              <a:rPr lang="en-US" dirty="0" smtClean="0"/>
              <a:t>In particular </a:t>
            </a:r>
            <a:r>
              <a:rPr lang="en-US" dirty="0"/>
              <a:t>t</a:t>
            </a:r>
            <a:r>
              <a:rPr lang="en-US" dirty="0" smtClean="0"/>
              <a:t>he Swiss </a:t>
            </a:r>
            <a:r>
              <a:rPr lang="en-US" dirty="0"/>
              <a:t>NB (mostly </a:t>
            </a:r>
            <a:r>
              <a:rPr lang="en-US" dirty="0" smtClean="0"/>
              <a:t>H</a:t>
            </a:r>
            <a:r>
              <a:rPr lang="en-AU" dirty="0" err="1" smtClean="0"/>
              <a:t>ans</a:t>
            </a:r>
            <a:r>
              <a:rPr lang="en-AU" dirty="0" smtClean="0"/>
              <a:t>-Rudolf Thomann) </a:t>
            </a:r>
            <a:r>
              <a:rPr lang="en-US" dirty="0" smtClean="0"/>
              <a:t> </a:t>
            </a:r>
            <a:r>
              <a:rPr lang="en-US" dirty="0" smtClean="0"/>
              <a:t>has had a strong interest in the TEPA based proposals in SC6 from the China NB</a:t>
            </a:r>
          </a:p>
          <a:p>
            <a:pPr lvl="1"/>
            <a:r>
              <a:rPr lang="en-US" dirty="0" smtClean="0"/>
              <a:t>This </a:t>
            </a:r>
            <a:r>
              <a:rPr lang="en-US" dirty="0" smtClean="0"/>
              <a:t>interest has </a:t>
            </a:r>
            <a:r>
              <a:rPr lang="en-US" dirty="0" smtClean="0"/>
              <a:t>led to significant and important discussions related to the “state of the art” in 802 security </a:t>
            </a:r>
            <a:r>
              <a:rPr lang="en-US" dirty="0" smtClean="0"/>
              <a:t>standards</a:t>
            </a:r>
          </a:p>
          <a:p>
            <a:pPr lvl="1"/>
            <a:r>
              <a:rPr lang="en-AU" dirty="0" smtClean="0"/>
              <a:t>Hans-Rudolf </a:t>
            </a:r>
            <a:r>
              <a:rPr lang="en-AU" dirty="0"/>
              <a:t>Thomann </a:t>
            </a:r>
            <a:r>
              <a:rPr lang="en-AU" dirty="0" smtClean="0"/>
              <a:t>arranged to expand </a:t>
            </a:r>
            <a:r>
              <a:rPr lang="en-AU" dirty="0" smtClean="0"/>
              <a:t>discussions with the Swiss NB to other individuals</a:t>
            </a:r>
          </a:p>
          <a:p>
            <a:pPr lvl="2"/>
            <a:r>
              <a:rPr lang="en-US" dirty="0" smtClean="0"/>
              <a:t>Josef </a:t>
            </a:r>
            <a:r>
              <a:rPr lang="en-US" dirty="0" err="1"/>
              <a:t>Schmid</a:t>
            </a:r>
            <a:r>
              <a:rPr lang="en-US" dirty="0"/>
              <a:t> </a:t>
            </a:r>
            <a:r>
              <a:rPr lang="en-US" dirty="0" smtClean="0"/>
              <a:t>was included as </a:t>
            </a:r>
            <a:r>
              <a:rPr lang="en-US" dirty="0" smtClean="0"/>
              <a:t>another Swiss security expert</a:t>
            </a:r>
          </a:p>
          <a:p>
            <a:pPr lvl="1"/>
            <a:r>
              <a:rPr lang="en-US" dirty="0" smtClean="0"/>
              <a:t>It was agreed in Geneva that a meeting should be set up between 802.1 and 802.11 security experts and the Swiss NB security experts</a:t>
            </a:r>
          </a:p>
          <a:p>
            <a:pPr lvl="2"/>
            <a:r>
              <a:rPr lang="en-US" dirty="0" smtClean="0"/>
              <a:t>The first of a </a:t>
            </a:r>
            <a:r>
              <a:rPr lang="en-US" dirty="0" smtClean="0"/>
              <a:t>possible </a:t>
            </a:r>
            <a:r>
              <a:rPr lang="en-US" dirty="0" smtClean="0"/>
              <a:t>series </a:t>
            </a:r>
            <a:r>
              <a:rPr lang="en-US" dirty="0" smtClean="0"/>
              <a:t>of meetings  took place on 27</a:t>
            </a:r>
            <a:r>
              <a:rPr lang="en-US" dirty="0" smtClean="0">
                <a:solidFill>
                  <a:srgbClr val="FF0000"/>
                </a:solidFill>
              </a:rPr>
              <a:t> </a:t>
            </a:r>
            <a:r>
              <a:rPr lang="en-US" dirty="0" smtClean="0"/>
              <a:t>August 2013</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36228298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Dan Harkins provided a summary of the </a:t>
            </a:r>
            <a:r>
              <a:rPr lang="en-AU" dirty="0" smtClean="0"/>
              <a:t>August meeting </a:t>
            </a:r>
            <a:r>
              <a:rPr lang="en-AU" dirty="0" smtClean="0"/>
              <a:t>between IEEE 802 &amp; Swiss NB reps</a:t>
            </a:r>
            <a:endParaRPr lang="en-AU" dirty="0"/>
          </a:p>
        </p:txBody>
      </p:sp>
      <p:sp>
        <p:nvSpPr>
          <p:cNvPr id="3" name="Content Placeholder 2"/>
          <p:cNvSpPr>
            <a:spLocks noGrp="1"/>
          </p:cNvSpPr>
          <p:nvPr>
            <p:ph idx="1"/>
          </p:nvPr>
        </p:nvSpPr>
        <p:spPr/>
        <p:txBody>
          <a:bodyPr/>
          <a:lstStyle/>
          <a:p>
            <a:pPr lvl="1"/>
            <a:r>
              <a:rPr lang="en-AU" dirty="0" smtClean="0"/>
              <a:t>Meeting participants were</a:t>
            </a:r>
          </a:p>
          <a:p>
            <a:pPr lvl="2"/>
            <a:r>
              <a:rPr lang="en-US" dirty="0" smtClean="0"/>
              <a:t>IEEE 802</a:t>
            </a:r>
          </a:p>
          <a:p>
            <a:pPr lvl="3"/>
            <a:r>
              <a:rPr lang="en-US" dirty="0" smtClean="0"/>
              <a:t>Bruce </a:t>
            </a:r>
            <a:r>
              <a:rPr lang="en-US" dirty="0"/>
              <a:t>Kraemer (</a:t>
            </a:r>
            <a:r>
              <a:rPr lang="en-US" dirty="0" smtClean="0"/>
              <a:t>Marvell), </a:t>
            </a:r>
            <a:r>
              <a:rPr lang="en-US" dirty="0"/>
              <a:t>Karen Randall (Randall Consulting</a:t>
            </a:r>
            <a:r>
              <a:rPr lang="en-US" dirty="0" smtClean="0"/>
              <a:t>), </a:t>
            </a:r>
            <a:r>
              <a:rPr lang="en-US" dirty="0"/>
              <a:t>Jodi </a:t>
            </a:r>
            <a:r>
              <a:rPr lang="en-US" dirty="0" err="1"/>
              <a:t>Haasz</a:t>
            </a:r>
            <a:r>
              <a:rPr lang="en-US" dirty="0"/>
              <a:t> (IEEE), Mick Seaman, </a:t>
            </a:r>
            <a:r>
              <a:rPr lang="en-US" dirty="0" smtClean="0"/>
              <a:t>Dan </a:t>
            </a:r>
            <a:r>
              <a:rPr lang="en-US" dirty="0"/>
              <a:t>Harkins (Aruba Networks), Brian Weis (Cisco), Peter Yee (AKAYLA)</a:t>
            </a:r>
          </a:p>
          <a:p>
            <a:pPr lvl="2"/>
            <a:r>
              <a:rPr lang="en-US" dirty="0" smtClean="0"/>
              <a:t>Swiss NB</a:t>
            </a:r>
          </a:p>
          <a:p>
            <a:pPr lvl="3"/>
            <a:r>
              <a:rPr lang="en-US" dirty="0" smtClean="0"/>
              <a:t>Hans-Rudolf </a:t>
            </a:r>
            <a:r>
              <a:rPr lang="en-US" dirty="0"/>
              <a:t>Thomann (Thomann </a:t>
            </a:r>
            <a:r>
              <a:rPr lang="en-US" dirty="0" smtClean="0"/>
              <a:t>Consulting), </a:t>
            </a:r>
            <a:r>
              <a:rPr lang="en-US" dirty="0"/>
              <a:t>Josef </a:t>
            </a:r>
            <a:r>
              <a:rPr lang="en-US" dirty="0" err="1"/>
              <a:t>Schmid</a:t>
            </a:r>
            <a:r>
              <a:rPr lang="en-US" dirty="0"/>
              <a:t> (FITSU), </a:t>
            </a:r>
            <a:endParaRPr lang="en-US" dirty="0" smtClean="0"/>
          </a:p>
          <a:p>
            <a:pPr lvl="1"/>
            <a:r>
              <a:rPr lang="en-AU" dirty="0" smtClean="0"/>
              <a:t>Dan provided a meeting summary in Nanjing (from minutes)</a:t>
            </a:r>
          </a:p>
          <a:p>
            <a:pPr lvl="2"/>
            <a:r>
              <a:rPr lang="en-GB" i="1" dirty="0"/>
              <a:t>Dan Harkins' interpretation of that teleconference is that the Swiss NB has gone backwards in their understanding of what 802.1X entities and </a:t>
            </a:r>
            <a:r>
              <a:rPr lang="en-GB" i="1" dirty="0" err="1"/>
              <a:t>TePA</a:t>
            </a:r>
            <a:r>
              <a:rPr lang="en-GB" i="1" dirty="0"/>
              <a:t> entities do in order to perform authentication.</a:t>
            </a:r>
            <a:endParaRPr lang="en-AU" i="1" dirty="0"/>
          </a:p>
          <a:p>
            <a:pPr lvl="2"/>
            <a:r>
              <a:rPr lang="en-GB" i="1" dirty="0"/>
              <a:t>Thomann has been concentrating on the number of entities involved instead of the functionality of those entities.</a:t>
            </a:r>
            <a:endParaRPr lang="en-AU" i="1" dirty="0"/>
          </a:p>
          <a:p>
            <a:pPr lvl="2"/>
            <a:r>
              <a:rPr lang="en-GB" i="1" dirty="0"/>
              <a:t>Thomann says that he will put together a presentation of how he feels that </a:t>
            </a:r>
            <a:r>
              <a:rPr lang="en-GB" i="1" dirty="0" err="1"/>
              <a:t>TePA</a:t>
            </a:r>
            <a:r>
              <a:rPr lang="en-GB" i="1" dirty="0"/>
              <a:t> certificate processing is performed in order to help improve mutual understanding.  Dan will produce a similar presentation around 802.1X</a:t>
            </a:r>
            <a:r>
              <a:rPr lang="en-GB"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2612007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Dan Harkins provided a summary of the </a:t>
            </a:r>
            <a:r>
              <a:rPr lang="en-AU" dirty="0"/>
              <a:t>August meeting </a:t>
            </a:r>
            <a:r>
              <a:rPr lang="en-AU" dirty="0"/>
              <a:t>between IEEE 802 &amp; Swiss NB reps</a:t>
            </a:r>
          </a:p>
        </p:txBody>
      </p:sp>
      <p:sp>
        <p:nvSpPr>
          <p:cNvPr id="3" name="Content Placeholder 2"/>
          <p:cNvSpPr>
            <a:spLocks noGrp="1"/>
          </p:cNvSpPr>
          <p:nvPr>
            <p:ph idx="1"/>
          </p:nvPr>
        </p:nvSpPr>
        <p:spPr/>
        <p:txBody>
          <a:bodyPr/>
          <a:lstStyle/>
          <a:p>
            <a:pPr lvl="1"/>
            <a:r>
              <a:rPr lang="en-AU" dirty="0"/>
              <a:t>Dan provided a meeting summary in Nanjing (from </a:t>
            </a:r>
            <a:r>
              <a:rPr lang="en-AU" dirty="0" smtClean="0"/>
              <a:t>minutes) (continued)</a:t>
            </a:r>
          </a:p>
          <a:p>
            <a:pPr lvl="2"/>
            <a:r>
              <a:rPr lang="en-GB" i="1" dirty="0" smtClean="0"/>
              <a:t>Once </a:t>
            </a:r>
            <a:r>
              <a:rPr lang="en-GB" i="1" dirty="0"/>
              <a:t>these two stories are put straight, it should be possible to return to the Swiss presentation from the Seoul JTC1 meeting and clarify the points it attempted to make.  </a:t>
            </a:r>
            <a:endParaRPr lang="en-AU" i="1" dirty="0"/>
          </a:p>
          <a:p>
            <a:pPr lvl="2"/>
            <a:r>
              <a:rPr lang="en-GB" i="1" dirty="0"/>
              <a:t>Bruce Kraemer expressed concern that this dialog is dragging on and that we will end up going into the Ottawa meeting (February 2014) of the JTC1 SC6/WG1 with the same distance between the parties.</a:t>
            </a:r>
            <a:endParaRPr lang="en-AU" i="1" dirty="0"/>
          </a:p>
          <a:p>
            <a:pPr lvl="2"/>
            <a:r>
              <a:rPr lang="en-GB" i="1" dirty="0"/>
              <a:t>Josef </a:t>
            </a:r>
            <a:r>
              <a:rPr lang="en-GB" i="1" dirty="0" err="1"/>
              <a:t>Schmid</a:t>
            </a:r>
            <a:r>
              <a:rPr lang="en-GB" i="1" dirty="0"/>
              <a:t> has indicated that the Swiss government has been following the progress of </a:t>
            </a:r>
            <a:r>
              <a:rPr lang="en-GB" i="1" dirty="0" err="1"/>
              <a:t>TePA</a:t>
            </a:r>
            <a:r>
              <a:rPr lang="en-GB" i="1" dirty="0"/>
              <a:t> in JTC1, although he has not been able to articulate the reason for the particular interest.</a:t>
            </a:r>
            <a:endParaRPr lang="en-AU" i="1" dirty="0"/>
          </a:p>
          <a:p>
            <a:pPr lvl="2"/>
            <a:r>
              <a:rPr lang="en-GB" i="1" dirty="0"/>
              <a:t>Another discussion between the IEEE delegation and the Swiss NB representative would be highly useful before the Ottawa meeting</a:t>
            </a:r>
            <a:endParaRPr lang="en-AU" i="1" dirty="0"/>
          </a:p>
          <a:p>
            <a:pPr lvl="2"/>
            <a:r>
              <a:rPr lang="en-GB" i="1" dirty="0"/>
              <a:t>The timing for this meeting will be dependent on when </a:t>
            </a:r>
            <a:r>
              <a:rPr lang="en-GB" i="1" dirty="0" err="1"/>
              <a:t>Thomann's</a:t>
            </a:r>
            <a:r>
              <a:rPr lang="en-GB" i="1" dirty="0"/>
              <a:t> and Harkins' documents are available.</a:t>
            </a:r>
            <a:endParaRPr lang="en-AU" i="1"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2930696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has been no further meeting between IEEE 802 and the Swiss NB about </a:t>
            </a:r>
            <a:r>
              <a:rPr lang="en-AU" dirty="0"/>
              <a:t>TEPA after August </a:t>
            </a:r>
            <a:endParaRPr lang="en-AU" dirty="0"/>
          </a:p>
        </p:txBody>
      </p:sp>
      <p:sp>
        <p:nvSpPr>
          <p:cNvPr id="3" name="Content Placeholder 2"/>
          <p:cNvSpPr>
            <a:spLocks noGrp="1"/>
          </p:cNvSpPr>
          <p:nvPr>
            <p:ph idx="1"/>
          </p:nvPr>
        </p:nvSpPr>
        <p:spPr>
          <a:xfrm>
            <a:off x="685800" y="1752600"/>
            <a:ext cx="7772400" cy="4114800"/>
          </a:xfrm>
        </p:spPr>
        <p:txBody>
          <a:bodyPr/>
          <a:lstStyle/>
          <a:p>
            <a:pPr lvl="1"/>
            <a:r>
              <a:rPr lang="en-AU" dirty="0" smtClean="0"/>
              <a:t>It was intended that further meetings be held </a:t>
            </a:r>
            <a:r>
              <a:rPr lang="en-AU" dirty="0"/>
              <a:t>after August </a:t>
            </a:r>
            <a:r>
              <a:rPr lang="en-AU" dirty="0" smtClean="0"/>
              <a:t>once </a:t>
            </a:r>
            <a:r>
              <a:rPr lang="en-AU" dirty="0" smtClean="0"/>
              <a:t>Dan </a:t>
            </a:r>
            <a:r>
              <a:rPr lang="en-AU" dirty="0" smtClean="0"/>
              <a:t>Harkins and Hans Rudolf </a:t>
            </a:r>
            <a:r>
              <a:rPr lang="en-AU" dirty="0" smtClean="0"/>
              <a:t>Thomann </a:t>
            </a:r>
            <a:r>
              <a:rPr lang="en-AU" dirty="0" smtClean="0"/>
              <a:t>completed their “homework”</a:t>
            </a:r>
          </a:p>
          <a:p>
            <a:pPr lvl="2"/>
            <a:r>
              <a:rPr lang="en-AU" dirty="0" smtClean="0"/>
              <a:t>Dan: </a:t>
            </a:r>
            <a:r>
              <a:rPr lang="en-AU" dirty="0"/>
              <a:t>how certificates are used and validated in </a:t>
            </a:r>
            <a:r>
              <a:rPr lang="en-AU" dirty="0" smtClean="0"/>
              <a:t>802.1X/EAP-TLS</a:t>
            </a:r>
          </a:p>
          <a:p>
            <a:pPr lvl="2"/>
            <a:r>
              <a:rPr lang="en-AU" dirty="0" smtClean="0"/>
              <a:t>Hans: </a:t>
            </a:r>
            <a:r>
              <a:rPr lang="en-AU" dirty="0"/>
              <a:t>how certificates are used and validated in </a:t>
            </a:r>
            <a:r>
              <a:rPr lang="en-AU" dirty="0" err="1"/>
              <a:t>TePA</a:t>
            </a:r>
            <a:r>
              <a:rPr lang="en-AU" dirty="0"/>
              <a:t> </a:t>
            </a:r>
            <a:endParaRPr lang="en-AU" dirty="0" smtClean="0"/>
          </a:p>
          <a:p>
            <a:pPr lvl="1"/>
            <a:r>
              <a:rPr lang="en-AU" dirty="0"/>
              <a:t>Dan </a:t>
            </a:r>
            <a:r>
              <a:rPr lang="en-AU" dirty="0" smtClean="0"/>
              <a:t>Harkins reviewed his “homework” to this SC in Dallas; we may review a revised version this week for possible presentation to SC6</a:t>
            </a:r>
            <a:endParaRPr lang="en-AU" dirty="0" smtClean="0"/>
          </a:p>
          <a:p>
            <a:pPr lvl="1"/>
            <a:r>
              <a:rPr lang="en-AU" dirty="0" smtClean="0"/>
              <a:t>It appears </a:t>
            </a:r>
            <a:r>
              <a:rPr lang="en-AU" dirty="0"/>
              <a:t>that Hans Rudolf </a:t>
            </a:r>
            <a:r>
              <a:rPr lang="en-AU" dirty="0" smtClean="0"/>
              <a:t>Thomann </a:t>
            </a:r>
            <a:r>
              <a:rPr lang="en-AU" dirty="0" smtClean="0"/>
              <a:t>has declined to complete his “homework” and has instead proposed three new topic areas</a:t>
            </a:r>
          </a:p>
          <a:p>
            <a:pPr lvl="1"/>
            <a:r>
              <a:rPr lang="en-AU" dirty="0" smtClean="0"/>
              <a:t>The IEEE 802 group responded to </a:t>
            </a:r>
            <a:r>
              <a:rPr lang="en-AU" dirty="0"/>
              <a:t>Hans Rudolf </a:t>
            </a:r>
            <a:r>
              <a:rPr lang="en-AU" dirty="0" smtClean="0"/>
              <a:t>Thomann by expressing a degree of frustration</a:t>
            </a:r>
            <a:endParaRPr lang="en-AU" dirty="0" smtClean="0"/>
          </a:p>
          <a:p>
            <a:pPr lvl="1"/>
            <a:r>
              <a:rPr lang="en-AU" dirty="0" smtClean="0"/>
              <a:t>An e-mail discussion followed but there was no conclusion and it is not clear it is going anywhere</a:t>
            </a:r>
            <a:endParaRPr lang="en-AU" dirty="0" smtClean="0"/>
          </a:p>
          <a:p>
            <a:pPr lvl="1"/>
            <a:endParaRPr lang="en-AU" i="1"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960529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Hans Rudolf Thoman has proposed three new TePA topics for discussion</a:t>
            </a:r>
            <a:endParaRPr lang="en-AU" dirty="0"/>
          </a:p>
        </p:txBody>
      </p:sp>
      <p:sp>
        <p:nvSpPr>
          <p:cNvPr id="3" name="Content Placeholder 2"/>
          <p:cNvSpPr>
            <a:spLocks noGrp="1"/>
          </p:cNvSpPr>
          <p:nvPr>
            <p:ph idx="1"/>
          </p:nvPr>
        </p:nvSpPr>
        <p:spPr/>
        <p:txBody>
          <a:bodyPr/>
          <a:lstStyle/>
          <a:p>
            <a:r>
              <a:rPr lang="en-AU" smtClean="0"/>
              <a:t>Topic 1</a:t>
            </a:r>
          </a:p>
          <a:p>
            <a:pPr lvl="1"/>
            <a:r>
              <a:rPr lang="en-US" smtClean="0"/>
              <a:t>The subject of our current discussion is TePA. TePA is the (generic) mechanism specified by ISO/IEC 9798-3 Amd 1. The China NB has made Powerpoint presentations on certain TePA applications, e.g. TePA-AC targeting port-based access control, like 802.1X. In our discussion this application is a good example. We should however focus on the authentication message exchange in this comparison, as only for TePA, but not for TePA-AC a specification is available. We aim to achieve agreement with you about TePA valid for arbitrary use cases, not just for port-based access control.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39</a:t>
            </a:fld>
            <a:endParaRPr lang="en-US"/>
          </a:p>
        </p:txBody>
      </p:sp>
    </p:spTree>
    <p:extLst>
      <p:ext uri="{BB962C8B-B14F-4D97-AF65-F5344CB8AC3E}">
        <p14:creationId xmlns:p14="http://schemas.microsoft.com/office/powerpoint/2010/main" val="2629292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905E45F6-5181-471F-89DE-40B1A2935BF3}" type="slidenum">
              <a:rPr lang="en-US" smtClean="0"/>
              <a:pPr>
                <a:defRPr/>
              </a:pPr>
              <a:t>4</a:t>
            </a:fld>
            <a:endParaRPr lang="en-US"/>
          </a:p>
        </p:txBody>
      </p:sp>
      <p:sp>
        <p:nvSpPr>
          <p:cNvPr id="5124" name="Rectangle 12"/>
          <p:cNvSpPr>
            <a:spLocks noGrp="1" noChangeArrowheads="1"/>
          </p:cNvSpPr>
          <p:nvPr>
            <p:ph type="title"/>
          </p:nvPr>
        </p:nvSpPr>
        <p:spPr/>
        <p:txBody>
          <a:bodyPr/>
          <a:lstStyle/>
          <a:p>
            <a:r>
              <a:rPr lang="en-GB" smtClean="0"/>
              <a:t>There are a variety of patent related links</a:t>
            </a:r>
            <a:endParaRPr lang="en-US" smtClean="0"/>
          </a:p>
        </p:txBody>
      </p:sp>
      <p:sp>
        <p:nvSpPr>
          <p:cNvPr id="5125" name="Rectangle 13"/>
          <p:cNvSpPr>
            <a:spLocks noGrp="1" noChangeArrowheads="1"/>
          </p:cNvSpPr>
          <p:nvPr>
            <p:ph type="body" idx="1"/>
          </p:nvPr>
        </p:nvSpPr>
        <p:spPr>
          <a:xfrm>
            <a:off x="685800" y="1981200"/>
            <a:ext cx="7772400" cy="4495800"/>
          </a:xfrm>
        </p:spPr>
        <p:txBody>
          <a:bodyPr/>
          <a:lstStyle/>
          <a:p>
            <a:pPr lvl="1">
              <a:lnSpc>
                <a:spcPct val="90000"/>
              </a:lnSpc>
            </a:pPr>
            <a:r>
              <a:rPr lang="en-US" dirty="0" smtClean="0"/>
              <a:t>All participants should be familiar with their obligations under the IEEE-SA Policies &amp; Procedures for standards development.</a:t>
            </a:r>
          </a:p>
          <a:p>
            <a:pPr lvl="1">
              <a:lnSpc>
                <a:spcPct val="90000"/>
              </a:lnSpc>
            </a:pPr>
            <a:r>
              <a:rPr lang="en-US" dirty="0" smtClean="0"/>
              <a:t>Patent Policy is stated in these sources:</a:t>
            </a:r>
          </a:p>
          <a:p>
            <a:pPr lvl="2">
              <a:lnSpc>
                <a:spcPct val="90000"/>
              </a:lnSpc>
            </a:pPr>
            <a:r>
              <a:rPr lang="en-GB" dirty="0" smtClean="0"/>
              <a:t>IEEE-SA Standards Boards Bylaws</a:t>
            </a:r>
          </a:p>
          <a:p>
            <a:pPr lvl="3">
              <a:lnSpc>
                <a:spcPct val="90000"/>
              </a:lnSpc>
            </a:pPr>
            <a:r>
              <a:rPr lang="en-US" dirty="0" smtClean="0"/>
              <a:t>http://standards.ieee.org/guides/bylaws/sect6-7.html#6</a:t>
            </a:r>
          </a:p>
          <a:p>
            <a:pPr lvl="2">
              <a:lnSpc>
                <a:spcPct val="90000"/>
              </a:lnSpc>
            </a:pPr>
            <a:r>
              <a:rPr lang="en-GB" dirty="0" smtClean="0"/>
              <a:t>IEEE-SA Standards Board Operations Manual</a:t>
            </a:r>
          </a:p>
          <a:p>
            <a:pPr lvl="3">
              <a:lnSpc>
                <a:spcPct val="90000"/>
              </a:lnSpc>
            </a:pPr>
            <a:r>
              <a:rPr lang="en-US" dirty="0" smtClean="0"/>
              <a:t>http://standards.ieee.org/guides/opman/sect6.html#6.3</a:t>
            </a:r>
          </a:p>
          <a:p>
            <a:pPr lvl="1">
              <a:lnSpc>
                <a:spcPct val="90000"/>
              </a:lnSpc>
            </a:pPr>
            <a:r>
              <a:rPr lang="en-US" dirty="0" smtClean="0"/>
              <a:t>Material about the patent policy is available at </a:t>
            </a:r>
          </a:p>
          <a:p>
            <a:pPr lvl="2">
              <a:lnSpc>
                <a:spcPct val="90000"/>
              </a:lnSpc>
            </a:pPr>
            <a:r>
              <a:rPr lang="en-US" dirty="0" smtClean="0">
                <a:hlinkClick r:id="rId3"/>
              </a:rPr>
              <a:t>http://standards.ieee.org/board/pat/pat-material.html</a:t>
            </a:r>
            <a:endParaRPr lang="en-US" dirty="0" smtClean="0"/>
          </a:p>
          <a:p>
            <a:pPr lvl="1">
              <a:lnSpc>
                <a:spcPct val="90000"/>
              </a:lnSpc>
            </a:pPr>
            <a:r>
              <a:rPr lang="en-US" dirty="0" smtClean="0"/>
              <a:t>If you have questions, contact the IEEE-SA Standards Board Patent Committee Administrator at </a:t>
            </a:r>
            <a:r>
              <a:rPr lang="en-US" dirty="0" smtClean="0">
                <a:hlinkClick r:id="rId4"/>
              </a:rPr>
              <a:t>patcom@ieee.org</a:t>
            </a:r>
            <a:endParaRPr lang="en-US" dirty="0" smtClean="0"/>
          </a:p>
          <a:p>
            <a:pPr lvl="2">
              <a:lnSpc>
                <a:spcPct val="90000"/>
              </a:lnSpc>
            </a:pPr>
            <a:r>
              <a:rPr lang="en-US" dirty="0" smtClean="0"/>
              <a:t>or visit </a:t>
            </a:r>
            <a:r>
              <a:rPr lang="en-US" dirty="0" smtClean="0">
                <a:hlinkClick r:id="rId5"/>
              </a:rPr>
              <a:t>http://standards.ieee.org/board/pat/index.html</a:t>
            </a:r>
            <a:endParaRPr lang="en-US" dirty="0" smtClean="0"/>
          </a:p>
          <a:p>
            <a:pPr lvl="1">
              <a:lnSpc>
                <a:spcPct val="90000"/>
              </a:lnSpc>
            </a:pPr>
            <a:r>
              <a:rPr lang="en-US" dirty="0" smtClean="0"/>
              <a:t>This slide set is available at http://standards.ieee.org/board/pat/pat-slideset.ppt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Hans Rudolf Thoman has proposed three new TePA topics for discussion</a:t>
            </a:r>
            <a:endParaRPr lang="en-AU" dirty="0"/>
          </a:p>
        </p:txBody>
      </p:sp>
      <p:sp>
        <p:nvSpPr>
          <p:cNvPr id="3" name="Content Placeholder 2"/>
          <p:cNvSpPr>
            <a:spLocks noGrp="1"/>
          </p:cNvSpPr>
          <p:nvPr>
            <p:ph idx="1"/>
          </p:nvPr>
        </p:nvSpPr>
        <p:spPr/>
        <p:txBody>
          <a:bodyPr/>
          <a:lstStyle/>
          <a:p>
            <a:r>
              <a:rPr lang="en-AU" dirty="0" smtClean="0"/>
              <a:t>Topic 2</a:t>
            </a:r>
          </a:p>
          <a:p>
            <a:pPr lvl="1"/>
            <a:r>
              <a:rPr lang="en-US" dirty="0" smtClean="0"/>
              <a:t>Basic model and configurations. 802.1X and 9798-3 </a:t>
            </a:r>
            <a:r>
              <a:rPr lang="en-US" dirty="0" err="1" smtClean="0"/>
              <a:t>Amd</a:t>
            </a:r>
            <a:r>
              <a:rPr lang="en-US" dirty="0" smtClean="0"/>
              <a:t> 1 are network security standards aiming to establish security between OSI-entities at different network locations. The model must therefore be based on OSI-entities. When comparing 802.1X and </a:t>
            </a:r>
            <a:r>
              <a:rPr lang="en-US" dirty="0" err="1" smtClean="0"/>
              <a:t>TePA</a:t>
            </a:r>
            <a:r>
              <a:rPr lang="en-US" dirty="0" smtClean="0"/>
              <a:t> OSI-entities should be matched.</a:t>
            </a:r>
            <a:endParaRPr lang="en-AU" dirty="0" smtClean="0"/>
          </a:p>
          <a:p>
            <a:pPr lvl="1"/>
            <a:r>
              <a:rPr lang="en-US" dirty="0" smtClean="0"/>
              <a:t>802.1X specifies three roles:  supplicant, authenticator and AS. The Supplicant and Authenticator role are always assigned to two different OSI-entities, and 802.1X frequently views them as entities (see e.g. figure 7-2 of 8802-1X:2013. For EAP authentication exchange the AS role is as well necessary.  While it can be co-located with the Authenticator, most port-based network access control applications use a separate Authentication Server, to allow centralized administration of authorized parties and their credentials throughout a network.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40</a:t>
            </a:fld>
            <a:endParaRPr lang="en-US"/>
          </a:p>
        </p:txBody>
      </p:sp>
    </p:spTree>
    <p:extLst>
      <p:ext uri="{BB962C8B-B14F-4D97-AF65-F5344CB8AC3E}">
        <p14:creationId xmlns:p14="http://schemas.microsoft.com/office/powerpoint/2010/main" val="27234264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Hans Rudolf Thoman has proposed three new TePA topics for discussion</a:t>
            </a:r>
            <a:endParaRPr lang="en-AU" dirty="0"/>
          </a:p>
        </p:txBody>
      </p:sp>
      <p:sp>
        <p:nvSpPr>
          <p:cNvPr id="3" name="Content Placeholder 2"/>
          <p:cNvSpPr>
            <a:spLocks noGrp="1"/>
          </p:cNvSpPr>
          <p:nvPr>
            <p:ph idx="1"/>
          </p:nvPr>
        </p:nvSpPr>
        <p:spPr/>
        <p:txBody>
          <a:bodyPr/>
          <a:lstStyle/>
          <a:p>
            <a:r>
              <a:rPr lang="en-AU" dirty="0" smtClean="0"/>
              <a:t>Topic 2 (continued)</a:t>
            </a:r>
          </a:p>
          <a:p>
            <a:pPr lvl="1"/>
            <a:r>
              <a:rPr lang="en-US" dirty="0" smtClean="0"/>
              <a:t>In the former case, the model consists of only two entities, in the latter of three entities. The former is the co-located, the latter the remote configuration. </a:t>
            </a:r>
            <a:r>
              <a:rPr lang="en-US" dirty="0" err="1" smtClean="0"/>
              <a:t>TePA</a:t>
            </a:r>
            <a:r>
              <a:rPr lang="en-US" dirty="0" smtClean="0"/>
              <a:t>  has a three-entity model (A, B, TTP), in </a:t>
            </a:r>
            <a:r>
              <a:rPr lang="en-US" dirty="0" err="1" smtClean="0"/>
              <a:t>TePA</a:t>
            </a:r>
            <a:r>
              <a:rPr lang="en-US" dirty="0" smtClean="0"/>
              <a:t>-AC mapped to controller, client and AS. </a:t>
            </a:r>
            <a:endParaRPr lang="en-AU" dirty="0" smtClean="0"/>
          </a:p>
          <a:p>
            <a:pPr lvl="1"/>
            <a:r>
              <a:rPr lang="en-US" dirty="0" err="1" smtClean="0"/>
              <a:t>TePA</a:t>
            </a:r>
            <a:r>
              <a:rPr lang="en-US" dirty="0" smtClean="0"/>
              <a:t> and 802.1X have the same purpose but are functionally different. Entities should be matched according to their network location rather than their functions/roles. </a:t>
            </a:r>
            <a:r>
              <a:rPr lang="en-US" dirty="0" err="1" smtClean="0"/>
              <a:t>TePA</a:t>
            </a:r>
            <a:r>
              <a:rPr lang="en-US" dirty="0" smtClean="0"/>
              <a:t> and </a:t>
            </a:r>
            <a:r>
              <a:rPr lang="en-US" dirty="0" err="1" smtClean="0"/>
              <a:t>TePA</a:t>
            </a:r>
            <a:r>
              <a:rPr lang="en-US" dirty="0" smtClean="0"/>
              <a:t>-AC match with the 802.1X remote configuration as follows:</a:t>
            </a:r>
            <a:endParaRPr lang="en-AU" dirty="0" smtClean="0"/>
          </a:p>
          <a:p>
            <a:pPr lvl="2"/>
            <a:r>
              <a:rPr lang="en-US" dirty="0" smtClean="0"/>
              <a:t>Entity B=Client=Supplicant</a:t>
            </a:r>
            <a:endParaRPr lang="en-AU" dirty="0" smtClean="0"/>
          </a:p>
          <a:p>
            <a:pPr lvl="2"/>
            <a:r>
              <a:rPr lang="en-US" dirty="0" smtClean="0"/>
              <a:t>Entity A=Controller=Authenticator</a:t>
            </a:r>
            <a:endParaRPr lang="en-AU" dirty="0" smtClean="0"/>
          </a:p>
          <a:p>
            <a:pPr lvl="2"/>
            <a:r>
              <a:rPr lang="en-US" dirty="0" smtClean="0"/>
              <a:t>TTP=</a:t>
            </a:r>
            <a:r>
              <a:rPr lang="en-US" dirty="0" err="1" smtClean="0"/>
              <a:t>TePA</a:t>
            </a:r>
            <a:r>
              <a:rPr lang="en-US" dirty="0" smtClean="0"/>
              <a:t>-AC AS=802.1X AS</a:t>
            </a:r>
            <a:endParaRPr lang="en-AU" dirty="0" smtClean="0"/>
          </a:p>
          <a:p>
            <a:pPr lvl="1"/>
            <a:r>
              <a:rPr lang="en-US" dirty="0" smtClean="0"/>
              <a:t>In the 802.1X collocated configuration rigged-up with an OCSP server, the matching would be TTP=</a:t>
            </a:r>
            <a:r>
              <a:rPr lang="en-US" dirty="0" err="1" smtClean="0"/>
              <a:t>TePA</a:t>
            </a:r>
            <a:r>
              <a:rPr lang="en-US" dirty="0" smtClean="0"/>
              <a:t>-AC AS=OCSP.</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41</a:t>
            </a:fld>
            <a:endParaRPr lang="en-US"/>
          </a:p>
        </p:txBody>
      </p:sp>
    </p:spTree>
    <p:extLst>
      <p:ext uri="{BB962C8B-B14F-4D97-AF65-F5344CB8AC3E}">
        <p14:creationId xmlns:p14="http://schemas.microsoft.com/office/powerpoint/2010/main" val="36614166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Hans Rudolf Thoman has proposed three new TePA topics for discussion</a:t>
            </a:r>
            <a:endParaRPr lang="en-AU" dirty="0"/>
          </a:p>
        </p:txBody>
      </p:sp>
      <p:sp>
        <p:nvSpPr>
          <p:cNvPr id="3" name="Content Placeholder 2"/>
          <p:cNvSpPr>
            <a:spLocks noGrp="1"/>
          </p:cNvSpPr>
          <p:nvPr>
            <p:ph idx="1"/>
          </p:nvPr>
        </p:nvSpPr>
        <p:spPr/>
        <p:txBody>
          <a:bodyPr/>
          <a:lstStyle/>
          <a:p>
            <a:r>
              <a:rPr lang="en-AU" dirty="0" smtClean="0"/>
              <a:t>Topic 3</a:t>
            </a:r>
          </a:p>
          <a:p>
            <a:pPr lvl="1"/>
            <a:r>
              <a:rPr lang="en-US" dirty="0" smtClean="0"/>
              <a:t>The essential feature of </a:t>
            </a:r>
            <a:r>
              <a:rPr lang="en-US" dirty="0" err="1" smtClean="0"/>
              <a:t>TePA</a:t>
            </a:r>
            <a:r>
              <a:rPr lang="en-US" dirty="0" smtClean="0"/>
              <a:t> is the presence of a TTP. Before entering information exchange with a peer-entity an entity must obtain assurance that the peer-entity is entrusted for the intended kind of information exchange (application). In </a:t>
            </a:r>
            <a:r>
              <a:rPr lang="en-US" dirty="0" err="1" smtClean="0"/>
              <a:t>TePA</a:t>
            </a:r>
            <a:r>
              <a:rPr lang="en-US" dirty="0" smtClean="0"/>
              <a:t>, this is achieved in two steps: </a:t>
            </a:r>
            <a:endParaRPr lang="en-AU" dirty="0" smtClean="0"/>
          </a:p>
          <a:p>
            <a:pPr lvl="2"/>
            <a:r>
              <a:rPr lang="en-US" dirty="0" smtClean="0"/>
              <a:t>a. The TTP assures to entity A (B) that the holder of certificate B (A) is entrusted.</a:t>
            </a:r>
            <a:endParaRPr lang="en-AU" dirty="0" smtClean="0"/>
          </a:p>
          <a:p>
            <a:pPr lvl="2"/>
            <a:r>
              <a:rPr lang="en-US" dirty="0" smtClean="0"/>
              <a:t>b. Entity A (B) obtains proof from entity B (A) that it is the holder of certificate B (A) (mutual authentication).</a:t>
            </a:r>
            <a:endParaRPr lang="en-AU" dirty="0" smtClean="0"/>
          </a:p>
          <a:p>
            <a:pPr lvl="1"/>
            <a:r>
              <a:rPr lang="en-US" dirty="0" smtClean="0"/>
              <a:t>Trust is defined by  3.4.64 of X.509-2012 as follows: "</a:t>
            </a:r>
            <a:r>
              <a:rPr lang="x-none" smtClean="0"/>
              <a:t>: Entity X is said to trust entity Y for a set of activities if and only if entity X relies upon entity Y behaving in a particular way with respect to the activities. </a:t>
            </a:r>
            <a:r>
              <a:rPr lang="en-US" dirty="0" smtClean="0"/>
              <a:t>The emphasized parts illustrate the scope and impact of trust.</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42</a:t>
            </a:fld>
            <a:endParaRPr lang="en-US"/>
          </a:p>
        </p:txBody>
      </p:sp>
    </p:spTree>
    <p:extLst>
      <p:ext uri="{BB962C8B-B14F-4D97-AF65-F5344CB8AC3E}">
        <p14:creationId xmlns:p14="http://schemas.microsoft.com/office/powerpoint/2010/main" val="36614166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Hans Rudolf Thoman has proposed three new TePA topics for discussion</a:t>
            </a:r>
            <a:endParaRPr lang="en-AU" dirty="0"/>
          </a:p>
        </p:txBody>
      </p:sp>
      <p:sp>
        <p:nvSpPr>
          <p:cNvPr id="3" name="Content Placeholder 2"/>
          <p:cNvSpPr>
            <a:spLocks noGrp="1"/>
          </p:cNvSpPr>
          <p:nvPr>
            <p:ph idx="1"/>
          </p:nvPr>
        </p:nvSpPr>
        <p:spPr/>
        <p:txBody>
          <a:bodyPr/>
          <a:lstStyle/>
          <a:p>
            <a:r>
              <a:rPr lang="en-AU" dirty="0" smtClean="0"/>
              <a:t>Topic 3 (continued)</a:t>
            </a:r>
          </a:p>
          <a:p>
            <a:pPr lvl="1"/>
            <a:r>
              <a:rPr lang="en-US" dirty="0" smtClean="0"/>
              <a:t>Though the current edition of the ISO standard is not specific on what exactly the TTP is doing, the proposers (the Chinese) had applications like </a:t>
            </a:r>
            <a:r>
              <a:rPr lang="en-US" dirty="0" err="1" smtClean="0"/>
              <a:t>TePA</a:t>
            </a:r>
            <a:r>
              <a:rPr lang="en-US" dirty="0" smtClean="0"/>
              <a:t>-AC in mind. Plain validation of the certificate status and origin converts an open anonymous into an open identified network, but not in a secure network: A network becomes secure by verifying that the certificate holder is admitted to this network. Plain validation of certificate status and origin allows for unauthorized (fake) clients (802.11 STAs) and controllers (802.11 APs): The only thing an attacker needs is a valid certificate!</a:t>
            </a:r>
            <a:endParaRPr lang="en-AU" dirty="0" smtClean="0"/>
          </a:p>
          <a:p>
            <a:pPr lvl="1"/>
            <a:r>
              <a:rPr lang="en-US" dirty="0" smtClean="0"/>
              <a:t>The </a:t>
            </a:r>
            <a:r>
              <a:rPr lang="en-US" dirty="0" err="1" smtClean="0"/>
              <a:t>TePA</a:t>
            </a:r>
            <a:r>
              <a:rPr lang="en-US" dirty="0" smtClean="0"/>
              <a:t> TTP performs identity-based access control, using the Identities (see 9798-3 </a:t>
            </a:r>
            <a:r>
              <a:rPr lang="en-US" dirty="0" err="1" smtClean="0"/>
              <a:t>amd</a:t>
            </a:r>
            <a:r>
              <a:rPr lang="en-US" dirty="0" smtClean="0"/>
              <a:t> 1) of entities A and B.</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43</a:t>
            </a:fld>
            <a:endParaRPr lang="en-US"/>
          </a:p>
        </p:txBody>
      </p:sp>
    </p:spTree>
    <p:extLst>
      <p:ext uri="{BB962C8B-B14F-4D97-AF65-F5344CB8AC3E}">
        <p14:creationId xmlns:p14="http://schemas.microsoft.com/office/powerpoint/2010/main" val="40185576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IEEE 802 group responded to Hans Rudolf </a:t>
            </a:r>
            <a:r>
              <a:rPr lang="en-AU" dirty="0" err="1"/>
              <a:t>Thoman</a:t>
            </a:r>
            <a:r>
              <a:rPr lang="en-AU" dirty="0"/>
              <a:t> by expressing a degree of </a:t>
            </a:r>
            <a:r>
              <a:rPr lang="en-AU" dirty="0" smtClean="0"/>
              <a:t>frustration</a:t>
            </a:r>
            <a:endParaRPr lang="en-AU" dirty="0"/>
          </a:p>
        </p:txBody>
      </p:sp>
      <p:sp>
        <p:nvSpPr>
          <p:cNvPr id="3" name="Content Placeholder 2"/>
          <p:cNvSpPr>
            <a:spLocks noGrp="1"/>
          </p:cNvSpPr>
          <p:nvPr>
            <p:ph idx="1"/>
          </p:nvPr>
        </p:nvSpPr>
        <p:spPr/>
        <p:txBody>
          <a:bodyPr/>
          <a:lstStyle/>
          <a:p>
            <a:r>
              <a:rPr lang="en-US" dirty="0" smtClean="0"/>
              <a:t>IEEE 802 response to Hans Rudolf </a:t>
            </a:r>
            <a:r>
              <a:rPr lang="en-US" dirty="0" err="1" smtClean="0"/>
              <a:t>Thoman</a:t>
            </a:r>
            <a:endParaRPr lang="en-US" dirty="0" smtClean="0"/>
          </a:p>
          <a:p>
            <a:pPr lvl="1"/>
            <a:r>
              <a:rPr lang="en-US" i="1" dirty="0" smtClean="0"/>
              <a:t>We </a:t>
            </a:r>
            <a:r>
              <a:rPr lang="en-US" i="1" dirty="0"/>
              <a:t>have considered </a:t>
            </a:r>
            <a:r>
              <a:rPr lang="en-US" i="1" dirty="0" smtClean="0"/>
              <a:t>your </a:t>
            </a:r>
            <a:r>
              <a:rPr lang="en-US" i="1" dirty="0"/>
              <a:t>current and past analyses in considerable detail. </a:t>
            </a:r>
            <a:r>
              <a:rPr lang="en-US" i="1" dirty="0" smtClean="0"/>
              <a:t> However </a:t>
            </a:r>
            <a:r>
              <a:rPr lang="en-US" i="1" dirty="0"/>
              <a:t>your latest we believe clearly highlights the flaws in your </a:t>
            </a:r>
            <a:r>
              <a:rPr lang="en-US" i="1" dirty="0" smtClean="0"/>
              <a:t>logic</a:t>
            </a:r>
            <a:endParaRPr lang="en-AU" i="1" dirty="0"/>
          </a:p>
          <a:p>
            <a:pPr lvl="1"/>
            <a:r>
              <a:rPr lang="en-US" i="1" dirty="0"/>
              <a:t> </a:t>
            </a:r>
            <a:r>
              <a:rPr lang="en-US" i="1" dirty="0" smtClean="0"/>
              <a:t>For </a:t>
            </a:r>
            <a:r>
              <a:rPr lang="en-US" i="1" dirty="0"/>
              <a:t>example, under "2. Basic model and configurations" you say </a:t>
            </a:r>
            <a:r>
              <a:rPr lang="en-US" i="1" dirty="0" smtClean="0"/>
              <a:t>that</a:t>
            </a:r>
            <a:r>
              <a:rPr lang="en-AU" i="1" dirty="0"/>
              <a:t> </a:t>
            </a:r>
            <a:r>
              <a:rPr lang="en-US" i="1" dirty="0" smtClean="0"/>
              <a:t>“Entities </a:t>
            </a:r>
            <a:r>
              <a:rPr lang="en-US" i="1" dirty="0"/>
              <a:t>should be matched according to their networks location rather than their functions/roles.”</a:t>
            </a:r>
            <a:endParaRPr lang="en-AU" i="1" dirty="0"/>
          </a:p>
          <a:p>
            <a:pPr lvl="1"/>
            <a:r>
              <a:rPr lang="en-US" i="1" dirty="0"/>
              <a:t> </a:t>
            </a:r>
            <a:r>
              <a:rPr lang="en-US" i="1" dirty="0" smtClean="0"/>
              <a:t>The </a:t>
            </a:r>
            <a:r>
              <a:rPr lang="en-US" i="1" dirty="0"/>
              <a:t>idea that your model of how </a:t>
            </a:r>
            <a:r>
              <a:rPr lang="en-US" i="1" dirty="0" err="1"/>
              <a:t>TePA</a:t>
            </a:r>
            <a:r>
              <a:rPr lang="en-US" i="1" dirty="0"/>
              <a:t> works should be applied without regard to the functionality of the entities in 802.1X/EAP, declaring them to be deficient because they are not the same as the </a:t>
            </a:r>
            <a:r>
              <a:rPr lang="en-US" i="1" dirty="0" err="1"/>
              <a:t>TePA</a:t>
            </a:r>
            <a:r>
              <a:rPr lang="en-US" i="1" dirty="0"/>
              <a:t> entities, is fundamental and invalidates all the analysis that </a:t>
            </a:r>
            <a:r>
              <a:rPr lang="en-US" i="1" dirty="0" smtClean="0"/>
              <a:t>follows</a:t>
            </a:r>
            <a:endParaRPr lang="en-AU" i="1" dirty="0"/>
          </a:p>
          <a:p>
            <a:pPr lvl="1"/>
            <a:r>
              <a:rPr lang="en-US" i="1" dirty="0"/>
              <a:t> </a:t>
            </a:r>
            <a:r>
              <a:rPr lang="en-US" i="1" dirty="0" smtClean="0"/>
              <a:t>We </a:t>
            </a:r>
            <a:r>
              <a:rPr lang="en-US" i="1" dirty="0"/>
              <a:t>have tried on many occasions to point out this flaw but do not seem to have succeeded in pointing out that apples vs oranges comparisons have no </a:t>
            </a:r>
            <a:r>
              <a:rPr lang="en-US" i="1" dirty="0" smtClean="0"/>
              <a:t>utility</a:t>
            </a:r>
            <a:endParaRPr lang="en-AU"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21346017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 has not gone away; it may be re-proposed in SC6 despite uncertainty about the process</a:t>
            </a:r>
            <a:endParaRPr lang="en-AU" dirty="0"/>
          </a:p>
        </p:txBody>
      </p:sp>
      <p:sp>
        <p:nvSpPr>
          <p:cNvPr id="3" name="Content Placeholder 2"/>
          <p:cNvSpPr>
            <a:spLocks noGrp="1"/>
          </p:cNvSpPr>
          <p:nvPr>
            <p:ph idx="1"/>
          </p:nvPr>
        </p:nvSpPr>
        <p:spPr/>
        <p:txBody>
          <a:bodyPr/>
          <a:lstStyle/>
          <a:p>
            <a:pPr lvl="1"/>
            <a:r>
              <a:rPr lang="en-AU" dirty="0" smtClean="0"/>
              <a:t>WAPI was cancelled as an NP proposal in early 2012</a:t>
            </a:r>
          </a:p>
          <a:p>
            <a:pPr lvl="1"/>
            <a:r>
              <a:rPr lang="en-AU" dirty="0" smtClean="0"/>
              <a:t>There was been little discussion of WAPI in SC6 since that time but there is a possibility it might be re-proposed</a:t>
            </a:r>
          </a:p>
          <a:p>
            <a:pPr lvl="1"/>
            <a:r>
              <a:rPr lang="en-AU" dirty="0" smtClean="0"/>
              <a:t>The process for re-proposing WAPI in SC6 is currently uncertain</a:t>
            </a:r>
          </a:p>
          <a:p>
            <a:pPr lvl="2"/>
            <a:r>
              <a:rPr lang="en-AU" dirty="0"/>
              <a:t>There is a </a:t>
            </a:r>
            <a:r>
              <a:rPr lang="en-AU" dirty="0" smtClean="0"/>
              <a:t>claim made at the Korea meeting in June 2013 </a:t>
            </a:r>
            <a:r>
              <a:rPr lang="en-AU" dirty="0"/>
              <a:t>that the WAPI NP could be </a:t>
            </a:r>
            <a:r>
              <a:rPr lang="en-AU" dirty="0" smtClean="0"/>
              <a:t>un-cancelled </a:t>
            </a:r>
            <a:r>
              <a:rPr lang="en-AU" dirty="0"/>
              <a:t>by a simple vote of SC6 </a:t>
            </a:r>
            <a:r>
              <a:rPr lang="en-AU" dirty="0" smtClean="0"/>
              <a:t>NBs …</a:t>
            </a:r>
          </a:p>
          <a:p>
            <a:pPr lvl="2"/>
            <a:r>
              <a:rPr lang="en-AU" dirty="0" smtClean="0"/>
              <a:t>… despite </a:t>
            </a:r>
            <a:r>
              <a:rPr lang="en-AU" dirty="0"/>
              <a:t>some ambiguity, a case could be made that un-cancelling the WAPI NP requires a new NP ballot </a:t>
            </a:r>
            <a:endParaRPr lang="en-AU" dirty="0" smtClean="0"/>
          </a:p>
          <a:p>
            <a:pPr lvl="1"/>
            <a:r>
              <a:rPr lang="en-AU" dirty="0"/>
              <a:t>WAPI has not gone </a:t>
            </a:r>
            <a:r>
              <a:rPr lang="en-AU" dirty="0" smtClean="0"/>
              <a:t>away</a:t>
            </a:r>
          </a:p>
          <a:p>
            <a:pPr lvl="2"/>
            <a:r>
              <a:rPr lang="en-AU" dirty="0"/>
              <a:t>I</a:t>
            </a:r>
            <a:r>
              <a:rPr lang="en-AU" dirty="0" smtClean="0"/>
              <a:t>t </a:t>
            </a:r>
            <a:r>
              <a:rPr lang="en-AU" dirty="0"/>
              <a:t>has ongoing support in </a:t>
            </a:r>
            <a:r>
              <a:rPr lang="en-AU" dirty="0" smtClean="0"/>
              <a:t>China …</a:t>
            </a:r>
          </a:p>
          <a:p>
            <a:pPr lvl="2"/>
            <a:r>
              <a:rPr lang="en-AU" dirty="0" smtClean="0"/>
              <a:t>… but </a:t>
            </a:r>
            <a:r>
              <a:rPr lang="en-AU" dirty="0"/>
              <a:t>WPA2 is being embraced by Chinse SPs anyway </a:t>
            </a:r>
            <a:endParaRPr lang="en-AU" dirty="0" smtClean="0"/>
          </a:p>
          <a:p>
            <a:pPr lvl="2"/>
            <a:r>
              <a:rPr lang="en-AU" dirty="0"/>
              <a:t>WAPI will have ample government funding for the foreseeable future</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3252209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a claim that the WAPI NP could be un-cancelled by a simple vote of SC6 NBs</a:t>
            </a:r>
            <a:endParaRPr lang="en-AU" dirty="0"/>
          </a:p>
        </p:txBody>
      </p:sp>
      <p:sp>
        <p:nvSpPr>
          <p:cNvPr id="3" name="Content Placeholder 2"/>
          <p:cNvSpPr>
            <a:spLocks noGrp="1"/>
          </p:cNvSpPr>
          <p:nvPr>
            <p:ph idx="1"/>
          </p:nvPr>
        </p:nvSpPr>
        <p:spPr/>
        <p:txBody>
          <a:bodyPr/>
          <a:lstStyle/>
          <a:p>
            <a:pPr lvl="1"/>
            <a:r>
              <a:rPr lang="en-AU" dirty="0" smtClean="0"/>
              <a:t>At the SC6 meeting in Korea it was asserted that ISO staff have asserted the WAPI NP could be un-cancelled by a simple vote of SC6 NBs</a:t>
            </a:r>
          </a:p>
          <a:p>
            <a:pPr lvl="2"/>
            <a:r>
              <a:rPr lang="en-AU" dirty="0" smtClean="0"/>
              <a:t>Although it was also noted that the comments on the old NP form would still need to be resolved</a:t>
            </a:r>
          </a:p>
          <a:p>
            <a:pPr lvl="1"/>
            <a:r>
              <a:rPr lang="en-AU" dirty="0" smtClean="0"/>
              <a:t>The US NB rep asserted that this was contrary to the JTC1 Directives and a new NP ballot would be required</a:t>
            </a:r>
          </a:p>
          <a:p>
            <a:pPr lvl="1"/>
            <a:r>
              <a:rPr lang="en-AU" dirty="0" smtClean="0"/>
              <a:t>Regardless of the rules, it certainly would seem strange to not completely revise an NP form that was submitted in 2009</a:t>
            </a:r>
          </a:p>
          <a:p>
            <a:pPr lvl="2"/>
            <a:r>
              <a:rPr lang="en-AU" dirty="0" smtClean="0"/>
              <a:t>Much of the material in the 2009 NP form is very out of date</a:t>
            </a:r>
          </a:p>
          <a:p>
            <a:pPr lvl="2"/>
            <a:r>
              <a:rPr lang="en-AU" dirty="0" smtClean="0"/>
              <a:t>It would be even more difficult to resolve comments on the 2009 NP form given the claims about WAPI in the market place have now been proved false by the passage of time</a:t>
            </a:r>
          </a:p>
          <a:p>
            <a:pPr lvl="2"/>
            <a:r>
              <a:rPr lang="en-AU" dirty="0" smtClean="0"/>
              <a:t>At least three of the five NBs that stated in </a:t>
            </a:r>
            <a:r>
              <a:rPr lang="en-AU" dirty="0" smtClean="0"/>
              <a:t>2009 that  </a:t>
            </a:r>
            <a:r>
              <a:rPr lang="en-AU" dirty="0" smtClean="0"/>
              <a:t>they would provide experts </a:t>
            </a:r>
            <a:r>
              <a:rPr lang="en-AU" dirty="0"/>
              <a:t>have never done </a:t>
            </a:r>
            <a:r>
              <a:rPr lang="en-AU" dirty="0" smtClean="0"/>
              <a:t>so</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3996689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685800"/>
            <a:ext cx="7924800" cy="1066800"/>
          </a:xfrm>
        </p:spPr>
        <p:txBody>
          <a:bodyPr/>
          <a:lstStyle/>
          <a:p>
            <a:r>
              <a:rPr lang="en-AU" dirty="0" smtClean="0"/>
              <a:t>Despite some ambiguity, a case could be made that un-cancelling the WAPI NP requires a new NP ballot </a:t>
            </a:r>
            <a:endParaRPr lang="en-US" dirty="0" smtClean="0"/>
          </a:p>
        </p:txBody>
      </p:sp>
      <p:sp>
        <p:nvSpPr>
          <p:cNvPr id="22531" name="Content Placeholder 2"/>
          <p:cNvSpPr>
            <a:spLocks noGrp="1"/>
          </p:cNvSpPr>
          <p:nvPr>
            <p:ph idx="1"/>
          </p:nvPr>
        </p:nvSpPr>
        <p:spPr/>
        <p:txBody>
          <a:bodyPr/>
          <a:lstStyle/>
          <a:p>
            <a:pPr lvl="1"/>
            <a:r>
              <a:rPr lang="en-US" dirty="0" smtClean="0"/>
              <a:t> The China NB suggested at the time of cancellation they may resubmit WAPI “</a:t>
            </a:r>
            <a:r>
              <a:rPr lang="en-US" i="1" dirty="0" smtClean="0"/>
              <a:t>when a more favorable standardization environment is available</a:t>
            </a:r>
            <a:r>
              <a:rPr lang="en-US" dirty="0" smtClean="0"/>
              <a:t>”</a:t>
            </a:r>
          </a:p>
          <a:p>
            <a:pPr lvl="2"/>
            <a:r>
              <a:rPr lang="en-US" dirty="0" smtClean="0"/>
              <a:t>This assertion was repeated at the SC6 meeting in Korea in June 2013</a:t>
            </a:r>
          </a:p>
          <a:p>
            <a:pPr lvl="1"/>
            <a:r>
              <a:rPr lang="en-AU" dirty="0" smtClean="0"/>
              <a:t>The JTC1 Directives are not particularly clear on the process for a project to be re-established once it has been cancelled</a:t>
            </a:r>
          </a:p>
          <a:p>
            <a:pPr lvl="1"/>
            <a:r>
              <a:rPr lang="en-AU" dirty="0" smtClean="0"/>
              <a:t>The best hint comes from the latest NP Ballot form, which includes an option for:</a:t>
            </a:r>
          </a:p>
          <a:p>
            <a:pPr lvl="2"/>
            <a:r>
              <a:rPr lang="en-US" dirty="0" smtClean="0"/>
              <a:t>“</a:t>
            </a:r>
            <a:r>
              <a:rPr lang="en-US" i="1" dirty="0" smtClean="0"/>
              <a:t>THIS PROPOSAL RELATES TO THE RE-ESTABLISHMENT OF A CANCELLED PROJECT AS AN ACTIVE PROJECT</a:t>
            </a:r>
            <a:r>
              <a:rPr lang="en-US" dirty="0" smtClean="0"/>
              <a:t>”</a:t>
            </a:r>
          </a:p>
          <a:p>
            <a:pPr lvl="1"/>
            <a:r>
              <a:rPr lang="en-AU" dirty="0" smtClean="0"/>
              <a:t>This form and the latest JTC1  Directives suggest if there was a proposal to re-establish WAPI then:</a:t>
            </a:r>
          </a:p>
          <a:p>
            <a:pPr lvl="2"/>
            <a:r>
              <a:rPr lang="en-AU" dirty="0" smtClean="0"/>
              <a:t>It would have be sent to a new NP ballot of SC6 NBs</a:t>
            </a:r>
          </a:p>
          <a:p>
            <a:pPr lvl="2"/>
            <a:r>
              <a:rPr lang="en-AU" dirty="0" smtClean="0"/>
              <a:t>Assuming the ballot passed, any resulting negative</a:t>
            </a:r>
            <a:br>
              <a:rPr lang="en-AU" dirty="0" smtClean="0"/>
            </a:br>
            <a:r>
              <a:rPr lang="en-AU" dirty="0" smtClean="0"/>
              <a:t>comments would have to be resolved and balloted by the JTC1 NBs</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8F0159DF-A8AA-4DB8-93AE-93C1EA7419F5}" type="slidenum">
              <a:rPr lang="en-US" smtClean="0"/>
              <a:pPr>
                <a:defRPr/>
              </a:pPr>
              <a:t>47</a:t>
            </a:fld>
            <a:endParaRPr lang="en-US"/>
          </a:p>
        </p:txBody>
      </p:sp>
      <p:graphicFrame>
        <p:nvGraphicFramePr>
          <p:cNvPr id="22534" name="Object 3"/>
          <p:cNvGraphicFramePr>
            <a:graphicFrameLocks noChangeAspect="1"/>
          </p:cNvGraphicFramePr>
          <p:nvPr>
            <p:extLst>
              <p:ext uri="{D42A27DB-BD31-4B8C-83A1-F6EECF244321}">
                <p14:modId xmlns:p14="http://schemas.microsoft.com/office/powerpoint/2010/main" val="1432038515"/>
              </p:ext>
            </p:extLst>
          </p:nvPr>
        </p:nvGraphicFramePr>
        <p:xfrm>
          <a:off x="7391400" y="4191000"/>
          <a:ext cx="914400" cy="714375"/>
        </p:xfrm>
        <a:graphic>
          <a:graphicData uri="http://schemas.openxmlformats.org/presentationml/2006/ole">
            <mc:AlternateContent xmlns:mc="http://schemas.openxmlformats.org/markup-compatibility/2006">
              <mc:Choice xmlns:v="urn:schemas-microsoft-com:vml" Requires="v">
                <p:oleObj spid="_x0000_s148734" name="Acrobat Document" showAsIcon="1" r:id="rId3" imgW="914400" imgH="714375" progId="AcroExch.Document.7">
                  <p:embed/>
                </p:oleObj>
              </mc:Choice>
              <mc:Fallback>
                <p:oleObj name="Acrobat Document" showAsIcon="1" r:id="rId3" imgW="914400" imgH="714375"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1910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5" name="Object 4"/>
          <p:cNvGraphicFramePr>
            <a:graphicFrameLocks noChangeAspect="1"/>
          </p:cNvGraphicFramePr>
          <p:nvPr>
            <p:extLst>
              <p:ext uri="{D42A27DB-BD31-4B8C-83A1-F6EECF244321}">
                <p14:modId xmlns:p14="http://schemas.microsoft.com/office/powerpoint/2010/main" val="1447190429"/>
              </p:ext>
            </p:extLst>
          </p:nvPr>
        </p:nvGraphicFramePr>
        <p:xfrm>
          <a:off x="6705600" y="5381625"/>
          <a:ext cx="914400" cy="714375"/>
        </p:xfrm>
        <a:graphic>
          <a:graphicData uri="http://schemas.openxmlformats.org/presentationml/2006/ole">
            <mc:AlternateContent xmlns:mc="http://schemas.openxmlformats.org/markup-compatibility/2006">
              <mc:Choice xmlns:v="urn:schemas-microsoft-com:vml" Requires="v">
                <p:oleObj spid="_x0000_s148735" name="Acrobat Document" showAsIcon="1" r:id="rId5" imgW="914400" imgH="714375" progId="AcroExch.Document.7">
                  <p:embed/>
                </p:oleObj>
              </mc:Choice>
              <mc:Fallback>
                <p:oleObj name="Acrobat Document" showAsIcon="1" r:id="rId5" imgW="914400" imgH="714375" progId="AcroExch.Document.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5381625"/>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6" name="Object 6"/>
          <p:cNvGraphicFramePr>
            <a:graphicFrameLocks noChangeAspect="1"/>
          </p:cNvGraphicFramePr>
          <p:nvPr>
            <p:extLst>
              <p:ext uri="{D42A27DB-BD31-4B8C-83A1-F6EECF244321}">
                <p14:modId xmlns:p14="http://schemas.microsoft.com/office/powerpoint/2010/main" val="2747721963"/>
              </p:ext>
            </p:extLst>
          </p:nvPr>
        </p:nvGraphicFramePr>
        <p:xfrm>
          <a:off x="7848600" y="5381625"/>
          <a:ext cx="914400" cy="714375"/>
        </p:xfrm>
        <a:graphic>
          <a:graphicData uri="http://schemas.openxmlformats.org/presentationml/2006/ole">
            <mc:AlternateContent xmlns:mc="http://schemas.openxmlformats.org/markup-compatibility/2006">
              <mc:Choice xmlns:v="urn:schemas-microsoft-com:vml" Requires="v">
                <p:oleObj spid="_x0000_s148736" name="Acrobat Document" showAsIcon="1" r:id="rId7" imgW="914400" imgH="714375" progId="AcroExch.Document.7">
                  <p:embed/>
                </p:oleObj>
              </mc:Choice>
              <mc:Fallback>
                <p:oleObj name="Acrobat Document" showAsIcon="1" r:id="rId7" imgW="914400" imgH="714375" progId="AcroExch.Document.7">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5381625"/>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443063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 has not gone away; it has ongoing support in China</a:t>
            </a:r>
            <a:endParaRPr lang="en-AU" dirty="0"/>
          </a:p>
        </p:txBody>
      </p:sp>
      <p:sp>
        <p:nvSpPr>
          <p:cNvPr id="3" name="Content Placeholder 2"/>
          <p:cNvSpPr>
            <a:spLocks noGrp="1"/>
          </p:cNvSpPr>
          <p:nvPr>
            <p:ph idx="1"/>
          </p:nvPr>
        </p:nvSpPr>
        <p:spPr/>
        <p:txBody>
          <a:bodyPr/>
          <a:lstStyle/>
          <a:p>
            <a:pPr lvl="1"/>
            <a:r>
              <a:rPr lang="en-AU" dirty="0" smtClean="0"/>
              <a:t>WAPI has been an ongoing failure in the marketplace</a:t>
            </a:r>
          </a:p>
          <a:p>
            <a:pPr lvl="2"/>
            <a:r>
              <a:rPr lang="en-AU" dirty="0" smtClean="0"/>
              <a:t>It does not exist outside China</a:t>
            </a:r>
          </a:p>
          <a:p>
            <a:pPr lvl="2"/>
            <a:r>
              <a:rPr lang="en-AU" dirty="0" smtClean="0"/>
              <a:t>In China it is widely implemented in mobile phones but rarely deployed</a:t>
            </a:r>
          </a:p>
          <a:p>
            <a:pPr lvl="1"/>
            <a:r>
              <a:rPr lang="en-AU" dirty="0" smtClean="0"/>
              <a:t>Despite this failure WAPI continues to have support in China</a:t>
            </a:r>
          </a:p>
          <a:p>
            <a:pPr lvl="2"/>
            <a:r>
              <a:rPr lang="en-AU" dirty="0" smtClean="0"/>
              <a:t>It has been a China National standard since about 2003</a:t>
            </a:r>
          </a:p>
          <a:p>
            <a:pPr lvl="2"/>
            <a:r>
              <a:rPr lang="en-AU" dirty="0" smtClean="0"/>
              <a:t>It is required to be implemented in mobile phones in China with Wi-Fi by an (unpublished) regulation</a:t>
            </a:r>
          </a:p>
          <a:p>
            <a:pPr lvl="2"/>
            <a:r>
              <a:rPr lang="en-AU" dirty="0"/>
              <a:t>It is required to be implemented in </a:t>
            </a:r>
            <a:r>
              <a:rPr lang="en-AU" dirty="0" smtClean="0"/>
              <a:t>APs used by SPs in </a:t>
            </a:r>
            <a:r>
              <a:rPr lang="en-AU" dirty="0"/>
              <a:t>China </a:t>
            </a:r>
            <a:r>
              <a:rPr lang="en-AU" dirty="0" smtClean="0"/>
              <a:t>an </a:t>
            </a:r>
            <a:r>
              <a:rPr lang="en-AU" dirty="0"/>
              <a:t>(unpublished) regulation</a:t>
            </a:r>
          </a:p>
          <a:p>
            <a:pPr lvl="2"/>
            <a:r>
              <a:rPr lang="en-AU" dirty="0" smtClean="0"/>
              <a:t>It was supported by new government funding as recently as late 2012</a:t>
            </a:r>
          </a:p>
          <a:p>
            <a:pPr lvl="2"/>
            <a:r>
              <a:rPr lang="en-AU" dirty="0" smtClean="0"/>
              <a:t>The WAPI Alliance is now leveraging the Snowden affair to </a:t>
            </a:r>
            <a:r>
              <a:rPr lang="en-AU" dirty="0" smtClean="0">
                <a:hlinkClick r:id="rId2"/>
              </a:rPr>
              <a:t>promote </a:t>
            </a:r>
            <a:r>
              <a:rPr lang="en-AU" dirty="0" smtClean="0"/>
              <a:t>mandatory use of WAPI</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41320234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 has not gone away; but WPA2 is being embraced by Chinse SPs anyway </a:t>
            </a:r>
            <a:r>
              <a:rPr lang="en-AU" dirty="0" smtClean="0">
                <a:sym typeface="Wingdings" panose="05000000000000000000" pitchFamily="2" charset="2"/>
              </a:rPr>
              <a:t></a:t>
            </a:r>
            <a:endParaRPr lang="en-AU" dirty="0"/>
          </a:p>
        </p:txBody>
      </p:sp>
      <p:sp>
        <p:nvSpPr>
          <p:cNvPr id="3" name="Content Placeholder 2"/>
          <p:cNvSpPr>
            <a:spLocks noGrp="1"/>
          </p:cNvSpPr>
          <p:nvPr>
            <p:ph idx="1"/>
          </p:nvPr>
        </p:nvSpPr>
        <p:spPr/>
        <p:txBody>
          <a:bodyPr/>
          <a:lstStyle/>
          <a:p>
            <a:pPr lvl="1"/>
            <a:r>
              <a:rPr lang="en-AU" dirty="0" smtClean="0"/>
              <a:t>It appears the Chinese SPs are embracing HS2.0/</a:t>
            </a:r>
            <a:r>
              <a:rPr lang="en-AU" dirty="0" err="1" smtClean="0"/>
              <a:t>Passpoint</a:t>
            </a:r>
            <a:r>
              <a:rPr lang="en-AU" dirty="0" smtClean="0"/>
              <a:t> based on 802.11i/WPA2-Enterprise</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pic>
        <p:nvPicPr>
          <p:cNvPr id="1587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438400" y="2743200"/>
            <a:ext cx="6086475" cy="35797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bwMode="auto">
          <a:xfrm>
            <a:off x="2438400" y="4533085"/>
            <a:ext cx="1362075" cy="343715"/>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7" name="Rectangle 6"/>
          <p:cNvSpPr/>
          <p:nvPr/>
        </p:nvSpPr>
        <p:spPr>
          <a:xfrm>
            <a:off x="595140" y="4267200"/>
            <a:ext cx="1462260" cy="338554"/>
          </a:xfrm>
          <a:prstGeom prst="rect">
            <a:avLst/>
          </a:prstGeom>
        </p:spPr>
        <p:txBody>
          <a:bodyPr wrap="none">
            <a:spAutoFit/>
          </a:bodyPr>
          <a:lstStyle/>
          <a:p>
            <a:r>
              <a:rPr lang="en-AU" sz="1600" b="1" dirty="0" smtClean="0">
                <a:solidFill>
                  <a:srgbClr val="FF0000"/>
                </a:solidFill>
                <a:latin typeface="+mj-lt"/>
              </a:rPr>
              <a:t>China Mobile</a:t>
            </a:r>
            <a:endParaRPr lang="en-AU" sz="1600" b="1" dirty="0">
              <a:solidFill>
                <a:srgbClr val="FF0000"/>
              </a:solidFill>
              <a:latin typeface="+mj-lt"/>
            </a:endParaRPr>
          </a:p>
        </p:txBody>
      </p:sp>
      <p:cxnSp>
        <p:nvCxnSpPr>
          <p:cNvPr id="9" name="Straight Arrow Connector 8"/>
          <p:cNvCxnSpPr>
            <a:stCxn id="7" idx="3"/>
            <a:endCxn id="6" idx="1"/>
          </p:cNvCxnSpPr>
          <p:nvPr/>
        </p:nvCxnSpPr>
        <p:spPr bwMode="auto">
          <a:xfrm>
            <a:off x="2057400" y="4436477"/>
            <a:ext cx="381000" cy="268466"/>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
        <p:nvSpPr>
          <p:cNvPr id="11" name="Rectangle 10"/>
          <p:cNvSpPr/>
          <p:nvPr/>
        </p:nvSpPr>
        <p:spPr bwMode="auto">
          <a:xfrm>
            <a:off x="5114925" y="4761685"/>
            <a:ext cx="1362075" cy="343715"/>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2" name="Rectangle 11"/>
          <p:cNvSpPr/>
          <p:nvPr/>
        </p:nvSpPr>
        <p:spPr>
          <a:xfrm>
            <a:off x="5745870" y="2971800"/>
            <a:ext cx="869149" cy="338554"/>
          </a:xfrm>
          <a:prstGeom prst="rect">
            <a:avLst/>
          </a:prstGeom>
        </p:spPr>
        <p:txBody>
          <a:bodyPr wrap="none">
            <a:spAutoFit/>
          </a:bodyPr>
          <a:lstStyle/>
          <a:p>
            <a:r>
              <a:rPr lang="en-AU" sz="1600" b="1" dirty="0" smtClean="0">
                <a:solidFill>
                  <a:srgbClr val="FF0000"/>
                </a:solidFill>
                <a:latin typeface="+mj-lt"/>
              </a:rPr>
              <a:t>Beijing</a:t>
            </a:r>
            <a:endParaRPr lang="en-AU" sz="1600" b="1" dirty="0">
              <a:solidFill>
                <a:srgbClr val="FF0000"/>
              </a:solidFill>
              <a:latin typeface="+mj-lt"/>
            </a:endParaRPr>
          </a:p>
        </p:txBody>
      </p:sp>
      <p:cxnSp>
        <p:nvCxnSpPr>
          <p:cNvPr id="13" name="Straight Arrow Connector 12"/>
          <p:cNvCxnSpPr>
            <a:stCxn id="12" idx="3"/>
            <a:endCxn id="11" idx="0"/>
          </p:cNvCxnSpPr>
          <p:nvPr/>
        </p:nvCxnSpPr>
        <p:spPr bwMode="auto">
          <a:xfrm flipH="1">
            <a:off x="5795963" y="3141077"/>
            <a:ext cx="819056" cy="1620608"/>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Tree>
    <p:extLst>
      <p:ext uri="{BB962C8B-B14F-4D97-AF65-F5344CB8AC3E}">
        <p14:creationId xmlns:p14="http://schemas.microsoft.com/office/powerpoint/2010/main" val="1179826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105E70EB-0B71-4378-812F-E672DF9F24F6}" type="slidenum">
              <a:rPr lang="en-US" smtClean="0"/>
              <a:pPr>
                <a:defRPr/>
              </a:pPr>
              <a:t>5</a:t>
            </a:fld>
            <a:endParaRPr lang="en-US"/>
          </a:p>
        </p:txBody>
      </p:sp>
      <p:sp>
        <p:nvSpPr>
          <p:cNvPr id="6148" name="Rectangle 7"/>
          <p:cNvSpPr>
            <a:spLocks noGrp="1" noChangeArrowheads="1"/>
          </p:cNvSpPr>
          <p:nvPr>
            <p:ph type="title"/>
          </p:nvPr>
        </p:nvSpPr>
        <p:spPr/>
        <p:txBody>
          <a:bodyPr/>
          <a:lstStyle/>
          <a:p>
            <a:r>
              <a:rPr lang="en-US" smtClean="0"/>
              <a:t>A call for potentially essential patents is not required in the IEEE 802 JTC1 SC</a:t>
            </a:r>
          </a:p>
        </p:txBody>
      </p:sp>
      <p:sp>
        <p:nvSpPr>
          <p:cNvPr id="6149" name="Rectangle 8"/>
          <p:cNvSpPr>
            <a:spLocks noGrp="1" noChangeArrowheads="1"/>
          </p:cNvSpPr>
          <p:nvPr>
            <p:ph type="body" idx="1"/>
          </p:nvPr>
        </p:nvSpPr>
        <p:spPr/>
        <p:txBody>
          <a:bodyPr/>
          <a:lstStyle/>
          <a:p>
            <a:pPr lvl="1"/>
            <a:r>
              <a:rPr lang="en-US" dirty="0" smtClean="0"/>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2"/>
            <a:r>
              <a:rPr lang="en-US" dirty="0" smtClean="0"/>
              <a:t>Either speak up now or</a:t>
            </a:r>
          </a:p>
          <a:p>
            <a:pPr lvl="2"/>
            <a:r>
              <a:rPr lang="en-US" dirty="0" smtClean="0"/>
              <a:t>Provide the chair of this group with the identity of the holder(s) of any and all such claims as soon as possible or</a:t>
            </a:r>
          </a:p>
          <a:p>
            <a:pPr lvl="2"/>
            <a:r>
              <a:rPr lang="en-US" dirty="0" smtClean="0"/>
              <a:t>Cause an LOA to be submitted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WAPI has not gone away; WAPI </a:t>
            </a:r>
            <a:r>
              <a:rPr lang="en-AU" dirty="0" smtClean="0"/>
              <a:t>will have </a:t>
            </a:r>
            <a:r>
              <a:rPr lang="en-AU" dirty="0"/>
              <a:t>ample government funding for the foreseeable future</a:t>
            </a:r>
          </a:p>
        </p:txBody>
      </p:sp>
      <p:sp>
        <p:nvSpPr>
          <p:cNvPr id="3" name="Content Placeholder 2"/>
          <p:cNvSpPr>
            <a:spLocks noGrp="1"/>
          </p:cNvSpPr>
          <p:nvPr>
            <p:ph idx="1"/>
          </p:nvPr>
        </p:nvSpPr>
        <p:spPr/>
        <p:txBody>
          <a:bodyPr/>
          <a:lstStyle/>
          <a:p>
            <a:pPr lvl="1"/>
            <a:r>
              <a:rPr lang="en-AU" dirty="0" smtClean="0"/>
              <a:t>WAPI has had support from some parts of the Chinese Government for a long time</a:t>
            </a:r>
          </a:p>
          <a:p>
            <a:pPr lvl="1"/>
            <a:r>
              <a:rPr lang="en-AU" dirty="0" smtClean="0"/>
              <a:t>It appears this support is continuing with the opening of a </a:t>
            </a:r>
            <a:r>
              <a:rPr lang="en-AU" dirty="0"/>
              <a:t>National Engineering Laboratory </a:t>
            </a:r>
            <a:r>
              <a:rPr lang="en-AU" dirty="0" smtClean="0"/>
              <a:t>in Xi’an in late 2012</a:t>
            </a:r>
          </a:p>
          <a:p>
            <a:pPr lvl="2"/>
            <a:r>
              <a:rPr lang="en-AU" dirty="0" smtClean="0"/>
              <a:t>See </a:t>
            </a:r>
            <a:r>
              <a:rPr lang="en-AU" u="sng" dirty="0">
                <a:hlinkClick r:id="rId2"/>
              </a:rPr>
              <a:t>http://tech.sina.com.cn/t/2012-12-10/01357870879.shtml</a:t>
            </a:r>
            <a:endParaRPr lang="en-AU" dirty="0" smtClean="0"/>
          </a:p>
          <a:p>
            <a:pPr lvl="1"/>
            <a:r>
              <a:rPr lang="en-AU" dirty="0" smtClean="0"/>
              <a:t>The focus of the lab (Google Translate) is to “</a:t>
            </a:r>
            <a:r>
              <a:rPr lang="en-AU" i="1" dirty="0"/>
              <a:t>fight for more international standards to adopt China's WAPI security </a:t>
            </a:r>
            <a:r>
              <a:rPr lang="en-AU" i="1" dirty="0" smtClean="0"/>
              <a:t>technologies</a:t>
            </a:r>
            <a:r>
              <a:rPr lang="en-AU" dirty="0" smtClean="0"/>
              <a:t>”</a:t>
            </a:r>
          </a:p>
          <a:p>
            <a:pPr lvl="1"/>
            <a:r>
              <a:rPr lang="en-AU" dirty="0" smtClean="0"/>
              <a:t>The attendance at the opening of the lab indicated support for its work from:</a:t>
            </a:r>
          </a:p>
          <a:p>
            <a:pPr lvl="2"/>
            <a:r>
              <a:rPr lang="en-AU" dirty="0" smtClean="0"/>
              <a:t>“</a:t>
            </a:r>
            <a:r>
              <a:rPr lang="en-AU" i="1" dirty="0" smtClean="0"/>
              <a:t>National </a:t>
            </a:r>
            <a:r>
              <a:rPr lang="en-AU" i="1" dirty="0"/>
              <a:t>Information Security Management research </a:t>
            </a:r>
            <a:r>
              <a:rPr lang="en-AU" i="1" dirty="0" smtClean="0"/>
              <a:t>institutions”</a:t>
            </a:r>
          </a:p>
          <a:p>
            <a:pPr lvl="2"/>
            <a:r>
              <a:rPr lang="en-AU" i="1" dirty="0" smtClean="0"/>
              <a:t>“industry experts”</a:t>
            </a:r>
          </a:p>
          <a:p>
            <a:pPr lvl="2"/>
            <a:r>
              <a:rPr lang="en-AU" i="1" dirty="0" smtClean="0"/>
              <a:t>“China's </a:t>
            </a:r>
            <a:r>
              <a:rPr lang="en-AU" i="1" dirty="0"/>
              <a:t>electric power, petroleum, finance, </a:t>
            </a:r>
            <a:r>
              <a:rPr lang="en-AU" i="1" dirty="0" smtClean="0"/>
              <a:t>transportation” industries</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23646881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status of </a:t>
            </a:r>
            <a:r>
              <a:rPr lang="en-AU" dirty="0" err="1" smtClean="0"/>
              <a:t>TISec</a:t>
            </a:r>
            <a:r>
              <a:rPr lang="en-AU" dirty="0" smtClean="0"/>
              <a:t> is unknown in </a:t>
            </a:r>
            <a:r>
              <a:rPr lang="en-AU" dirty="0" smtClean="0"/>
              <a:t>WG7 … </a:t>
            </a:r>
            <a:r>
              <a:rPr lang="en-AU" dirty="0" smtClean="0"/>
              <a:t>as are ISOC plans</a:t>
            </a:r>
            <a:endParaRPr lang="en-AU" dirty="0"/>
          </a:p>
        </p:txBody>
      </p:sp>
      <p:sp>
        <p:nvSpPr>
          <p:cNvPr id="8" name="Content Placeholder 7"/>
          <p:cNvSpPr>
            <a:spLocks noGrp="1"/>
          </p:cNvSpPr>
          <p:nvPr>
            <p:ph idx="1"/>
          </p:nvPr>
        </p:nvSpPr>
        <p:spPr/>
        <p:txBody>
          <a:bodyPr/>
          <a:lstStyle/>
          <a:p>
            <a:pPr lvl="1"/>
            <a:r>
              <a:rPr lang="en-AU" dirty="0" smtClean="0"/>
              <a:t>ISOC (Sean Turner) sent a representative to the SC6 meeting in Korea in June 2013</a:t>
            </a:r>
          </a:p>
          <a:p>
            <a:pPr lvl="1"/>
            <a:r>
              <a:rPr lang="en-AU" dirty="0" smtClean="0"/>
              <a:t>He participated in discussions about </a:t>
            </a:r>
            <a:r>
              <a:rPr lang="en-AU" dirty="0" err="1" smtClean="0"/>
              <a:t>TISec</a:t>
            </a:r>
            <a:r>
              <a:rPr lang="en-AU" dirty="0"/>
              <a:t> </a:t>
            </a:r>
            <a:r>
              <a:rPr lang="en-AU" dirty="0" smtClean="0"/>
              <a:t>and observed other discussions in WG7 relating to their plan to redesign the Internet</a:t>
            </a:r>
          </a:p>
          <a:p>
            <a:pPr lvl="1"/>
            <a:r>
              <a:rPr lang="en-AU" dirty="0" smtClean="0"/>
              <a:t>It is not yet known if ISOC will be sending a rep to the next meeting</a:t>
            </a:r>
          </a:p>
          <a:p>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51</a:t>
            </a:fld>
            <a:endParaRPr lang="en-US"/>
          </a:p>
        </p:txBody>
      </p:sp>
    </p:spTree>
    <p:extLst>
      <p:ext uri="{BB962C8B-B14F-4D97-AF65-F5344CB8AC3E}">
        <p14:creationId xmlns:p14="http://schemas.microsoft.com/office/powerpoint/2010/main" val="18182943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A number of other relevant proposals are being considered by SC6</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74111255"/>
              </p:ext>
            </p:extLst>
          </p:nvPr>
        </p:nvGraphicFramePr>
        <p:xfrm>
          <a:off x="685800" y="1981200"/>
          <a:ext cx="7772400" cy="4394200"/>
        </p:xfrm>
        <a:graphic>
          <a:graphicData uri="http://schemas.openxmlformats.org/drawingml/2006/table">
            <a:tbl>
              <a:tblPr firstRow="1" bandRow="1">
                <a:tableStyleId>{5C22544A-7EE6-4342-B048-85BDC9FD1C3A}</a:tableStyleId>
              </a:tblPr>
              <a:tblGrid>
                <a:gridCol w="1371600"/>
                <a:gridCol w="2057400"/>
                <a:gridCol w="1295400"/>
                <a:gridCol w="1447800"/>
                <a:gridCol w="1600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b="0" dirty="0" smtClean="0"/>
                        <a:t>UHT</a:t>
                      </a:r>
                      <a:endParaRPr lang="en-AU" sz="1600" b="0" dirty="0"/>
                    </a:p>
                  </a:txBody>
                  <a:tcPr/>
                </a:tc>
                <a:tc>
                  <a:txBody>
                    <a:bodyPr/>
                    <a:lstStyle/>
                    <a:p>
                      <a:r>
                        <a:rPr lang="en-AU" sz="1600" dirty="0" smtClean="0"/>
                        <a:t>802.11n</a:t>
                      </a:r>
                      <a:r>
                        <a:rPr lang="en-AU" sz="1600" baseline="0" dirty="0" smtClean="0"/>
                        <a:t> </a:t>
                      </a:r>
                      <a:r>
                        <a:rPr lang="en-AU" sz="1600" dirty="0" smtClean="0"/>
                        <a:t>extension</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a:t>
                      </a:r>
                      <a:endParaRPr lang="en-AU" sz="1600" dirty="0"/>
                    </a:p>
                  </a:txBody>
                  <a:tcPr/>
                </a:tc>
                <a:tc>
                  <a:txBody>
                    <a:bodyPr/>
                    <a:lstStyle/>
                    <a:p>
                      <a:r>
                        <a:rPr lang="en-AU" sz="1600" dirty="0" smtClean="0"/>
                        <a:t>Not known</a:t>
                      </a:r>
                      <a:endParaRPr lang="en-AU" sz="1600" dirty="0"/>
                    </a:p>
                  </a:txBody>
                  <a:tcPr/>
                </a:tc>
              </a:tr>
              <a:tr h="370840">
                <a:tc>
                  <a:txBody>
                    <a:bodyPr/>
                    <a:lstStyle/>
                    <a:p>
                      <a:r>
                        <a:rPr lang="en-AU" sz="1600" dirty="0" smtClean="0"/>
                        <a:t>EUHT</a:t>
                      </a:r>
                      <a:endParaRPr lang="en-AU" sz="1600" dirty="0"/>
                    </a:p>
                  </a:txBody>
                  <a:tcPr/>
                </a:tc>
                <a:tc>
                  <a:txBody>
                    <a:bodyPr/>
                    <a:lstStyle/>
                    <a:p>
                      <a:r>
                        <a:rPr lang="en-AU" sz="1600" dirty="0" smtClean="0"/>
                        <a:t>802.11ac competitor – really</a:t>
                      </a:r>
                      <a:r>
                        <a:rPr lang="en-AU" sz="1600" baseline="0" dirty="0" smtClean="0"/>
                        <a:t> a LTE </a:t>
                      </a:r>
                      <a:r>
                        <a:rPr lang="en-AU" sz="1600" baseline="0" dirty="0" err="1" smtClean="0"/>
                        <a:t>lite</a:t>
                      </a:r>
                      <a:r>
                        <a:rPr lang="en-AU" sz="1600" baseline="0" dirty="0" smtClean="0"/>
                        <a:t> in unlicensed spectrum solution</a:t>
                      </a:r>
                      <a:endParaRPr lang="en-AU" sz="1600" dirty="0"/>
                    </a:p>
                  </a:txBody>
                  <a:tcPr/>
                </a:tc>
                <a:tc>
                  <a:txBody>
                    <a:bodyPr/>
                    <a:lstStyle/>
                    <a:p>
                      <a:r>
                        <a:rPr lang="en-AU" sz="1600" dirty="0" smtClean="0"/>
                        <a:t>Yes</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r>
                        <a:rPr lang="en-AU" sz="1600" dirty="0" smtClean="0"/>
                        <a:t>Prototype</a:t>
                      </a:r>
                      <a:endParaRPr lang="en-AU" sz="1600" dirty="0"/>
                    </a:p>
                  </a:txBody>
                  <a:tcPr/>
                </a:tc>
              </a:tr>
              <a:tr h="370840">
                <a:tc>
                  <a:txBody>
                    <a:bodyPr/>
                    <a:lstStyle/>
                    <a:p>
                      <a:r>
                        <a:rPr lang="en-AU" sz="1600" dirty="0" smtClean="0"/>
                        <a:t>WLAN Cloud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None obvious</a:t>
                      </a:r>
                      <a:r>
                        <a:rPr lang="en-AU" sz="1600" baseline="0" dirty="0" smtClean="0"/>
                        <a:t>; functionality could be achieved in different ways with existing standards</a:t>
                      </a:r>
                      <a:endParaRPr lang="en-AU"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r>
                        <a:rPr lang="en-AU" sz="1600" dirty="0" smtClean="0"/>
                        <a:t>PWI proposal</a:t>
                      </a:r>
                      <a:endParaRPr lang="en-AU" sz="1600" dirty="0"/>
                    </a:p>
                  </a:txBody>
                  <a:tcPr/>
                </a:tc>
                <a:tc>
                  <a:txBody>
                    <a:bodyPr/>
                    <a:lstStyle/>
                    <a:p>
                      <a:r>
                        <a:rPr lang="en-AU" sz="1600" dirty="0" smtClean="0"/>
                        <a:t>Not known</a:t>
                      </a:r>
                      <a:endParaRPr lang="en-AU"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Optimization technology in WLAN</a:t>
                      </a:r>
                    </a:p>
                    <a:p>
                      <a:endParaRPr lang="en-AU" sz="1600" dirty="0"/>
                    </a:p>
                  </a:txBody>
                  <a:tcPr/>
                </a:tc>
                <a:tc>
                  <a:txBody>
                    <a:bodyPr/>
                    <a:lstStyle/>
                    <a:p>
                      <a:r>
                        <a:rPr lang="en-AU" sz="1600" dirty="0" smtClean="0"/>
                        <a:t>None obvious</a:t>
                      </a:r>
                      <a:r>
                        <a:rPr lang="en-AU" sz="1600" baseline="0" dirty="0" smtClean="0"/>
                        <a:t>; </a:t>
                      </a:r>
                      <a:endParaRPr lang="en-AU" sz="1600" dirty="0"/>
                    </a:p>
                  </a:txBody>
                  <a:tcPr/>
                </a:tc>
                <a:tc>
                  <a:txBody>
                    <a:bodyPr/>
                    <a:lstStyle/>
                    <a:p>
                      <a:r>
                        <a:rPr lang="en-AU" sz="1600" dirty="0" smtClean="0"/>
                        <a:t>No</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PWI proposal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52</a:t>
            </a:fld>
            <a:endParaRPr lang="en-US"/>
          </a:p>
        </p:txBody>
      </p:sp>
    </p:spTree>
    <p:extLst>
      <p:ext uri="{BB962C8B-B14F-4D97-AF65-F5344CB8AC3E}">
        <p14:creationId xmlns:p14="http://schemas.microsoft.com/office/powerpoint/2010/main" val="8408637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There is no news on EUHT standardisation in ISO/IEC but some activity in IEEE 802.11 WG</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There is no further news on standardisation of EUHT in ISO/IEC:</a:t>
            </a:r>
          </a:p>
          <a:p>
            <a:pPr lvl="2"/>
            <a:r>
              <a:rPr lang="en-AU" dirty="0" smtClean="0"/>
              <a:t>it was not discussed at the SC6 meeting in Korea in June 2013</a:t>
            </a:r>
          </a:p>
          <a:p>
            <a:pPr lvl="2"/>
            <a:r>
              <a:rPr lang="en-AU" dirty="0" smtClean="0"/>
              <a:t>It is not on the agenda for the next SC6 meeting in Feb 2014</a:t>
            </a:r>
          </a:p>
          <a:p>
            <a:pPr lvl="1"/>
            <a:r>
              <a:rPr lang="en-AU" dirty="0" err="1" smtClean="0"/>
              <a:t>Nufront</a:t>
            </a:r>
            <a:r>
              <a:rPr lang="en-AU" dirty="0" smtClean="0"/>
              <a:t> presented to the IEEE 802.11 WG and conducted a Q&amp;A in Hawaii in May 2013</a:t>
            </a:r>
          </a:p>
          <a:p>
            <a:pPr lvl="2"/>
            <a:r>
              <a:rPr lang="en-AU" dirty="0" smtClean="0"/>
              <a:t>See </a:t>
            </a:r>
            <a:r>
              <a:rPr lang="en-AU" dirty="0" smtClean="0">
                <a:hlinkClick r:id="rId2"/>
              </a:rPr>
              <a:t>595r0</a:t>
            </a:r>
            <a:r>
              <a:rPr lang="en-AU" dirty="0" smtClean="0"/>
              <a:t> &amp; </a:t>
            </a:r>
            <a:r>
              <a:rPr lang="en-AU" dirty="0" smtClean="0">
                <a:hlinkClick r:id="rId2"/>
              </a:rPr>
              <a:t>595r1</a:t>
            </a:r>
            <a:r>
              <a:rPr lang="en-AU" dirty="0" smtClean="0"/>
              <a:t> for presentation</a:t>
            </a:r>
          </a:p>
          <a:p>
            <a:pPr lvl="2"/>
            <a:r>
              <a:rPr lang="en-AU" dirty="0" smtClean="0"/>
              <a:t>See </a:t>
            </a:r>
            <a:r>
              <a:rPr lang="en-AU" dirty="0" smtClean="0">
                <a:hlinkClick r:id="rId3"/>
              </a:rPr>
              <a:t>640r0</a:t>
            </a:r>
            <a:r>
              <a:rPr lang="en-AU" dirty="0" smtClean="0"/>
              <a:t> for Q&amp;A minutes</a:t>
            </a:r>
          </a:p>
          <a:p>
            <a:pPr lvl="1"/>
            <a:r>
              <a:rPr lang="en-AU" dirty="0" err="1" smtClean="0"/>
              <a:t>Nufront</a:t>
            </a:r>
            <a:r>
              <a:rPr lang="en-AU" dirty="0" smtClean="0"/>
              <a:t> presented to IEEE 802.11 WG  and this SC in relation to EUHT, and more explicitly coexistence with IEEE 802.11</a:t>
            </a:r>
          </a:p>
          <a:p>
            <a:pPr lvl="2"/>
            <a:r>
              <a:rPr lang="en-AU" dirty="0" smtClean="0">
                <a:hlinkClick r:id="rId4"/>
              </a:rPr>
              <a:t>1147 </a:t>
            </a:r>
            <a:r>
              <a:rPr lang="en-AU" dirty="0" smtClean="0"/>
              <a:t>- EUHT </a:t>
            </a:r>
            <a:r>
              <a:rPr lang="en-AU" dirty="0"/>
              <a:t>Status Description</a:t>
            </a:r>
          </a:p>
          <a:p>
            <a:pPr lvl="2"/>
            <a:r>
              <a:rPr lang="en-AU" dirty="0" smtClean="0">
                <a:hlinkClick r:id="rId5"/>
              </a:rPr>
              <a:t>1148 </a:t>
            </a:r>
            <a:r>
              <a:rPr lang="en-AU" dirty="0" smtClean="0"/>
              <a:t>- EUHT </a:t>
            </a:r>
            <a:r>
              <a:rPr lang="en-AU" dirty="0"/>
              <a:t>Technology Document</a:t>
            </a:r>
          </a:p>
          <a:p>
            <a:pPr lvl="2"/>
            <a:r>
              <a:rPr lang="en-AU" dirty="0" smtClean="0">
                <a:hlinkClick r:id="rId6"/>
              </a:rPr>
              <a:t>1149 </a:t>
            </a:r>
            <a:r>
              <a:rPr lang="en-AU" dirty="0" smtClean="0"/>
              <a:t>- Interference </a:t>
            </a:r>
            <a:r>
              <a:rPr lang="en-AU" dirty="0"/>
              <a:t>and Co-existence Issues of EUHT network</a:t>
            </a:r>
          </a:p>
          <a:p>
            <a:pPr lvl="2"/>
            <a:r>
              <a:rPr lang="en-AU" dirty="0" smtClean="0">
                <a:hlinkClick r:id="rId7"/>
              </a:rPr>
              <a:t>1150 </a:t>
            </a:r>
            <a:r>
              <a:rPr lang="en-AU" dirty="0" smtClean="0"/>
              <a:t>- Process Recommendations on Coexistence Interference Analysis</a:t>
            </a:r>
          </a:p>
          <a:p>
            <a:pPr lvl="1"/>
            <a:r>
              <a:rPr lang="en-AU" dirty="0" smtClean="0"/>
              <a:t>It is hoped that </a:t>
            </a:r>
            <a:r>
              <a:rPr lang="en-AU" dirty="0" err="1" smtClean="0"/>
              <a:t>Nufront</a:t>
            </a:r>
            <a:r>
              <a:rPr lang="en-AU" dirty="0" smtClean="0"/>
              <a:t> return (maybe in March 2014?) to participate in HEW</a:t>
            </a:r>
          </a:p>
          <a:p>
            <a:pPr lvl="1"/>
            <a:endParaRPr lang="en-AU" dirty="0" smtClean="0"/>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53</a:t>
            </a:fld>
            <a:endParaRPr lang="en-US"/>
          </a:p>
        </p:txBody>
      </p:sp>
    </p:spTree>
    <p:extLst>
      <p:ext uri="{BB962C8B-B14F-4D97-AF65-F5344CB8AC3E}">
        <p14:creationId xmlns:p14="http://schemas.microsoft.com/office/powerpoint/2010/main" val="32517915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SC6/WG7 decided to delay decisions on two PWI proposals related to WLAN</a:t>
            </a:r>
            <a:endParaRPr lang="en-AU" dirty="0"/>
          </a:p>
        </p:txBody>
      </p:sp>
      <p:sp>
        <p:nvSpPr>
          <p:cNvPr id="3" name="Content Placeholder 2"/>
          <p:cNvSpPr>
            <a:spLocks noGrp="1"/>
          </p:cNvSpPr>
          <p:nvPr>
            <p:ph idx="1"/>
          </p:nvPr>
        </p:nvSpPr>
        <p:spPr/>
        <p:txBody>
          <a:bodyPr/>
          <a:lstStyle/>
          <a:p>
            <a:pPr lvl="1"/>
            <a:r>
              <a:rPr lang="en-AU" dirty="0" smtClean="0"/>
              <a:t>SC6/WG7 discussed two proposals for PWIs related to WLAN</a:t>
            </a:r>
          </a:p>
          <a:p>
            <a:pPr lvl="2"/>
            <a:r>
              <a:rPr lang="en-GB" dirty="0" smtClean="0"/>
              <a:t>N15692: WLAN Cloud</a:t>
            </a:r>
          </a:p>
          <a:p>
            <a:pPr lvl="3"/>
            <a:r>
              <a:rPr lang="en-GB" dirty="0" smtClean="0"/>
              <a:t>Allows sharing of APs by SPs</a:t>
            </a:r>
          </a:p>
          <a:p>
            <a:pPr lvl="2"/>
            <a:r>
              <a:rPr lang="en-GB" dirty="0" smtClean="0"/>
              <a:t>N15691: </a:t>
            </a:r>
            <a:r>
              <a:rPr lang="en-GB" dirty="0"/>
              <a:t>Optimization technology in </a:t>
            </a:r>
            <a:r>
              <a:rPr lang="en-GB" dirty="0" smtClean="0"/>
              <a:t>WLAN</a:t>
            </a:r>
          </a:p>
          <a:p>
            <a:pPr lvl="3"/>
            <a:r>
              <a:rPr lang="en-GB" dirty="0" smtClean="0"/>
              <a:t>Defines protocol for sending WLAN sniffing data to central database</a:t>
            </a:r>
          </a:p>
          <a:p>
            <a:pPr lvl="1"/>
            <a:r>
              <a:rPr lang="en-GB" dirty="0" smtClean="0"/>
              <a:t>It appears the IEEE 802 delegation was not in attendance when the items were initially discussed</a:t>
            </a:r>
          </a:p>
          <a:p>
            <a:pPr lvl="1"/>
            <a:r>
              <a:rPr lang="en-GB" dirty="0" smtClean="0"/>
              <a:t>However, later in the week the US NB rep successfully argued that PWIs should not be started in WG7 because the items maybe within the scope of WG1</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967861432"/>
              </p:ext>
            </p:extLst>
          </p:nvPr>
        </p:nvGraphicFramePr>
        <p:xfrm>
          <a:off x="0" y="2286000"/>
          <a:ext cx="914400" cy="771525"/>
        </p:xfrm>
        <a:graphic>
          <a:graphicData uri="http://schemas.openxmlformats.org/presentationml/2006/ole">
            <mc:AlternateContent xmlns:mc="http://schemas.openxmlformats.org/markup-compatibility/2006">
              <mc:Choice xmlns:v="urn:schemas-microsoft-com:vml" Requires="v">
                <p:oleObj spid="_x0000_s14664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22860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43286348"/>
              </p:ext>
            </p:extLst>
          </p:nvPr>
        </p:nvGraphicFramePr>
        <p:xfrm>
          <a:off x="0" y="2895600"/>
          <a:ext cx="914400" cy="771525"/>
        </p:xfrm>
        <a:graphic>
          <a:graphicData uri="http://schemas.openxmlformats.org/presentationml/2006/ole">
            <mc:AlternateContent xmlns:mc="http://schemas.openxmlformats.org/markup-compatibility/2006">
              <mc:Choice xmlns:v="urn:schemas-microsoft-com:vml" Requires="v">
                <p:oleObj spid="_x0000_s146641"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0" y="2895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404373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SC6/WG7 decided to delay decisions on two PWI proposals related to WLAN</a:t>
            </a:r>
            <a:endParaRPr lang="en-AU" dirty="0"/>
          </a:p>
        </p:txBody>
      </p:sp>
      <p:sp>
        <p:nvSpPr>
          <p:cNvPr id="3" name="Content Placeholder 2"/>
          <p:cNvSpPr>
            <a:spLocks noGrp="1"/>
          </p:cNvSpPr>
          <p:nvPr>
            <p:ph idx="1"/>
          </p:nvPr>
        </p:nvSpPr>
        <p:spPr/>
        <p:txBody>
          <a:bodyPr/>
          <a:lstStyle/>
          <a:p>
            <a:pPr lvl="1"/>
            <a:r>
              <a:rPr lang="en-AU" dirty="0" smtClean="0"/>
              <a:t>It was decided that the items should be discussed in a joint meeting between WG1 and WG7 in Ottawa in February 2014</a:t>
            </a:r>
          </a:p>
          <a:p>
            <a:pPr lvl="1"/>
            <a:r>
              <a:rPr lang="en-AU" dirty="0" smtClean="0"/>
              <a:t>The approved SC6 resolution was</a:t>
            </a:r>
          </a:p>
          <a:p>
            <a:pPr lvl="2"/>
            <a:r>
              <a:rPr lang="en-AU" b="0" i="1" dirty="0"/>
              <a:t>SC 6 instructs its Secretariat to circulate the documents below for study and comment prior to the </a:t>
            </a:r>
            <a:r>
              <a:rPr lang="en-AU" b="0" i="1" dirty="0" smtClean="0"/>
              <a:t>interim WG </a:t>
            </a:r>
            <a:r>
              <a:rPr lang="en-AU" b="0" i="1" dirty="0"/>
              <a:t>7 meeting in October </a:t>
            </a:r>
            <a:r>
              <a:rPr lang="en-AU" b="0" i="1" dirty="0" smtClean="0"/>
              <a:t>2013.</a:t>
            </a:r>
          </a:p>
          <a:p>
            <a:pPr lvl="2"/>
            <a:r>
              <a:rPr lang="en-AU" b="0" i="1" dirty="0" smtClean="0"/>
              <a:t>Due </a:t>
            </a:r>
            <a:r>
              <a:rPr lang="en-AU" b="0" i="1" dirty="0"/>
              <a:t>to the nature of the topic, the scope should be clarified between WG </a:t>
            </a:r>
            <a:r>
              <a:rPr lang="en-AU" b="0" i="1" dirty="0" smtClean="0"/>
              <a:t>1 and </a:t>
            </a:r>
            <a:r>
              <a:rPr lang="en-AU" b="0" i="1" dirty="0"/>
              <a:t>WG </a:t>
            </a:r>
            <a:r>
              <a:rPr lang="en-AU" b="0" i="1" dirty="0" smtClean="0"/>
              <a:t>7.</a:t>
            </a:r>
          </a:p>
          <a:p>
            <a:pPr lvl="2"/>
            <a:r>
              <a:rPr lang="en-AU" b="0" i="1" dirty="0" smtClean="0"/>
              <a:t>SC </a:t>
            </a:r>
            <a:r>
              <a:rPr lang="en-AU" b="0" i="1" dirty="0"/>
              <a:t>6 Secretariat is instructed to arrange a joint session between WG 1 and WG 7 at the next SC </a:t>
            </a:r>
            <a:r>
              <a:rPr lang="en-AU" b="0" i="1" dirty="0" smtClean="0"/>
              <a:t>6 meeting </a:t>
            </a:r>
            <a:r>
              <a:rPr lang="en-AU" b="0" i="1" dirty="0"/>
              <a:t>in Canada to discuss these topics in more detail and particularly the question of </a:t>
            </a:r>
            <a:r>
              <a:rPr lang="en-AU" b="0" i="1" dirty="0" smtClean="0"/>
              <a:t>scope.</a:t>
            </a:r>
          </a:p>
          <a:p>
            <a:pPr lvl="2"/>
            <a:r>
              <a:rPr lang="en-AU" b="0" i="1" dirty="0" smtClean="0"/>
              <a:t>SC 6 encourages </a:t>
            </a:r>
            <a:r>
              <a:rPr lang="en-AU" b="0" i="1" dirty="0"/>
              <a:t>China NB to submit additional documents regarding the details of the proposals and the scope</a:t>
            </a:r>
            <a:r>
              <a:rPr lang="en-AU" b="0" i="1" dirty="0" smtClean="0"/>
              <a:t>.</a:t>
            </a:r>
          </a:p>
          <a:p>
            <a:pPr lvl="1"/>
            <a:r>
              <a:rPr lang="en-AU" dirty="0" smtClean="0"/>
              <a:t>These items are on the SC6/WG7 agenda in February 2014</a:t>
            </a:r>
            <a:endParaRPr lang="en-AU" i="1" dirty="0" smtClean="0"/>
          </a:p>
          <a:p>
            <a:pPr lvl="3"/>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11403516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Does IEEE 802 have a view on </a:t>
            </a:r>
            <a:r>
              <a:rPr lang="en-AU" dirty="0"/>
              <a:t>two PWI proposals related to WLAN</a:t>
            </a:r>
            <a:r>
              <a:rPr lang="en-AU" dirty="0" smtClean="0"/>
              <a:t> </a:t>
            </a:r>
            <a:endParaRPr lang="en-AU" dirty="0"/>
          </a:p>
        </p:txBody>
      </p:sp>
      <p:sp>
        <p:nvSpPr>
          <p:cNvPr id="3" name="Content Placeholder 2"/>
          <p:cNvSpPr>
            <a:spLocks noGrp="1"/>
          </p:cNvSpPr>
          <p:nvPr>
            <p:ph idx="1"/>
          </p:nvPr>
        </p:nvSpPr>
        <p:spPr/>
        <p:txBody>
          <a:bodyPr/>
          <a:lstStyle/>
          <a:p>
            <a:pPr lvl="1"/>
            <a:r>
              <a:rPr lang="en-GB" dirty="0"/>
              <a:t>N15692: WLAN Cloud</a:t>
            </a:r>
          </a:p>
          <a:p>
            <a:pPr lvl="2"/>
            <a:r>
              <a:rPr lang="en-GB" dirty="0"/>
              <a:t>Allows sharing of APs by </a:t>
            </a:r>
            <a:r>
              <a:rPr lang="en-GB" dirty="0" smtClean="0"/>
              <a:t>SPs</a:t>
            </a:r>
          </a:p>
          <a:p>
            <a:pPr lvl="2"/>
            <a:r>
              <a:rPr lang="en-GB" dirty="0" smtClean="0"/>
              <a:t>Isn’t the same thing effectively achieved with HS2.0?</a:t>
            </a:r>
          </a:p>
          <a:p>
            <a:pPr lvl="2"/>
            <a:r>
              <a:rPr lang="en-GB" dirty="0" smtClean="0"/>
              <a:t>What is the market need?</a:t>
            </a:r>
          </a:p>
          <a:p>
            <a:pPr lvl="2"/>
            <a:r>
              <a:rPr lang="en-GB" dirty="0" smtClean="0"/>
              <a:t>Is there any harm in allowing a PWI? It might show there is no interest</a:t>
            </a:r>
          </a:p>
          <a:p>
            <a:pPr lvl="2"/>
            <a:r>
              <a:rPr lang="en-GB" dirty="0" smtClean="0"/>
              <a:t>Should it be in WG1 or WG7?</a:t>
            </a:r>
          </a:p>
          <a:p>
            <a:pPr lvl="2"/>
            <a:r>
              <a:rPr lang="en-GB" dirty="0" smtClean="0"/>
              <a:t>Do we care?</a:t>
            </a:r>
            <a:endParaRPr lang="en-GB" dirty="0"/>
          </a:p>
          <a:p>
            <a:pPr lvl="1"/>
            <a:r>
              <a:rPr lang="en-GB" dirty="0"/>
              <a:t>N15691: Optimization technology in WLAN</a:t>
            </a:r>
          </a:p>
          <a:p>
            <a:pPr lvl="2"/>
            <a:r>
              <a:rPr lang="en-GB" dirty="0"/>
              <a:t>Defines protocol for sending WLAN sniffing data to central </a:t>
            </a:r>
            <a:r>
              <a:rPr lang="en-GB" dirty="0" smtClean="0"/>
              <a:t>database</a:t>
            </a:r>
          </a:p>
          <a:p>
            <a:pPr lvl="2"/>
            <a:r>
              <a:rPr lang="en-GB" dirty="0" smtClean="0"/>
              <a:t>Is a standard actually required for this? Is there an market need for interoperability?</a:t>
            </a:r>
          </a:p>
          <a:p>
            <a:pPr lvl="2"/>
            <a:r>
              <a:rPr lang="en-GB" dirty="0"/>
              <a:t>Is there any harm in allowing a PWI? It might show there is no interest</a:t>
            </a:r>
          </a:p>
          <a:p>
            <a:pPr lvl="2"/>
            <a:r>
              <a:rPr lang="en-GB" dirty="0"/>
              <a:t>Should it be in WG1 or </a:t>
            </a:r>
            <a:r>
              <a:rPr lang="en-GB" dirty="0" smtClean="0"/>
              <a:t>WG7?</a:t>
            </a:r>
          </a:p>
          <a:p>
            <a:pPr lvl="2"/>
            <a:r>
              <a:rPr lang="en-GB" dirty="0"/>
              <a:t>Do we care</a:t>
            </a:r>
            <a:r>
              <a:rPr lang="en-GB" dirty="0" smtClean="0"/>
              <a:t>?</a:t>
            </a:r>
            <a:endParaRPr lang="en-GB"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36242906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SC6 meeting will be held in Canada in February 2014</a:t>
            </a:r>
            <a:endParaRPr lang="en-AU" dirty="0"/>
          </a:p>
        </p:txBody>
      </p:sp>
      <p:sp>
        <p:nvSpPr>
          <p:cNvPr id="3" name="Content Placeholder 2"/>
          <p:cNvSpPr>
            <a:spLocks noGrp="1"/>
          </p:cNvSpPr>
          <p:nvPr>
            <p:ph idx="1"/>
          </p:nvPr>
        </p:nvSpPr>
        <p:spPr/>
        <p:txBody>
          <a:bodyPr/>
          <a:lstStyle/>
          <a:p>
            <a:r>
              <a:rPr lang="en-AU" dirty="0"/>
              <a:t>Meeting</a:t>
            </a:r>
          </a:p>
          <a:p>
            <a:pPr lvl="1"/>
            <a:r>
              <a:rPr lang="en-AU" dirty="0"/>
              <a:t>ISO/IEC JTC1/SC6</a:t>
            </a:r>
          </a:p>
          <a:p>
            <a:r>
              <a:rPr lang="en-AU" dirty="0" smtClean="0"/>
              <a:t>Host</a:t>
            </a:r>
          </a:p>
          <a:p>
            <a:pPr lvl="1"/>
            <a:r>
              <a:rPr lang="en-AU" dirty="0" smtClean="0"/>
              <a:t>Standards Council of Canada</a:t>
            </a:r>
          </a:p>
          <a:p>
            <a:r>
              <a:rPr lang="en-AU" dirty="0" smtClean="0"/>
              <a:t>Date</a:t>
            </a:r>
          </a:p>
          <a:p>
            <a:pPr lvl="1"/>
            <a:r>
              <a:rPr lang="en-AU" dirty="0" smtClean="0"/>
              <a:t>Week of 17 February 2014</a:t>
            </a:r>
          </a:p>
          <a:p>
            <a:r>
              <a:rPr lang="en-AU" dirty="0" smtClean="0"/>
              <a:t>Location</a:t>
            </a:r>
          </a:p>
          <a:p>
            <a:pPr lvl="1"/>
            <a:r>
              <a:rPr lang="en-AU" dirty="0" smtClean="0"/>
              <a:t>Offices of Ericsson in Ottawa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57</a:t>
            </a:fld>
            <a:endParaRPr lang="en-US"/>
          </a:p>
        </p:txBody>
      </p:sp>
      <p:pic>
        <p:nvPicPr>
          <p:cNvPr id="142338" name="Picture 2" descr="C:\Users\amyles\AppData\Local\Microsoft\Windows\Temporary Internet Files\Content.IE5\V59877PF\MC90001590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4938" y="2374901"/>
            <a:ext cx="3380650" cy="26543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noChangeAspect="1"/>
          </p:cNvGraphicFramePr>
          <p:nvPr>
            <p:extLst>
              <p:ext uri="{D42A27DB-BD31-4B8C-83A1-F6EECF244321}">
                <p14:modId xmlns:p14="http://schemas.microsoft.com/office/powerpoint/2010/main" val="3584650513"/>
              </p:ext>
            </p:extLst>
          </p:nvPr>
        </p:nvGraphicFramePr>
        <p:xfrm>
          <a:off x="990600" y="5410200"/>
          <a:ext cx="914400" cy="771525"/>
        </p:xfrm>
        <a:graphic>
          <a:graphicData uri="http://schemas.openxmlformats.org/presentationml/2006/ole">
            <mc:AlternateContent xmlns:mc="http://schemas.openxmlformats.org/markup-compatibility/2006">
              <mc:Choice xmlns:v="urn:schemas-microsoft-com:vml" Requires="v">
                <p:oleObj spid="_x0000_s162856"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990600" y="5410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813845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IEEE 802 has a planned delegation for the </a:t>
            </a:r>
            <a:r>
              <a:rPr lang="en-AU" dirty="0" smtClean="0"/>
              <a:t>SC6 meeting in Canada in February </a:t>
            </a:r>
            <a:r>
              <a:rPr lang="en-AU" dirty="0" smtClean="0"/>
              <a:t>2014</a:t>
            </a:r>
            <a:endParaRPr lang="en-AU" dirty="0"/>
          </a:p>
        </p:txBody>
      </p:sp>
      <p:sp>
        <p:nvSpPr>
          <p:cNvPr id="8" name="Content Placeholder 7"/>
          <p:cNvSpPr>
            <a:spLocks noGrp="1"/>
          </p:cNvSpPr>
          <p:nvPr>
            <p:ph idx="1"/>
          </p:nvPr>
        </p:nvSpPr>
        <p:spPr/>
        <p:txBody>
          <a:bodyPr/>
          <a:lstStyle/>
          <a:p>
            <a:pPr lvl="1"/>
            <a:r>
              <a:rPr lang="en-AU" dirty="0" smtClean="0"/>
              <a:t>IEEE 802 delegation will </a:t>
            </a:r>
            <a:r>
              <a:rPr lang="en-AU" dirty="0" smtClean="0"/>
              <a:t>include</a:t>
            </a:r>
            <a:endParaRPr lang="en-AU" dirty="0" smtClean="0"/>
          </a:p>
          <a:p>
            <a:pPr lvl="2"/>
            <a:r>
              <a:rPr lang="en-AU" dirty="0" smtClean="0"/>
              <a:t>Bruce Kraemer (IEEE 802.11 WG Chair &amp; probably </a:t>
            </a:r>
            <a:r>
              <a:rPr lang="en-AU" dirty="0" err="1" smtClean="0"/>
              <a:t>HoD</a:t>
            </a:r>
            <a:r>
              <a:rPr lang="en-AU" dirty="0" smtClean="0"/>
              <a:t>)</a:t>
            </a:r>
          </a:p>
          <a:p>
            <a:pPr lvl="2"/>
            <a:r>
              <a:rPr lang="en-AU" dirty="0" smtClean="0"/>
              <a:t>Jodi </a:t>
            </a:r>
            <a:r>
              <a:rPr lang="en-AU" dirty="0" err="1" smtClean="0"/>
              <a:t>Haasz</a:t>
            </a:r>
            <a:r>
              <a:rPr lang="en-AU" dirty="0" smtClean="0"/>
              <a:t> (IEEE staff)</a:t>
            </a:r>
          </a:p>
          <a:p>
            <a:pPr lvl="2"/>
            <a:r>
              <a:rPr lang="en-AU" dirty="0" smtClean="0"/>
              <a:t>Dan Harkins</a:t>
            </a:r>
          </a:p>
          <a:p>
            <a:pPr lvl="2"/>
            <a:r>
              <a:rPr lang="en-AU" dirty="0" smtClean="0"/>
              <a:t>Bill Carney</a:t>
            </a:r>
            <a:endParaRPr lang="en-AU" dirty="0" smtClean="0"/>
          </a:p>
          <a:p>
            <a:pPr lvl="1"/>
            <a:r>
              <a:rPr lang="en-AU" dirty="0" smtClean="0"/>
              <a:t>It is believed others will be attending</a:t>
            </a:r>
          </a:p>
          <a:p>
            <a:pPr lvl="2"/>
            <a:r>
              <a:rPr lang="en-AU" dirty="0" smtClean="0"/>
              <a:t>US NB (Andrew Myles), China NB, Swiss NB, Korea NB, Canada NB (Glenn Parsons, host)</a:t>
            </a:r>
          </a:p>
          <a:p>
            <a:pPr lvl="1"/>
            <a:r>
              <a:rPr lang="en-AU" dirty="0" smtClean="0"/>
              <a:t>It </a:t>
            </a:r>
            <a:r>
              <a:rPr lang="en-AU" dirty="0"/>
              <a:t>is believed others </a:t>
            </a:r>
            <a:r>
              <a:rPr lang="en-AU" dirty="0" smtClean="0"/>
              <a:t>could be attending</a:t>
            </a:r>
          </a:p>
          <a:p>
            <a:pPr lvl="2"/>
            <a:r>
              <a:rPr lang="en-AU" dirty="0" smtClean="0"/>
              <a:t>ISOC (depending on agenda), </a:t>
            </a:r>
            <a:r>
              <a:rPr lang="en-AU" dirty="0" smtClean="0"/>
              <a:t>UK NB, Austria NB, Japan NB</a:t>
            </a:r>
            <a:endParaRPr lang="en-AU" dirty="0"/>
          </a:p>
          <a:p>
            <a:pPr lvl="2"/>
            <a:endParaRPr lang="en-AU" dirty="0" smtClean="0"/>
          </a:p>
          <a:p>
            <a:pPr lvl="2"/>
            <a:endParaRPr lang="en-AU"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58</a:t>
            </a:fld>
            <a:endParaRPr lang="en-US"/>
          </a:p>
        </p:txBody>
      </p:sp>
    </p:spTree>
    <p:extLst>
      <p:ext uri="{BB962C8B-B14F-4D97-AF65-F5344CB8AC3E}">
        <p14:creationId xmlns:p14="http://schemas.microsoft.com/office/powerpoint/2010/main" val="29508710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Agendas </a:t>
            </a:r>
            <a:r>
              <a:rPr lang="en-AU" dirty="0" smtClean="0"/>
              <a:t>have been </a:t>
            </a:r>
            <a:r>
              <a:rPr lang="en-AU" dirty="0" smtClean="0"/>
              <a:t>issued for WG1 and WG7 and are not exactly inspiring … yet!</a:t>
            </a:r>
            <a:endParaRPr lang="en-AU" dirty="0"/>
          </a:p>
        </p:txBody>
      </p:sp>
      <p:sp>
        <p:nvSpPr>
          <p:cNvPr id="3" name="Content Placeholder 2"/>
          <p:cNvSpPr>
            <a:spLocks noGrp="1"/>
          </p:cNvSpPr>
          <p:nvPr>
            <p:ph idx="1"/>
          </p:nvPr>
        </p:nvSpPr>
        <p:spPr/>
        <p:txBody>
          <a:bodyPr/>
          <a:lstStyle/>
          <a:p>
            <a:pPr lvl="1"/>
            <a:r>
              <a:rPr lang="en-AU" dirty="0" smtClean="0"/>
              <a:t>WG1 agenda is very sparse with little of interest … yet</a:t>
            </a:r>
          </a:p>
          <a:p>
            <a:pPr lvl="2"/>
            <a:r>
              <a:rPr lang="en-AU" dirty="0" smtClean="0"/>
              <a:t>Enough material for a few hours only</a:t>
            </a:r>
          </a:p>
          <a:p>
            <a:pPr lvl="2"/>
            <a:r>
              <a:rPr lang="en-AU" dirty="0" smtClean="0"/>
              <a:t>IEEE 802 items are status only</a:t>
            </a:r>
          </a:p>
          <a:p>
            <a:pPr lvl="2"/>
            <a:r>
              <a:rPr lang="en-AU" dirty="0" smtClean="0"/>
              <a:t>No WAPI, TEPA-AC, </a:t>
            </a:r>
            <a:r>
              <a:rPr lang="en-AU" dirty="0" err="1" smtClean="0"/>
              <a:t>TLSec</a:t>
            </a:r>
            <a:r>
              <a:rPr lang="en-AU" dirty="0" smtClean="0"/>
              <a:t>, TAAA, UHT, EUHT discussions</a:t>
            </a:r>
          </a:p>
          <a:p>
            <a:pPr lvl="1"/>
            <a:r>
              <a:rPr lang="en-AU" dirty="0" smtClean="0"/>
              <a:t>WG7 </a:t>
            </a:r>
            <a:r>
              <a:rPr lang="en-AU" dirty="0"/>
              <a:t>agenda is very sparse with little of interest … yet</a:t>
            </a:r>
          </a:p>
          <a:p>
            <a:pPr lvl="2"/>
            <a:r>
              <a:rPr lang="en-AU" dirty="0" smtClean="0"/>
              <a:t>Optimization </a:t>
            </a:r>
            <a:r>
              <a:rPr lang="en-AU" dirty="0"/>
              <a:t>technology in </a:t>
            </a:r>
            <a:r>
              <a:rPr lang="en-AU" dirty="0" smtClean="0"/>
              <a:t>WLAN and WLAN cloud scope discussion</a:t>
            </a:r>
          </a:p>
          <a:p>
            <a:pPr lvl="2"/>
            <a:r>
              <a:rPr lang="en-AU" dirty="0"/>
              <a:t>IEEE 1888 discussion</a:t>
            </a:r>
          </a:p>
          <a:p>
            <a:pPr lvl="2"/>
            <a:r>
              <a:rPr lang="en-AU" dirty="0" smtClean="0"/>
              <a:t>No </a:t>
            </a:r>
            <a:r>
              <a:rPr lang="en-AU" dirty="0" err="1" smtClean="0"/>
              <a:t>TISec</a:t>
            </a:r>
            <a:r>
              <a:rPr lang="en-AU" dirty="0" smtClean="0"/>
              <a:t> discussion</a:t>
            </a:r>
          </a:p>
          <a:p>
            <a:pPr lvl="1"/>
            <a:r>
              <a:rPr lang="en-AU" dirty="0" smtClean="0"/>
              <a:t>The agenda could expand closer to the meeting</a:t>
            </a:r>
          </a:p>
          <a:p>
            <a:pPr lvl="2"/>
            <a:r>
              <a:rPr lang="en-AU" dirty="0" smtClean="0"/>
              <a:t>New work items must be available by 3 January 2014</a:t>
            </a:r>
          </a:p>
          <a:p>
            <a:pPr lvl="2"/>
            <a:r>
              <a:rPr lang="en-AU" dirty="0" smtClean="0"/>
              <a:t>Comments are allowed up until 31 January 2014</a:t>
            </a:r>
          </a:p>
          <a:p>
            <a:pPr lvl="2"/>
            <a:r>
              <a:rPr lang="en-AU" dirty="0" smtClean="0"/>
              <a:t>We will be able to develop responses during our January meeting</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853445347"/>
              </p:ext>
            </p:extLst>
          </p:nvPr>
        </p:nvGraphicFramePr>
        <p:xfrm>
          <a:off x="0" y="2133600"/>
          <a:ext cx="914400" cy="771525"/>
        </p:xfrm>
        <a:graphic>
          <a:graphicData uri="http://schemas.openxmlformats.org/presentationml/2006/ole">
            <mc:AlternateContent xmlns:mc="http://schemas.openxmlformats.org/markup-compatibility/2006">
              <mc:Choice xmlns:v="urn:schemas-microsoft-com:vml" Requires="v">
                <p:oleObj spid="_x0000_s15983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2133600"/>
                        <a:ext cx="914400" cy="77152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225700935"/>
              </p:ext>
            </p:extLst>
          </p:nvPr>
        </p:nvGraphicFramePr>
        <p:xfrm>
          <a:off x="0" y="3657600"/>
          <a:ext cx="914400" cy="771525"/>
        </p:xfrm>
        <a:graphic>
          <a:graphicData uri="http://schemas.openxmlformats.org/presentationml/2006/ole">
            <mc:AlternateContent xmlns:mc="http://schemas.openxmlformats.org/markup-compatibility/2006">
              <mc:Choice xmlns:v="urn:schemas-microsoft-com:vml" Requires="v">
                <p:oleObj spid="_x0000_s159838"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0" y="3657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913616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r>
              <a:rPr lang="en-US" smtClean="0"/>
              <a:t>Andrew Myles, Cisco</a:t>
            </a:r>
            <a:endParaRPr lang="en-US"/>
          </a:p>
        </p:txBody>
      </p:sp>
      <p:sp>
        <p:nvSpPr>
          <p:cNvPr id="7" name="Slide Number Placeholder 5"/>
          <p:cNvSpPr>
            <a:spLocks noGrp="1"/>
          </p:cNvSpPr>
          <p:nvPr>
            <p:ph type="sldNum" sz="quarter" idx="11"/>
          </p:nvPr>
        </p:nvSpPr>
        <p:spPr/>
        <p:txBody>
          <a:bodyPr/>
          <a:lstStyle/>
          <a:p>
            <a:pPr>
              <a:defRPr/>
            </a:pPr>
            <a:r>
              <a:rPr lang="en-US" smtClean="0"/>
              <a:t>Slide </a:t>
            </a:r>
            <a:fld id="{5E7A42D8-E0F3-48FF-A905-6B9ABB752210}" type="slidenum">
              <a:rPr lang="en-US" smtClean="0"/>
              <a:pPr>
                <a:defRPr/>
              </a:pPr>
              <a:t>6</a:t>
            </a:fld>
            <a:endParaRPr lang="en-US"/>
          </a:p>
        </p:txBody>
      </p:sp>
      <p:sp>
        <p:nvSpPr>
          <p:cNvPr id="7172" name="Rectangle 14"/>
          <p:cNvSpPr>
            <a:spLocks noGrp="1" noChangeArrowheads="1"/>
          </p:cNvSpPr>
          <p:nvPr>
            <p:ph type="title"/>
          </p:nvPr>
        </p:nvSpPr>
        <p:spPr/>
        <p:txBody>
          <a:bodyPr/>
          <a:lstStyle/>
          <a:p>
            <a:r>
              <a:rPr lang="en-US" smtClean="0"/>
              <a:t>The IEEE 802 JTC1 SC will operate using general guidelines for IEEE-SA Meetings</a:t>
            </a:r>
          </a:p>
        </p:txBody>
      </p:sp>
      <p:sp>
        <p:nvSpPr>
          <p:cNvPr id="7173" name="Rectangle 15"/>
          <p:cNvSpPr>
            <a:spLocks noGrp="1" noChangeArrowheads="1"/>
          </p:cNvSpPr>
          <p:nvPr>
            <p:ph type="body" idx="1"/>
          </p:nvPr>
        </p:nvSpPr>
        <p:spPr/>
        <p:txBody>
          <a:bodyPr/>
          <a:lstStyle/>
          <a:p>
            <a:pPr lvl="1">
              <a:lnSpc>
                <a:spcPct val="90000"/>
              </a:lnSpc>
            </a:pPr>
            <a:r>
              <a:rPr lang="en-US" smtClean="0"/>
              <a:t>All IEEE-SA standards meetings shall be conducted in compliance with all applicable laws, including antitrust and competition laws. </a:t>
            </a:r>
          </a:p>
          <a:p>
            <a:pPr lvl="2">
              <a:lnSpc>
                <a:spcPct val="90000"/>
              </a:lnSpc>
            </a:pPr>
            <a:r>
              <a:rPr lang="en-US" smtClean="0"/>
              <a:t>Don’t discuss the interpretation, validity, or essentiality of patents/patent claims. </a:t>
            </a:r>
          </a:p>
          <a:p>
            <a:pPr lvl="2">
              <a:lnSpc>
                <a:spcPct val="90000"/>
              </a:lnSpc>
            </a:pPr>
            <a:r>
              <a:rPr lang="en-US" smtClean="0"/>
              <a:t>Don’t discuss specific license rates, terms, or conditions.</a:t>
            </a:r>
          </a:p>
          <a:p>
            <a:pPr lvl="3">
              <a:lnSpc>
                <a:spcPct val="90000"/>
              </a:lnSpc>
            </a:pPr>
            <a:r>
              <a:rPr lang="en-US" smtClean="0"/>
              <a:t>Relative costs, including licensing costs of essential patent claims, of different technical approaches may be discussed in standards development meetings. </a:t>
            </a:r>
          </a:p>
          <a:p>
            <a:pPr lvl="3">
              <a:lnSpc>
                <a:spcPct val="90000"/>
              </a:lnSpc>
            </a:pPr>
            <a:r>
              <a:rPr lang="en-GB" smtClean="0"/>
              <a:t>Technical considerations remain primary focus</a:t>
            </a:r>
            <a:endParaRPr lang="en-US" smtClean="0"/>
          </a:p>
          <a:p>
            <a:pPr lvl="2">
              <a:lnSpc>
                <a:spcPct val="90000"/>
              </a:lnSpc>
            </a:pPr>
            <a:r>
              <a:rPr lang="en-US" smtClean="0"/>
              <a:t>Don’t discuss or engage in the fixing of product prices, allocation of customers, or division of sales markets.</a:t>
            </a:r>
          </a:p>
          <a:p>
            <a:pPr lvl="2">
              <a:lnSpc>
                <a:spcPct val="90000"/>
              </a:lnSpc>
            </a:pPr>
            <a:r>
              <a:rPr lang="en-US" smtClean="0"/>
              <a:t>Don’t discuss the status or substance of ongoing or threatened litigation.</a:t>
            </a:r>
          </a:p>
          <a:p>
            <a:pPr lvl="2">
              <a:lnSpc>
                <a:spcPct val="90000"/>
              </a:lnSpc>
            </a:pPr>
            <a:r>
              <a:rPr lang="en-US" smtClean="0"/>
              <a:t>Don’t be silent if inappropriate topics are discussed … do formally object.</a:t>
            </a:r>
          </a:p>
          <a:p>
            <a:pPr lvl="1">
              <a:lnSpc>
                <a:spcPct val="90000"/>
              </a:lnSpc>
            </a:pPr>
            <a:r>
              <a:rPr lang="en-US" smtClean="0"/>
              <a:t>See IEEE-SA Standards Board Operations Manual, clause 5.3.10 and </a:t>
            </a:r>
            <a:r>
              <a:rPr lang="en-GB" smtClean="0"/>
              <a:t>“Promoting Competition and Innovation: What You Need to Know about the IEEE Standards Association's Antitrust and Competition Policy”</a:t>
            </a:r>
            <a:r>
              <a:rPr lang="en-US" smtClean="0"/>
              <a:t> for more details.</a:t>
            </a:r>
          </a:p>
          <a:p>
            <a:pPr marL="0" indent="0">
              <a:lnSpc>
                <a:spcPct val="90000"/>
              </a:lnSpc>
            </a:pPr>
            <a:endParaRPr lang="en-AU" smtClean="0"/>
          </a:p>
        </p:txBody>
      </p:sp>
      <p:sp>
        <p:nvSpPr>
          <p:cNvPr id="7174" name="Rectangle 4"/>
          <p:cNvSpPr>
            <a:spLocks noChangeArrowheads="1"/>
          </p:cNvSpPr>
          <p:nvPr/>
        </p:nvSpPr>
        <p:spPr bwMode="auto">
          <a:xfrm>
            <a:off x="539750" y="1484313"/>
            <a:ext cx="82296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AU" sz="400" b="1" u="sng">
              <a:solidFill>
                <a:srgbClr val="FF0000"/>
              </a:solidFill>
              <a:latin typeface="Arial"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Technically, TEPA topics and WAPI cannot be discussed at the SC6 meeting in Canada</a:t>
            </a:r>
            <a:endParaRPr lang="en-AU" dirty="0"/>
          </a:p>
        </p:txBody>
      </p:sp>
      <p:sp>
        <p:nvSpPr>
          <p:cNvPr id="3" name="Content Placeholder 2"/>
          <p:cNvSpPr>
            <a:spLocks noGrp="1"/>
          </p:cNvSpPr>
          <p:nvPr>
            <p:ph idx="1"/>
          </p:nvPr>
        </p:nvSpPr>
        <p:spPr>
          <a:xfrm>
            <a:off x="685800" y="1905000"/>
            <a:ext cx="7772400" cy="4114800"/>
          </a:xfrm>
        </p:spPr>
        <p:txBody>
          <a:bodyPr/>
          <a:lstStyle/>
          <a:p>
            <a:pPr lvl="1"/>
            <a:r>
              <a:rPr lang="en-AU" dirty="0" smtClean="0"/>
              <a:t>SC6 has been discussing various possible NPs for </a:t>
            </a:r>
            <a:r>
              <a:rPr lang="en-AU" dirty="0" smtClean="0"/>
              <a:t>many years, </a:t>
            </a:r>
            <a:r>
              <a:rPr lang="en-AU" dirty="0" smtClean="0"/>
              <a:t>over many meetings</a:t>
            </a:r>
          </a:p>
          <a:p>
            <a:pPr lvl="2"/>
            <a:r>
              <a:rPr lang="en-AU" dirty="0" err="1" smtClean="0"/>
              <a:t>eg</a:t>
            </a:r>
            <a:r>
              <a:rPr lang="en-AU" dirty="0" smtClean="0"/>
              <a:t> </a:t>
            </a:r>
            <a:r>
              <a:rPr lang="en-AU" dirty="0" err="1" smtClean="0"/>
              <a:t>TePA</a:t>
            </a:r>
            <a:r>
              <a:rPr lang="en-AU" dirty="0" smtClean="0"/>
              <a:t> based proposals and WAPI</a:t>
            </a:r>
          </a:p>
          <a:p>
            <a:pPr lvl="1"/>
            <a:r>
              <a:rPr lang="en-AU" dirty="0" smtClean="0"/>
              <a:t>This wastes everyone’s time, with endless discussion and no conclusions</a:t>
            </a:r>
          </a:p>
          <a:p>
            <a:pPr lvl="1"/>
            <a:r>
              <a:rPr lang="en-AU" dirty="0" smtClean="0"/>
              <a:t>The SC6 Chair made a statement in Korea limiting discussion on topics in the future; this statement will be included in the minutes</a:t>
            </a:r>
          </a:p>
          <a:p>
            <a:pPr lvl="2"/>
            <a:r>
              <a:rPr lang="en-AU" i="1" dirty="0" smtClean="0"/>
              <a:t>The </a:t>
            </a:r>
            <a:r>
              <a:rPr lang="en-AU" i="1" dirty="0"/>
              <a:t>SC6 Chair recommended that items of the same subject should not be discussed more than two times at SC6 meetings before an NP Proposal is submitted to </a:t>
            </a:r>
            <a:r>
              <a:rPr lang="en-AU" i="1" dirty="0" smtClean="0"/>
              <a:t>SC6.</a:t>
            </a:r>
          </a:p>
          <a:p>
            <a:pPr lvl="2"/>
            <a:r>
              <a:rPr lang="en-AU" i="1" dirty="0" smtClean="0"/>
              <a:t>The </a:t>
            </a:r>
            <a:r>
              <a:rPr lang="en-AU" i="1" dirty="0"/>
              <a:t>SC 6 Chair strongly requested to the WG 1 Convenor to see to it that this practice be strictly </a:t>
            </a:r>
            <a:r>
              <a:rPr lang="en-AU" i="1" dirty="0" smtClean="0"/>
              <a:t>exercised</a:t>
            </a:r>
          </a:p>
          <a:p>
            <a:pPr lvl="2"/>
            <a:r>
              <a:rPr lang="en-AU" i="1" dirty="0" smtClean="0"/>
              <a:t>The </a:t>
            </a:r>
            <a:r>
              <a:rPr lang="en-AU" i="1" dirty="0"/>
              <a:t>SC6 Chair also noted that contributions should not be in the form of stepping on standards of other SDOs</a:t>
            </a:r>
            <a:r>
              <a:rPr lang="en-AU" i="1" dirty="0" smtClean="0"/>
              <a:t>.</a:t>
            </a:r>
          </a:p>
          <a:p>
            <a:pPr lvl="1"/>
            <a:r>
              <a:rPr lang="en-AU" dirty="0" smtClean="0"/>
              <a:t>So t</a:t>
            </a:r>
            <a:r>
              <a:rPr lang="en-AU" dirty="0" smtClean="0"/>
              <a:t>echnically </a:t>
            </a:r>
            <a:r>
              <a:rPr lang="en-AU" dirty="0"/>
              <a:t>TEPA topics and WAPI cannot be </a:t>
            </a:r>
            <a:r>
              <a:rPr lang="en-AU" dirty="0" smtClean="0"/>
              <a:t>discussed … but the ruling will probably be challenged</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15188479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AU" dirty="0" smtClean="0"/>
              <a:t>IEEE 802 has put various items </a:t>
            </a:r>
            <a:r>
              <a:rPr lang="en-AU" dirty="0" smtClean="0"/>
              <a:t>on the </a:t>
            </a:r>
            <a:r>
              <a:rPr lang="en-AU" dirty="0" smtClean="0"/>
              <a:t>February </a:t>
            </a:r>
            <a:r>
              <a:rPr lang="en-AU" dirty="0"/>
              <a:t>SC6 </a:t>
            </a:r>
            <a:r>
              <a:rPr lang="en-AU" dirty="0" smtClean="0"/>
              <a:t>meeting agenda</a:t>
            </a:r>
            <a:endParaRPr lang="en-AU" dirty="0"/>
          </a:p>
        </p:txBody>
      </p:sp>
      <p:sp>
        <p:nvSpPr>
          <p:cNvPr id="3" name="Content Placeholder 2"/>
          <p:cNvSpPr>
            <a:spLocks noGrp="1"/>
          </p:cNvSpPr>
          <p:nvPr>
            <p:ph idx="1"/>
          </p:nvPr>
        </p:nvSpPr>
        <p:spPr/>
        <p:txBody>
          <a:bodyPr/>
          <a:lstStyle/>
          <a:p>
            <a:r>
              <a:rPr lang="en-AU" dirty="0" smtClean="0"/>
              <a:t>Items include</a:t>
            </a:r>
            <a:r>
              <a:rPr lang="en-AU" dirty="0" smtClean="0"/>
              <a:t>:</a:t>
            </a:r>
          </a:p>
          <a:p>
            <a:pPr lvl="1"/>
            <a:r>
              <a:rPr lang="en-AU" dirty="0" smtClean="0"/>
              <a:t>Overview of </a:t>
            </a:r>
            <a:r>
              <a:rPr lang="en-AU" dirty="0" smtClean="0"/>
              <a:t>802.1/3/11/22?</a:t>
            </a:r>
            <a:endParaRPr lang="en-AU" dirty="0" smtClean="0"/>
          </a:p>
          <a:p>
            <a:pPr lvl="2"/>
            <a:r>
              <a:rPr lang="en-AU" dirty="0" smtClean="0"/>
              <a:t>Including summary </a:t>
            </a:r>
            <a:r>
              <a:rPr lang="en-AU" dirty="0"/>
              <a:t>of liaisons/new projects</a:t>
            </a:r>
          </a:p>
          <a:p>
            <a:pPr lvl="1"/>
            <a:r>
              <a:rPr lang="en-AU" dirty="0" smtClean="0"/>
              <a:t>HEW news </a:t>
            </a:r>
          </a:p>
          <a:p>
            <a:pPr lvl="1"/>
            <a:r>
              <a:rPr lang="en-AU" dirty="0" smtClean="0"/>
              <a:t>Disposition </a:t>
            </a:r>
            <a:r>
              <a:rPr lang="en-AU" dirty="0" smtClean="0"/>
              <a:t>matrix of old 802 documents</a:t>
            </a:r>
          </a:p>
          <a:p>
            <a:pPr lvl="1"/>
            <a:r>
              <a:rPr lang="en-AU" dirty="0" smtClean="0"/>
              <a:t>Security </a:t>
            </a:r>
            <a:r>
              <a:rPr lang="en-AU" dirty="0" smtClean="0"/>
              <a:t>experts discussion</a:t>
            </a:r>
          </a:p>
          <a:p>
            <a:pPr lvl="2"/>
            <a:r>
              <a:rPr lang="en-AU" dirty="0" smtClean="0"/>
              <a:t>Dan’s presentation derived from homework</a:t>
            </a:r>
            <a:endParaRPr lang="en-AU" dirty="0" smtClean="0"/>
          </a:p>
          <a:p>
            <a:pPr lvl="1"/>
            <a:r>
              <a:rPr lang="en-AU" dirty="0" smtClean="0"/>
              <a:t>Summary of comment responses </a:t>
            </a:r>
          </a:p>
          <a:p>
            <a:pPr lvl="2"/>
            <a:r>
              <a:rPr lang="en-AU" dirty="0" smtClean="0"/>
              <a:t>FDIS responses on 802.11-2012 – </a:t>
            </a:r>
            <a:r>
              <a:rPr lang="en-AU" dirty="0" smtClean="0"/>
              <a:t>already sent</a:t>
            </a:r>
            <a:endParaRPr lang="en-AU" dirty="0" smtClean="0"/>
          </a:p>
          <a:p>
            <a:pPr lvl="2"/>
            <a:r>
              <a:rPr lang="en-AU" dirty="0" smtClean="0"/>
              <a:t>FDIS responses on 802.1X/AE – </a:t>
            </a:r>
            <a:r>
              <a:rPr lang="en-AU" dirty="0" smtClean="0"/>
              <a:t>was it sent?</a:t>
            </a:r>
            <a:endParaRPr lang="en-AU" dirty="0" smtClean="0"/>
          </a:p>
          <a:p>
            <a:pPr lvl="2"/>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12704142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smtClean="0"/>
              <a:t>There appears to be no change required to the disposition </a:t>
            </a:r>
            <a:r>
              <a:rPr lang="en-AU" dirty="0"/>
              <a:t>matrix of old 802 </a:t>
            </a:r>
            <a:r>
              <a:rPr lang="en-AU" dirty="0" smtClean="0"/>
              <a:t>documents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62</a:t>
            </a:fld>
            <a:endParaRPr lang="en-US"/>
          </a:p>
        </p:txBody>
      </p:sp>
      <p:graphicFrame>
        <p:nvGraphicFramePr>
          <p:cNvPr id="11" name="Group 91"/>
          <p:cNvGraphicFramePr>
            <a:graphicFrameLocks noGrp="1"/>
          </p:cNvGraphicFramePr>
          <p:nvPr>
            <p:extLst>
              <p:ext uri="{D42A27DB-BD31-4B8C-83A1-F6EECF244321}">
                <p14:modId xmlns:p14="http://schemas.microsoft.com/office/powerpoint/2010/main" val="2448165697"/>
              </p:ext>
            </p:extLst>
          </p:nvPr>
        </p:nvGraphicFramePr>
        <p:xfrm>
          <a:off x="152400" y="1465263"/>
          <a:ext cx="8915400" cy="5317808"/>
        </p:xfrm>
        <a:graphic>
          <a:graphicData uri="http://schemas.openxmlformats.org/drawingml/2006/table">
            <a:tbl>
              <a:tblPr/>
              <a:tblGrid>
                <a:gridCol w="762000"/>
                <a:gridCol w="838200"/>
                <a:gridCol w="533400"/>
                <a:gridCol w="2286000"/>
                <a:gridCol w="4495800"/>
              </a:tblGrid>
              <a:tr h="19050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Calibri" pitchFamily="34" charset="0"/>
                          <a:ea typeface="Batang" pitchFamily="18" charset="-127"/>
                          <a:cs typeface="Arial" pitchFamily="34" charset="0"/>
                        </a:rPr>
                        <a:t>Project</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Calibri" pitchFamily="34" charset="0"/>
                          <a:ea typeface="Batang" pitchFamily="18" charset="-127"/>
                          <a:cs typeface="Arial" pitchFamily="34" charset="0"/>
                        </a:rPr>
                        <a:t>Number</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Calibri" pitchFamily="34" charset="0"/>
                          <a:ea typeface="Batang" pitchFamily="18" charset="-127"/>
                          <a:cs typeface="Arial" pitchFamily="34" charset="0"/>
                        </a:rPr>
                        <a:t>Year</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Calibri" pitchFamily="34" charset="0"/>
                          <a:ea typeface="Batang" pitchFamily="18" charset="-127"/>
                          <a:cs typeface="Arial" pitchFamily="34" charset="0"/>
                        </a:rPr>
                        <a:t>Name</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smtClean="0">
                          <a:ln>
                            <a:noFill/>
                          </a:ln>
                          <a:solidFill>
                            <a:schemeClr val="tx1"/>
                          </a:solidFill>
                          <a:effectLst/>
                          <a:latin typeface="Calibri" pitchFamily="34" charset="0"/>
                          <a:ea typeface="Batang" pitchFamily="18" charset="-127"/>
                          <a:cs typeface="Arial" pitchFamily="34" charset="0"/>
                        </a:rPr>
                        <a:t>Recommendation</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05.01.00</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8802-1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2011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SPECIFIC LANS Overview</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Retain.  IEEE 802 will provide a replacement based upon the revision of  802 O&amp;A (anticipated in 2014)</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05.01.01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dirty="0" smtClean="0">
                          <a:ln>
                            <a:noFill/>
                          </a:ln>
                          <a:solidFill>
                            <a:schemeClr val="tx1"/>
                          </a:solidFill>
                          <a:effectLst/>
                          <a:latin typeface="Calibri" pitchFamily="34" charset="0"/>
                          <a:ea typeface="Batang" pitchFamily="18" charset="-127"/>
                          <a:cs typeface="Arial" pitchFamily="34" charset="0"/>
                        </a:rPr>
                        <a:t>8802-1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SPECIFIC LANS Cooperative agreement with IEEE 802</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sng" strike="noStrike" cap="none" normalizeH="0" baseline="0" smtClean="0">
                          <a:ln>
                            <a:noFill/>
                          </a:ln>
                          <a:solidFill>
                            <a:schemeClr val="tx1"/>
                          </a:solidFill>
                          <a:effectLst/>
                          <a:latin typeface="Calibri" pitchFamily="34" charset="0"/>
                          <a:ea typeface="Batang" pitchFamily="18" charset="-127"/>
                          <a:cs typeface="Arial" pitchFamily="34" charset="0"/>
                        </a:rPr>
                        <a:t>Cancel</a:t>
                      </a: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 project. Delete the draft.</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05.02.00</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8802-2</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1998</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SPECIFIC LANS Logical Link Control 90.93</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Retain in </a:t>
                      </a:r>
                      <a:r>
                        <a:rPr kumimoji="0" lang="en-US" sz="1200" b="1" i="0" u="sng" strike="noStrike" cap="none" normalizeH="0" baseline="0" smtClean="0">
                          <a:ln>
                            <a:noFill/>
                          </a:ln>
                          <a:solidFill>
                            <a:schemeClr val="tx1"/>
                          </a:solidFill>
                          <a:effectLst/>
                          <a:latin typeface="Calibri" pitchFamily="34" charset="0"/>
                          <a:ea typeface="Batang" pitchFamily="18" charset="-127"/>
                          <a:cs typeface="Arial" pitchFamily="34" charset="0"/>
                        </a:rPr>
                        <a:t>stabilized</a:t>
                      </a: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 state</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473075">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05.03.00</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8802-3</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2000</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SPECIFIC LANS CSMA/CD Edn. 6</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dirty="0" smtClean="0">
                          <a:ln>
                            <a:noFill/>
                          </a:ln>
                          <a:solidFill>
                            <a:schemeClr val="tx1"/>
                          </a:solidFill>
                          <a:effectLst/>
                          <a:latin typeface="Calibri" pitchFamily="34" charset="0"/>
                          <a:ea typeface="Batang" pitchFamily="18" charset="-127"/>
                          <a:cs typeface="Arial" pitchFamily="34" charset="0"/>
                        </a:rPr>
                        <a:t>Retain. Will be superseded as soon the next revision of IEEE 802.3 is ratified by ISO/IEC. </a:t>
                      </a:r>
                      <a:r>
                        <a:rPr kumimoji="0" lang="en-US" sz="1200" b="1" i="0" u="none" strike="noStrike" cap="none" normalizeH="0" baseline="0" dirty="0" smtClean="0">
                          <a:ln>
                            <a:noFill/>
                          </a:ln>
                          <a:solidFill>
                            <a:srgbClr val="FF0000"/>
                          </a:solidFill>
                          <a:effectLst/>
                          <a:latin typeface="Calibri" pitchFamily="34" charset="0"/>
                          <a:ea typeface="Batang" pitchFamily="18" charset="-127"/>
                          <a:cs typeface="Arial" pitchFamily="34" charset="0"/>
                        </a:rPr>
                        <a:t>The ballot process on 802.3-2012 in ISO/IEC JTC1 has started</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05.05.00</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8802-5</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1998</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SPECIFIC LANS Token Ring. Edn.3</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Retain in </a:t>
                      </a:r>
                      <a:r>
                        <a:rPr kumimoji="0" lang="en-US" sz="1200" b="1" i="0" u="sng" strike="noStrike" cap="none" normalizeH="0" baseline="0" smtClean="0">
                          <a:ln>
                            <a:noFill/>
                          </a:ln>
                          <a:solidFill>
                            <a:schemeClr val="tx1"/>
                          </a:solidFill>
                          <a:effectLst/>
                          <a:latin typeface="Calibri" pitchFamily="34" charset="0"/>
                          <a:ea typeface="Batang" pitchFamily="18" charset="-127"/>
                          <a:cs typeface="Arial" pitchFamily="34" charset="0"/>
                        </a:rPr>
                        <a:t>stabilized</a:t>
                      </a: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 state</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3075">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05.11.00</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8802-11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2005</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LANS. Wireless MAC/PHY specifications Edn. 2</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dirty="0" smtClean="0">
                          <a:ln>
                            <a:noFill/>
                          </a:ln>
                          <a:solidFill>
                            <a:srgbClr val="FF0000"/>
                          </a:solidFill>
                          <a:effectLst/>
                          <a:latin typeface="Calibri" pitchFamily="34" charset="0"/>
                          <a:ea typeface="Batang" pitchFamily="18" charset="-127"/>
                          <a:cs typeface="Arial" pitchFamily="34" charset="0"/>
                        </a:rPr>
                        <a:t>Withdraw. Has been superseded by ISO/IEC 802-11:2012</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05.21.01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11802-1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2005</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LAN GUIDELINES LLC Addresses</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sng" strike="noStrike" cap="none" normalizeH="0" baseline="0" smtClean="0">
                          <a:ln>
                            <a:noFill/>
                          </a:ln>
                          <a:solidFill>
                            <a:schemeClr val="tx1"/>
                          </a:solidFill>
                          <a:effectLst/>
                          <a:latin typeface="Calibri" pitchFamily="34" charset="0"/>
                          <a:ea typeface="Batang" pitchFamily="18" charset="-127"/>
                          <a:cs typeface="Arial" pitchFamily="34" charset="0"/>
                        </a:rPr>
                        <a:t>Withdraw</a:t>
                      </a: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 standard.  This has been transferred to the IEEE Registration Authority.  The registry will be referenced in the revision of  8802-1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05.22.01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11802-2</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2005</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LAN GUIDELINES Standard group MAC addresses </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sng" strike="noStrike" cap="none" normalizeH="0" baseline="0" smtClean="0">
                          <a:ln>
                            <a:noFill/>
                          </a:ln>
                          <a:solidFill>
                            <a:schemeClr val="tx1"/>
                          </a:solidFill>
                          <a:effectLst/>
                          <a:latin typeface="Calibri" pitchFamily="34" charset="0"/>
                          <a:ea typeface="Batang" pitchFamily="18" charset="-127"/>
                          <a:cs typeface="Arial" pitchFamily="34" charset="0"/>
                        </a:rPr>
                        <a:t>Withdraw</a:t>
                      </a: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 standard.  This has been transferred to the IEEE Registration Authority.  The registry will be referenced in the revision of  8802-1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7150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05.25.00</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11802-5</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1997</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Media Access Control (MAC) Bridging of Ethernet v2.0 in Local Area Network</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Retain in </a:t>
                      </a:r>
                      <a:r>
                        <a:rPr kumimoji="0" lang="en-US" sz="1200" b="1" i="0" u="sng" strike="noStrike" cap="none" normalizeH="0" baseline="0" smtClean="0">
                          <a:ln>
                            <a:noFill/>
                          </a:ln>
                          <a:solidFill>
                            <a:schemeClr val="tx1"/>
                          </a:solidFill>
                          <a:effectLst/>
                          <a:latin typeface="Calibri" pitchFamily="34" charset="0"/>
                          <a:ea typeface="Batang" pitchFamily="18" charset="-127"/>
                          <a:cs typeface="Arial" pitchFamily="34" charset="0"/>
                        </a:rPr>
                        <a:t>stabilized</a:t>
                      </a: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 state.</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473075">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05.31.00</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15802-1</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1995</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COMMON LANS MAC service</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Retain. IEEE 802 will provide a replacement based upon 802.1AC (anticipated in 2014)</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39370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05.33.00</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15802-3</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1998</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smtClean="0">
                          <a:ln>
                            <a:noFill/>
                          </a:ln>
                          <a:solidFill>
                            <a:schemeClr val="tx1"/>
                          </a:solidFill>
                          <a:effectLst/>
                          <a:latin typeface="Calibri" pitchFamily="34" charset="0"/>
                          <a:ea typeface="Batang" pitchFamily="18" charset="-127"/>
                          <a:cs typeface="Arial" pitchFamily="34" charset="0"/>
                        </a:rPr>
                        <a:t>COMMON LANS MAC bridges</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dirty="0" smtClean="0">
                          <a:ln>
                            <a:noFill/>
                          </a:ln>
                          <a:solidFill>
                            <a:schemeClr val="tx1"/>
                          </a:solidFill>
                          <a:effectLst/>
                          <a:latin typeface="Calibri" pitchFamily="34" charset="0"/>
                          <a:ea typeface="Batang" pitchFamily="18" charset="-127"/>
                          <a:cs typeface="Arial" pitchFamily="34" charset="0"/>
                        </a:rPr>
                        <a:t>Retain. IEEE 802 will provide a replacement based upon the revision of 802.1Q (anticipated in 2014)</a:t>
                      </a:r>
                    </a:p>
                  </a:txBody>
                  <a:tcPr marL="43751" marR="437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Tree>
    <p:extLst>
      <p:ext uri="{BB962C8B-B14F-4D97-AF65-F5344CB8AC3E}">
        <p14:creationId xmlns:p14="http://schemas.microsoft.com/office/powerpoint/2010/main" val="30864090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With this little on the agenda, are future F2F meetings justified?</a:t>
            </a:r>
            <a:br>
              <a:rPr lang="en-AU" dirty="0"/>
            </a:br>
            <a:endParaRPr lang="en-AU" dirty="0"/>
          </a:p>
        </p:txBody>
      </p:sp>
      <p:sp>
        <p:nvSpPr>
          <p:cNvPr id="3" name="Content Placeholder 2"/>
          <p:cNvSpPr>
            <a:spLocks noGrp="1"/>
          </p:cNvSpPr>
          <p:nvPr>
            <p:ph idx="1"/>
          </p:nvPr>
        </p:nvSpPr>
        <p:spPr/>
        <p:txBody>
          <a:bodyPr/>
          <a:lstStyle/>
          <a:p>
            <a:pPr lvl="1"/>
            <a:r>
              <a:rPr lang="en-AU" dirty="0" smtClean="0"/>
              <a:t>Should IEEE 802 suggest that SC6 meetings be held less frequently?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19419235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1888 will be discussed in SC6/WG7 in Canada for possible submission to SC6 under the PSDO</a:t>
            </a:r>
            <a:endParaRPr lang="en-AU" dirty="0"/>
          </a:p>
        </p:txBody>
      </p:sp>
      <p:sp>
        <p:nvSpPr>
          <p:cNvPr id="3" name="Content Placeholder 2"/>
          <p:cNvSpPr>
            <a:spLocks noGrp="1"/>
          </p:cNvSpPr>
          <p:nvPr>
            <p:ph idx="1"/>
          </p:nvPr>
        </p:nvSpPr>
        <p:spPr/>
        <p:txBody>
          <a:bodyPr/>
          <a:lstStyle/>
          <a:p>
            <a:pPr lvl="1"/>
            <a:r>
              <a:rPr lang="en-AU" dirty="0" smtClean="0"/>
              <a:t>IEEE 1888 is a ratified standard for “</a:t>
            </a:r>
            <a:r>
              <a:rPr lang="en-AU" dirty="0" err="1" smtClean="0"/>
              <a:t>UGCCNet</a:t>
            </a:r>
            <a:r>
              <a:rPr lang="en-AU" dirty="0" smtClean="0"/>
              <a:t>: Ubiquitous Green Community Control Network Protocol)”</a:t>
            </a:r>
          </a:p>
          <a:p>
            <a:pPr lvl="1"/>
            <a:r>
              <a:rPr lang="en-AU" dirty="0" smtClean="0"/>
              <a:t>An IEEE 1888 WG delegation proposed the submission of IEEE 1888 to SC6 under the PSDO agreement</a:t>
            </a:r>
          </a:p>
          <a:p>
            <a:pPr lvl="1"/>
            <a:r>
              <a:rPr lang="en-AU" dirty="0" smtClean="0"/>
              <a:t>There was significant discussion in SC6/WG7 comparing IEEE 1888 to ISO/IEC 17811-x (DCM: Device Control and Management)</a:t>
            </a:r>
          </a:p>
          <a:p>
            <a:pPr lvl="1"/>
            <a:r>
              <a:rPr lang="en-AU" dirty="0" smtClean="0"/>
              <a:t>It was agreed that there should be further discussions, and it is on the WG7 agenda in February 2014</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64</a:t>
            </a:fld>
            <a:endParaRPr lang="en-US"/>
          </a:p>
        </p:txBody>
      </p:sp>
    </p:spTree>
    <p:extLst>
      <p:ext uri="{BB962C8B-B14F-4D97-AF65-F5344CB8AC3E}">
        <p14:creationId xmlns:p14="http://schemas.microsoft.com/office/powerpoint/2010/main" val="16303517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The proposed submission of IEEE 1888 raises meta questions for IEEE-SA that were discussed in Geneva</a:t>
            </a:r>
            <a:endParaRPr lang="en-AU" dirty="0"/>
          </a:p>
        </p:txBody>
      </p:sp>
      <p:sp>
        <p:nvSpPr>
          <p:cNvPr id="3" name="Content Placeholder 2"/>
          <p:cNvSpPr>
            <a:spLocks noGrp="1"/>
          </p:cNvSpPr>
          <p:nvPr>
            <p:ph idx="1"/>
          </p:nvPr>
        </p:nvSpPr>
        <p:spPr/>
        <p:txBody>
          <a:bodyPr/>
          <a:lstStyle/>
          <a:p>
            <a:r>
              <a:rPr lang="en-AU" dirty="0" smtClean="0"/>
              <a:t>Meta questions</a:t>
            </a:r>
          </a:p>
          <a:p>
            <a:pPr lvl="1"/>
            <a:r>
              <a:rPr lang="en-AU" dirty="0" smtClean="0"/>
              <a:t>Under what conditions should IEEE-SA WGs be allowed to make use of the PSDO?</a:t>
            </a:r>
          </a:p>
          <a:p>
            <a:pPr lvl="2"/>
            <a:r>
              <a:rPr lang="en-AU" dirty="0" smtClean="0"/>
              <a:t>Overuse risks diminishing the reputation of IEEE-SA</a:t>
            </a:r>
          </a:p>
          <a:p>
            <a:pPr lvl="2"/>
            <a:r>
              <a:rPr lang="en-AU" dirty="0"/>
              <a:t>P</a:t>
            </a:r>
            <a:r>
              <a:rPr lang="en-AU" dirty="0" smtClean="0"/>
              <a:t>articularly if the submitted standards are of insufficient quality to be “International standards”</a:t>
            </a:r>
          </a:p>
          <a:p>
            <a:pPr lvl="2"/>
            <a:r>
              <a:rPr lang="en-AU" dirty="0" smtClean="0"/>
              <a:t>But also because submission of many standards makes it easier to make the claim that IEEE is not an international SDO</a:t>
            </a:r>
          </a:p>
          <a:p>
            <a:pPr lvl="1"/>
            <a:r>
              <a:rPr lang="en-AU" dirty="0" smtClean="0"/>
              <a:t>Should IEEE 802 request IEEE-SA to develop a set of criteria for IEEE standards before they are submitted to ISO/IEC</a:t>
            </a:r>
          </a:p>
          <a:p>
            <a:pPr lvl="2"/>
            <a:r>
              <a:rPr lang="en-AU" dirty="0" smtClean="0"/>
              <a:t>Is the standard appropriate as an ISO/IEC “international” standard?</a:t>
            </a:r>
          </a:p>
          <a:p>
            <a:pPr lvl="2"/>
            <a:r>
              <a:rPr lang="en-AU" dirty="0" smtClean="0"/>
              <a:t>It is in IEEE-SA’s interest to submit the standard to ISO.IEC under the PSDO?</a:t>
            </a:r>
          </a:p>
          <a:p>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65</a:t>
            </a:fld>
            <a:endParaRPr lang="en-US"/>
          </a:p>
        </p:txBody>
      </p:sp>
    </p:spTree>
    <p:extLst>
      <p:ext uri="{BB962C8B-B14F-4D97-AF65-F5344CB8AC3E}">
        <p14:creationId xmlns:p14="http://schemas.microsoft.com/office/powerpoint/2010/main" val="38684139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685800"/>
            <a:ext cx="8458200" cy="1066800"/>
          </a:xfrm>
        </p:spPr>
        <p:txBody>
          <a:bodyPr/>
          <a:lstStyle/>
          <a:p>
            <a:r>
              <a:rPr lang="en-AU" dirty="0" smtClean="0"/>
              <a:t>The SC discussed in </a:t>
            </a:r>
            <a:r>
              <a:rPr lang="en-AU" dirty="0" smtClean="0"/>
              <a:t>Geneva &amp; Dallas </a:t>
            </a:r>
            <a:r>
              <a:rPr lang="en-AU" dirty="0" smtClean="0"/>
              <a:t>possible criteria for submission of IEEE standards under the PSDO </a:t>
            </a:r>
            <a:endParaRPr lang="en-AU" dirty="0"/>
          </a:p>
        </p:txBody>
      </p:sp>
      <p:sp>
        <p:nvSpPr>
          <p:cNvPr id="3" name="Content Placeholder 2"/>
          <p:cNvSpPr>
            <a:spLocks noGrp="1"/>
          </p:cNvSpPr>
          <p:nvPr>
            <p:ph idx="1"/>
          </p:nvPr>
        </p:nvSpPr>
        <p:spPr/>
        <p:txBody>
          <a:bodyPr/>
          <a:lstStyle/>
          <a:p>
            <a:pPr marL="1588" lvl="1" indent="0">
              <a:buNone/>
            </a:pPr>
            <a:r>
              <a:rPr lang="en-US" b="1" dirty="0" smtClean="0"/>
              <a:t>Possible criteria for submission under PDSO</a:t>
            </a:r>
          </a:p>
          <a:p>
            <a:pPr lvl="1"/>
            <a:r>
              <a:rPr lang="en-US" dirty="0" smtClean="0"/>
              <a:t>Does it meet the needs of a significant or important set of stakeholders?</a:t>
            </a:r>
          </a:p>
          <a:p>
            <a:pPr lvl="2"/>
            <a:r>
              <a:rPr lang="en-US" dirty="0" err="1" smtClean="0"/>
              <a:t>ie</a:t>
            </a:r>
            <a:r>
              <a:rPr lang="en-US" dirty="0" smtClean="0"/>
              <a:t> useful</a:t>
            </a:r>
            <a:endParaRPr lang="en-AU" dirty="0" smtClean="0"/>
          </a:p>
          <a:p>
            <a:pPr lvl="1"/>
            <a:r>
              <a:rPr lang="en-US" dirty="0" smtClean="0"/>
              <a:t>Does it meets the needs of stakeholders situated in multiple countries</a:t>
            </a:r>
          </a:p>
          <a:p>
            <a:pPr lvl="2"/>
            <a:r>
              <a:rPr lang="en-US" dirty="0" err="1" smtClean="0"/>
              <a:t>ie</a:t>
            </a:r>
            <a:r>
              <a:rPr lang="en-US" dirty="0" smtClean="0"/>
              <a:t> international scope</a:t>
            </a:r>
            <a:endParaRPr lang="en-AU" dirty="0" smtClean="0"/>
          </a:p>
          <a:p>
            <a:pPr lvl="1"/>
            <a:r>
              <a:rPr lang="en-US" dirty="0" smtClean="0"/>
              <a:t>Is it known to be able achieve its goals in real implementations</a:t>
            </a:r>
          </a:p>
          <a:p>
            <a:pPr lvl="2"/>
            <a:r>
              <a:rPr lang="en-US" dirty="0" err="1" smtClean="0"/>
              <a:t>Ie</a:t>
            </a:r>
            <a:r>
              <a:rPr lang="en-US" dirty="0" smtClean="0"/>
              <a:t> viable</a:t>
            </a:r>
            <a:endParaRPr lang="en-AU" dirty="0" smtClean="0"/>
          </a:p>
          <a:p>
            <a:pPr lvl="1"/>
            <a:r>
              <a:rPr lang="en-US" dirty="0" smtClean="0"/>
              <a:t>Has it undergone sufficient development and review by all stakeholders</a:t>
            </a:r>
          </a:p>
          <a:p>
            <a:pPr lvl="2"/>
            <a:r>
              <a:rPr lang="en-US" dirty="0" err="1" smtClean="0"/>
              <a:t>ie</a:t>
            </a:r>
            <a:r>
              <a:rPr lang="en-US" dirty="0" smtClean="0"/>
              <a:t> maturity</a:t>
            </a:r>
            <a:endParaRPr lang="en-AU" dirty="0" smtClean="0"/>
          </a:p>
          <a:p>
            <a:pPr lvl="1"/>
            <a:r>
              <a:rPr lang="en-US" dirty="0" smtClean="0"/>
              <a:t>Is it likely be used</a:t>
            </a:r>
          </a:p>
          <a:p>
            <a:pPr lvl="2"/>
            <a:r>
              <a:rPr lang="en-US" dirty="0" err="1" smtClean="0"/>
              <a:t>ie</a:t>
            </a:r>
            <a:r>
              <a:rPr lang="en-US" dirty="0" smtClean="0"/>
              <a:t> relevant</a:t>
            </a:r>
          </a:p>
          <a:p>
            <a:pPr lvl="1"/>
            <a:r>
              <a:rPr lang="en-US" dirty="0" smtClean="0"/>
              <a:t>Is its submission in the interest of IEEE-SA?</a:t>
            </a:r>
            <a:endParaRPr lang="en-AU" dirty="0" smtClean="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66</a:t>
            </a:fld>
            <a:endParaRPr lang="en-US"/>
          </a:p>
        </p:txBody>
      </p:sp>
    </p:spTree>
    <p:extLst>
      <p:ext uri="{BB962C8B-B14F-4D97-AF65-F5344CB8AC3E}">
        <p14:creationId xmlns:p14="http://schemas.microsoft.com/office/powerpoint/2010/main" val="37853549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no conclusion to the discussion in Geneva  about use of the PSDO</a:t>
            </a:r>
            <a:endParaRPr lang="en-AU" dirty="0"/>
          </a:p>
        </p:txBody>
      </p:sp>
      <p:sp>
        <p:nvSpPr>
          <p:cNvPr id="3" name="Content Placeholder 2"/>
          <p:cNvSpPr>
            <a:spLocks noGrp="1"/>
          </p:cNvSpPr>
          <p:nvPr>
            <p:ph idx="1"/>
          </p:nvPr>
        </p:nvSpPr>
        <p:spPr/>
        <p:txBody>
          <a:bodyPr/>
          <a:lstStyle/>
          <a:p>
            <a:pPr lvl="0"/>
            <a:r>
              <a:rPr lang="en-GB" dirty="0" smtClean="0"/>
              <a:t>Geneva discussion</a:t>
            </a:r>
          </a:p>
          <a:p>
            <a:pPr lvl="1"/>
            <a:r>
              <a:rPr lang="en-GB" dirty="0" smtClean="0"/>
              <a:t>Questions/comments</a:t>
            </a:r>
            <a:endParaRPr lang="en-GB" dirty="0" smtClean="0"/>
          </a:p>
          <a:p>
            <a:pPr lvl="2"/>
            <a:r>
              <a:rPr lang="en-GB" dirty="0" smtClean="0"/>
              <a:t>If there </a:t>
            </a:r>
            <a:r>
              <a:rPr lang="en-GB" dirty="0"/>
              <a:t>are </a:t>
            </a:r>
            <a:r>
              <a:rPr lang="en-GB" dirty="0" smtClean="0"/>
              <a:t>criteria for the use of the PSDO, </a:t>
            </a:r>
            <a:r>
              <a:rPr lang="en-GB" dirty="0"/>
              <a:t>who is the arbiter for submissions?  </a:t>
            </a:r>
            <a:endParaRPr lang="en-AU" dirty="0"/>
          </a:p>
          <a:p>
            <a:pPr lvl="2"/>
            <a:r>
              <a:rPr lang="en-GB" dirty="0"/>
              <a:t>If any change is to be made, such a policy decision will be made by the IEEE Standards Board.  </a:t>
            </a:r>
            <a:endParaRPr lang="en-GB" dirty="0" smtClean="0"/>
          </a:p>
          <a:p>
            <a:pPr lvl="2"/>
            <a:r>
              <a:rPr lang="en-GB" dirty="0"/>
              <a:t>The concern is over sending “lesser” standards to JTC1/SC6 and exposing IEEE to accusations that might bleed over to IEEE 802 submissions.</a:t>
            </a:r>
            <a:endParaRPr lang="en-AU" dirty="0"/>
          </a:p>
          <a:p>
            <a:pPr lvl="1"/>
            <a:r>
              <a:rPr lang="en-GB" dirty="0" smtClean="0"/>
              <a:t>There </a:t>
            </a:r>
            <a:r>
              <a:rPr lang="en-GB" dirty="0"/>
              <a:t>was no conclusion to this </a:t>
            </a:r>
            <a:r>
              <a:rPr lang="en-GB" dirty="0" smtClean="0"/>
              <a:t>discussion</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5725665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no conclusion to the discussion in Dallas about use of the PSDO</a:t>
            </a:r>
            <a:endParaRPr lang="en-AU" dirty="0"/>
          </a:p>
        </p:txBody>
      </p:sp>
      <p:sp>
        <p:nvSpPr>
          <p:cNvPr id="3" name="Content Placeholder 2"/>
          <p:cNvSpPr>
            <a:spLocks noGrp="1"/>
          </p:cNvSpPr>
          <p:nvPr>
            <p:ph idx="1"/>
          </p:nvPr>
        </p:nvSpPr>
        <p:spPr/>
        <p:txBody>
          <a:bodyPr/>
          <a:lstStyle/>
          <a:p>
            <a:pPr lvl="0"/>
            <a:r>
              <a:rPr lang="en-GB" dirty="0" smtClean="0"/>
              <a:t>Dallas discussion</a:t>
            </a:r>
            <a:endParaRPr lang="en-GB" dirty="0" smtClean="0"/>
          </a:p>
          <a:p>
            <a:pPr lvl="1"/>
            <a:r>
              <a:rPr lang="en-GB" dirty="0"/>
              <a:t>Submitting all possible standards could have negative repercussions including:</a:t>
            </a:r>
            <a:endParaRPr lang="en-AU" dirty="0"/>
          </a:p>
          <a:p>
            <a:pPr lvl="2"/>
            <a:r>
              <a:rPr lang="en-GB" dirty="0"/>
              <a:t>diluting the IEEE brand;</a:t>
            </a:r>
            <a:endParaRPr lang="en-AU" dirty="0"/>
          </a:p>
          <a:p>
            <a:pPr lvl="2"/>
            <a:r>
              <a:rPr lang="en-GB" dirty="0"/>
              <a:t>diminishing IEEE’s standing by allowing potentially inferior standards to be exposed to the international community; and</a:t>
            </a:r>
            <a:endParaRPr lang="en-AU" dirty="0"/>
          </a:p>
          <a:p>
            <a:pPr lvl="2"/>
            <a:r>
              <a:rPr lang="en-GB" dirty="0"/>
              <a:t>reducing the potential for IEEE to be viewed as worthy of being an international standards development organization in its own right. </a:t>
            </a:r>
            <a:endParaRPr lang="en-AU" dirty="0"/>
          </a:p>
          <a:p>
            <a:pPr lvl="1"/>
            <a:r>
              <a:rPr lang="en-GB" dirty="0"/>
              <a:t>IEEE 1888 has been the test case for these concerns, although the concerns are not specifically about the content of IEEE 1888. </a:t>
            </a:r>
            <a:endParaRPr lang="en-AU" dirty="0"/>
          </a:p>
          <a:p>
            <a:pPr lvl="1"/>
            <a:r>
              <a:rPr lang="en-GB" dirty="0"/>
              <a:t>Bruce Kraemer will be bringing a proposed set of criteria before the IEEE International Ad Hoc Committee (which exists under the IEEE Board of Governors) for discussion on this very topic.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13330527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discuss the current status of criteria for submission under the PSDO</a:t>
            </a:r>
            <a:endParaRPr lang="en-AU" dirty="0"/>
          </a:p>
        </p:txBody>
      </p:sp>
      <p:sp>
        <p:nvSpPr>
          <p:cNvPr id="3" name="Content Placeholder 2"/>
          <p:cNvSpPr>
            <a:spLocks noGrp="1"/>
          </p:cNvSpPr>
          <p:nvPr>
            <p:ph idx="1"/>
          </p:nvPr>
        </p:nvSpPr>
        <p:spPr/>
        <p:txBody>
          <a:bodyPr/>
          <a:lstStyle/>
          <a:p>
            <a:pPr lvl="1"/>
            <a:r>
              <a:rPr lang="en-AU" dirty="0" smtClean="0"/>
              <a:t>Bruce Kraemer may provide an update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916624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7</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AU" smtClean="0"/>
              <a:t>IEEE 802 JTC1 SC will consider any motions</a:t>
            </a:r>
          </a:p>
        </p:txBody>
      </p:sp>
      <p:sp>
        <p:nvSpPr>
          <p:cNvPr id="64515" name="Content Placeholder 2"/>
          <p:cNvSpPr>
            <a:spLocks noGrp="1"/>
          </p:cNvSpPr>
          <p:nvPr>
            <p:ph idx="1"/>
          </p:nvPr>
        </p:nvSpPr>
        <p:spPr/>
        <p:txBody>
          <a:bodyPr/>
          <a:lstStyle/>
          <a:p>
            <a:pPr lvl="1"/>
            <a:r>
              <a:rPr lang="en-AU" dirty="0" smtClean="0"/>
              <a:t>The motions will be constructed during the week</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001B9669-4B0D-4779-BB0C-3D0827A68598}" type="slidenum">
              <a:rPr lang="en-US" smtClean="0"/>
              <a:pPr>
                <a:defRPr/>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JTC1 SC will </a:t>
            </a:r>
            <a:r>
              <a:rPr lang="en-AU" dirty="0" smtClean="0"/>
              <a:t>review the results of the SC6 meeting at </a:t>
            </a:r>
            <a:r>
              <a:rPr lang="en-AU" dirty="0" smtClean="0"/>
              <a:t>the </a:t>
            </a:r>
            <a:r>
              <a:rPr lang="en-AU" dirty="0" smtClean="0"/>
              <a:t>March </a:t>
            </a:r>
            <a:r>
              <a:rPr lang="en-AU" dirty="0" smtClean="0"/>
              <a:t>2014 plenary meeting</a:t>
            </a:r>
            <a:endParaRPr lang="en-AU" dirty="0"/>
          </a:p>
        </p:txBody>
      </p:sp>
      <p:sp>
        <p:nvSpPr>
          <p:cNvPr id="3" name="Content Placeholder 2"/>
          <p:cNvSpPr>
            <a:spLocks noGrp="1"/>
          </p:cNvSpPr>
          <p:nvPr>
            <p:ph idx="1"/>
          </p:nvPr>
        </p:nvSpPr>
        <p:spPr/>
        <p:txBody>
          <a:bodyPr/>
          <a:lstStyle/>
          <a:p>
            <a:pPr lvl="1"/>
            <a:r>
              <a:rPr lang="en-AU" dirty="0" smtClean="0"/>
              <a:t>The agenda for </a:t>
            </a:r>
            <a:r>
              <a:rPr lang="en-AU" dirty="0" smtClean="0"/>
              <a:t>March will </a:t>
            </a:r>
            <a:r>
              <a:rPr lang="en-AU" dirty="0" smtClean="0"/>
              <a:t>be constructed during the </a:t>
            </a:r>
            <a:r>
              <a:rPr lang="en-AU" dirty="0" smtClean="0"/>
              <a:t>week</a:t>
            </a:r>
          </a:p>
          <a:p>
            <a:pPr lvl="1"/>
            <a:r>
              <a:rPr lang="en-AU" dirty="0" smtClean="0"/>
              <a:t>It will include:</a:t>
            </a:r>
          </a:p>
          <a:p>
            <a:pPr lvl="2"/>
            <a:r>
              <a:rPr lang="en-AU" dirty="0" smtClean="0"/>
              <a:t>Review results of SC6 meeting</a:t>
            </a:r>
          </a:p>
          <a:p>
            <a:pPr lvl="2"/>
            <a:r>
              <a:rPr lang="en-AU" dirty="0" smtClean="0"/>
              <a:t>…</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Tree>
    <p:extLst>
      <p:ext uri="{BB962C8B-B14F-4D97-AF65-F5344CB8AC3E}">
        <p14:creationId xmlns:p14="http://schemas.microsoft.com/office/powerpoint/2010/main" val="316552377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r>
              <a:rPr lang="en-US" dirty="0" smtClean="0"/>
              <a:t>Matters will be added during the week</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will 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AU" i="1" dirty="0" smtClean="0"/>
              <a:t>LA </a:t>
            </a:r>
            <a:r>
              <a:rPr lang="en-AU" i="1" dirty="0" smtClean="0"/>
              <a:t>in Jan 2014, </a:t>
            </a:r>
            <a:r>
              <a:rPr lang="en-AU" i="1" dirty="0" smtClean="0"/>
              <a:t>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73</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8</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smtClean="0"/>
              <a:t>IEEE 802 is a world-wide professional technical organization </a:t>
            </a:r>
          </a:p>
          <a:p>
            <a:pPr lvl="1"/>
            <a:r>
              <a:rPr lang="en-US" smtClean="0"/>
              <a:t>Meetings are to be conducted in an orderly and professional manner in accordance with the policies and procedures governed by the organization.</a:t>
            </a:r>
          </a:p>
          <a:p>
            <a:pPr lvl="1"/>
            <a:r>
              <a:rPr lang="en-US" smtClean="0"/>
              <a:t>Individuals are to address the “technical” content of the subject under consideration and refrain from making “personal” comments to or about the presenter.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agenda</a:t>
            </a:r>
          </a:p>
          <a:p>
            <a:pPr marL="180975" indent="-180975">
              <a:spcBef>
                <a:spcPts val="800"/>
              </a:spcBef>
              <a:buFont typeface="Arial" pitchFamily="34" charset="0"/>
              <a:buChar char="•"/>
              <a:defRPr/>
            </a:pPr>
            <a:r>
              <a:rPr lang="en-US" sz="1600" dirty="0" smtClean="0">
                <a:latin typeface="+mj-lt"/>
              </a:rPr>
              <a:t>Recess</a:t>
            </a:r>
            <a:endParaRPr lang="en-US" sz="1600" dirty="0">
              <a:latin typeface="+mj-lt"/>
            </a:endParaRPr>
          </a:p>
        </p:txBody>
      </p:sp>
      <p:sp>
        <p:nvSpPr>
          <p:cNvPr id="8" name="Rectangle 7"/>
          <p:cNvSpPr/>
          <p:nvPr/>
        </p:nvSpPr>
        <p:spPr bwMode="auto">
          <a:xfrm>
            <a:off x="3352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agenda</a:t>
            </a:r>
          </a:p>
          <a:p>
            <a:pPr marL="180975" indent="-180975">
              <a:spcBef>
                <a:spcPts val="800"/>
              </a:spcBef>
              <a:buFont typeface="Arial" pitchFamily="34" charset="0"/>
              <a:buChar char="•"/>
              <a:defRPr/>
            </a:pPr>
            <a:r>
              <a:rPr lang="en-US" sz="1600" dirty="0">
                <a:latin typeface="+mj-lt"/>
              </a:rPr>
              <a:t>Recess</a:t>
            </a:r>
          </a:p>
          <a:p>
            <a:pPr marL="180975" indent="-180975">
              <a:spcBef>
                <a:spcPts val="800"/>
              </a:spcBef>
              <a:buFont typeface="Arial" pitchFamily="34" charset="0"/>
              <a:buChar char="•"/>
              <a:defRPr/>
            </a:pPr>
            <a:endParaRPr lang="en-AU" sz="1600" dirty="0">
              <a:latin typeface="+mj-lt"/>
            </a:endParaRPr>
          </a:p>
          <a:p>
            <a:pPr marL="180975" indent="-180975">
              <a:spcBef>
                <a:spcPts val="800"/>
              </a:spcBef>
              <a:buFont typeface="Arial" pitchFamily="34" charset="0"/>
              <a:buChar char="•"/>
              <a:defRPr/>
            </a:pPr>
            <a:endParaRPr lang="en-US" sz="1600" dirty="0">
              <a:latin typeface="+mj-lt"/>
            </a:endParaRPr>
          </a:p>
        </p:txBody>
      </p:sp>
      <p:sp>
        <p:nvSpPr>
          <p:cNvPr id="10244" name="Rectangle 20"/>
          <p:cNvSpPr>
            <a:spLocks noGrp="1" noChangeArrowheads="1"/>
          </p:cNvSpPr>
          <p:nvPr>
            <p:ph type="title"/>
          </p:nvPr>
        </p:nvSpPr>
        <p:spPr/>
        <p:txBody>
          <a:bodyPr/>
          <a:lstStyle/>
          <a:p>
            <a:r>
              <a:rPr lang="en-US" dirty="0" smtClean="0"/>
              <a:t>The IEEE 802 JTC1 SC has three slots at the LA interim meeting</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9" name="Rectangle 8"/>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t>
            </a:r>
            <a:r>
              <a:rPr lang="en-US" sz="1600" dirty="0" smtClean="0">
                <a:latin typeface="+mj-lt"/>
              </a:rPr>
              <a:t>agenda</a:t>
            </a:r>
            <a:endParaRPr lang="en-US" sz="1600" dirty="0">
              <a:latin typeface="+mj-lt"/>
            </a:endParaRPr>
          </a:p>
          <a:p>
            <a:pPr marL="180975" indent="-180975">
              <a:spcBef>
                <a:spcPts val="800"/>
              </a:spcBef>
              <a:buFont typeface="Arial" pitchFamily="34" charset="0"/>
              <a:buChar char="•"/>
              <a:defRPr/>
            </a:pPr>
            <a:r>
              <a:rPr lang="en-AU" sz="1600" dirty="0">
                <a:latin typeface="+mj-lt"/>
              </a:rPr>
              <a:t>Adjourn</a:t>
            </a:r>
          </a:p>
          <a:p>
            <a:pPr marL="180975" indent="-180975">
              <a:spcBef>
                <a:spcPts val="800"/>
              </a:spcBef>
              <a:buFont typeface="Arial" pitchFamily="34" charset="0"/>
              <a:buChar char="•"/>
              <a:defRPr/>
            </a:pPr>
            <a:endParaRPr lang="en-US" sz="1600" dirty="0">
              <a:latin typeface="+mj-lt"/>
            </a:endParaRPr>
          </a:p>
        </p:txBody>
      </p:sp>
      <p:sp>
        <p:nvSpPr>
          <p:cNvPr id="10" name="Rectangle 9"/>
          <p:cNvSpPr/>
          <p:nvPr/>
        </p:nvSpPr>
        <p:spPr bwMode="auto">
          <a:xfrm>
            <a:off x="685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21 Jan, </a:t>
            </a:r>
            <a:r>
              <a:rPr lang="en-US" sz="1600" b="1" dirty="0">
                <a:latin typeface="+mj-lt"/>
              </a:rPr>
              <a:t>PM1</a:t>
            </a:r>
          </a:p>
        </p:txBody>
      </p:sp>
      <p:sp>
        <p:nvSpPr>
          <p:cNvPr id="11" name="Rectangle 10"/>
          <p:cNvSpPr/>
          <p:nvPr/>
        </p:nvSpPr>
        <p:spPr bwMode="auto">
          <a:xfrm>
            <a:off x="3352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Wednesday</a:t>
            </a:r>
            <a:br>
              <a:rPr lang="en-US" sz="1600" b="1" dirty="0">
                <a:latin typeface="+mj-lt"/>
              </a:rPr>
            </a:br>
            <a:r>
              <a:rPr lang="en-US" sz="1600" b="1" dirty="0">
                <a:latin typeface="+mj-lt"/>
              </a:rPr>
              <a:t> </a:t>
            </a:r>
            <a:r>
              <a:rPr lang="en-US" sz="1600" b="1" dirty="0" smtClean="0">
                <a:latin typeface="+mj-lt"/>
              </a:rPr>
              <a:t>22 Jan, </a:t>
            </a:r>
            <a:r>
              <a:rPr lang="en-US" sz="1600" b="1" dirty="0">
                <a:latin typeface="+mj-lt"/>
              </a:rPr>
              <a:t>P</a:t>
            </a:r>
            <a:r>
              <a:rPr lang="en-US" sz="1600" b="1" dirty="0" smtClean="0">
                <a:latin typeface="+mj-lt"/>
              </a:rPr>
              <a:t>M1</a:t>
            </a:r>
            <a:endParaRPr lang="en-US" sz="1600" b="1" dirty="0">
              <a:latin typeface="+mj-lt"/>
            </a:endParaRPr>
          </a:p>
        </p:txBody>
      </p:sp>
      <p:sp>
        <p:nvSpPr>
          <p:cNvPr id="12" name="Rectangle 11"/>
          <p:cNvSpPr/>
          <p:nvPr/>
        </p:nvSpPr>
        <p:spPr bwMode="auto">
          <a:xfrm>
            <a:off x="6019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Thursday</a:t>
            </a:r>
          </a:p>
          <a:p>
            <a:pPr algn="ctr">
              <a:defRPr/>
            </a:pPr>
            <a:r>
              <a:rPr lang="en-US" sz="1600" b="1" dirty="0" smtClean="0">
                <a:latin typeface="+mj-lt"/>
              </a:rPr>
              <a:t>23 Jan, </a:t>
            </a:r>
            <a:r>
              <a:rPr lang="en-US" sz="1600" b="1" dirty="0">
                <a:latin typeface="+mj-lt"/>
              </a:rPr>
              <a:t>PM1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7935</Words>
  <Application>Microsoft Office PowerPoint</Application>
  <PresentationFormat>On-screen Show (4:3)</PresentationFormat>
  <Paragraphs>978</Paragraphs>
  <Slides>73</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75" baseType="lpstr">
      <vt:lpstr>802-11-Submission</vt:lpstr>
      <vt:lpstr>Acrobat Document</vt:lpstr>
      <vt:lpstr>IEEE 802 JTC1 Standing Committee January 2014 agenda</vt:lpstr>
      <vt:lpstr>This presentation will be used to run the IEEE 802 JTC1 SC meetings in LA in Jan 2014</vt:lpstr>
      <vt:lpstr>Participants have a duty to inform in relation to patents</vt:lpstr>
      <vt:lpstr>There are a variety of patent related links</vt:lpstr>
      <vt:lpstr>A call for potentially essential patents is not required in the IEEE 802 JTC1 SC</vt:lpstr>
      <vt:lpstr>The IEEE 802 JTC1 SC will operate using general guidelines for IEEE-SA Meetings</vt:lpstr>
      <vt:lpstr>Links are available to a variety of other useful resources</vt:lpstr>
      <vt:lpstr>The IEEE 802 JTC1 SC will operate using accepted principles of meeting etiquette</vt:lpstr>
      <vt:lpstr>The IEEE 802 JTC1 SC has three slots at the LA interim meeting</vt:lpstr>
      <vt:lpstr>The IEEE 802 JTC1 SC has a detailed list of agenda items to be considered</vt:lpstr>
      <vt:lpstr>The IEEE 802 JTC1 SC has a detailed list of agenda items to be considered</vt:lpstr>
      <vt:lpstr>The IEEE 802 JTC1 SC will consider approving its agenda</vt:lpstr>
      <vt:lpstr>The IEEE 802 JTC1 SC will consider approval of previous minutes</vt:lpstr>
      <vt:lpstr>The IEEE 802 JTC1 SC reaffirmed its general goals in Sept 09, but they were extended in Nov 2010</vt:lpstr>
      <vt:lpstr>The formal status of the IEEE 802 JTC1 SC is currently being “cleaned up”</vt:lpstr>
      <vt:lpstr>In recent times, IEEE 802 has liaised a variety of drafts to SC6 </vt:lpstr>
      <vt:lpstr>The SC will discuss the possibility of liaising additional IEEE 802 drafts to SC6</vt:lpstr>
      <vt:lpstr>In recent times, IEEE 802 has notified SC6 of various new projects</vt:lpstr>
      <vt:lpstr>IEEE 802 has submitted ten standards for ratification under the PSDO – with 3 new approvals</vt:lpstr>
      <vt:lpstr>IEEE 802.11-2012 has been ratified as ISO/IEC 8802-11:2012 and all FDIS comments liaised</vt:lpstr>
      <vt:lpstr>FDIS ballot on IEEE 802.1X passed in Oct 2103 and all FDIS comments resolved</vt:lpstr>
      <vt:lpstr>FDIS ballot on IEEE 802.1AE passed in Oct 2013 and all FDIS comments resolved</vt:lpstr>
      <vt:lpstr>FDIS on 802.1AB passed in Dec 2013 and FDIS comment resolution in process</vt:lpstr>
      <vt:lpstr>FDIS on 802.1AR passed in Dec 2013 and FDIS comment resolution in process</vt:lpstr>
      <vt:lpstr>FDIS on 802.1AS passed in Dec 2013 and FDIS comment resolution in process</vt:lpstr>
      <vt:lpstr>FDIS on 802.11ae closes in Jan 2014</vt:lpstr>
      <vt:lpstr>FDIS on 802.11ad closes in Jan 2014</vt:lpstr>
      <vt:lpstr>FDIS on 802.11aa closes in Jan 2014</vt:lpstr>
      <vt:lpstr>802.3-2012 passed the pre-ballot, and is awaiting  the start to FDIS ballot</vt:lpstr>
      <vt:lpstr>China NB non recognition of IEEE/IEC/ISO standards is probably not important &amp; may not be allowed</vt:lpstr>
      <vt:lpstr>Can the China NB ban IEEE/ISO/IEC standards under WTO rules? Maybe and maybe not</vt:lpstr>
      <vt:lpstr>Can the China NB ban IEEE/ISO/IEC standards under WTO rules? Maybe and maybe not</vt:lpstr>
      <vt:lpstr>The SC will discuss next steps for processing the FDIS comments on 802.1AS/AR/AB</vt:lpstr>
      <vt:lpstr>A number of security presentation have been considered by SC6</vt:lpstr>
      <vt:lpstr>A meeting was held in Aug 2013 between the IEEE 802.1/11 and Swiss NB security experts wrt TEPA</vt:lpstr>
      <vt:lpstr>Dan Harkins provided a summary of the August meeting between IEEE 802 &amp; Swiss NB reps</vt:lpstr>
      <vt:lpstr>Dan Harkins provided a summary of the August meeting between IEEE 802 &amp; Swiss NB reps</vt:lpstr>
      <vt:lpstr>There has been no further meeting between IEEE 802 and the Swiss NB about TEPA after August </vt:lpstr>
      <vt:lpstr>Hans Rudolf Thoman has proposed three new TePA topics for discussion</vt:lpstr>
      <vt:lpstr>Hans Rudolf Thoman has proposed three new TePA topics for discussion</vt:lpstr>
      <vt:lpstr>Hans Rudolf Thoman has proposed three new TePA topics for discussion</vt:lpstr>
      <vt:lpstr>Hans Rudolf Thoman has proposed three new TePA topics for discussion</vt:lpstr>
      <vt:lpstr>Hans Rudolf Thoman has proposed three new TePA topics for discussion</vt:lpstr>
      <vt:lpstr>The IEEE 802 group responded to Hans Rudolf Thoman by expressing a degree of frustration</vt:lpstr>
      <vt:lpstr>WAPI has not gone away; it may be re-proposed in SC6 despite uncertainty about the process</vt:lpstr>
      <vt:lpstr>There is a claim that the WAPI NP could be un-cancelled by a simple vote of SC6 NBs</vt:lpstr>
      <vt:lpstr>Despite some ambiguity, a case could be made that un-cancelling the WAPI NP requires a new NP ballot </vt:lpstr>
      <vt:lpstr>WAPI has not gone away; it has ongoing support in China</vt:lpstr>
      <vt:lpstr>WAPI has not gone away; but WPA2 is being embraced by Chinse SPs anyway </vt:lpstr>
      <vt:lpstr>WAPI has not gone away; WAPI will have ample government funding for the foreseeable future</vt:lpstr>
      <vt:lpstr>The status of TISec is unknown in WG7 … as are ISOC plans</vt:lpstr>
      <vt:lpstr>A number of other relevant proposals are being considered by SC6</vt:lpstr>
      <vt:lpstr>There is no news on EUHT standardisation in ISO/IEC but some activity in IEEE 802.11 WG</vt:lpstr>
      <vt:lpstr>SC6/WG7 decided to delay decisions on two PWI proposals related to WLAN</vt:lpstr>
      <vt:lpstr>SC6/WG7 decided to delay decisions on two PWI proposals related to WLAN</vt:lpstr>
      <vt:lpstr>Does IEEE 802 have a view on two PWI proposals related to WLAN </vt:lpstr>
      <vt:lpstr>The next SC6 meeting will be held in Canada in February 2014</vt:lpstr>
      <vt:lpstr>The IEEE 802 has a planned delegation for the SC6 meeting in Canada in February 2014</vt:lpstr>
      <vt:lpstr>Agendas have been issued for WG1 and WG7 and are not exactly inspiring … yet!</vt:lpstr>
      <vt:lpstr>Technically, TEPA topics and WAPI cannot be discussed at the SC6 meeting in Canada</vt:lpstr>
      <vt:lpstr>IEEE 802 has put various items on the February SC6 meeting agenda</vt:lpstr>
      <vt:lpstr>There appears to be no change required to the disposition matrix of old 802 documents</vt:lpstr>
      <vt:lpstr>With this little on the agenda, are future F2F meetings justified? </vt:lpstr>
      <vt:lpstr>IEEE 1888 will be discussed in SC6/WG7 in Canada for possible submission to SC6 under the PSDO</vt:lpstr>
      <vt:lpstr>The proposed submission of IEEE 1888 raises meta questions for IEEE-SA that were discussed in Geneva</vt:lpstr>
      <vt:lpstr>The SC discussed in Geneva &amp; Dallas possible criteria for submission of IEEE standards under the PSDO </vt:lpstr>
      <vt:lpstr>There were no conclusion to the discussion in Geneva  about use of the PSDO</vt:lpstr>
      <vt:lpstr>There were no conclusion to the discussion in Dallas about use of the PSDO</vt:lpstr>
      <vt:lpstr>The SC may discuss the current status of criteria for submission under the PSDO</vt:lpstr>
      <vt:lpstr>IEEE 802 JTC1 SC will consider any motions</vt:lpstr>
      <vt:lpstr>The IEEE 802 JTC1 SC will review the results of the SC6 meeting at the March 2014 plenary meeting</vt:lpstr>
      <vt:lpstr>Are there any other matters for consideration by IEEE 802 JTC1 SC?</vt:lpstr>
      <vt:lpstr>The IEEE 802 JTC1 SC will for the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2014-01-02T05:40:04Z</dcterms:modified>
</cp:coreProperties>
</file>