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5" r:id="rId5"/>
    <p:sldId id="266" r:id="rId6"/>
    <p:sldId id="263" r:id="rId7"/>
    <p:sldId id="267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2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explosion val="16"/>
          <c:dLbls>
            <c:dLbl>
              <c:idx val="0"/>
              <c:spPr/>
              <c:txPr>
                <a:bodyPr/>
                <a:lstStyle/>
                <a:p>
                  <a:pPr>
                    <a:defRPr sz="1200"/>
                  </a:pPr>
                  <a:endParaRPr lang="en-US"/>
                </a:p>
              </c:txPr>
            </c:dLbl>
            <c:dLbl>
              <c:idx val="1"/>
              <c:spPr/>
              <c:txPr>
                <a:bodyPr/>
                <a:lstStyle/>
                <a:p>
                  <a:pPr>
                    <a:defRPr sz="1200"/>
                  </a:pPr>
                  <a:endParaRPr lang="en-US"/>
                </a:p>
              </c:txPr>
            </c:dLbl>
            <c:showCatName val="1"/>
            <c:showPercent val="1"/>
            <c:showLeaderLines val="1"/>
          </c:dLbls>
          <c:cat>
            <c:strRef>
              <c:f>Sheet1!$A$2:$A$5</c:f>
              <c:strCache>
                <c:ptCount val="2"/>
                <c:pt idx="0">
                  <c:v>Quantitative</c:v>
                </c:pt>
                <c:pt idx="1">
                  <c:v>Qualitative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53</c:v>
                </c:pt>
                <c:pt idx="1">
                  <c:v>40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2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explosion val="22"/>
          <c:dLbls>
            <c:showCatName val="1"/>
            <c:showPercent val="1"/>
            <c:showLeaderLines val="1"/>
          </c:dLbls>
          <c:cat>
            <c:strRef>
              <c:f>Sheet1!$A$2:$A$5</c:f>
              <c:strCache>
                <c:ptCount val="3"/>
                <c:pt idx="0">
                  <c:v>one metric</c:v>
                </c:pt>
                <c:pt idx="1">
                  <c:v>two metrics</c:v>
                </c:pt>
                <c:pt idx="2">
                  <c:v>&gt; two metrics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41</c:v>
                </c:pt>
                <c:pt idx="2">
                  <c:v>24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1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dLbls>
            <c:showCatName val="1"/>
            <c:showPercent val="1"/>
            <c:showLeaderLines val="1"/>
          </c:dLbls>
          <c:cat>
            <c:strRef>
              <c:f>Sheet1!$A$2:$A$5</c:f>
              <c:strCache>
                <c:ptCount val="4"/>
                <c:pt idx="0">
                  <c:v>Link Throughput</c:v>
                </c:pt>
                <c:pt idx="1">
                  <c:v>Area Throughput</c:v>
                </c:pt>
                <c:pt idx="2">
                  <c:v>Per STA Throughput</c:v>
                </c:pt>
                <c:pt idx="3">
                  <c:v>Frame Delay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41</c:v>
                </c:pt>
                <c:pt idx="2">
                  <c:v>40</c:v>
                </c:pt>
                <c:pt idx="3">
                  <c:v>1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2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3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Link Throughput</c:v>
                </c:pt>
                <c:pt idx="1">
                  <c:v>Area Throughput</c:v>
                </c:pt>
                <c:pt idx="2">
                  <c:v>Per STA Throughput</c:v>
                </c:pt>
                <c:pt idx="3">
                  <c:v>Frame Delay</c:v>
                </c:pt>
                <c:pt idx="4">
                  <c:v>Frame Delay Variations</c:v>
                </c:pt>
                <c:pt idx="5">
                  <c:v>Power Efficinecy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14</c:v>
                </c:pt>
                <c:pt idx="1">
                  <c:v>66</c:v>
                </c:pt>
                <c:pt idx="2">
                  <c:v>64</c:v>
                </c:pt>
                <c:pt idx="3">
                  <c:v>31</c:v>
                </c:pt>
                <c:pt idx="4">
                  <c:v>5</c:v>
                </c:pt>
                <c:pt idx="5">
                  <c:v>23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Link Throughput</c:v>
                </c:pt>
                <c:pt idx="1">
                  <c:v>Area Throughput</c:v>
                </c:pt>
                <c:pt idx="2">
                  <c:v>Per STA Throughput</c:v>
                </c:pt>
                <c:pt idx="3">
                  <c:v>Frame Delay</c:v>
                </c:pt>
                <c:pt idx="4">
                  <c:v>Frame Delay Variations</c:v>
                </c:pt>
                <c:pt idx="5">
                  <c:v>Power Efficinecy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Link Throughput</c:v>
                </c:pt>
                <c:pt idx="1">
                  <c:v>Area Throughput</c:v>
                </c:pt>
                <c:pt idx="2">
                  <c:v>Per STA Throughput</c:v>
                </c:pt>
                <c:pt idx="3">
                  <c:v>Frame Delay</c:v>
                </c:pt>
                <c:pt idx="4">
                  <c:v>Frame Delay Variations</c:v>
                </c:pt>
                <c:pt idx="5">
                  <c:v>Power Efficinecy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axId val="268426240"/>
        <c:axId val="268428032"/>
      </c:barChart>
      <c:catAx>
        <c:axId val="268426240"/>
        <c:scaling>
          <c:orientation val="minMax"/>
        </c:scaling>
        <c:axPos val="b"/>
        <c:tickLblPos val="nextTo"/>
        <c:crossAx val="268428032"/>
        <c:crosses val="autoZero"/>
        <c:auto val="1"/>
        <c:lblAlgn val="ctr"/>
        <c:lblOffset val="100"/>
      </c:catAx>
      <c:valAx>
        <c:axId val="268428032"/>
        <c:scaling>
          <c:orientation val="minMax"/>
        </c:scaling>
        <c:axPos val="l"/>
        <c:majorGridlines/>
        <c:numFmt formatCode="General" sourceLinked="1"/>
        <c:tickLblPos val="nextTo"/>
        <c:crossAx val="268426240"/>
        <c:crosses val="autoZero"/>
        <c:crossBetween val="between"/>
      </c:valAx>
    </c:plotArea>
    <c:plotVisOnly val="1"/>
  </c:chart>
  <c:txPr>
    <a:bodyPr/>
    <a:lstStyle/>
    <a:p>
      <a:pPr>
        <a:defRPr sz="11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December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 (Huawei Technologies)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December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11-13/1493r0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December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HEW SG Straw Polls Results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2013-12-02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4350" y="2276475"/>
          <a:ext cx="8077200" cy="2695575"/>
        </p:xfrm>
        <a:graphic>
          <a:graphicData uri="http://schemas.openxmlformats.org/presentationml/2006/ole">
            <p:oleObj spid="_x0000_s3075" name="Document" r:id="rId4" imgW="8258040" imgH="2756344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December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summarizes the results of the HEW straw polls and provides a detailed SG timeline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December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SP #1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1905000"/>
          </a:xfrm>
          <a:ln/>
        </p:spPr>
        <p:txBody>
          <a:bodyPr/>
          <a:lstStyle/>
          <a:p>
            <a:r>
              <a:rPr lang="en-US" sz="2000" dirty="0" smtClean="0"/>
              <a:t>What type of PAR do you prefer? (choose one)</a:t>
            </a:r>
          </a:p>
          <a:p>
            <a:r>
              <a:rPr lang="en-US" sz="1800" dirty="0" smtClean="0"/>
              <a:t>1.   Qualitative PAR that includes words like “improve”, “higher”, “better”, etc.</a:t>
            </a:r>
          </a:p>
          <a:p>
            <a:r>
              <a:rPr lang="en-US" sz="1800" dirty="0" smtClean="0"/>
              <a:t>2.   Quantitative PAR that includes words like “x times improvement”. Etc.</a:t>
            </a:r>
          </a:p>
          <a:p>
            <a:pPr>
              <a:buFont typeface="Times New Roman" pitchFamily="16" charset="0"/>
              <a:buChar char="•"/>
            </a:pPr>
            <a:endParaRPr lang="en-GB" sz="2000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4953000" y="3124200"/>
          <a:ext cx="38100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09600" y="3657600"/>
            <a:ext cx="381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</a:rPr>
              <a:t>Majority is for quantitative PAR</a:t>
            </a:r>
          </a:p>
          <a:p>
            <a:pPr>
              <a:buFont typeface="Arial" pitchFamily="34" charset="0"/>
              <a:buChar char="•"/>
            </a:pPr>
            <a:r>
              <a:rPr lang="en-US" sz="2000" b="1" i="1" dirty="0" smtClean="0">
                <a:solidFill>
                  <a:srgbClr val="FF0000"/>
                </a:solidFill>
              </a:rPr>
              <a:t> How to find the percentage improvement in metric(s) of interest?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SP #2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December 2013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447800"/>
            <a:ext cx="7770813" cy="2133600"/>
          </a:xfrm>
        </p:spPr>
        <p:txBody>
          <a:bodyPr/>
          <a:lstStyle/>
          <a:p>
            <a:r>
              <a:rPr lang="en-US" sz="2000" dirty="0" smtClean="0"/>
              <a:t>How many performance metrics should be included in the PAR scope? (choose one)</a:t>
            </a:r>
          </a:p>
          <a:p>
            <a:pPr lvl="1"/>
            <a:r>
              <a:rPr lang="en-US" sz="1800" dirty="0" smtClean="0"/>
              <a:t>1.       One metric</a:t>
            </a:r>
          </a:p>
          <a:p>
            <a:pPr lvl="1"/>
            <a:r>
              <a:rPr lang="en-US" sz="1800" dirty="0" smtClean="0"/>
              <a:t>2.       Two metrics</a:t>
            </a:r>
          </a:p>
          <a:p>
            <a:pPr lvl="1"/>
            <a:r>
              <a:rPr lang="en-US" sz="1800" dirty="0" smtClean="0"/>
              <a:t>3.       More than two metrics</a:t>
            </a:r>
          </a:p>
          <a:p>
            <a:endParaRPr lang="en-US" sz="2000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3886200" y="2743200"/>
          <a:ext cx="4724400" cy="332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#3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371600"/>
            <a:ext cx="7770813" cy="4113213"/>
          </a:xfrm>
        </p:spPr>
        <p:txBody>
          <a:bodyPr/>
          <a:lstStyle/>
          <a:p>
            <a:r>
              <a:rPr lang="en-US" sz="1800" dirty="0" smtClean="0"/>
              <a:t>If one performance metric, which metric should be included in the PAR scope? (choose one)</a:t>
            </a:r>
          </a:p>
          <a:p>
            <a:pPr lvl="1"/>
            <a:r>
              <a:rPr lang="en-US" sz="1400" dirty="0" smtClean="0"/>
              <a:t>1.       Link throughput (bps)</a:t>
            </a:r>
          </a:p>
          <a:p>
            <a:pPr lvl="1"/>
            <a:r>
              <a:rPr lang="en-US" sz="1400" dirty="0" smtClean="0"/>
              <a:t>2.       Area throughput (bps/m2)</a:t>
            </a:r>
          </a:p>
          <a:p>
            <a:pPr lvl="1"/>
            <a:r>
              <a:rPr lang="en-US" sz="1400" dirty="0" smtClean="0"/>
              <a:t>3.       Per STA throughput (bps)</a:t>
            </a:r>
          </a:p>
          <a:p>
            <a:pPr lvl="1"/>
            <a:r>
              <a:rPr lang="en-US" sz="1400" dirty="0" smtClean="0"/>
              <a:t>4.        Frame delay (</a:t>
            </a:r>
            <a:r>
              <a:rPr lang="en-US" sz="1400" dirty="0" err="1" smtClean="0"/>
              <a:t>msec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 smtClean="0"/>
              <a:t>5.       Frame delay variations (jitter) (</a:t>
            </a:r>
            <a:r>
              <a:rPr lang="en-US" sz="1400" dirty="0" err="1" smtClean="0"/>
              <a:t>msec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 smtClean="0"/>
              <a:t>6.       Power efficiency</a:t>
            </a:r>
          </a:p>
          <a:p>
            <a:r>
              <a:rPr lang="en-US" sz="1800" dirty="0" smtClean="0"/>
              <a:t> 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December 2013</a:t>
            </a:r>
            <a:endParaRPr lang="en-GB" dirty="0"/>
          </a:p>
        </p:txBody>
      </p:sp>
      <p:graphicFrame>
        <p:nvGraphicFramePr>
          <p:cNvPr id="11" name="Chart 10"/>
          <p:cNvGraphicFramePr/>
          <p:nvPr/>
        </p:nvGraphicFramePr>
        <p:xfrm>
          <a:off x="4343400" y="2895600"/>
          <a:ext cx="4495800" cy="294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3810000"/>
            <a:ext cx="3581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b="1" i="1" dirty="0" smtClean="0">
                <a:solidFill>
                  <a:srgbClr val="FF0000"/>
                </a:solidFill>
              </a:rPr>
              <a:t> Clear preference of per STA throughput and are throughput as performance metrics</a:t>
            </a:r>
          </a:p>
          <a:p>
            <a:pPr>
              <a:buFont typeface="Arial" pitchFamily="34" charset="0"/>
              <a:buChar char="•"/>
            </a:pPr>
            <a:r>
              <a:rPr lang="en-US" sz="2000" b="1" i="1" dirty="0" smtClean="0">
                <a:solidFill>
                  <a:srgbClr val="FF0000"/>
                </a:solidFill>
              </a:rPr>
              <a:t> Both metrics are dependant on each other 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828800" y="5334000"/>
          <a:ext cx="1905000" cy="975179"/>
        </p:xfrm>
        <a:graphic>
          <a:graphicData uri="http://schemas.openxmlformats.org/presentationml/2006/ole">
            <p:oleObj spid="_x0000_s15362" name="Equation" r:id="rId4" imgW="1066680" imgH="545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December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38800" y="6475413"/>
            <a:ext cx="2903538" cy="153987"/>
          </a:xfrm>
        </p:spPr>
        <p:txBody>
          <a:bodyPr/>
          <a:lstStyle/>
          <a:p>
            <a:r>
              <a:rPr lang="en-GB" dirty="0" smtClean="0"/>
              <a:t>Osama Aboul-Magd (</a:t>
            </a:r>
            <a:r>
              <a:rPr lang="en-GB" dirty="0" err="1" smtClean="0"/>
              <a:t>Huawei</a:t>
            </a:r>
            <a:r>
              <a:rPr lang="en-GB" dirty="0" smtClean="0"/>
              <a:t> Technologies)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SP #4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1143000"/>
            <a:ext cx="7772400" cy="1676400"/>
          </a:xfrm>
          <a:ln/>
        </p:spPr>
        <p:txBody>
          <a:bodyPr/>
          <a:lstStyle/>
          <a:p>
            <a:r>
              <a:rPr lang="en-US" sz="1600" dirty="0" smtClean="0"/>
              <a:t>If more than one metric, which metrics should be included in the PAR scope? (Choose more than one)</a:t>
            </a:r>
          </a:p>
          <a:p>
            <a:pPr lvl="1"/>
            <a:r>
              <a:rPr lang="en-US" sz="1400" dirty="0" smtClean="0"/>
              <a:t>1.       Link throughput (bps)</a:t>
            </a:r>
          </a:p>
          <a:p>
            <a:pPr lvl="1"/>
            <a:r>
              <a:rPr lang="en-US" sz="1400" dirty="0" smtClean="0"/>
              <a:t>2.       Area throughput (bps/m2)</a:t>
            </a:r>
          </a:p>
          <a:p>
            <a:pPr lvl="1"/>
            <a:r>
              <a:rPr lang="en-US" sz="1400" dirty="0" smtClean="0"/>
              <a:t>3.       Per STA throughput (bps)</a:t>
            </a:r>
          </a:p>
          <a:p>
            <a:pPr lvl="1"/>
            <a:r>
              <a:rPr lang="en-US" sz="1400" dirty="0" smtClean="0"/>
              <a:t>4.        Frame delay (</a:t>
            </a:r>
            <a:r>
              <a:rPr lang="en-US" sz="1400" dirty="0" err="1" smtClean="0"/>
              <a:t>msec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 smtClean="0"/>
              <a:t>5.       Frame delay variations (jitter) (</a:t>
            </a:r>
            <a:r>
              <a:rPr lang="en-US" sz="1400" dirty="0" err="1" smtClean="0"/>
              <a:t>msec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 smtClean="0"/>
              <a:t>1.       Power efficiency</a:t>
            </a:r>
            <a:endParaRPr lang="en-US" sz="1400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3886200" y="2895600"/>
          <a:ext cx="4953000" cy="317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41960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b="1" i="1" dirty="0" smtClean="0">
                <a:solidFill>
                  <a:srgbClr val="FF0000"/>
                </a:solidFill>
              </a:rPr>
              <a:t> The result is consistent with SP #3 result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 smtClean="0"/>
              <a:t>Detailed Timeline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December 2013</a:t>
            </a:r>
            <a:endParaRPr lang="en-GB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457200" y="2819400"/>
            <a:ext cx="7315200" cy="457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>
            <a:off x="457200" y="3276600"/>
            <a:ext cx="7315200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2286000" y="2819400"/>
            <a:ext cx="0" cy="457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4114800" y="2819400"/>
            <a:ext cx="0" cy="457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5943600" y="2819400"/>
            <a:ext cx="0" cy="4572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1066800" y="2819400"/>
            <a:ext cx="679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Dec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819400" y="2819400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Jan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648200" y="2819400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Feb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400800" y="2819400"/>
            <a:ext cx="9877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March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9" name="Isosceles Triangle 58"/>
          <p:cNvSpPr/>
          <p:nvPr/>
        </p:nvSpPr>
        <p:spPr bwMode="auto">
          <a:xfrm>
            <a:off x="533400" y="3276600"/>
            <a:ext cx="152400" cy="152400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04800" y="3429000"/>
            <a:ext cx="49244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tx1"/>
                </a:solidFill>
                <a:latin typeface="Calibri" pitchFamily="34" charset="0"/>
              </a:rPr>
              <a:t>Dec 4</a:t>
            </a:r>
            <a:endParaRPr lang="en-US" sz="105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 rot="16200000">
            <a:off x="259485" y="3855315"/>
            <a:ext cx="672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Telecon</a:t>
            </a:r>
            <a:endParaRPr lang="en-US" sz="1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2" name="Isosceles Triangle 61"/>
          <p:cNvSpPr/>
          <p:nvPr/>
        </p:nvSpPr>
        <p:spPr bwMode="auto">
          <a:xfrm>
            <a:off x="1371600" y="3276600"/>
            <a:ext cx="152400" cy="152400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234509" y="3429000"/>
            <a:ext cx="5693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solidFill>
                  <a:schemeClr val="tx1"/>
                </a:solidFill>
                <a:latin typeface="Calibri" pitchFamily="34" charset="0"/>
              </a:rPr>
              <a:t>Dec</a:t>
            </a:r>
            <a:r>
              <a:rPr lang="en-US" sz="1050" dirty="0" smtClean="0">
                <a:solidFill>
                  <a:schemeClr val="tx1"/>
                </a:solidFill>
              </a:rPr>
              <a:t> 18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 rot="16200000">
            <a:off x="1049286" y="3855315"/>
            <a:ext cx="672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Telecon</a:t>
            </a:r>
            <a:endParaRPr lang="en-US" sz="1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6" name="Isosceles Triangle 65"/>
          <p:cNvSpPr/>
          <p:nvPr/>
        </p:nvSpPr>
        <p:spPr bwMode="auto">
          <a:xfrm>
            <a:off x="3200400" y="3276600"/>
            <a:ext cx="152400" cy="152400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Isosceles Triangle 66"/>
          <p:cNvSpPr/>
          <p:nvPr/>
        </p:nvSpPr>
        <p:spPr bwMode="auto">
          <a:xfrm>
            <a:off x="3657600" y="3276600"/>
            <a:ext cx="152400" cy="152400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Left Brace 67"/>
          <p:cNvSpPr/>
          <p:nvPr/>
        </p:nvSpPr>
        <p:spPr bwMode="auto">
          <a:xfrm rot="16200000">
            <a:off x="3352800" y="3276600"/>
            <a:ext cx="304800" cy="6096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Isosceles Triangle 68"/>
          <p:cNvSpPr/>
          <p:nvPr/>
        </p:nvSpPr>
        <p:spPr bwMode="auto">
          <a:xfrm>
            <a:off x="6629401" y="3276600"/>
            <a:ext cx="152400" cy="152400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Isosceles Triangle 69"/>
          <p:cNvSpPr/>
          <p:nvPr/>
        </p:nvSpPr>
        <p:spPr bwMode="auto">
          <a:xfrm>
            <a:off x="7086600" y="3276600"/>
            <a:ext cx="152400" cy="152400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Left Brace 70"/>
          <p:cNvSpPr/>
          <p:nvPr/>
        </p:nvSpPr>
        <p:spPr bwMode="auto">
          <a:xfrm rot="16200000">
            <a:off x="6781801" y="3276601"/>
            <a:ext cx="304800" cy="6096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Isosceles Triangle 74"/>
          <p:cNvSpPr/>
          <p:nvPr/>
        </p:nvSpPr>
        <p:spPr bwMode="auto">
          <a:xfrm>
            <a:off x="4953000" y="3276600"/>
            <a:ext cx="152400" cy="152400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Right Arrow 75"/>
          <p:cNvSpPr/>
          <p:nvPr/>
        </p:nvSpPr>
        <p:spPr bwMode="auto">
          <a:xfrm rot="16200000">
            <a:off x="2628900" y="3924300"/>
            <a:ext cx="1752600" cy="1371600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Right Arrow 76"/>
          <p:cNvSpPr/>
          <p:nvPr/>
        </p:nvSpPr>
        <p:spPr bwMode="auto">
          <a:xfrm rot="16200000">
            <a:off x="4229100" y="3543301"/>
            <a:ext cx="1600200" cy="1371600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Right Arrow 77"/>
          <p:cNvSpPr/>
          <p:nvPr/>
        </p:nvSpPr>
        <p:spPr bwMode="auto">
          <a:xfrm rot="16200000">
            <a:off x="6134100" y="3848101"/>
            <a:ext cx="1600200" cy="1371600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TextBox 78"/>
          <p:cNvSpPr txBox="1"/>
          <p:nvPr/>
        </p:nvSpPr>
        <p:spPr>
          <a:xfrm rot="16200000">
            <a:off x="2702827" y="4464863"/>
            <a:ext cx="159530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January Meeting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Jan 19-24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Reach consensus on PAR</a:t>
            </a:r>
            <a:endParaRPr lang="en-US" sz="11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 rot="16200000">
            <a:off x="6248046" y="4343756"/>
            <a:ext cx="1362874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March Meeting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March 16-21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IEEE 802 EC Meeting</a:t>
            </a:r>
            <a:endParaRPr lang="en-US" sz="11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 rot="16200000">
            <a:off x="4320603" y="3985197"/>
            <a:ext cx="140775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Deadline for the PAR 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To be on the EC 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</a:rPr>
              <a:t>Agenda</a:t>
            </a:r>
          </a:p>
        </p:txBody>
      </p:sp>
      <p:sp>
        <p:nvSpPr>
          <p:cNvPr id="82" name="Left-Right Arrow 81"/>
          <p:cNvSpPr/>
          <p:nvPr/>
        </p:nvSpPr>
        <p:spPr bwMode="auto">
          <a:xfrm>
            <a:off x="3657600" y="1676400"/>
            <a:ext cx="1371600" cy="838200"/>
          </a:xfrm>
          <a:prstGeom prst="leftRightArrow">
            <a:avLst/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Left-Right Arrow 82"/>
          <p:cNvSpPr/>
          <p:nvPr/>
        </p:nvSpPr>
        <p:spPr bwMode="auto">
          <a:xfrm>
            <a:off x="5029200" y="1676400"/>
            <a:ext cx="2133600" cy="838200"/>
          </a:xfrm>
          <a:prstGeom prst="leftRightArrow">
            <a:avLst/>
          </a:pr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5" name="Straight Connector 84"/>
          <p:cNvCxnSpPr/>
          <p:nvPr/>
        </p:nvCxnSpPr>
        <p:spPr bwMode="auto">
          <a:xfrm>
            <a:off x="5029200" y="1371600"/>
            <a:ext cx="0" cy="137160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3877345" y="1948190"/>
            <a:ext cx="1010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PAR Editing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562600" y="1905000"/>
            <a:ext cx="1010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PAR Editing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486400" y="1381780"/>
            <a:ext cx="12311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IEEE 802 WGs 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Calibri" pitchFamily="34" charset="0"/>
              </a:rPr>
              <a:t>comments</a:t>
            </a:r>
          </a:p>
        </p:txBody>
      </p:sp>
      <p:cxnSp>
        <p:nvCxnSpPr>
          <p:cNvPr id="91" name="Straight Connector 90"/>
          <p:cNvCxnSpPr/>
          <p:nvPr/>
        </p:nvCxnSpPr>
        <p:spPr bwMode="auto">
          <a:xfrm>
            <a:off x="457200" y="2819400"/>
            <a:ext cx="7315200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Left-Right Arrow 42"/>
          <p:cNvSpPr/>
          <p:nvPr/>
        </p:nvSpPr>
        <p:spPr bwMode="auto">
          <a:xfrm>
            <a:off x="4191000" y="5410200"/>
            <a:ext cx="3124200" cy="838200"/>
          </a:xfrm>
          <a:prstGeom prst="left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876800" y="5638800"/>
            <a:ext cx="1821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HEW Tutorial</a:t>
            </a: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4191000" y="3429000"/>
            <a:ext cx="0" cy="2971800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Striped Right Arrow 46"/>
          <p:cNvSpPr/>
          <p:nvPr/>
        </p:nvSpPr>
        <p:spPr bwMode="auto">
          <a:xfrm>
            <a:off x="8001000" y="2667000"/>
            <a:ext cx="533400" cy="762000"/>
          </a:xfrm>
          <a:prstGeom prst="stripedRightArrow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765315" y="3505200"/>
            <a:ext cx="13610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alibri" pitchFamily="34" charset="0"/>
              </a:rPr>
              <a:t>TG in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  <a:latin typeface="Calibri" pitchFamily="34" charset="0"/>
              </a:rPr>
              <a:t>May/July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December 2013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415</TotalTime>
  <Words>363</Words>
  <Application>Microsoft Office PowerPoint</Application>
  <PresentationFormat>On-screen Show (4:3)</PresentationFormat>
  <Paragraphs>106</Paragraphs>
  <Slides>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802-11-Submission</vt:lpstr>
      <vt:lpstr>Document</vt:lpstr>
      <vt:lpstr>Equation</vt:lpstr>
      <vt:lpstr>HEW SG Straw Polls Results</vt:lpstr>
      <vt:lpstr>Abstract</vt:lpstr>
      <vt:lpstr>SP #1</vt:lpstr>
      <vt:lpstr>SP #2</vt:lpstr>
      <vt:lpstr>SP #3</vt:lpstr>
      <vt:lpstr>SP #4</vt:lpstr>
      <vt:lpstr>Detailed Timeline</vt:lpstr>
      <vt:lpstr>References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o00903653</dc:creator>
  <cp:lastModifiedBy>o00903653</cp:lastModifiedBy>
  <cp:revision>18</cp:revision>
  <cp:lastPrinted>1601-01-01T00:00:00Z</cp:lastPrinted>
  <dcterms:created xsi:type="dcterms:W3CDTF">2013-11-26T15:12:11Z</dcterms:created>
  <dcterms:modified xsi:type="dcterms:W3CDTF">2013-12-03T13:00:37Z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(2)O48q+nWDiKNAVXoAwq58w+4LvdQeLWil3Rq3V4v9XkiJ2IiN7fvCdsyqreequemyXcgDMCxi_x000d_
9QjJBNjZdV7SVzfvkl9OvWev9TRfBmpRjWasDOvhklR8VtvdpSUaUgV9V0JTvTyMAmwuv4WC_x000d_
gvHLdPx1QwS/uKw59SI52ug96LL2FmA0Txu6FiECg1sFhU80ctB3dK0LOVUstnN26NLIrH5T_x000d_
D7ZzFSoZet/QNO1Xhy</vt:lpwstr>
  </property>
  <property fmtid="{D5CDD505-2E9C-101B-9397-08002B2CF9AE}" pid="3" name="_ms_pID_7253431">
    <vt:lpwstr>Ev3vDgCEnCsWK3ylw+n0pxRjjWNaQdTgka9MOhtIAUhOXpaglOjSYM_x000d_
0Icm6MQJvBn89wOvXoyN+Z0HWKobTZ/BlLXhvuhOEJY+68in8sk5sQ==</vt:lpwstr>
  </property>
</Properties>
</file>