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269" r:id="rId2"/>
    <p:sldId id="317" r:id="rId3"/>
    <p:sldId id="321" r:id="rId4"/>
    <p:sldId id="324" r:id="rId5"/>
    <p:sldId id="318" r:id="rId6"/>
    <p:sldId id="319" r:id="rId7"/>
    <p:sldId id="320" r:id="rId8"/>
    <p:sldId id="322" r:id="rId9"/>
    <p:sldId id="323" r:id="rId10"/>
    <p:sldId id="328" r:id="rId11"/>
    <p:sldId id="325" r:id="rId12"/>
    <p:sldId id="329" r:id="rId13"/>
    <p:sldId id="327" r:id="rId14"/>
    <p:sldId id="330" r:id="rId15"/>
  </p:sldIdLst>
  <p:sldSz cx="9144000" cy="6858000" type="screen4x3"/>
  <p:notesSz cx="6858000" cy="9296400"/>
  <p:defaultTex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66FF99"/>
    <a:srgbClr val="FF9966"/>
    <a:srgbClr val="FF9933"/>
    <a:srgbClr val="FFFF00"/>
    <a:srgbClr val="66FF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48" autoAdjust="0"/>
    <p:restoredTop sz="86380" autoAdjust="0"/>
  </p:normalViewPr>
  <p:slideViewPr>
    <p:cSldViewPr>
      <p:cViewPr varScale="1">
        <p:scale>
          <a:sx n="78" d="100"/>
          <a:sy n="78" d="100"/>
        </p:scale>
        <p:origin x="-1038" y="-96"/>
      </p:cViewPr>
      <p:guideLst>
        <p:guide orient="horz" pos="2160"/>
        <p:guide pos="2880"/>
      </p:guideLst>
    </p:cSldViewPr>
  </p:slideViewPr>
  <p:outlineViewPr>
    <p:cViewPr>
      <p:scale>
        <a:sx n="33" d="100"/>
        <a:sy n="33" d="100"/>
      </p:scale>
      <p:origin x="0" y="59580"/>
    </p:cViewPr>
  </p:outlineViewPr>
  <p:notesTextViewPr>
    <p:cViewPr>
      <p:scale>
        <a:sx n="100" d="100"/>
        <a:sy n="100" d="100"/>
      </p:scale>
      <p:origin x="0" y="0"/>
    </p:cViewPr>
  </p:notesTextViewPr>
  <p:sorterViewPr>
    <p:cViewPr>
      <p:scale>
        <a:sx n="90" d="100"/>
        <a:sy n="90" d="100"/>
      </p:scale>
      <p:origin x="0" y="3492"/>
    </p:cViewPr>
  </p:sorterViewPr>
  <p:notesViewPr>
    <p:cSldViewPr>
      <p:cViewPr>
        <p:scale>
          <a:sx n="100" d="100"/>
          <a:sy n="100" d="100"/>
        </p:scale>
        <p:origin x="-1728" y="42"/>
      </p:cViewPr>
      <p:guideLst>
        <p:guide orient="horz" pos="2163"/>
        <p:guide pos="284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29263"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smtClean="0"/>
              <a:t>doc.: IEEE 802.11-</a:t>
            </a:r>
            <a:endParaRPr lang="en-US"/>
          </a:p>
        </p:txBody>
      </p:sp>
      <p:sp>
        <p:nvSpPr>
          <p:cNvPr id="3075" name="Rectangle 3"/>
          <p:cNvSpPr>
            <a:spLocks noGrp="1" noChangeArrowheads="1"/>
          </p:cNvSpPr>
          <p:nvPr>
            <p:ph type="dt" sz="quarter" idx="1"/>
          </p:nvPr>
        </p:nvSpPr>
        <p:spPr bwMode="auto">
          <a:xfrm>
            <a:off x="687388" y="177800"/>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smtClean="0"/>
              <a:t>April 2013</a:t>
            </a:r>
            <a:endParaRPr lang="en-US"/>
          </a:p>
        </p:txBody>
      </p:sp>
      <p:sp>
        <p:nvSpPr>
          <p:cNvPr id="3076" name="Rectangle 4"/>
          <p:cNvSpPr>
            <a:spLocks noGrp="1" noChangeArrowheads="1"/>
          </p:cNvSpPr>
          <p:nvPr>
            <p:ph type="ftr" sz="quarter" idx="2"/>
          </p:nvPr>
        </p:nvSpPr>
        <p:spPr bwMode="auto">
          <a:xfrm>
            <a:off x="5781675" y="8997950"/>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smtClean="0"/>
              <a:t>Graham Smith, DSP Group</a:t>
            </a:r>
            <a:endParaRPr lang="en-US"/>
          </a:p>
        </p:txBody>
      </p:sp>
      <p:sp>
        <p:nvSpPr>
          <p:cNvPr id="3077" name="Rectangle 5"/>
          <p:cNvSpPr>
            <a:spLocks noGrp="1" noChangeArrowheads="1"/>
          </p:cNvSpPr>
          <p:nvPr>
            <p:ph type="sldNum" sz="quarter" idx="3"/>
          </p:nvPr>
        </p:nvSpPr>
        <p:spPr bwMode="auto">
          <a:xfrm>
            <a:off x="3095625" y="89979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8213">
              <a:defRPr sz="1200" b="0"/>
            </a:lvl1pPr>
          </a:lstStyle>
          <a:p>
            <a:pPr>
              <a:defRPr/>
            </a:pPr>
            <a:r>
              <a:rPr lang="en-US"/>
              <a:t>Page </a:t>
            </a:r>
            <a:fld id="{F771502A-6538-410D-9F92-7BE935D2C40F}" type="slidenum">
              <a:rPr lang="en-US"/>
              <a:pPr>
                <a:defRPr/>
              </a:pPr>
              <a:t>‹#›</a:t>
            </a:fld>
            <a:endParaRPr lang="en-US"/>
          </a:p>
        </p:txBody>
      </p:sp>
      <p:sp>
        <p:nvSpPr>
          <p:cNvPr id="8198" name="Line 6"/>
          <p:cNvSpPr>
            <a:spLocks noChangeShapeType="1"/>
          </p:cNvSpPr>
          <p:nvPr/>
        </p:nvSpPr>
        <p:spPr bwMode="auto">
          <a:xfrm>
            <a:off x="685800" y="387350"/>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8199" name="Rectangle 7"/>
          <p:cNvSpPr>
            <a:spLocks noChangeArrowheads="1"/>
          </p:cNvSpPr>
          <p:nvPr/>
        </p:nvSpPr>
        <p:spPr bwMode="auto">
          <a:xfrm>
            <a:off x="685800" y="8997950"/>
            <a:ext cx="7032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8213"/>
            <a:r>
              <a:rPr lang="en-US" sz="1200" b="0"/>
              <a:t>Submission</a:t>
            </a:r>
          </a:p>
        </p:txBody>
      </p:sp>
      <p:sp>
        <p:nvSpPr>
          <p:cNvPr id="8200" name="Line 8"/>
          <p:cNvSpPr>
            <a:spLocks noChangeShapeType="1"/>
          </p:cNvSpPr>
          <p:nvPr/>
        </p:nvSpPr>
        <p:spPr bwMode="auto">
          <a:xfrm>
            <a:off x="685800" y="8986838"/>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274080771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572125"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smtClean="0"/>
              <a:t>doc.: IEEE 802.11-</a:t>
            </a:r>
            <a:endParaRPr lang="en-US"/>
          </a:p>
        </p:txBody>
      </p:sp>
      <p:sp>
        <p:nvSpPr>
          <p:cNvPr id="2051" name="Rectangle 3"/>
          <p:cNvSpPr>
            <a:spLocks noGrp="1" noChangeArrowheads="1"/>
          </p:cNvSpPr>
          <p:nvPr>
            <p:ph type="dt" idx="1"/>
          </p:nvPr>
        </p:nvSpPr>
        <p:spPr bwMode="auto">
          <a:xfrm>
            <a:off x="646113" y="98425"/>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smtClean="0"/>
              <a:t>April 2013</a:t>
            </a:r>
            <a:endParaRPr lang="en-US"/>
          </a:p>
        </p:txBody>
      </p:sp>
      <p:sp>
        <p:nvSpPr>
          <p:cNvPr id="5124" name="Rectangle 4"/>
          <p:cNvSpPr>
            <a:spLocks noGrp="1" noRot="1" noChangeAspect="1" noChangeArrowheads="1" noTextEdit="1"/>
          </p:cNvSpPr>
          <p:nvPr>
            <p:ph type="sldImg" idx="2"/>
          </p:nvPr>
        </p:nvSpPr>
        <p:spPr bwMode="auto">
          <a:xfrm>
            <a:off x="1112838" y="701675"/>
            <a:ext cx="4635500" cy="34766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14400" y="4416425"/>
            <a:ext cx="5029200" cy="4184650"/>
          </a:xfrm>
          <a:prstGeom prst="rect">
            <a:avLst/>
          </a:prstGeom>
          <a:noFill/>
          <a:ln w="9525">
            <a:noFill/>
            <a:miter lim="800000"/>
            <a:headEnd/>
            <a:tailEnd/>
          </a:ln>
          <a:effectLst/>
        </p:spPr>
        <p:txBody>
          <a:bodyPr vert="horz" wrap="square" lIns="94112" tIns="46259" rIns="94112" bIns="462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287963" y="9001125"/>
            <a:ext cx="925512"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8213">
              <a:defRPr sz="1200" b="0"/>
            </a:lvl5pPr>
          </a:lstStyle>
          <a:p>
            <a:pPr lvl="4">
              <a:defRPr/>
            </a:pPr>
            <a:r>
              <a:rPr lang="en-US" smtClean="0"/>
              <a:t>Graham Smith, DSP Group</a:t>
            </a:r>
            <a:endParaRPr lang="en-US"/>
          </a:p>
        </p:txBody>
      </p:sp>
      <p:sp>
        <p:nvSpPr>
          <p:cNvPr id="2055" name="Rectangle 7"/>
          <p:cNvSpPr>
            <a:spLocks noGrp="1" noChangeArrowheads="1"/>
          </p:cNvSpPr>
          <p:nvPr>
            <p:ph type="sldNum" sz="quarter" idx="5"/>
          </p:nvPr>
        </p:nvSpPr>
        <p:spPr bwMode="auto">
          <a:xfrm>
            <a:off x="3181350" y="900112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a:t>Page </a:t>
            </a:r>
            <a:fld id="{51B966A9-53E8-431F-AD94-BCA61E341CFC}" type="slidenum">
              <a:rPr lang="en-US"/>
              <a:pPr>
                <a:defRPr/>
              </a:pPr>
              <a:t>‹#›</a:t>
            </a:fld>
            <a:endParaRPr lang="en-US"/>
          </a:p>
        </p:txBody>
      </p:sp>
      <p:sp>
        <p:nvSpPr>
          <p:cNvPr id="5128" name="Rectangle 8"/>
          <p:cNvSpPr>
            <a:spLocks noChangeArrowheads="1"/>
          </p:cNvSpPr>
          <p:nvPr/>
        </p:nvSpPr>
        <p:spPr bwMode="auto">
          <a:xfrm>
            <a:off x="715963" y="9001125"/>
            <a:ext cx="7032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9163"/>
            <a:r>
              <a:rPr lang="en-US" sz="1200" b="0"/>
              <a:t>Submission</a:t>
            </a:r>
          </a:p>
        </p:txBody>
      </p:sp>
      <p:sp>
        <p:nvSpPr>
          <p:cNvPr id="5129" name="Line 9"/>
          <p:cNvSpPr>
            <a:spLocks noChangeShapeType="1"/>
          </p:cNvSpPr>
          <p:nvPr/>
        </p:nvSpPr>
        <p:spPr bwMode="auto">
          <a:xfrm>
            <a:off x="715963" y="8999538"/>
            <a:ext cx="54260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5130" name="Line 10"/>
          <p:cNvSpPr>
            <a:spLocks noChangeShapeType="1"/>
          </p:cNvSpPr>
          <p:nvPr/>
        </p:nvSpPr>
        <p:spPr bwMode="auto">
          <a:xfrm>
            <a:off x="639763" y="296863"/>
            <a:ext cx="55784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1632856887"/>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doc.: IEEE 802.11-</a:t>
            </a:r>
          </a:p>
        </p:txBody>
      </p:sp>
      <p:sp>
        <p:nvSpPr>
          <p:cNvPr id="614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April 2013</a:t>
            </a:r>
          </a:p>
        </p:txBody>
      </p:sp>
      <p:sp>
        <p:nvSpPr>
          <p:cNvPr id="614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458788" defTabSz="938213">
              <a:defRPr sz="2400" b="1">
                <a:solidFill>
                  <a:schemeClr val="tx1"/>
                </a:solidFill>
                <a:latin typeface="Times New Roman" pitchFamily="18" charset="0"/>
              </a:defRPr>
            </a:lvl5pPr>
            <a:lvl6pPr marL="915988" defTabSz="938213" eaLnBrk="0" fontAlgn="base" hangingPunct="0">
              <a:spcBef>
                <a:spcPct val="0"/>
              </a:spcBef>
              <a:spcAft>
                <a:spcPct val="0"/>
              </a:spcAft>
              <a:defRPr sz="2400" b="1">
                <a:solidFill>
                  <a:schemeClr val="tx1"/>
                </a:solidFill>
                <a:latin typeface="Times New Roman" pitchFamily="18" charset="0"/>
              </a:defRPr>
            </a:lvl6pPr>
            <a:lvl7pPr marL="1373188" defTabSz="938213" eaLnBrk="0" fontAlgn="base" hangingPunct="0">
              <a:spcBef>
                <a:spcPct val="0"/>
              </a:spcBef>
              <a:spcAft>
                <a:spcPct val="0"/>
              </a:spcAft>
              <a:defRPr sz="2400" b="1">
                <a:solidFill>
                  <a:schemeClr val="tx1"/>
                </a:solidFill>
                <a:latin typeface="Times New Roman" pitchFamily="18" charset="0"/>
              </a:defRPr>
            </a:lvl7pPr>
            <a:lvl8pPr marL="1830388" defTabSz="938213" eaLnBrk="0" fontAlgn="base" hangingPunct="0">
              <a:spcBef>
                <a:spcPct val="0"/>
              </a:spcBef>
              <a:spcAft>
                <a:spcPct val="0"/>
              </a:spcAft>
              <a:defRPr sz="2400" b="1">
                <a:solidFill>
                  <a:schemeClr val="tx1"/>
                </a:solidFill>
                <a:latin typeface="Times New Roman" pitchFamily="18" charset="0"/>
              </a:defRPr>
            </a:lvl8pPr>
            <a:lvl9pPr marL="2287588" defTabSz="938213" eaLnBrk="0" fontAlgn="base" hangingPunct="0">
              <a:spcBef>
                <a:spcPct val="0"/>
              </a:spcBef>
              <a:spcAft>
                <a:spcPct val="0"/>
              </a:spcAft>
              <a:defRPr sz="2400" b="1">
                <a:solidFill>
                  <a:schemeClr val="tx1"/>
                </a:solidFill>
                <a:latin typeface="Times New Roman" pitchFamily="18" charset="0"/>
              </a:defRPr>
            </a:lvl9pPr>
          </a:lstStyle>
          <a:p>
            <a:pPr lvl="4"/>
            <a:r>
              <a:rPr lang="en-US" sz="1200" b="0" smtClean="0"/>
              <a:t>Graham Smith, DSP Group</a:t>
            </a:r>
          </a:p>
        </p:txBody>
      </p:sp>
      <p:sp>
        <p:nvSpPr>
          <p:cNvPr id="61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200" b="0" smtClean="0"/>
              <a:t>Page </a:t>
            </a:r>
            <a:fld id="{D0B8B295-F92D-467A-B866-1ED57ECAAB6C}" type="slidenum">
              <a:rPr lang="en-US" sz="1200" b="0" smtClean="0"/>
              <a:pPr/>
              <a:t>1</a:t>
            </a:fld>
            <a:endParaRPr lang="en-US" sz="1200" b="0" smtClean="0"/>
          </a:p>
        </p:txBody>
      </p:sp>
      <p:sp>
        <p:nvSpPr>
          <p:cNvPr id="6150" name="Rectangle 2"/>
          <p:cNvSpPr>
            <a:spLocks noGrp="1" noRot="1" noChangeAspect="1" noChangeArrowheads="1" noTextEdit="1"/>
          </p:cNvSpPr>
          <p:nvPr>
            <p:ph type="sldImg"/>
          </p:nvPr>
        </p:nvSpPr>
        <p:spPr>
          <a:ln/>
        </p:spPr>
      </p:sp>
      <p:sp>
        <p:nvSpPr>
          <p:cNvPr id="61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4016850" y="96238"/>
            <a:ext cx="2195858" cy="215444"/>
          </a:xfrm>
        </p:spPr>
        <p:txBody>
          <a:bodyPr/>
          <a:lstStyle/>
          <a:p>
            <a:pPr>
              <a:defRPr/>
            </a:pPr>
            <a:r>
              <a:rPr lang="en-CA"/>
              <a:t>doc.: IEEE 802.11-yy/xxxxr0</a:t>
            </a:r>
          </a:p>
        </p:txBody>
      </p:sp>
      <p:sp>
        <p:nvSpPr>
          <p:cNvPr id="5" name="Rectangle 3"/>
          <p:cNvSpPr>
            <a:spLocks noGrp="1" noChangeArrowheads="1"/>
          </p:cNvSpPr>
          <p:nvPr>
            <p:ph type="dt" sz="quarter" idx="1"/>
          </p:nvPr>
        </p:nvSpPr>
        <p:spPr>
          <a:xfrm>
            <a:off x="646863" y="96238"/>
            <a:ext cx="916020" cy="215444"/>
          </a:xfrm>
        </p:spPr>
        <p:txBody>
          <a:bodyPr/>
          <a:lstStyle/>
          <a:p>
            <a:pPr>
              <a:defRPr/>
            </a:pPr>
            <a:r>
              <a:rPr lang="en-CA"/>
              <a:t>Month Year</a:t>
            </a:r>
          </a:p>
        </p:txBody>
      </p:sp>
      <p:sp>
        <p:nvSpPr>
          <p:cNvPr id="90116" name="Rectangle 7"/>
          <p:cNvSpPr>
            <a:spLocks noGrp="1" noChangeArrowheads="1"/>
          </p:cNvSpPr>
          <p:nvPr>
            <p:ph type="sldNum" sz="quarter" idx="5"/>
          </p:nvPr>
        </p:nvSpPr>
        <p:spPr>
          <a:xfrm>
            <a:off x="3202218" y="9000620"/>
            <a:ext cx="492122"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ea typeface="MS PGothic" pitchFamily="34" charset="-128"/>
              </a:defRPr>
            </a:lvl1pPr>
            <a:lvl2pPr marL="742950" indent="-285750" defTabSz="933450">
              <a:defRPr sz="1200">
                <a:solidFill>
                  <a:schemeClr val="tx1"/>
                </a:solidFill>
                <a:latin typeface="Times New Roman" pitchFamily="18" charset="0"/>
                <a:ea typeface="MS PGothic" pitchFamily="34" charset="-128"/>
              </a:defRPr>
            </a:lvl2pPr>
            <a:lvl3pPr marL="1143000" indent="-228600" defTabSz="933450">
              <a:defRPr sz="1200">
                <a:solidFill>
                  <a:schemeClr val="tx1"/>
                </a:solidFill>
                <a:latin typeface="Times New Roman" pitchFamily="18" charset="0"/>
                <a:ea typeface="MS PGothic" pitchFamily="34" charset="-128"/>
              </a:defRPr>
            </a:lvl3pPr>
            <a:lvl4pPr marL="1600200" indent="-228600" defTabSz="933450">
              <a:defRPr sz="1200">
                <a:solidFill>
                  <a:schemeClr val="tx1"/>
                </a:solidFill>
                <a:latin typeface="Times New Roman" pitchFamily="18" charset="0"/>
                <a:ea typeface="MS PGothic" pitchFamily="34" charset="-128"/>
              </a:defRPr>
            </a:lvl4pPr>
            <a:lvl5pPr marL="2057400" indent="-228600" defTabSz="933450">
              <a:defRPr sz="1200">
                <a:solidFill>
                  <a:schemeClr val="tx1"/>
                </a:solidFill>
                <a:latin typeface="Times New Roman" pitchFamily="18" charset="0"/>
                <a:ea typeface="MS PGothic" pitchFamily="34" charset="-128"/>
              </a:defRPr>
            </a:lvl5pPr>
            <a:lvl6pPr marL="25146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defTabSz="93345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CA"/>
              <a:t>Page </a:t>
            </a:r>
            <a:fld id="{28179C5C-0999-4A10-9060-B5FE6C071C85}" type="slidenum">
              <a:rPr lang="en-CA"/>
              <a:pPr/>
              <a:t>3</a:t>
            </a:fld>
            <a:endParaRPr lang="en-CA"/>
          </a:p>
        </p:txBody>
      </p:sp>
      <p:sp>
        <p:nvSpPr>
          <p:cNvPr id="90117" name="Rectangle 2"/>
          <p:cNvSpPr>
            <a:spLocks noGrp="1" noRot="1" noChangeAspect="1" noChangeArrowheads="1" noTextEdit="1"/>
          </p:cNvSpPr>
          <p:nvPr>
            <p:ph type="sldImg"/>
          </p:nvPr>
        </p:nvSpPr>
        <p:spPr>
          <a:xfrm>
            <a:off x="1114425" y="703263"/>
            <a:ext cx="4629150" cy="3473450"/>
          </a:xfrm>
          <a:ln cap="flat"/>
        </p:spPr>
      </p:sp>
      <p:sp>
        <p:nvSpPr>
          <p:cNvPr id="901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44" rIns="95244"/>
          <a:lstStyle/>
          <a:p>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ftr" sz="quarter" idx="10"/>
          </p:nvPr>
        </p:nvSpPr>
        <p:spPr/>
        <p:txBody>
          <a:bodyPr/>
          <a:lstStyle>
            <a:lvl1pPr>
              <a:defRPr/>
            </a:lvl1pPr>
          </a:lstStyle>
          <a:p>
            <a:pPr>
              <a:defRPr/>
            </a:pPr>
            <a:r>
              <a:rPr lang="en-US" smtClean="0"/>
              <a:t>Graham Smith, DSP Group</a:t>
            </a:r>
            <a:endParaRPr lang="en-US"/>
          </a:p>
        </p:txBody>
      </p:sp>
      <p:sp>
        <p:nvSpPr>
          <p:cNvPr id="5" name="Rectangle 6"/>
          <p:cNvSpPr>
            <a:spLocks noGrp="1" noChangeArrowheads="1"/>
          </p:cNvSpPr>
          <p:nvPr>
            <p:ph type="sldNum" sz="quarter" idx="11"/>
          </p:nvPr>
        </p:nvSpPr>
        <p:spPr/>
        <p:txBody>
          <a:bodyPr/>
          <a:lstStyle>
            <a:lvl1pPr>
              <a:defRPr/>
            </a:lvl1pPr>
          </a:lstStyle>
          <a:p>
            <a:pPr>
              <a:defRPr/>
            </a:pPr>
            <a:r>
              <a:rPr lang="en-US"/>
              <a:t>Slide </a:t>
            </a:r>
            <a:fld id="{5E5CBE4F-402A-49FC-A06A-9C974296C46D}" type="slidenum">
              <a:rPr lang="en-US"/>
              <a:pPr>
                <a:defRPr/>
              </a:pPr>
              <a:t>‹#›</a:t>
            </a:fld>
            <a:endParaRPr lang="en-US"/>
          </a:p>
        </p:txBody>
      </p:sp>
      <p:sp>
        <p:nvSpPr>
          <p:cNvPr id="6" name="Date Placeholder 7"/>
          <p:cNvSpPr>
            <a:spLocks noGrp="1"/>
          </p:cNvSpPr>
          <p:nvPr>
            <p:ph type="dt" sz="half" idx="12"/>
          </p:nvPr>
        </p:nvSpPr>
        <p:spPr>
          <a:xfrm>
            <a:off x="696913" y="332601"/>
            <a:ext cx="1045158" cy="276999"/>
          </a:xfrm>
        </p:spPr>
        <p:txBody>
          <a:bodyPr/>
          <a:lstStyle/>
          <a:p>
            <a:pPr>
              <a:defRPr/>
            </a:pPr>
            <a:r>
              <a:rPr lang="en-US" smtClean="0"/>
              <a:t>Jan 2014</a:t>
            </a:r>
            <a:endParaRPr lang="en-US" dirty="0"/>
          </a:p>
        </p:txBody>
      </p:sp>
    </p:spTree>
    <p:extLst>
      <p:ext uri="{BB962C8B-B14F-4D97-AF65-F5344CB8AC3E}">
        <p14:creationId xmlns:p14="http://schemas.microsoft.com/office/powerpoint/2010/main" val="2098254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Date Placeholder 7"/>
          <p:cNvSpPr>
            <a:spLocks noGrp="1"/>
          </p:cNvSpPr>
          <p:nvPr>
            <p:ph type="dt" sz="half" idx="10"/>
          </p:nvPr>
        </p:nvSpPr>
        <p:spPr>
          <a:xfrm>
            <a:off x="696913" y="332601"/>
            <a:ext cx="1045158" cy="276999"/>
          </a:xfrm>
        </p:spPr>
        <p:txBody>
          <a:bodyPr/>
          <a:lstStyle/>
          <a:p>
            <a:pPr>
              <a:defRPr/>
            </a:pPr>
            <a:r>
              <a:rPr lang="en-US" smtClean="0"/>
              <a:t>Jan 2014</a:t>
            </a:r>
            <a:endParaRPr lang="en-US" dirty="0"/>
          </a:p>
        </p:txBody>
      </p:sp>
      <p:sp>
        <p:nvSpPr>
          <p:cNvPr id="9" name="Footer Placeholder 8"/>
          <p:cNvSpPr>
            <a:spLocks noGrp="1"/>
          </p:cNvSpPr>
          <p:nvPr>
            <p:ph type="ftr" sz="quarter" idx="11"/>
          </p:nvPr>
        </p:nvSpPr>
        <p:spPr/>
        <p:txBody>
          <a:bodyPr/>
          <a:lstStyle/>
          <a:p>
            <a:pPr>
              <a:defRPr/>
            </a:pPr>
            <a:r>
              <a:rPr lang="en-US" smtClean="0"/>
              <a:t>Graham Smith, DSP Group</a:t>
            </a:r>
            <a:endParaRPr lang="en-US"/>
          </a:p>
        </p:txBody>
      </p:sp>
      <p:sp>
        <p:nvSpPr>
          <p:cNvPr id="10" name="Slide Number Placeholder 9"/>
          <p:cNvSpPr>
            <a:spLocks noGrp="1"/>
          </p:cNvSpPr>
          <p:nvPr>
            <p:ph type="sldNum" sz="quarter" idx="12"/>
          </p:nvPr>
        </p:nvSpPr>
        <p:spPr/>
        <p:txBody>
          <a:bodyPr/>
          <a:lstStyle/>
          <a:p>
            <a:pPr>
              <a:defRPr/>
            </a:pPr>
            <a:r>
              <a:rPr lang="en-US" dirty="0" smtClean="0"/>
              <a:t>Slide </a:t>
            </a:r>
            <a:fld id="{31D45EC1-4C6A-4C4C-A230-3BDF24B584F8}" type="slidenum">
              <a:rPr lang="en-US" smtClean="0"/>
              <a:pPr>
                <a:defRPr/>
              </a:pPr>
              <a:t>‹#›</a:t>
            </a:fld>
            <a:endParaRPr lang="en-US" dirty="0"/>
          </a:p>
        </p:txBody>
      </p:sp>
    </p:spTree>
    <p:extLst>
      <p:ext uri="{BB962C8B-B14F-4D97-AF65-F5344CB8AC3E}">
        <p14:creationId xmlns:p14="http://schemas.microsoft.com/office/powerpoint/2010/main" val="10483650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96913" y="332601"/>
            <a:ext cx="878446"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smtClean="0"/>
            </a:lvl1pPr>
          </a:lstStyle>
          <a:p>
            <a:pPr>
              <a:defRPr/>
            </a:pPr>
            <a:r>
              <a:rPr lang="en-US" smtClean="0"/>
              <a:t>Jan 2014</a:t>
            </a:r>
            <a:endParaRPr lang="en-US" dirty="0"/>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lvl1pPr>
          </a:lstStyle>
          <a:p>
            <a:pPr>
              <a:defRPr/>
            </a:pPr>
            <a:r>
              <a:rPr lang="en-US" smtClean="0"/>
              <a:t>Graham Smith, DSP Group</a:t>
            </a:r>
            <a:endParaRPr 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sz="1200" b="0"/>
            </a:lvl1pPr>
          </a:lstStyle>
          <a:p>
            <a:pPr>
              <a:defRPr/>
            </a:pPr>
            <a:r>
              <a:rPr lang="en-US"/>
              <a:t>Slide </a:t>
            </a:r>
            <a:fld id="{31D45EC1-4C6A-4C4C-A230-3BDF24B584F8}" type="slidenum">
              <a:rPr lang="en-US"/>
              <a:pPr>
                <a:defRPr/>
              </a:pPr>
              <a:t>‹#›</a:t>
            </a:fld>
            <a:endParaRPr lang="en-US"/>
          </a:p>
        </p:txBody>
      </p:sp>
      <p:sp>
        <p:nvSpPr>
          <p:cNvPr id="1031" name="Rectangle 7"/>
          <p:cNvSpPr>
            <a:spLocks noChangeArrowheads="1"/>
          </p:cNvSpPr>
          <p:nvPr/>
        </p:nvSpPr>
        <p:spPr bwMode="auto">
          <a:xfrm>
            <a:off x="5162485" y="332601"/>
            <a:ext cx="32830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a:r>
              <a:rPr lang="en-US" sz="1800" dirty="0"/>
              <a:t>doc.: IEEE </a:t>
            </a:r>
            <a:r>
              <a:rPr lang="en-US" sz="1800" dirty="0" smtClean="0"/>
              <a:t>802.11-13/1489r5</a:t>
            </a:r>
            <a:endParaRPr lang="en-US" sz="1800" dirty="0" smtClean="0"/>
          </a:p>
        </p:txBody>
      </p:sp>
      <p:sp>
        <p:nvSpPr>
          <p:cNvPr id="1032" name="Line 8"/>
          <p:cNvSpPr>
            <a:spLocks noChangeShapeType="1"/>
          </p:cNvSpPr>
          <p:nvPr/>
        </p:nvSpPr>
        <p:spPr bwMode="auto">
          <a:xfrm>
            <a:off x="7239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033" name="Rectangle 9"/>
          <p:cNvSpPr>
            <a:spLocks noChangeArrowheads="1"/>
          </p:cNvSpPr>
          <p:nvPr/>
        </p:nvSpPr>
        <p:spPr bwMode="auto">
          <a:xfrm>
            <a:off x="685800" y="6475413"/>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0"/>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985" r:id="rId1"/>
    <p:sldLayoutId id="2147483974" r:id="rId2"/>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a:xfrm>
            <a:off x="696913" y="332601"/>
            <a:ext cx="1340110" cy="276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r>
              <a:rPr lang="en-US" sz="1800" smtClean="0"/>
              <a:t>Jan 2014</a:t>
            </a:r>
            <a:endParaRPr lang="en-US" sz="1800" dirty="0" smtClean="0"/>
          </a:p>
        </p:txBody>
      </p:sp>
      <p:sp>
        <p:nvSpPr>
          <p:cNvPr id="3077" name="Rectangle 2"/>
          <p:cNvSpPr>
            <a:spLocks noGrp="1" noChangeArrowheads="1"/>
          </p:cNvSpPr>
          <p:nvPr>
            <p:ph type="title"/>
          </p:nvPr>
        </p:nvSpPr>
        <p:spPr>
          <a:xfrm>
            <a:off x="685800" y="838200"/>
            <a:ext cx="7772400" cy="1828800"/>
          </a:xfrm>
          <a:noFill/>
        </p:spPr>
        <p:txBody>
          <a:bodyPr/>
          <a:lstStyle/>
          <a:p>
            <a:r>
              <a:rPr lang="en-US" dirty="0" smtClean="0"/>
              <a:t>Airport Capacity Analysis </a:t>
            </a:r>
            <a:br>
              <a:rPr lang="en-US" dirty="0" smtClean="0"/>
            </a:br>
            <a:endParaRPr lang="en-US" sz="2800" dirty="0" smtClean="0"/>
          </a:p>
        </p:txBody>
      </p:sp>
      <p:sp>
        <p:nvSpPr>
          <p:cNvPr id="3078" name="Rectangle 6"/>
          <p:cNvSpPr>
            <a:spLocks noGrp="1" noChangeArrowheads="1"/>
          </p:cNvSpPr>
          <p:nvPr>
            <p:ph type="body" idx="1"/>
          </p:nvPr>
        </p:nvSpPr>
        <p:spPr>
          <a:xfrm>
            <a:off x="685800" y="2717369"/>
            <a:ext cx="7772400" cy="381000"/>
          </a:xfrm>
          <a:noFill/>
        </p:spPr>
        <p:txBody>
          <a:bodyPr/>
          <a:lstStyle/>
          <a:p>
            <a:pPr algn="ctr">
              <a:lnSpc>
                <a:spcPct val="90000"/>
              </a:lnSpc>
              <a:buFontTx/>
              <a:buNone/>
            </a:pPr>
            <a:r>
              <a:rPr lang="en-US" sz="2000" dirty="0" smtClean="0"/>
              <a:t>Date:</a:t>
            </a:r>
            <a:r>
              <a:rPr lang="en-US" sz="2000" b="0" dirty="0" smtClean="0"/>
              <a:t> </a:t>
            </a:r>
            <a:r>
              <a:rPr lang="en-US" sz="2000" b="0" dirty="0" smtClean="0"/>
              <a:t>2014-01</a:t>
            </a:r>
            <a:endParaRPr lang="en-US" sz="2000" b="0" dirty="0" smtClean="0"/>
          </a:p>
        </p:txBody>
      </p:sp>
      <p:sp>
        <p:nvSpPr>
          <p:cNvPr id="3080" name="Rectangle 12"/>
          <p:cNvSpPr>
            <a:spLocks noChangeArrowheads="1"/>
          </p:cNvSpPr>
          <p:nvPr/>
        </p:nvSpPr>
        <p:spPr bwMode="auto">
          <a:xfrm>
            <a:off x="541401"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pPr>
            <a:r>
              <a:rPr lang="en-US" sz="2000" dirty="0"/>
              <a:t>Authors:</a:t>
            </a:r>
            <a:endParaRPr lang="en-US" sz="2000" b="0" dirty="0"/>
          </a:p>
        </p:txBody>
      </p:sp>
      <p:graphicFrame>
        <p:nvGraphicFramePr>
          <p:cNvPr id="2" name="Object 1"/>
          <p:cNvGraphicFramePr>
            <a:graphicFrameLocks noChangeAspect="1"/>
          </p:cNvGraphicFramePr>
          <p:nvPr>
            <p:extLst>
              <p:ext uri="{D42A27DB-BD31-4B8C-83A1-F6EECF244321}">
                <p14:modId xmlns:p14="http://schemas.microsoft.com/office/powerpoint/2010/main" val="228361737"/>
              </p:ext>
            </p:extLst>
          </p:nvPr>
        </p:nvGraphicFramePr>
        <p:xfrm>
          <a:off x="569976" y="3657600"/>
          <a:ext cx="7635875" cy="2552700"/>
        </p:xfrm>
        <a:graphic>
          <a:graphicData uri="http://schemas.openxmlformats.org/presentationml/2006/ole">
            <mc:AlternateContent xmlns:mc="http://schemas.openxmlformats.org/markup-compatibility/2006">
              <mc:Choice xmlns:v="urn:schemas-microsoft-com:vml" Requires="v">
                <p:oleObj spid="_x0000_s3369" name="Document" r:id="rId4" imgW="8277509" imgH="2784379" progId="Word.Document.8">
                  <p:embed/>
                </p:oleObj>
              </mc:Choice>
              <mc:Fallback>
                <p:oleObj name="Document" r:id="rId4" imgW="8277509" imgH="2784379" progId="Word.Document.8">
                  <p:embed/>
                  <p:pic>
                    <p:nvPicPr>
                      <p:cNvPr id="0" name="Object 1"/>
                      <p:cNvPicPr>
                        <a:picLocks noChangeAspect="1" noChangeArrowheads="1"/>
                      </p:cNvPicPr>
                      <p:nvPr/>
                    </p:nvPicPr>
                    <p:blipFill>
                      <a:blip r:embed="rId5"/>
                      <a:srcRect/>
                      <a:stretch>
                        <a:fillRect/>
                      </a:stretch>
                    </p:blipFill>
                    <p:spPr bwMode="auto">
                      <a:xfrm>
                        <a:off x="569976" y="3657600"/>
                        <a:ext cx="7635875" cy="2552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Footer Placeholder 2"/>
          <p:cNvSpPr>
            <a:spLocks noGrp="1"/>
          </p:cNvSpPr>
          <p:nvPr>
            <p:ph type="ftr" sz="quarter" idx="11"/>
          </p:nvPr>
        </p:nvSpPr>
        <p:spPr/>
        <p:txBody>
          <a:bodyPr/>
          <a:lstStyle/>
          <a:p>
            <a:pPr>
              <a:defRPr/>
            </a:pPr>
            <a:r>
              <a:rPr lang="en-US" dirty="0" smtClean="0"/>
              <a:t>Graham Smith, DSP Group</a:t>
            </a:r>
            <a:endParaRPr lang="en-US" dirty="0"/>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600200"/>
            <a:ext cx="7772400" cy="4648200"/>
          </a:xfrm>
        </p:spPr>
        <p:txBody>
          <a:bodyPr/>
          <a:lstStyle/>
          <a:p>
            <a:r>
              <a:rPr lang="en-US" dirty="0" smtClean="0"/>
              <a:t>Can’t meet demand if 120 users per AP with current 11ac, need to reduce Users per AP.</a:t>
            </a:r>
          </a:p>
          <a:p>
            <a:pPr lvl="1"/>
            <a:r>
              <a:rPr lang="en-US" dirty="0" smtClean="0"/>
              <a:t>DL, 560Mbps capacity, 10Mbps per user = 56 users/AP</a:t>
            </a:r>
            <a:endParaRPr lang="en-US" dirty="0"/>
          </a:p>
          <a:p>
            <a:pPr lvl="1"/>
            <a:r>
              <a:rPr lang="en-US" dirty="0" smtClean="0"/>
              <a:t>UL, 90Mbps capacity 2.5Mbps per User = 36 users/AP</a:t>
            </a:r>
            <a:br>
              <a:rPr lang="en-US" dirty="0" smtClean="0"/>
            </a:br>
            <a:r>
              <a:rPr lang="en-US" sz="1400" dirty="0" smtClean="0"/>
              <a:t>Note:  This assumes a STA is only 2SS capable</a:t>
            </a:r>
          </a:p>
          <a:p>
            <a:pPr lvl="1"/>
            <a:endParaRPr lang="en-US" dirty="0" smtClean="0"/>
          </a:p>
          <a:p>
            <a:pPr lvl="1"/>
            <a:r>
              <a:rPr lang="en-US" dirty="0" smtClean="0"/>
              <a:t>Need to see if 36 users per AP is practical.</a:t>
            </a:r>
          </a:p>
          <a:p>
            <a:pPr lvl="1"/>
            <a:endParaRPr lang="en-US" dirty="0"/>
          </a:p>
          <a:p>
            <a:r>
              <a:rPr lang="en-US" dirty="0" smtClean="0"/>
              <a:t>Alternative would be to assume STA has higher &gt;2SS</a:t>
            </a:r>
          </a:p>
          <a:p>
            <a:endParaRPr lang="en-US" dirty="0"/>
          </a:p>
          <a:p>
            <a:pPr marL="457200" lvl="1" indent="0">
              <a:buNone/>
            </a:pPr>
            <a:r>
              <a:rPr lang="en-US" dirty="0" smtClean="0"/>
              <a:t> </a:t>
            </a:r>
            <a:endParaRPr lang="en-US" dirty="0"/>
          </a:p>
        </p:txBody>
      </p:sp>
      <p:sp>
        <p:nvSpPr>
          <p:cNvPr id="3" name="Title 2"/>
          <p:cNvSpPr>
            <a:spLocks noGrp="1"/>
          </p:cNvSpPr>
          <p:nvPr>
            <p:ph type="title"/>
          </p:nvPr>
        </p:nvSpPr>
        <p:spPr>
          <a:xfrm>
            <a:off x="685800" y="685800"/>
            <a:ext cx="7772400" cy="685800"/>
          </a:xfrm>
        </p:spPr>
        <p:txBody>
          <a:bodyPr/>
          <a:lstStyle/>
          <a:p>
            <a:r>
              <a:rPr lang="en-US" dirty="0" smtClean="0"/>
              <a:t>What Do These Results Tell Us?</a:t>
            </a:r>
            <a:endParaRPr lang="en-US" dirty="0"/>
          </a:p>
        </p:txBody>
      </p:sp>
      <p:sp>
        <p:nvSpPr>
          <p:cNvPr id="4" name="Date Placeholder 3"/>
          <p:cNvSpPr>
            <a:spLocks noGrp="1"/>
          </p:cNvSpPr>
          <p:nvPr>
            <p:ph type="dt" sz="half" idx="10"/>
          </p:nvPr>
        </p:nvSpPr>
        <p:spPr/>
        <p:txBody>
          <a:bodyPr/>
          <a:lstStyle/>
          <a:p>
            <a:pPr>
              <a:defRPr/>
            </a:pPr>
            <a:r>
              <a:rPr lang="en-US" smtClean="0"/>
              <a:t>Jan 2014</a:t>
            </a:r>
            <a:endParaRPr lang="en-US" dirty="0"/>
          </a:p>
        </p:txBody>
      </p:sp>
      <p:sp>
        <p:nvSpPr>
          <p:cNvPr id="5" name="Footer Placeholder 4"/>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10</a:t>
            </a:fld>
            <a:endParaRPr lang="en-US" dirty="0"/>
          </a:p>
        </p:txBody>
      </p:sp>
    </p:spTree>
    <p:extLst>
      <p:ext uri="{BB962C8B-B14F-4D97-AF65-F5344CB8AC3E}">
        <p14:creationId xmlns:p14="http://schemas.microsoft.com/office/powerpoint/2010/main" val="2135473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447800"/>
            <a:ext cx="7772400" cy="5029200"/>
          </a:xfrm>
        </p:spPr>
        <p:txBody>
          <a:bodyPr/>
          <a:lstStyle/>
          <a:p>
            <a:r>
              <a:rPr lang="en-US" dirty="0" smtClean="0"/>
              <a:t>40 MHz BW 256 QAM 5/6 (10 Channels)</a:t>
            </a:r>
          </a:p>
          <a:p>
            <a:pPr lvl="1"/>
            <a:r>
              <a:rPr lang="en-US" dirty="0" smtClean="0"/>
              <a:t>Typical RX sensitivity is -65dBm</a:t>
            </a:r>
          </a:p>
          <a:p>
            <a:pPr lvl="1"/>
            <a:r>
              <a:rPr lang="en-US" dirty="0" smtClean="0"/>
              <a:t>Allow 5dB margin, use -60dBm</a:t>
            </a:r>
          </a:p>
          <a:p>
            <a:r>
              <a:rPr lang="en-US" dirty="0" smtClean="0"/>
              <a:t>TX power 18dBm </a:t>
            </a:r>
          </a:p>
          <a:p>
            <a:pPr marL="342900" lvl="1" indent="-342900">
              <a:buFontTx/>
              <a:buChar char="•"/>
            </a:pPr>
            <a:r>
              <a:rPr lang="en-US" sz="2400" b="1" dirty="0" smtClean="0"/>
              <a:t>Assume </a:t>
            </a:r>
            <a:r>
              <a:rPr lang="en-US" sz="2400" b="1" dirty="0"/>
              <a:t>+2dBi at AP, -2dBi at </a:t>
            </a:r>
            <a:r>
              <a:rPr lang="en-US" sz="2400" b="1" dirty="0" smtClean="0"/>
              <a:t>STA antennas</a:t>
            </a:r>
            <a:endParaRPr lang="en-US" sz="2400" b="1" dirty="0"/>
          </a:p>
          <a:p>
            <a:pPr>
              <a:buFont typeface="Arial" pitchFamily="34" charset="0"/>
              <a:buChar char="•"/>
            </a:pPr>
            <a:r>
              <a:rPr lang="en-US" dirty="0" smtClean="0"/>
              <a:t>Range 40m Free Space (LOS), </a:t>
            </a:r>
            <a:br>
              <a:rPr lang="en-US" dirty="0" smtClean="0"/>
            </a:br>
            <a:r>
              <a:rPr lang="en-US" dirty="0" smtClean="0"/>
              <a:t>23m indoor model (no obstruction)</a:t>
            </a:r>
          </a:p>
          <a:p>
            <a:pPr lvl="1">
              <a:buFont typeface="Arial" pitchFamily="34" charset="0"/>
              <a:buChar char="•"/>
            </a:pPr>
            <a:r>
              <a:rPr lang="en-US" dirty="0" smtClean="0"/>
              <a:t>APs mounted high would tend to LOS but with obstruction losses (e.g. people), say10dB, the LOS is reduced to 13m.</a:t>
            </a:r>
          </a:p>
          <a:p>
            <a:pPr marL="857250" lvl="2" indent="0">
              <a:buNone/>
            </a:pPr>
            <a:r>
              <a:rPr lang="en-US" sz="2800" dirty="0" smtClean="0"/>
              <a:t>Assume 23m range of AP for now</a:t>
            </a:r>
          </a:p>
          <a:p>
            <a:pPr marL="857250" lvl="2" indent="0">
              <a:buNone/>
            </a:pPr>
            <a:endParaRPr lang="en-US" dirty="0"/>
          </a:p>
        </p:txBody>
      </p:sp>
      <p:sp>
        <p:nvSpPr>
          <p:cNvPr id="3" name="Title 2"/>
          <p:cNvSpPr>
            <a:spLocks noGrp="1"/>
          </p:cNvSpPr>
          <p:nvPr>
            <p:ph type="title"/>
          </p:nvPr>
        </p:nvSpPr>
        <p:spPr>
          <a:xfrm>
            <a:off x="685800" y="685800"/>
            <a:ext cx="7772400" cy="609600"/>
          </a:xfrm>
        </p:spPr>
        <p:txBody>
          <a:bodyPr/>
          <a:lstStyle/>
          <a:p>
            <a:r>
              <a:rPr lang="en-US" dirty="0" smtClean="0"/>
              <a:t>RF Considerations</a:t>
            </a:r>
            <a:endParaRPr lang="en-US" dirty="0"/>
          </a:p>
        </p:txBody>
      </p:sp>
      <p:sp>
        <p:nvSpPr>
          <p:cNvPr id="4" name="Date Placeholder 3"/>
          <p:cNvSpPr>
            <a:spLocks noGrp="1"/>
          </p:cNvSpPr>
          <p:nvPr>
            <p:ph type="dt" sz="half" idx="10"/>
          </p:nvPr>
        </p:nvSpPr>
        <p:spPr/>
        <p:txBody>
          <a:bodyPr/>
          <a:lstStyle/>
          <a:p>
            <a:pPr>
              <a:defRPr/>
            </a:pPr>
            <a:r>
              <a:rPr lang="en-US" smtClean="0"/>
              <a:t>Jan 2014</a:t>
            </a:r>
            <a:endParaRPr lang="en-US" dirty="0"/>
          </a:p>
        </p:txBody>
      </p:sp>
      <p:sp>
        <p:nvSpPr>
          <p:cNvPr id="5" name="Footer Placeholder 4"/>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11</a:t>
            </a:fld>
            <a:endParaRPr lang="en-US" dirty="0"/>
          </a:p>
        </p:txBody>
      </p:sp>
    </p:spTree>
    <p:extLst>
      <p:ext uri="{BB962C8B-B14F-4D97-AF65-F5344CB8AC3E}">
        <p14:creationId xmlns:p14="http://schemas.microsoft.com/office/powerpoint/2010/main" val="3237186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685800"/>
            <a:ext cx="7772400" cy="533400"/>
          </a:xfrm>
        </p:spPr>
        <p:txBody>
          <a:bodyPr/>
          <a:lstStyle/>
          <a:p>
            <a:r>
              <a:rPr lang="en-US" dirty="0" smtClean="0"/>
              <a:t>AP Layout</a:t>
            </a:r>
            <a:endParaRPr lang="en-US" dirty="0"/>
          </a:p>
        </p:txBody>
      </p:sp>
      <p:sp>
        <p:nvSpPr>
          <p:cNvPr id="4" name="Date Placeholder 3"/>
          <p:cNvSpPr>
            <a:spLocks noGrp="1"/>
          </p:cNvSpPr>
          <p:nvPr>
            <p:ph type="dt" sz="half" idx="10"/>
          </p:nvPr>
        </p:nvSpPr>
        <p:spPr/>
        <p:txBody>
          <a:bodyPr/>
          <a:lstStyle/>
          <a:p>
            <a:pPr>
              <a:defRPr/>
            </a:pPr>
            <a:r>
              <a:rPr lang="en-US" smtClean="0"/>
              <a:t>Jan 2014</a:t>
            </a:r>
            <a:endParaRPr lang="en-US" dirty="0"/>
          </a:p>
        </p:txBody>
      </p:sp>
      <p:sp>
        <p:nvSpPr>
          <p:cNvPr id="5" name="Footer Placeholder 4"/>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12</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5584993" cy="458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042193" y="2209800"/>
            <a:ext cx="3025607" cy="2862322"/>
          </a:xfrm>
          <a:prstGeom prst="rect">
            <a:avLst/>
          </a:prstGeom>
          <a:noFill/>
        </p:spPr>
        <p:txBody>
          <a:bodyPr wrap="square" rtlCol="0">
            <a:spAutoFit/>
          </a:bodyPr>
          <a:lstStyle/>
          <a:p>
            <a:r>
              <a:rPr lang="en-US" sz="1800" dirty="0" smtClean="0"/>
              <a:t>APs spaced at 23m allow for a 10 channel scheme.</a:t>
            </a:r>
          </a:p>
          <a:p>
            <a:endParaRPr lang="en-US" sz="1800" dirty="0"/>
          </a:p>
          <a:p>
            <a:r>
              <a:rPr lang="en-US" sz="1800" dirty="0" smtClean="0"/>
              <a:t>This provides 14 APs covering area for 576 users</a:t>
            </a:r>
          </a:p>
          <a:p>
            <a:r>
              <a:rPr lang="en-US" sz="1800" dirty="0" smtClean="0"/>
              <a:t>i.e. 41 users per AP</a:t>
            </a:r>
          </a:p>
          <a:p>
            <a:endParaRPr lang="en-US" sz="1800" dirty="0"/>
          </a:p>
          <a:p>
            <a:r>
              <a:rPr lang="en-US" sz="1800" dirty="0" smtClean="0"/>
              <a:t>Use of directional antennas would allow closer spacing of APs.</a:t>
            </a:r>
            <a:endParaRPr lang="en-US" sz="1800" dirty="0"/>
          </a:p>
        </p:txBody>
      </p:sp>
      <p:sp>
        <p:nvSpPr>
          <p:cNvPr id="8" name="TextBox 7"/>
          <p:cNvSpPr txBox="1"/>
          <p:nvPr/>
        </p:nvSpPr>
        <p:spPr>
          <a:xfrm>
            <a:off x="1600200" y="5941367"/>
            <a:ext cx="5649945" cy="461665"/>
          </a:xfrm>
          <a:prstGeom prst="rect">
            <a:avLst/>
          </a:prstGeom>
          <a:noFill/>
        </p:spPr>
        <p:txBody>
          <a:bodyPr wrap="none" rtlCol="0">
            <a:spAutoFit/>
          </a:bodyPr>
          <a:lstStyle/>
          <a:p>
            <a:r>
              <a:rPr lang="en-US" dirty="0" smtClean="0"/>
              <a:t>Conclusion is that it is possible using 11ac</a:t>
            </a:r>
            <a:endParaRPr lang="en-US" dirty="0"/>
          </a:p>
        </p:txBody>
      </p:sp>
    </p:spTree>
    <p:extLst>
      <p:ext uri="{BB962C8B-B14F-4D97-AF65-F5344CB8AC3E}">
        <p14:creationId xmlns:p14="http://schemas.microsoft.com/office/powerpoint/2010/main" val="4050347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371600"/>
            <a:ext cx="7772400" cy="4495800"/>
          </a:xfrm>
        </p:spPr>
        <p:txBody>
          <a:bodyPr/>
          <a:lstStyle/>
          <a:p>
            <a:pPr marL="0" indent="0">
              <a:buNone/>
            </a:pPr>
            <a:r>
              <a:rPr lang="en-US" dirty="0" smtClean="0"/>
              <a:t>Need to check if the numbers and distribution of users is valid.</a:t>
            </a:r>
          </a:p>
          <a:p>
            <a:pPr marL="0" indent="0">
              <a:buNone/>
            </a:pPr>
            <a:r>
              <a:rPr lang="en-US" dirty="0" smtClean="0"/>
              <a:t>Need to check if the traffic (12.5Mbps per User) is valid</a:t>
            </a:r>
          </a:p>
          <a:p>
            <a:pPr marL="0" indent="0">
              <a:buNone/>
            </a:pPr>
            <a:r>
              <a:rPr lang="en-US" dirty="0" smtClean="0"/>
              <a:t>BUT - on the face of it, </a:t>
            </a:r>
            <a:r>
              <a:rPr lang="en-US" sz="2000" dirty="0" smtClean="0"/>
              <a:t>(if the 120 users per AP is changed)</a:t>
            </a:r>
            <a:endParaRPr lang="en-US" sz="2000" dirty="0"/>
          </a:p>
          <a:p>
            <a:r>
              <a:rPr lang="en-US" dirty="0" smtClean="0"/>
              <a:t>11ac APs at 40MHz BW could (in theory) provide enough capacity and coverage to meet this particular case example.   (Antenna directivity would certainly make it possible, but is in ballpark anyhow)</a:t>
            </a:r>
          </a:p>
          <a:p>
            <a:pPr marL="0" indent="0">
              <a:buNone/>
            </a:pPr>
            <a:r>
              <a:rPr lang="en-US" dirty="0" smtClean="0"/>
              <a:t>What’s missing?</a:t>
            </a:r>
          </a:p>
          <a:p>
            <a:pPr lvl="1"/>
            <a:r>
              <a:rPr lang="en-US" dirty="0" smtClean="0"/>
              <a:t>Need for fast handoff between APs for Mobile Users</a:t>
            </a:r>
          </a:p>
          <a:p>
            <a:pPr lvl="1"/>
            <a:r>
              <a:rPr lang="en-US" dirty="0" smtClean="0"/>
              <a:t>APs handle distribution of STAs efficiently</a:t>
            </a:r>
          </a:p>
          <a:p>
            <a:pPr lvl="1"/>
            <a:r>
              <a:rPr lang="en-US" dirty="0" smtClean="0"/>
              <a:t> </a:t>
            </a:r>
          </a:p>
          <a:p>
            <a:pPr lvl="1"/>
            <a:endParaRPr lang="en-US" dirty="0" smtClean="0"/>
          </a:p>
          <a:p>
            <a:pPr lvl="2"/>
            <a:endParaRPr lang="en-US" dirty="0" smtClean="0"/>
          </a:p>
          <a:p>
            <a:pPr lvl="1"/>
            <a:endParaRPr lang="en-US" dirty="0"/>
          </a:p>
        </p:txBody>
      </p:sp>
      <p:sp>
        <p:nvSpPr>
          <p:cNvPr id="3" name="Title 2"/>
          <p:cNvSpPr>
            <a:spLocks noGrp="1"/>
          </p:cNvSpPr>
          <p:nvPr>
            <p:ph type="title"/>
          </p:nvPr>
        </p:nvSpPr>
        <p:spPr>
          <a:xfrm>
            <a:off x="685800" y="685800"/>
            <a:ext cx="7772400" cy="609600"/>
          </a:xfrm>
        </p:spPr>
        <p:txBody>
          <a:bodyPr/>
          <a:lstStyle/>
          <a:p>
            <a:r>
              <a:rPr lang="en-US" dirty="0" smtClean="0"/>
              <a:t>Points</a:t>
            </a:r>
            <a:endParaRPr lang="en-US" dirty="0"/>
          </a:p>
        </p:txBody>
      </p:sp>
      <p:sp>
        <p:nvSpPr>
          <p:cNvPr id="4" name="Date Placeholder 3"/>
          <p:cNvSpPr>
            <a:spLocks noGrp="1"/>
          </p:cNvSpPr>
          <p:nvPr>
            <p:ph type="dt" sz="half" idx="10"/>
          </p:nvPr>
        </p:nvSpPr>
        <p:spPr/>
        <p:txBody>
          <a:bodyPr/>
          <a:lstStyle/>
          <a:p>
            <a:pPr>
              <a:defRPr/>
            </a:pPr>
            <a:r>
              <a:rPr lang="en-US" smtClean="0"/>
              <a:t>Jan 2014</a:t>
            </a:r>
            <a:endParaRPr lang="en-US" dirty="0"/>
          </a:p>
        </p:txBody>
      </p:sp>
      <p:sp>
        <p:nvSpPr>
          <p:cNvPr id="5" name="Footer Placeholder 4"/>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13</a:t>
            </a:fld>
            <a:endParaRPr lang="en-US" dirty="0"/>
          </a:p>
        </p:txBody>
      </p:sp>
    </p:spTree>
    <p:extLst>
      <p:ext uri="{BB962C8B-B14F-4D97-AF65-F5344CB8AC3E}">
        <p14:creationId xmlns:p14="http://schemas.microsoft.com/office/powerpoint/2010/main" val="3277811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524000"/>
            <a:ext cx="7772400" cy="4114800"/>
          </a:xfrm>
        </p:spPr>
        <p:txBody>
          <a:bodyPr/>
          <a:lstStyle/>
          <a:p>
            <a:r>
              <a:rPr lang="en-US" dirty="0" smtClean="0"/>
              <a:t>Could argue that 8SS MU-MIMO is tough in practice but this was the ‘new’ technology invented for 11ac.  </a:t>
            </a:r>
          </a:p>
          <a:p>
            <a:r>
              <a:rPr lang="en-US" dirty="0" smtClean="0"/>
              <a:t>Channel re-use can be easily achieved using directional antennas on APs.  This would allow even closer locations than the 23m used in example.</a:t>
            </a:r>
          </a:p>
          <a:p>
            <a:pPr lvl="1"/>
            <a:r>
              <a:rPr lang="en-US" dirty="0" smtClean="0"/>
              <a:t>This may allow use of 256 QAM 3/4 rather than 5/6.</a:t>
            </a:r>
          </a:p>
          <a:p>
            <a:r>
              <a:rPr lang="en-US" dirty="0" smtClean="0"/>
              <a:t>To work requires </a:t>
            </a:r>
          </a:p>
          <a:p>
            <a:pPr lvl="1"/>
            <a:r>
              <a:rPr lang="en-US" dirty="0" smtClean="0"/>
              <a:t>STAs to association to the ‘best’ AP </a:t>
            </a:r>
          </a:p>
          <a:p>
            <a:pPr lvl="1"/>
            <a:r>
              <a:rPr lang="en-US" dirty="0" smtClean="0"/>
              <a:t>STAs to handoff to APs when mobile.</a:t>
            </a:r>
          </a:p>
          <a:p>
            <a:r>
              <a:rPr lang="en-US" dirty="0" smtClean="0"/>
              <a:t>Need to analyze each Use Case to find the “Gap”</a:t>
            </a:r>
          </a:p>
        </p:txBody>
      </p:sp>
      <p:sp>
        <p:nvSpPr>
          <p:cNvPr id="3" name="Title 2"/>
          <p:cNvSpPr>
            <a:spLocks noGrp="1"/>
          </p:cNvSpPr>
          <p:nvPr>
            <p:ph type="title"/>
          </p:nvPr>
        </p:nvSpPr>
        <p:spPr>
          <a:xfrm>
            <a:off x="685800" y="685800"/>
            <a:ext cx="7772400" cy="685800"/>
          </a:xfrm>
        </p:spPr>
        <p:txBody>
          <a:bodyPr/>
          <a:lstStyle/>
          <a:p>
            <a:r>
              <a:rPr lang="en-US" dirty="0" smtClean="0"/>
              <a:t>Conclusions</a:t>
            </a:r>
            <a:endParaRPr lang="en-US" dirty="0"/>
          </a:p>
        </p:txBody>
      </p:sp>
      <p:sp>
        <p:nvSpPr>
          <p:cNvPr id="4" name="Date Placeholder 3"/>
          <p:cNvSpPr>
            <a:spLocks noGrp="1"/>
          </p:cNvSpPr>
          <p:nvPr>
            <p:ph type="dt" sz="half" idx="10"/>
          </p:nvPr>
        </p:nvSpPr>
        <p:spPr/>
        <p:txBody>
          <a:bodyPr/>
          <a:lstStyle/>
          <a:p>
            <a:pPr>
              <a:defRPr/>
            </a:pPr>
            <a:r>
              <a:rPr lang="en-US" smtClean="0"/>
              <a:t>Jan 2014</a:t>
            </a:r>
            <a:endParaRPr lang="en-US" dirty="0"/>
          </a:p>
        </p:txBody>
      </p:sp>
      <p:sp>
        <p:nvSpPr>
          <p:cNvPr id="5" name="Footer Placeholder 4"/>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14</a:t>
            </a:fld>
            <a:endParaRPr lang="en-US" dirty="0"/>
          </a:p>
        </p:txBody>
      </p:sp>
    </p:spTree>
    <p:extLst>
      <p:ext uri="{BB962C8B-B14F-4D97-AF65-F5344CB8AC3E}">
        <p14:creationId xmlns:p14="http://schemas.microsoft.com/office/powerpoint/2010/main" val="260900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7"/>
          <p:cNvSpPr>
            <a:spLocks noGrp="1" noChangeArrowheads="1"/>
          </p:cNvSpPr>
          <p:nvPr>
            <p:ph type="title"/>
          </p:nvPr>
        </p:nvSpPr>
        <p:spPr>
          <a:xfrm>
            <a:off x="152400" y="762000"/>
            <a:ext cx="8686800" cy="609600"/>
          </a:xfrm>
        </p:spPr>
        <p:txBody>
          <a:bodyPr>
            <a:normAutofit/>
          </a:bodyPr>
          <a:lstStyle/>
          <a:p>
            <a:pPr eaLnBrk="1" hangingPunct="1"/>
            <a:r>
              <a:rPr lang="en-US" dirty="0" smtClean="0"/>
              <a:t>Background</a:t>
            </a:r>
          </a:p>
        </p:txBody>
      </p:sp>
      <p:sp>
        <p:nvSpPr>
          <p:cNvPr id="304134" name="Rectangle 6"/>
          <p:cNvSpPr>
            <a:spLocks noGrp="1" noChangeArrowheads="1"/>
          </p:cNvSpPr>
          <p:nvPr>
            <p:ph idx="1"/>
          </p:nvPr>
        </p:nvSpPr>
        <p:spPr>
          <a:xfrm>
            <a:off x="609600" y="1524000"/>
            <a:ext cx="7772400" cy="4114800"/>
          </a:xfrm>
        </p:spPr>
        <p:txBody>
          <a:bodyPr/>
          <a:lstStyle/>
          <a:p>
            <a:pPr eaLnBrk="1" hangingPunct="1">
              <a:defRPr/>
            </a:pPr>
            <a:r>
              <a:rPr lang="en-US" sz="1800" dirty="0" smtClean="0"/>
              <a:t>This presentation looks at the Airport Terminal Use </a:t>
            </a:r>
            <a:r>
              <a:rPr lang="en-US" sz="1800" dirty="0" smtClean="0"/>
              <a:t>Case</a:t>
            </a:r>
          </a:p>
          <a:p>
            <a:pPr eaLnBrk="1" hangingPunct="1">
              <a:defRPr/>
            </a:pPr>
            <a:endParaRPr lang="en-US" sz="1800" dirty="0"/>
          </a:p>
          <a:p>
            <a:pPr eaLnBrk="1" hangingPunct="1">
              <a:defRPr/>
            </a:pPr>
            <a:r>
              <a:rPr lang="en-US" sz="1800" dirty="0"/>
              <a:t>Use Case Dense Apartments </a:t>
            </a:r>
            <a:r>
              <a:rPr lang="en-US" sz="1800" dirty="0" smtClean="0"/>
              <a:t>13/1487r2</a:t>
            </a:r>
          </a:p>
          <a:p>
            <a:pPr lvl="1" eaLnBrk="1" hangingPunct="1">
              <a:defRPr/>
            </a:pPr>
            <a:r>
              <a:rPr lang="en-US" sz="1400" dirty="0" smtClean="0"/>
              <a:t>“Single” apartment complex </a:t>
            </a:r>
            <a:r>
              <a:rPr lang="en-US" sz="1400" dirty="0" smtClean="0">
                <a:solidFill>
                  <a:srgbClr val="FF0000"/>
                </a:solidFill>
              </a:rPr>
              <a:t>2.4 to 2.96 </a:t>
            </a:r>
            <a:r>
              <a:rPr lang="en-US" sz="1400" dirty="0" smtClean="0"/>
              <a:t>improvement in throughput per apartment (using DSC and Channel; Selection)</a:t>
            </a:r>
          </a:p>
          <a:p>
            <a:pPr lvl="1" eaLnBrk="1" hangingPunct="1">
              <a:defRPr/>
            </a:pPr>
            <a:r>
              <a:rPr lang="en-US" sz="1400" dirty="0" smtClean="0"/>
              <a:t>“Double” apartment complex </a:t>
            </a:r>
            <a:r>
              <a:rPr lang="en-US" sz="1400" dirty="0" smtClean="0">
                <a:solidFill>
                  <a:srgbClr val="FF0000"/>
                </a:solidFill>
              </a:rPr>
              <a:t>3.3 to 4.12 </a:t>
            </a:r>
            <a:r>
              <a:rPr lang="en-US" sz="1400" dirty="0" smtClean="0"/>
              <a:t>improvement </a:t>
            </a:r>
            <a:r>
              <a:rPr lang="en-US" sz="1400" dirty="0"/>
              <a:t>in throughput per apartment (using DSC and Channel; Selection</a:t>
            </a:r>
            <a:r>
              <a:rPr lang="en-US" sz="1400" dirty="0" smtClean="0"/>
              <a:t>)</a:t>
            </a:r>
            <a:endParaRPr lang="en-US" sz="1400" dirty="0"/>
          </a:p>
          <a:p>
            <a:pPr eaLnBrk="1" hangingPunct="1">
              <a:defRPr/>
            </a:pPr>
            <a:r>
              <a:rPr lang="en-US" sz="1800" dirty="0"/>
              <a:t>Airport Capacity </a:t>
            </a:r>
            <a:r>
              <a:rPr lang="en-US" sz="1800" dirty="0" smtClean="0"/>
              <a:t>13/1489r4</a:t>
            </a:r>
          </a:p>
          <a:p>
            <a:pPr lvl="1" eaLnBrk="1" hangingPunct="1">
              <a:defRPr/>
            </a:pPr>
            <a:r>
              <a:rPr lang="en-US" sz="1400" dirty="0" smtClean="0"/>
              <a:t>Can be satisfied by existing technology </a:t>
            </a:r>
          </a:p>
          <a:p>
            <a:pPr eaLnBrk="1" hangingPunct="1">
              <a:defRPr/>
            </a:pPr>
            <a:r>
              <a:rPr lang="en-US" sz="2000" dirty="0"/>
              <a:t>E-Education </a:t>
            </a:r>
            <a:r>
              <a:rPr lang="en-US" sz="2000" dirty="0" smtClean="0"/>
              <a:t>14/0045</a:t>
            </a:r>
          </a:p>
          <a:p>
            <a:pPr lvl="1" eaLnBrk="1" hangingPunct="1">
              <a:defRPr/>
            </a:pPr>
            <a:r>
              <a:rPr lang="en-US" sz="1400" dirty="0"/>
              <a:t>Improvement of </a:t>
            </a:r>
            <a:r>
              <a:rPr lang="en-US" sz="1400" dirty="0">
                <a:solidFill>
                  <a:srgbClr val="FF0000"/>
                </a:solidFill>
              </a:rPr>
              <a:t>2.28 </a:t>
            </a:r>
            <a:r>
              <a:rPr lang="en-US" sz="1400" dirty="0"/>
              <a:t>in throughput per classroom using </a:t>
            </a:r>
            <a:r>
              <a:rPr lang="en-US" sz="1400" dirty="0" smtClean="0"/>
              <a:t>DSC</a:t>
            </a:r>
            <a:endParaRPr lang="en-US" sz="1800" dirty="0"/>
          </a:p>
          <a:p>
            <a:pPr eaLnBrk="1" hangingPunct="1">
              <a:defRPr/>
            </a:pPr>
            <a:r>
              <a:rPr lang="en-US" sz="2000" dirty="0" smtClean="0"/>
              <a:t>Pico Cell 14/0048</a:t>
            </a:r>
          </a:p>
          <a:p>
            <a:pPr marL="685800" lvl="2" indent="-342900" eaLnBrk="1" hangingPunct="1">
              <a:defRPr/>
            </a:pPr>
            <a:r>
              <a:rPr lang="en-US" sz="1400" dirty="0"/>
              <a:t>Improvement of </a:t>
            </a:r>
            <a:r>
              <a:rPr lang="en-US" sz="1400" dirty="0" smtClean="0">
                <a:solidFill>
                  <a:srgbClr val="FF0000"/>
                </a:solidFill>
              </a:rPr>
              <a:t>7.58  </a:t>
            </a:r>
            <a:r>
              <a:rPr lang="en-US" sz="1400" dirty="0"/>
              <a:t>in </a:t>
            </a:r>
            <a:r>
              <a:rPr lang="en-US" sz="1400" dirty="0" smtClean="0"/>
              <a:t>in capacity using DSC in cell cluster pattern (see 13/1290)</a:t>
            </a:r>
          </a:p>
          <a:p>
            <a:pPr marL="685800" lvl="2" indent="-342900" eaLnBrk="1" hangingPunct="1">
              <a:defRPr/>
            </a:pPr>
            <a:r>
              <a:rPr lang="en-US" sz="1400" dirty="0" smtClean="0"/>
              <a:t>“Street” Pico cell can be satisfied with existing technology </a:t>
            </a:r>
            <a:endParaRPr lang="en-US" sz="2200" dirty="0"/>
          </a:p>
          <a:p>
            <a:pPr eaLnBrk="1" hangingPunct="1">
              <a:defRPr/>
            </a:pPr>
            <a:endParaRPr lang="en-US" sz="1800" dirty="0" smtClean="0"/>
          </a:p>
          <a:p>
            <a:pPr eaLnBrk="1" hangingPunct="1">
              <a:defRPr/>
            </a:pPr>
            <a:r>
              <a:rPr lang="en-US" sz="1800" dirty="0" smtClean="0"/>
              <a:t>DSC </a:t>
            </a:r>
            <a:r>
              <a:rPr lang="en-US" sz="1800" dirty="0"/>
              <a:t>is explained in </a:t>
            </a:r>
            <a:r>
              <a:rPr lang="en-US" sz="1800" dirty="0" smtClean="0"/>
              <a:t>13/1012 and 13/1290</a:t>
            </a:r>
            <a:endParaRPr lang="en-US" sz="1600" dirty="0"/>
          </a:p>
          <a:p>
            <a:pPr eaLnBrk="1" hangingPunct="1">
              <a:defRPr/>
            </a:pPr>
            <a:endParaRPr lang="en-US" sz="1800" dirty="0" smtClean="0"/>
          </a:p>
          <a:p>
            <a:pPr lvl="1" eaLnBrk="1" hangingPunct="1">
              <a:defRPr/>
            </a:pPr>
            <a:endParaRPr lang="en-US" sz="1600" dirty="0" smtClean="0"/>
          </a:p>
          <a:p>
            <a:pPr marL="0" indent="0" eaLnBrk="1" hangingPunct="1">
              <a:buFontTx/>
              <a:buNone/>
              <a:defRPr/>
            </a:pPr>
            <a:endParaRPr lang="en-US" dirty="0" smtClean="0"/>
          </a:p>
        </p:txBody>
      </p:sp>
      <p:sp>
        <p:nvSpPr>
          <p:cNvPr id="2" name="Date Placeholder 1"/>
          <p:cNvSpPr>
            <a:spLocks noGrp="1"/>
          </p:cNvSpPr>
          <p:nvPr>
            <p:ph type="dt" sz="half" idx="10"/>
          </p:nvPr>
        </p:nvSpPr>
        <p:spPr/>
        <p:txBody>
          <a:bodyPr/>
          <a:lstStyle/>
          <a:p>
            <a:pPr>
              <a:defRPr/>
            </a:pPr>
            <a:r>
              <a:rPr lang="en-US" smtClean="0"/>
              <a:t>Jan 2014</a:t>
            </a:r>
            <a:endParaRPr lang="en-US" dirty="0"/>
          </a:p>
        </p:txBody>
      </p:sp>
      <p:sp>
        <p:nvSpPr>
          <p:cNvPr id="3" name="Footer Placeholder 2"/>
          <p:cNvSpPr>
            <a:spLocks noGrp="1"/>
          </p:cNvSpPr>
          <p:nvPr>
            <p:ph type="ftr" sz="quarter" idx="11"/>
          </p:nvPr>
        </p:nvSpPr>
        <p:spPr/>
        <p:txBody>
          <a:bodyPr/>
          <a:lstStyle/>
          <a:p>
            <a:pPr>
              <a:defRPr/>
            </a:pPr>
            <a:r>
              <a:rPr lang="en-US" smtClean="0"/>
              <a:t>Graham Smith, DSP Group</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31D45EC1-4C6A-4C4C-A230-3BDF24B584F8}" type="slidenum">
              <a:rPr lang="en-US" smtClean="0"/>
              <a:pPr>
                <a:defRPr/>
              </a:pPr>
              <a:t>2</a:t>
            </a:fld>
            <a:endParaRPr lang="en-US" dirty="0"/>
          </a:p>
        </p:txBody>
      </p:sp>
    </p:spTree>
    <p:extLst>
      <p:ext uri="{BB962C8B-B14F-4D97-AF65-F5344CB8AC3E}">
        <p14:creationId xmlns:p14="http://schemas.microsoft.com/office/powerpoint/2010/main" val="2230543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US" sz="1800" smtClean="0"/>
              <a:t>Jan 2014</a:t>
            </a:r>
            <a:endParaRPr lang="en-CA" sz="1800" smtClean="0"/>
          </a:p>
        </p:txBody>
      </p:sp>
      <p:sp>
        <p:nvSpPr>
          <p:cNvPr id="35843" name="Rectangle 2"/>
          <p:cNvSpPr>
            <a:spLocks noGrp="1" noChangeArrowheads="1"/>
          </p:cNvSpPr>
          <p:nvPr>
            <p:ph type="title"/>
          </p:nvPr>
        </p:nvSpPr>
        <p:spPr>
          <a:xfrm>
            <a:off x="609600" y="533400"/>
            <a:ext cx="7772400" cy="1066800"/>
          </a:xfrm>
        </p:spPr>
        <p:txBody>
          <a:bodyPr/>
          <a:lstStyle/>
          <a:p>
            <a:pPr algn="l"/>
            <a:r>
              <a:rPr lang="en-US" altLang="zh-CN" sz="2800" smtClean="0"/>
              <a:t>1b Airport/train stations - public access and cellular offload</a:t>
            </a:r>
            <a:endParaRPr lang="en-CA" sz="2800" smtClean="0"/>
          </a:p>
        </p:txBody>
      </p:sp>
      <p:sp>
        <p:nvSpPr>
          <p:cNvPr id="35844" name="Rectangle 3"/>
          <p:cNvSpPr>
            <a:spLocks noGrp="1" noChangeArrowheads="1"/>
          </p:cNvSpPr>
          <p:nvPr>
            <p:ph type="body" idx="1"/>
          </p:nvPr>
        </p:nvSpPr>
        <p:spPr>
          <a:xfrm>
            <a:off x="539750" y="1484313"/>
            <a:ext cx="4319588" cy="5040312"/>
          </a:xfrm>
        </p:spPr>
        <p:txBody>
          <a:bodyPr/>
          <a:lstStyle/>
          <a:p>
            <a:pPr marL="0" indent="0">
              <a:buFontTx/>
              <a:buNone/>
            </a:pPr>
            <a:r>
              <a:rPr lang="en-US" sz="1600" u="sng" smtClean="0"/>
              <a:t>Pre-Conditions</a:t>
            </a:r>
          </a:p>
          <a:p>
            <a:pPr marL="0" indent="0">
              <a:buFontTx/>
              <a:buNone/>
            </a:pPr>
            <a:r>
              <a:rPr lang="en-US" sz="1400" b="0" smtClean="0"/>
              <a:t>High density users access internet through multiple operators’ WLAN network. The venue owner possibly manages or controls multiple operators’ WLAN networks uniformly for the purpose of users’ QoS.</a:t>
            </a:r>
          </a:p>
          <a:p>
            <a:pPr marL="0" indent="0">
              <a:buFontTx/>
              <a:buNone/>
            </a:pPr>
            <a:r>
              <a:rPr lang="en-US" sz="1600" u="sng" smtClean="0"/>
              <a:t>Environment </a:t>
            </a:r>
          </a:p>
          <a:p>
            <a:pPr marL="0" indent="0">
              <a:buFontTx/>
              <a:buNone/>
            </a:pPr>
            <a:r>
              <a:rPr lang="en-US" sz="1400" b="0" smtClean="0"/>
              <a:t>The environment is very complex and may suffer severe interference.</a:t>
            </a:r>
          </a:p>
          <a:p>
            <a:pPr marL="0" indent="0">
              <a:buFontTx/>
              <a:buNone/>
            </a:pPr>
            <a:r>
              <a:rPr lang="en-US" sz="1400" b="0" smtClean="0"/>
              <a:t>Each AP serves 120 devices in a 200m</a:t>
            </a:r>
            <a:r>
              <a:rPr lang="en-US" sz="1400" b="0" baseline="30000" smtClean="0"/>
              <a:t>2</a:t>
            </a:r>
            <a:r>
              <a:rPr lang="en-US" sz="1400" b="0" smtClean="0"/>
              <a:t>  area. The inter-AP distance is in the range of 15~20m. Single/multiple operators.</a:t>
            </a:r>
          </a:p>
          <a:p>
            <a:pPr marL="0" indent="0">
              <a:buFontTx/>
              <a:buNone/>
            </a:pPr>
            <a:r>
              <a:rPr lang="en-US" sz="1600" u="sng" smtClean="0"/>
              <a:t>Applications</a:t>
            </a:r>
          </a:p>
          <a:p>
            <a:pPr marL="0" indent="0">
              <a:buFontTx/>
              <a:buNone/>
            </a:pPr>
            <a:r>
              <a:rPr lang="en-US" sz="1400" b="0" smtClean="0"/>
              <a:t>Video based applications: TV, VOD, Video conference; VHD highly compressed (100 Mbps): 50% of users</a:t>
            </a:r>
          </a:p>
          <a:p>
            <a:pPr marL="0" indent="0">
              <a:buFontTx/>
              <a:buNone/>
            </a:pPr>
            <a:r>
              <a:rPr lang="en-US" sz="1400" b="0" smtClean="0"/>
              <a:t>VPN applications (20 Mbps): 10% of users</a:t>
            </a:r>
          </a:p>
          <a:p>
            <a:pPr marL="0" indent="0">
              <a:buFontTx/>
              <a:buNone/>
            </a:pPr>
            <a:r>
              <a:rPr lang="en-US" sz="1400" b="0" smtClean="0"/>
              <a:t>Game online; 100 Mbps, &lt; 100 ms jitter; &lt; 100 ms latency: 10% of users</a:t>
            </a:r>
          </a:p>
          <a:p>
            <a:pPr marL="0" indent="0">
              <a:buFontTx/>
              <a:buNone/>
            </a:pPr>
            <a:r>
              <a:rPr lang="en-US" sz="1400" b="0" smtClean="0"/>
              <a:t>Internet access: email, twitter, web surf, IM. (20 Mbps): 30% of users</a:t>
            </a:r>
          </a:p>
          <a:p>
            <a:pPr marL="0" indent="0">
              <a:buFontTx/>
              <a:buNone/>
            </a:pPr>
            <a:r>
              <a:rPr lang="en-US" sz="1600" u="sng" smtClean="0"/>
              <a:t> </a:t>
            </a:r>
          </a:p>
        </p:txBody>
      </p:sp>
      <p:sp>
        <p:nvSpPr>
          <p:cNvPr id="7" name="Rectangle 3"/>
          <p:cNvSpPr txBox="1">
            <a:spLocks noChangeArrowheads="1"/>
          </p:cNvSpPr>
          <p:nvPr/>
        </p:nvSpPr>
        <p:spPr bwMode="auto">
          <a:xfrm>
            <a:off x="4787900" y="1484313"/>
            <a:ext cx="4321175" cy="5040312"/>
          </a:xfrm>
          <a:prstGeom prst="rect">
            <a:avLst/>
          </a:prstGeom>
          <a:noFill/>
          <a:ln w="9525">
            <a:noFill/>
            <a:miter lim="800000"/>
            <a:headEnd/>
            <a:tailEnd/>
          </a:ln>
          <a:effectLst/>
        </p:spPr>
        <p:txBody>
          <a:bodyPr lIns="92075" tIns="46038" rIns="92075" bIns="46038"/>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FontTx/>
              <a:buNone/>
              <a:defRPr/>
            </a:pPr>
            <a:r>
              <a:rPr lang="en-US" sz="1600" u="sng" kern="0" dirty="0"/>
              <a:t>Traffic Conditions</a:t>
            </a:r>
          </a:p>
          <a:p>
            <a:pPr marL="0" indent="0">
              <a:buFontTx/>
              <a:buNone/>
              <a:defRPr/>
            </a:pPr>
            <a:r>
              <a:rPr lang="en-US" sz="1400" b="0" kern="0" dirty="0" smtClean="0"/>
              <a:t>Interference between APs belonging to the same managed ESS due to very high density deployment.</a:t>
            </a:r>
          </a:p>
          <a:p>
            <a:pPr marL="0" indent="0">
              <a:buFontTx/>
              <a:buNone/>
              <a:defRPr/>
            </a:pPr>
            <a:r>
              <a:rPr lang="en-US" sz="1400" b="0" kern="0" dirty="0" smtClean="0"/>
              <a:t>Interference between APs belonging to different managed ESS due to the presence of multiple operators.</a:t>
            </a:r>
          </a:p>
          <a:p>
            <a:pPr marL="0" indent="0">
              <a:buFontTx/>
              <a:buNone/>
              <a:defRPr/>
            </a:pPr>
            <a:r>
              <a:rPr lang="en-US" sz="1400" b="0" kern="0" dirty="0" smtClean="0"/>
              <a:t>Interference with unmanaged networks (P2P)</a:t>
            </a:r>
          </a:p>
          <a:p>
            <a:pPr marL="0" indent="0">
              <a:buFontTx/>
              <a:buNone/>
              <a:defRPr/>
            </a:pPr>
            <a:r>
              <a:rPr lang="en-US" sz="1400" b="0" kern="0" dirty="0" smtClean="0"/>
              <a:t>Interference with cellular (e.g. TD-LTE) in in-device coexistence scenario (e.g. User equipments running Wi-Fi and TD-LTE at the same time.)</a:t>
            </a:r>
          </a:p>
          <a:p>
            <a:pPr marL="0" indent="0">
              <a:buFontTx/>
              <a:buNone/>
              <a:defRPr/>
            </a:pPr>
            <a:r>
              <a:rPr lang="en-US" sz="1600" u="sng" kern="0" dirty="0" smtClean="0"/>
              <a:t>Use </a:t>
            </a:r>
            <a:r>
              <a:rPr lang="en-US" sz="1600" u="sng" kern="0" dirty="0"/>
              <a:t>Case</a:t>
            </a:r>
          </a:p>
          <a:p>
            <a:pPr marL="0" indent="0">
              <a:buFontTx/>
              <a:buNone/>
              <a:defRPr/>
            </a:pPr>
            <a:r>
              <a:rPr lang="en-US" sz="1400" b="0" kern="0" dirty="0"/>
              <a:t>Travelers are using the network to surf websites, watch movies, play online games and access cloud </a:t>
            </a:r>
            <a:r>
              <a:rPr lang="en-US" sz="1400" b="0" kern="0" dirty="0" smtClean="0"/>
              <a:t>services.</a:t>
            </a:r>
            <a:endParaRPr lang="en-US" sz="1400" b="0" kern="0" dirty="0"/>
          </a:p>
        </p:txBody>
      </p:sp>
      <p:sp>
        <p:nvSpPr>
          <p:cNvPr id="35846"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r>
              <a:rPr lang="en-CA"/>
              <a:t>Slide </a:t>
            </a:r>
            <a:fld id="{015BAD05-2258-4971-AA2B-8685D4F43C3F}" type="slidenum">
              <a:rPr lang="en-CA"/>
              <a:pPr/>
              <a:t>3</a:t>
            </a:fld>
            <a:endParaRPr lang="en-CA"/>
          </a:p>
        </p:txBody>
      </p:sp>
      <p:sp>
        <p:nvSpPr>
          <p:cNvPr id="35847" name="Footer Placeholder 4"/>
          <p:cNvSpPr txBox="1">
            <a:spLocks/>
          </p:cNvSpPr>
          <p:nvPr/>
        </p:nvSpPr>
        <p:spPr bwMode="auto">
          <a:xfrm>
            <a:off x="7010400" y="6475413"/>
            <a:ext cx="15335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ea typeface="MS PGothic" pitchFamily="34" charset="-128"/>
              </a:defRPr>
            </a:lvl1pPr>
            <a:lvl2pPr marL="742950" indent="-285750">
              <a:defRPr sz="1200">
                <a:solidFill>
                  <a:schemeClr val="tx1"/>
                </a:solidFill>
                <a:latin typeface="Times New Roman" pitchFamily="18" charset="0"/>
                <a:ea typeface="MS PGothic" pitchFamily="34" charset="-128"/>
              </a:defRPr>
            </a:lvl2pPr>
            <a:lvl3pPr marL="1143000" indent="-228600">
              <a:defRPr sz="1200">
                <a:solidFill>
                  <a:schemeClr val="tx1"/>
                </a:solidFill>
                <a:latin typeface="Times New Roman" pitchFamily="18" charset="0"/>
                <a:ea typeface="MS PGothic" pitchFamily="34" charset="-128"/>
              </a:defRPr>
            </a:lvl3pPr>
            <a:lvl4pPr marL="1600200" indent="-228600">
              <a:defRPr sz="1200">
                <a:solidFill>
                  <a:schemeClr val="tx1"/>
                </a:solidFill>
                <a:latin typeface="Times New Roman" pitchFamily="18" charset="0"/>
                <a:ea typeface="MS PGothic" pitchFamily="34" charset="-128"/>
              </a:defRPr>
            </a:lvl4pPr>
            <a:lvl5pPr marL="2057400" indent="-228600">
              <a:defRPr sz="12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12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12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12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1200">
                <a:solidFill>
                  <a:schemeClr val="tx1"/>
                </a:solidFill>
                <a:latin typeface="Times New Roman" pitchFamily="18" charset="0"/>
                <a:ea typeface="MS PGothic" pitchFamily="34" charset="-128"/>
              </a:defRPr>
            </a:lvl9pPr>
          </a:lstStyle>
          <a:p>
            <a:pPr algn="r"/>
            <a:r>
              <a:rPr lang="en-US"/>
              <a:t>Laurent Cariou (Orange)</a:t>
            </a:r>
          </a:p>
        </p:txBody>
      </p:sp>
      <p:sp>
        <p:nvSpPr>
          <p:cNvPr id="2" name="Footer Placeholder 1"/>
          <p:cNvSpPr>
            <a:spLocks noGrp="1"/>
          </p:cNvSpPr>
          <p:nvPr>
            <p:ph type="ftr" sz="quarter" idx="11"/>
          </p:nvPr>
        </p:nvSpPr>
        <p:spPr/>
        <p:txBody>
          <a:bodyPr/>
          <a:lstStyle/>
          <a:p>
            <a:pPr>
              <a:defRPr/>
            </a:pPr>
            <a:r>
              <a:rPr lang="en-US" smtClean="0"/>
              <a:t>Graham Smith, DSP Group</a:t>
            </a:r>
            <a:endParaRPr lang="en-US"/>
          </a:p>
        </p:txBody>
      </p:sp>
    </p:spTree>
    <p:extLst>
      <p:ext uri="{BB962C8B-B14F-4D97-AF65-F5344CB8AC3E}">
        <p14:creationId xmlns:p14="http://schemas.microsoft.com/office/powerpoint/2010/main" val="4220605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Channels</a:t>
            </a:r>
            <a:endParaRPr lang="en-US" dirty="0"/>
          </a:p>
        </p:txBody>
      </p:sp>
      <p:sp>
        <p:nvSpPr>
          <p:cNvPr id="4" name="Date Placeholder 3"/>
          <p:cNvSpPr>
            <a:spLocks noGrp="1"/>
          </p:cNvSpPr>
          <p:nvPr>
            <p:ph type="dt" sz="half" idx="10"/>
          </p:nvPr>
        </p:nvSpPr>
        <p:spPr/>
        <p:txBody>
          <a:bodyPr/>
          <a:lstStyle/>
          <a:p>
            <a:pPr>
              <a:defRPr/>
            </a:pPr>
            <a:r>
              <a:rPr lang="en-US" smtClean="0">
                <a:solidFill>
                  <a:srgbClr val="000000"/>
                </a:solidFill>
              </a:rPr>
              <a:t>Jan 2014</a:t>
            </a: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Graham Smith, DSP Group</a:t>
            </a: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r>
              <a:rPr lang="en-US" smtClean="0">
                <a:solidFill>
                  <a:srgbClr val="000000"/>
                </a:solidFill>
              </a:rPr>
              <a:t>Slide </a:t>
            </a:r>
            <a:fld id="{31D45EC1-4C6A-4C4C-A230-3BDF24B584F8}" type="slidenum">
              <a:rPr lang="en-US" smtClean="0">
                <a:solidFill>
                  <a:srgbClr val="000000"/>
                </a:solidFill>
              </a:rPr>
              <a:pPr>
                <a:defRPr/>
              </a:pPr>
              <a:t>4</a:t>
            </a:fld>
            <a:endParaRPr lang="en-US" dirty="0">
              <a:solidFill>
                <a:srgbClr val="0000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713" y="1600200"/>
            <a:ext cx="8775287" cy="398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447800" y="5943600"/>
            <a:ext cx="1089016" cy="276999"/>
          </a:xfrm>
          <a:prstGeom prst="rect">
            <a:avLst/>
          </a:prstGeom>
          <a:noFill/>
        </p:spPr>
        <p:txBody>
          <a:bodyPr wrap="none" rtlCol="0">
            <a:spAutoFit/>
          </a:bodyPr>
          <a:lstStyle/>
          <a:p>
            <a:r>
              <a:rPr lang="en-US" sz="1200" b="0" dirty="0" err="1" smtClean="0">
                <a:solidFill>
                  <a:srgbClr val="000000"/>
                </a:solidFill>
              </a:rPr>
              <a:t>Ref:Wikipedia</a:t>
            </a:r>
            <a:endParaRPr lang="en-US" sz="1200" b="0" dirty="0">
              <a:solidFill>
                <a:srgbClr val="000000"/>
              </a:solidFill>
            </a:endParaRPr>
          </a:p>
        </p:txBody>
      </p:sp>
    </p:spTree>
    <p:extLst>
      <p:ext uri="{BB962C8B-B14F-4D97-AF65-F5344CB8AC3E}">
        <p14:creationId xmlns:p14="http://schemas.microsoft.com/office/powerpoint/2010/main" val="3620651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Denver Airport Terminal B</a:t>
            </a:r>
            <a:endParaRPr lang="en-US" dirty="0"/>
          </a:p>
        </p:txBody>
      </p:sp>
      <p:sp>
        <p:nvSpPr>
          <p:cNvPr id="4" name="Date Placeholder 3"/>
          <p:cNvSpPr>
            <a:spLocks noGrp="1"/>
          </p:cNvSpPr>
          <p:nvPr>
            <p:ph type="dt" sz="half" idx="10"/>
          </p:nvPr>
        </p:nvSpPr>
        <p:spPr/>
        <p:txBody>
          <a:bodyPr/>
          <a:lstStyle/>
          <a:p>
            <a:pPr>
              <a:defRPr/>
            </a:pPr>
            <a:r>
              <a:rPr lang="en-US" smtClean="0"/>
              <a:t>Jan 2014</a:t>
            </a:r>
            <a:endParaRPr lang="en-US" dirty="0"/>
          </a:p>
        </p:txBody>
      </p:sp>
      <p:sp>
        <p:nvSpPr>
          <p:cNvPr id="5" name="Footer Placeholder 4"/>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5</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8494713" cy="2073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262" y="4191000"/>
            <a:ext cx="8307387" cy="217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41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685800"/>
            <a:ext cx="7772400" cy="762000"/>
          </a:xfrm>
        </p:spPr>
        <p:txBody>
          <a:bodyPr/>
          <a:lstStyle/>
          <a:p>
            <a:r>
              <a:rPr lang="en-US" dirty="0" smtClean="0"/>
              <a:t>How many people at the gates?</a:t>
            </a:r>
            <a:endParaRPr lang="en-US" dirty="0"/>
          </a:p>
        </p:txBody>
      </p:sp>
      <p:sp>
        <p:nvSpPr>
          <p:cNvPr id="4" name="Date Placeholder 3"/>
          <p:cNvSpPr>
            <a:spLocks noGrp="1"/>
          </p:cNvSpPr>
          <p:nvPr>
            <p:ph type="dt" sz="half" idx="10"/>
          </p:nvPr>
        </p:nvSpPr>
        <p:spPr/>
        <p:txBody>
          <a:bodyPr/>
          <a:lstStyle/>
          <a:p>
            <a:pPr>
              <a:defRPr/>
            </a:pPr>
            <a:r>
              <a:rPr lang="en-US" smtClean="0"/>
              <a:t>Jan 2014</a:t>
            </a:r>
            <a:endParaRPr lang="en-US" dirty="0"/>
          </a:p>
        </p:txBody>
      </p:sp>
      <p:sp>
        <p:nvSpPr>
          <p:cNvPr id="5" name="Footer Placeholder 4"/>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6</a:t>
            </a:fld>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333" y="1295400"/>
            <a:ext cx="6289667" cy="4089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30458" y="5712616"/>
            <a:ext cx="3558988" cy="261610"/>
          </a:xfrm>
          <a:prstGeom prst="rect">
            <a:avLst/>
          </a:prstGeom>
          <a:noFill/>
        </p:spPr>
        <p:txBody>
          <a:bodyPr wrap="none" rtlCol="0">
            <a:spAutoFit/>
          </a:bodyPr>
          <a:lstStyle/>
          <a:p>
            <a:r>
              <a:rPr lang="en-US" sz="1100" b="0" dirty="0" smtClean="0"/>
              <a:t>Airbus 380 seats 580 in 3 classes (can seat 853 in one class)</a:t>
            </a:r>
            <a:endParaRPr lang="en-US" sz="1100" b="0" dirty="0"/>
          </a:p>
        </p:txBody>
      </p:sp>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5372170"/>
            <a:ext cx="1622281" cy="928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2609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295400"/>
            <a:ext cx="7772400" cy="2133600"/>
          </a:xfrm>
        </p:spPr>
        <p:txBody>
          <a:bodyPr/>
          <a:lstStyle/>
          <a:p>
            <a:r>
              <a:rPr lang="en-US" dirty="0" smtClean="0"/>
              <a:t>Number of Gates = 40,Ave Passengers per Gate = 200</a:t>
            </a:r>
          </a:p>
          <a:p>
            <a:r>
              <a:rPr lang="en-US" dirty="0" smtClean="0"/>
              <a:t>Percentage gates in use, number using Wi-Fi?</a:t>
            </a:r>
          </a:p>
          <a:p>
            <a:pPr lvl="1"/>
            <a:r>
              <a:rPr lang="en-US" dirty="0" smtClean="0"/>
              <a:t>Assume peak = 60%, </a:t>
            </a:r>
          </a:p>
          <a:p>
            <a:pPr lvl="1"/>
            <a:r>
              <a:rPr lang="en-US" dirty="0" smtClean="0"/>
              <a:t>Total = 4800 passengers using Wi-Fi in Terminal </a:t>
            </a:r>
            <a:endParaRPr lang="en-US" dirty="0"/>
          </a:p>
          <a:p>
            <a:r>
              <a:rPr lang="en-US" dirty="0" smtClean="0"/>
              <a:t>Assume 60% waiting at Gates, 40% in eating areas</a:t>
            </a:r>
          </a:p>
        </p:txBody>
      </p:sp>
      <p:sp>
        <p:nvSpPr>
          <p:cNvPr id="3" name="Title 2"/>
          <p:cNvSpPr>
            <a:spLocks noGrp="1"/>
          </p:cNvSpPr>
          <p:nvPr>
            <p:ph type="title"/>
          </p:nvPr>
        </p:nvSpPr>
        <p:spPr>
          <a:xfrm>
            <a:off x="685800" y="685800"/>
            <a:ext cx="7772400" cy="685800"/>
          </a:xfrm>
        </p:spPr>
        <p:txBody>
          <a:bodyPr/>
          <a:lstStyle/>
          <a:p>
            <a:r>
              <a:rPr lang="en-US" dirty="0" smtClean="0"/>
              <a:t>Numbers</a:t>
            </a:r>
            <a:endParaRPr lang="en-US" dirty="0"/>
          </a:p>
        </p:txBody>
      </p:sp>
      <p:sp>
        <p:nvSpPr>
          <p:cNvPr id="4" name="Date Placeholder 3"/>
          <p:cNvSpPr>
            <a:spLocks noGrp="1"/>
          </p:cNvSpPr>
          <p:nvPr>
            <p:ph type="dt" sz="half" idx="10"/>
          </p:nvPr>
        </p:nvSpPr>
        <p:spPr/>
        <p:txBody>
          <a:bodyPr/>
          <a:lstStyle/>
          <a:p>
            <a:pPr>
              <a:defRPr/>
            </a:pPr>
            <a:r>
              <a:rPr lang="en-US" smtClean="0"/>
              <a:t>Jan 2014</a:t>
            </a:r>
            <a:endParaRPr lang="en-US" dirty="0"/>
          </a:p>
        </p:txBody>
      </p:sp>
      <p:sp>
        <p:nvSpPr>
          <p:cNvPr id="5" name="Footer Placeholder 4"/>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7</a:t>
            </a:fld>
            <a:endParaRPr lang="en-US" dirty="0"/>
          </a:p>
        </p:txBody>
      </p:sp>
      <p:pic>
        <p:nvPicPr>
          <p:cNvPr id="61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962400"/>
            <a:ext cx="8642350" cy="217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33400" y="3810000"/>
            <a:ext cx="1178528" cy="461665"/>
          </a:xfrm>
          <a:prstGeom prst="rect">
            <a:avLst/>
          </a:prstGeom>
          <a:noFill/>
        </p:spPr>
        <p:txBody>
          <a:bodyPr wrap="none" rtlCol="0">
            <a:spAutoFit/>
          </a:bodyPr>
          <a:lstStyle/>
          <a:p>
            <a:r>
              <a:rPr lang="en-US" dirty="0" smtClean="0"/>
              <a:t>USERS</a:t>
            </a:r>
            <a:endParaRPr lang="en-US" dirty="0"/>
          </a:p>
        </p:txBody>
      </p:sp>
    </p:spTree>
    <p:extLst>
      <p:ext uri="{BB962C8B-B14F-4D97-AF65-F5344CB8AC3E}">
        <p14:creationId xmlns:p14="http://schemas.microsoft.com/office/powerpoint/2010/main" val="539054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371600"/>
            <a:ext cx="7772400" cy="2819400"/>
          </a:xfrm>
        </p:spPr>
        <p:txBody>
          <a:bodyPr/>
          <a:lstStyle/>
          <a:p>
            <a:r>
              <a:rPr lang="en-US" dirty="0" smtClean="0"/>
              <a:t>Revised figures* for  “Use Case 1b”, 120 users per AP</a:t>
            </a:r>
          </a:p>
          <a:p>
            <a:pPr lvl="1"/>
            <a:r>
              <a:rPr lang="en-US" dirty="0" smtClean="0"/>
              <a:t>50% using 15Mbps (VHD) = 15*60 = 900Mbps </a:t>
            </a:r>
          </a:p>
          <a:p>
            <a:pPr lvl="1"/>
            <a:r>
              <a:rPr lang="en-US" dirty="0" smtClean="0"/>
              <a:t>10% using 10Mbps (VPN) = 10*12 = 120Mbps </a:t>
            </a:r>
          </a:p>
          <a:p>
            <a:pPr lvl="1"/>
            <a:r>
              <a:rPr lang="en-US" dirty="0" smtClean="0"/>
              <a:t>10% using 10Mbps (Gaming) = 10*12 = 120Mbps </a:t>
            </a:r>
          </a:p>
          <a:p>
            <a:pPr lvl="1"/>
            <a:r>
              <a:rPr lang="en-US" dirty="0" smtClean="0"/>
              <a:t>30% using 10Mbps (Internet)= 10*36 = 360Mbps </a:t>
            </a:r>
          </a:p>
          <a:p>
            <a:pPr lvl="1"/>
            <a:r>
              <a:rPr lang="en-US" dirty="0" smtClean="0"/>
              <a:t>Total traffic for 120 users = 1500Mbps (12.5Mbps per user)</a:t>
            </a:r>
          </a:p>
          <a:p>
            <a:r>
              <a:rPr lang="en-US" dirty="0" smtClean="0"/>
              <a:t>For 4800 users about 40 APs required </a:t>
            </a:r>
            <a:r>
              <a:rPr lang="en-US" sz="1800" dirty="0" smtClean="0"/>
              <a:t>(42 in example below)</a:t>
            </a:r>
          </a:p>
        </p:txBody>
      </p:sp>
      <p:sp>
        <p:nvSpPr>
          <p:cNvPr id="3" name="Title 2"/>
          <p:cNvSpPr>
            <a:spLocks noGrp="1"/>
          </p:cNvSpPr>
          <p:nvPr>
            <p:ph type="title"/>
          </p:nvPr>
        </p:nvSpPr>
        <p:spPr>
          <a:xfrm>
            <a:off x="685800" y="685800"/>
            <a:ext cx="7772400" cy="685800"/>
          </a:xfrm>
        </p:spPr>
        <p:txBody>
          <a:bodyPr/>
          <a:lstStyle/>
          <a:p>
            <a:r>
              <a:rPr lang="en-US" dirty="0" smtClean="0"/>
              <a:t>Capacity Requirement </a:t>
            </a:r>
            <a:endParaRPr lang="en-US" dirty="0"/>
          </a:p>
        </p:txBody>
      </p:sp>
      <p:sp>
        <p:nvSpPr>
          <p:cNvPr id="4" name="Date Placeholder 3"/>
          <p:cNvSpPr>
            <a:spLocks noGrp="1"/>
          </p:cNvSpPr>
          <p:nvPr>
            <p:ph type="dt" sz="half" idx="10"/>
          </p:nvPr>
        </p:nvSpPr>
        <p:spPr/>
        <p:txBody>
          <a:bodyPr/>
          <a:lstStyle/>
          <a:p>
            <a:pPr>
              <a:defRPr/>
            </a:pPr>
            <a:r>
              <a:rPr lang="en-US" smtClean="0"/>
              <a:t>Jan 2014</a:t>
            </a:r>
            <a:endParaRPr lang="en-US" dirty="0"/>
          </a:p>
        </p:txBody>
      </p:sp>
      <p:sp>
        <p:nvSpPr>
          <p:cNvPr id="5" name="Footer Placeholder 4"/>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8</a:t>
            </a:fld>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904" y="4269432"/>
            <a:ext cx="8642350"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33400" y="4038600"/>
            <a:ext cx="715260" cy="461665"/>
          </a:xfrm>
          <a:prstGeom prst="rect">
            <a:avLst/>
          </a:prstGeom>
          <a:noFill/>
        </p:spPr>
        <p:txBody>
          <a:bodyPr wrap="none" rtlCol="0">
            <a:spAutoFit/>
          </a:bodyPr>
          <a:lstStyle/>
          <a:p>
            <a:r>
              <a:rPr lang="en-US" dirty="0" smtClean="0"/>
              <a:t>APs</a:t>
            </a:r>
            <a:endParaRPr lang="en-US" dirty="0"/>
          </a:p>
        </p:txBody>
      </p:sp>
      <p:sp>
        <p:nvSpPr>
          <p:cNvPr id="8" name="TextBox 7"/>
          <p:cNvSpPr txBox="1"/>
          <p:nvPr/>
        </p:nvSpPr>
        <p:spPr>
          <a:xfrm>
            <a:off x="533399" y="6088415"/>
            <a:ext cx="4765215" cy="307777"/>
          </a:xfrm>
          <a:prstGeom prst="rect">
            <a:avLst/>
          </a:prstGeom>
          <a:noFill/>
        </p:spPr>
        <p:txBody>
          <a:bodyPr wrap="none" rtlCol="0">
            <a:spAutoFit/>
          </a:bodyPr>
          <a:lstStyle/>
          <a:p>
            <a:r>
              <a:rPr lang="en-US" sz="1400" dirty="0" smtClean="0"/>
              <a:t>* As suggested </a:t>
            </a:r>
            <a:r>
              <a:rPr lang="en-US" sz="1400" dirty="0"/>
              <a:t>by Philip </a:t>
            </a:r>
            <a:r>
              <a:rPr lang="en-US" sz="1400" dirty="0" smtClean="0"/>
              <a:t>Barber during </a:t>
            </a:r>
            <a:r>
              <a:rPr lang="en-US" sz="1400" dirty="0" err="1" smtClean="0"/>
              <a:t>Telecon</a:t>
            </a:r>
            <a:r>
              <a:rPr lang="en-US" sz="1400" dirty="0" smtClean="0"/>
              <a:t> presentation</a:t>
            </a:r>
            <a:endParaRPr lang="en-US" sz="1400" dirty="0"/>
          </a:p>
        </p:txBody>
      </p:sp>
    </p:spTree>
    <p:extLst>
      <p:ext uri="{BB962C8B-B14F-4D97-AF65-F5344CB8AC3E}">
        <p14:creationId xmlns:p14="http://schemas.microsoft.com/office/powerpoint/2010/main" val="850593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752600"/>
            <a:ext cx="7772400" cy="4648200"/>
          </a:xfrm>
        </p:spPr>
        <p:txBody>
          <a:bodyPr/>
          <a:lstStyle/>
          <a:p>
            <a:r>
              <a:rPr lang="en-US" dirty="0" smtClean="0"/>
              <a:t>Requirement is 1500Mbps per AP</a:t>
            </a:r>
          </a:p>
          <a:p>
            <a:pPr lvl="1"/>
            <a:r>
              <a:rPr lang="en-US" dirty="0" smtClean="0"/>
              <a:t>1.2Gbps Downlink</a:t>
            </a:r>
          </a:p>
          <a:p>
            <a:pPr lvl="1"/>
            <a:r>
              <a:rPr lang="en-US" dirty="0" smtClean="0"/>
              <a:t>300Mbps Uplink</a:t>
            </a:r>
          </a:p>
          <a:p>
            <a:r>
              <a:rPr lang="en-US" dirty="0" smtClean="0"/>
              <a:t>PHY Rates at 40MHz (10 Channels)</a:t>
            </a:r>
          </a:p>
          <a:p>
            <a:pPr lvl="1"/>
            <a:r>
              <a:rPr lang="en-US" sz="1800" dirty="0" smtClean="0"/>
              <a:t>Downlink 8SS, 40MHz, 256 QAM 5/6, Short GI = 1617Mbps</a:t>
            </a:r>
            <a:br>
              <a:rPr lang="en-US" sz="1800" dirty="0" smtClean="0"/>
            </a:br>
            <a:r>
              <a:rPr lang="en-US" sz="1400" dirty="0" smtClean="0"/>
              <a:t>Throughput ~1.36Gbps DL only  (520k/8k aggregation, 2.285ms </a:t>
            </a:r>
            <a:r>
              <a:rPr lang="en-US" sz="1400" dirty="0" err="1" smtClean="0"/>
              <a:t>pkts</a:t>
            </a:r>
            <a:r>
              <a:rPr lang="en-US" sz="1400" dirty="0" smtClean="0"/>
              <a:t>)</a:t>
            </a:r>
          </a:p>
          <a:p>
            <a:pPr lvl="1"/>
            <a:r>
              <a:rPr lang="en-US" sz="1800" dirty="0" smtClean="0"/>
              <a:t>Uplink 2SS, 40MHz, 256 QAM 5/6, Short GI  = 404Mbps PHY</a:t>
            </a:r>
            <a:br>
              <a:rPr lang="en-US" sz="1800" dirty="0" smtClean="0"/>
            </a:br>
            <a:r>
              <a:rPr lang="en-US" sz="1400" dirty="0" smtClean="0"/>
              <a:t>Throughput ~357Mbps UL only (260k aggregation, 4.696ms </a:t>
            </a:r>
            <a:r>
              <a:rPr lang="en-US" sz="1400" dirty="0" err="1" smtClean="0"/>
              <a:t>pkts</a:t>
            </a:r>
            <a:r>
              <a:rPr lang="en-US" sz="1400" dirty="0" smtClean="0"/>
              <a:t>)</a:t>
            </a:r>
          </a:p>
          <a:p>
            <a:r>
              <a:rPr lang="en-US" sz="1600" b="0" dirty="0" smtClean="0"/>
              <a:t>Aside: Throughput restricted by max length (5.464ms) and default TXOP Limit (4.090ms).  TXOP Limit could be raised</a:t>
            </a:r>
            <a:r>
              <a:rPr lang="en-US" sz="1800" b="0" dirty="0" smtClean="0"/>
              <a:t>. </a:t>
            </a:r>
          </a:p>
          <a:p>
            <a:pPr marL="0" indent="0">
              <a:buNone/>
            </a:pPr>
            <a:r>
              <a:rPr lang="en-US" sz="2000" dirty="0" smtClean="0"/>
              <a:t>What is the composite traffic result</a:t>
            </a:r>
            <a:r>
              <a:rPr lang="en-US" sz="1800" b="0" dirty="0" smtClean="0"/>
              <a:t>? ~790Mbps DL and ~125Mbps UL </a:t>
            </a:r>
          </a:p>
          <a:p>
            <a:r>
              <a:rPr lang="en-US" sz="1800" b="0" dirty="0" smtClean="0"/>
              <a:t>With EDCA overhead, </a:t>
            </a:r>
            <a:r>
              <a:rPr lang="en-US" sz="1800" b="0" dirty="0" smtClean="0">
                <a:solidFill>
                  <a:srgbClr val="FF0000"/>
                </a:solidFill>
              </a:rPr>
              <a:t>expect  ~560Mbps DL and ~90Mbps UL per AP</a:t>
            </a:r>
          </a:p>
        </p:txBody>
      </p:sp>
      <p:sp>
        <p:nvSpPr>
          <p:cNvPr id="3" name="Title 2"/>
          <p:cNvSpPr>
            <a:spLocks noGrp="1"/>
          </p:cNvSpPr>
          <p:nvPr>
            <p:ph type="title"/>
          </p:nvPr>
        </p:nvSpPr>
        <p:spPr/>
        <p:txBody>
          <a:bodyPr/>
          <a:lstStyle/>
          <a:p>
            <a:r>
              <a:rPr lang="en-US" dirty="0" smtClean="0"/>
              <a:t>What is Practical PHY Rate and Throughput?</a:t>
            </a:r>
            <a:endParaRPr lang="en-US" dirty="0"/>
          </a:p>
        </p:txBody>
      </p:sp>
      <p:sp>
        <p:nvSpPr>
          <p:cNvPr id="4" name="Date Placeholder 3"/>
          <p:cNvSpPr>
            <a:spLocks noGrp="1"/>
          </p:cNvSpPr>
          <p:nvPr>
            <p:ph type="dt" sz="half" idx="10"/>
          </p:nvPr>
        </p:nvSpPr>
        <p:spPr/>
        <p:txBody>
          <a:bodyPr/>
          <a:lstStyle/>
          <a:p>
            <a:pPr>
              <a:defRPr/>
            </a:pPr>
            <a:r>
              <a:rPr lang="en-US" smtClean="0"/>
              <a:t>Jan 2014</a:t>
            </a:r>
            <a:endParaRPr lang="en-US" dirty="0"/>
          </a:p>
        </p:txBody>
      </p:sp>
      <p:sp>
        <p:nvSpPr>
          <p:cNvPr id="5" name="Footer Placeholder 4"/>
          <p:cNvSpPr>
            <a:spLocks noGrp="1"/>
          </p:cNvSpPr>
          <p:nvPr>
            <p:ph type="ftr" sz="quarter" idx="11"/>
          </p:nvPr>
        </p:nvSpPr>
        <p:spPr/>
        <p:txBody>
          <a:bodyPr/>
          <a:lstStyle/>
          <a:p>
            <a:pPr>
              <a:defRPr/>
            </a:pPr>
            <a:r>
              <a:rPr lang="en-US" smtClean="0"/>
              <a:t>Graham Smith, DSP Group</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31D45EC1-4C6A-4C4C-A230-3BDF24B584F8}" type="slidenum">
              <a:rPr lang="en-US" smtClean="0"/>
              <a:pPr>
                <a:defRPr/>
              </a:pPr>
              <a:t>9</a:t>
            </a:fld>
            <a:endParaRPr lang="en-US" dirty="0"/>
          </a:p>
        </p:txBody>
      </p:sp>
    </p:spTree>
    <p:extLst>
      <p:ext uri="{BB962C8B-B14F-4D97-AF65-F5344CB8AC3E}">
        <p14:creationId xmlns:p14="http://schemas.microsoft.com/office/powerpoint/2010/main" val="2395901502"/>
      </p:ext>
    </p:extLst>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79813</TotalTime>
  <Words>1052</Words>
  <Application>Microsoft Office PowerPoint</Application>
  <PresentationFormat>On-screen Show (4:3)</PresentationFormat>
  <Paragraphs>165</Paragraphs>
  <Slides>14</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Default Design</vt:lpstr>
      <vt:lpstr>Document</vt:lpstr>
      <vt:lpstr>Airport Capacity Analysis  </vt:lpstr>
      <vt:lpstr>Background</vt:lpstr>
      <vt:lpstr>1b Airport/train stations - public access and cellular offload</vt:lpstr>
      <vt:lpstr>Channels</vt:lpstr>
      <vt:lpstr>Denver Airport Terminal B</vt:lpstr>
      <vt:lpstr>How many people at the gates?</vt:lpstr>
      <vt:lpstr>Numbers</vt:lpstr>
      <vt:lpstr>Capacity Requirement </vt:lpstr>
      <vt:lpstr>What is Practical PHY Rate and Throughput?</vt:lpstr>
      <vt:lpstr>What Do These Results Tell Us?</vt:lpstr>
      <vt:lpstr>RF Considerations</vt:lpstr>
      <vt:lpstr>AP Layout</vt:lpstr>
      <vt:lpstr>Points</vt:lpstr>
      <vt:lpstr>Conclusions</vt:lpstr>
    </vt:vector>
  </TitlesOfParts>
  <Company>Intel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Dynamic Sensitivity Control V2</dc:title>
  <dc:creator>Graham.Smith@dspg.com</dc:creator>
  <cp:lastModifiedBy>Graham Smith</cp:lastModifiedBy>
  <cp:revision>1559</cp:revision>
  <cp:lastPrinted>1998-02-10T13:28:06Z</cp:lastPrinted>
  <dcterms:created xsi:type="dcterms:W3CDTF">1998-02-10T13:07:52Z</dcterms:created>
  <dcterms:modified xsi:type="dcterms:W3CDTF">2014-01-20T22:01:23Z</dcterms:modified>
</cp:coreProperties>
</file>