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9" r:id="rId2"/>
    <p:sldId id="317" r:id="rId3"/>
    <p:sldId id="321" r:id="rId4"/>
    <p:sldId id="324" r:id="rId5"/>
    <p:sldId id="318" r:id="rId6"/>
    <p:sldId id="319" r:id="rId7"/>
    <p:sldId id="320" r:id="rId8"/>
    <p:sldId id="322" r:id="rId9"/>
    <p:sldId id="323" r:id="rId10"/>
    <p:sldId id="325" r:id="rId11"/>
    <p:sldId id="326" r:id="rId12"/>
    <p:sldId id="327" r:id="rId13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66FF99"/>
    <a:srgbClr val="FF9966"/>
    <a:srgbClr val="FF9933"/>
    <a:srgbClr val="FFFF00"/>
    <a:srgbClr val="66FF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48" autoAdjust="0"/>
    <p:restoredTop sz="86380" autoAdjust="0"/>
  </p:normalViewPr>
  <p:slideViewPr>
    <p:cSldViewPr>
      <p:cViewPr varScale="1">
        <p:scale>
          <a:sx n="123" d="100"/>
          <a:sy n="123" d="100"/>
        </p:scale>
        <p:origin x="-14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5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3492"/>
    </p:cViewPr>
  </p:sorterViewPr>
  <p:notesViewPr>
    <p:cSldViewPr>
      <p:cViewPr>
        <p:scale>
          <a:sx n="100" d="100"/>
          <a:sy n="100" d="100"/>
        </p:scale>
        <p:origin x="-1728" y="42"/>
      </p:cViewPr>
      <p:guideLst>
        <p:guide orient="horz" pos="2163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29263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7800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April 2013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81675" y="8997950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95625" y="89979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F771502A-6538-410D-9F92-7BE935D2C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685800" y="38735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85800" y="8997950"/>
            <a:ext cx="7032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8213"/>
            <a:r>
              <a:rPr lang="en-US" sz="1200" b="0"/>
              <a:t>Submission</a:t>
            </a: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685800" y="8986838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80771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25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6113" y="98425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April 2013</a:t>
            </a: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2838" y="701675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2" tIns="46259" rIns="94112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7963" y="9001125"/>
            <a:ext cx="925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8213">
              <a:defRPr sz="1200" b="0"/>
            </a:lvl5pPr>
          </a:lstStyle>
          <a:p>
            <a:pPr lvl="4"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81350" y="900112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51B966A9-53E8-431F-AD94-BCA61E341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715963" y="9001125"/>
            <a:ext cx="7032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9163"/>
            <a:r>
              <a:rPr lang="en-US" sz="1200" b="0"/>
              <a:t>Submission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715963" y="8999538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639763" y="296863"/>
            <a:ext cx="557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8568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April 2013</a:t>
            </a: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Graham Smith, DSP Group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D0B8B295-F92D-467A-B866-1ED57ECAAB6C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0" y="96238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CA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916020" cy="215444"/>
          </a:xfrm>
        </p:spPr>
        <p:txBody>
          <a:bodyPr/>
          <a:lstStyle/>
          <a:p>
            <a:pPr>
              <a:defRPr/>
            </a:pPr>
            <a:r>
              <a:rPr lang="en-CA"/>
              <a:t>Month Year</a:t>
            </a:r>
          </a:p>
        </p:txBody>
      </p:sp>
      <p:sp>
        <p:nvSpPr>
          <p:cNvPr id="9011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2218" y="9000620"/>
            <a:ext cx="492122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CA"/>
              <a:t>Page </a:t>
            </a:r>
            <a:fld id="{28179C5C-0999-4A10-9060-B5FE6C071C85}" type="slidenum">
              <a:rPr lang="en-CA"/>
              <a:pPr/>
              <a:t>3</a:t>
            </a:fld>
            <a:endParaRPr lang="en-CA"/>
          </a:p>
        </p:txBody>
      </p:sp>
      <p:sp>
        <p:nvSpPr>
          <p:cNvPr id="901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901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4" rIns="95244"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E5CBE4F-402A-49FC-A06A-9C974296C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2"/>
          </p:nvPr>
        </p:nvSpPr>
        <p:spPr>
          <a:xfrm>
            <a:off x="696913" y="332601"/>
            <a:ext cx="1045158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5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36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68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smtClean="0"/>
            </a:lvl1pPr>
          </a:lstStyle>
          <a:p>
            <a:pPr>
              <a:defRPr/>
            </a:pPr>
            <a:r>
              <a:rPr lang="en-US" smtClean="0"/>
              <a:t>Nov 2013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/>
            </a:lvl1pPr>
          </a:lstStyle>
          <a:p>
            <a:pPr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US"/>
              <a:t>Slide </a:t>
            </a:r>
            <a:fld id="{31D45EC1-4C6A-4C4C-A230-3BDF24B58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047069" y="332601"/>
            <a:ext cx="33984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dirty="0"/>
              <a:t>doc.: IEEE </a:t>
            </a:r>
            <a:r>
              <a:rPr lang="en-US" sz="1800" dirty="0" smtClean="0"/>
              <a:t>802.11-13/1489r0</a:t>
            </a:r>
            <a:endParaRPr lang="en-US" sz="1800" dirty="0" smtClean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7239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74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34011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 2013</a:t>
            </a:r>
            <a:endParaRPr lang="en-US" sz="1800" dirty="0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828800"/>
          </a:xfrm>
          <a:noFill/>
        </p:spPr>
        <p:txBody>
          <a:bodyPr/>
          <a:lstStyle/>
          <a:p>
            <a:r>
              <a:rPr lang="en-US" dirty="0" smtClean="0"/>
              <a:t>Airport </a:t>
            </a:r>
            <a:r>
              <a:rPr lang="en-US" dirty="0" smtClean="0"/>
              <a:t>Capacity Analysis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800" dirty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717369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2013-11</a:t>
            </a: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541401" y="31242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dirty="0"/>
              <a:t>Authors:</a:t>
            </a:r>
            <a:endParaRPr lang="en-US" sz="2000" b="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61737"/>
              </p:ext>
            </p:extLst>
          </p:nvPr>
        </p:nvGraphicFramePr>
        <p:xfrm>
          <a:off x="569976" y="3657600"/>
          <a:ext cx="7635875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" name="Document" r:id="rId4" imgW="8277509" imgH="2784379" progId="Word.Document.8">
                  <p:embed/>
                </p:oleObj>
              </mc:Choice>
              <mc:Fallback>
                <p:oleObj name="Document" r:id="rId4" imgW="8277509" imgH="2784379" progId="Word.Documen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76" y="3657600"/>
                        <a:ext cx="7635875" cy="255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Graham Smith, DSP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5029200"/>
          </a:xfrm>
        </p:spPr>
        <p:txBody>
          <a:bodyPr/>
          <a:lstStyle/>
          <a:p>
            <a:r>
              <a:rPr lang="en-US" dirty="0" smtClean="0"/>
              <a:t>40 MHz BW 64QAM ¾</a:t>
            </a:r>
          </a:p>
          <a:p>
            <a:pPr lvl="1"/>
            <a:r>
              <a:rPr lang="en-US" dirty="0" smtClean="0"/>
              <a:t>Typical RX sensitivity is -70dBm</a:t>
            </a:r>
          </a:p>
          <a:p>
            <a:pPr lvl="1"/>
            <a:r>
              <a:rPr lang="en-US" dirty="0" smtClean="0"/>
              <a:t>Allow 5dB margin, use -65dBm</a:t>
            </a:r>
          </a:p>
          <a:p>
            <a:r>
              <a:rPr lang="en-US" dirty="0" smtClean="0"/>
              <a:t>TX power 18dBm </a:t>
            </a:r>
          </a:p>
          <a:p>
            <a:r>
              <a:rPr lang="en-US" dirty="0" smtClean="0"/>
              <a:t>Assume 0dBi gain antennas 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+2dBi at AP, -2dBi at STA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Range 150m </a:t>
            </a:r>
            <a:r>
              <a:rPr lang="en-US" dirty="0" smtClean="0"/>
              <a:t>Free Space (LOS), </a:t>
            </a:r>
            <a:r>
              <a:rPr lang="en-US" dirty="0" smtClean="0"/>
              <a:t>40m indoor model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APs mounted high would tend to LOS but with obstruction losses (e.g. people and antenna directivity), say10dB, the LOS is 60m.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Assume 40 – 60m </a:t>
            </a:r>
            <a:r>
              <a:rPr lang="en-US" dirty="0" smtClean="0"/>
              <a:t>range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 smtClean="0"/>
              <a:t>RF Considerations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186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Layout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92" y="1524000"/>
            <a:ext cx="8339137" cy="37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0" y="5292725"/>
            <a:ext cx="66918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Regular spacing of APs fits the requirement</a:t>
            </a:r>
          </a:p>
          <a:p>
            <a:r>
              <a:rPr lang="en-US" dirty="0" smtClean="0"/>
              <a:t>10 Channels gives 200m between APs, no overlap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113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Get Out Statement – “I am not an expert at layouts for enterprise or hotspots (I have never done it) so my example analysis may have flaws.”</a:t>
            </a:r>
          </a:p>
          <a:p>
            <a:pPr marL="0" indent="0">
              <a:buNone/>
            </a:pPr>
            <a:r>
              <a:rPr lang="en-US" dirty="0" smtClean="0"/>
              <a:t>BUT on the face of it </a:t>
            </a:r>
            <a:endParaRPr lang="en-US" dirty="0"/>
          </a:p>
          <a:p>
            <a:r>
              <a:rPr lang="en-US" dirty="0" smtClean="0"/>
              <a:t>11ac APs with 40MHz BW will provide enough capacity and coverage to meet this particular case example.</a:t>
            </a:r>
          </a:p>
          <a:p>
            <a:endParaRPr lang="en-US" dirty="0" smtClean="0"/>
          </a:p>
          <a:p>
            <a:r>
              <a:rPr lang="en-US" dirty="0" smtClean="0"/>
              <a:t>What’s missing?</a:t>
            </a:r>
          </a:p>
          <a:p>
            <a:pPr lvl="1"/>
            <a:r>
              <a:rPr lang="en-US" dirty="0" smtClean="0"/>
              <a:t>Need for fast handoff between APs for Mobile Users.</a:t>
            </a:r>
          </a:p>
          <a:p>
            <a:pPr lvl="2"/>
            <a:r>
              <a:rPr lang="en-US" dirty="0" smtClean="0"/>
              <a:t>Is 11r, OKC, or 11ai sufficient? </a:t>
            </a:r>
          </a:p>
          <a:p>
            <a:pPr lvl="2"/>
            <a:r>
              <a:rPr lang="en-US" dirty="0" smtClean="0"/>
              <a:t>Can 11ai be improved for ‘handoff’ rather than initial link?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811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>
          <a:xfrm>
            <a:off x="152400" y="762000"/>
            <a:ext cx="86868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Background</a:t>
            </a:r>
          </a:p>
        </p:txBody>
      </p:sp>
      <p:sp>
        <p:nvSpPr>
          <p:cNvPr id="304134" name="Rectangle 6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13/1012r4 Described Dynamic Sensitivity Control DSC and provided a throughput calculation for a hypothetical Cell Structure network. </a:t>
            </a:r>
          </a:p>
          <a:p>
            <a:pPr lvl="1" eaLnBrk="1" hangingPunct="1">
              <a:defRPr/>
            </a:pPr>
            <a:r>
              <a:rPr lang="en-US" sz="1400" dirty="0" smtClean="0"/>
              <a:t> 3005Mbps vs. 397Mbps</a:t>
            </a:r>
          </a:p>
          <a:p>
            <a:pPr lvl="1" eaLnBrk="1" hangingPunct="1">
              <a:defRPr/>
            </a:pPr>
            <a:endParaRPr lang="en-US" sz="1400" dirty="0"/>
          </a:p>
          <a:p>
            <a:pPr eaLnBrk="1" hangingPunct="1">
              <a:defRPr/>
            </a:pPr>
            <a:r>
              <a:rPr lang="en-US" sz="1800" dirty="0" smtClean="0"/>
              <a:t>This presentation looks at the </a:t>
            </a:r>
            <a:r>
              <a:rPr lang="en-US" sz="1800" dirty="0"/>
              <a:t>Apartment Complex Use </a:t>
            </a:r>
            <a:r>
              <a:rPr lang="en-US" sz="1800" dirty="0" smtClean="0"/>
              <a:t>Case and provides an estimate of the improvement in Capacity/Throughput when using Channel Selection and DSC</a:t>
            </a:r>
          </a:p>
          <a:p>
            <a:pPr lvl="1" eaLnBrk="1" hangingPunct="1">
              <a:defRPr/>
            </a:pPr>
            <a:endParaRPr lang="en-US" sz="1600" dirty="0" smtClean="0"/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54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sz="1800" smtClean="0"/>
              <a:t>July 2013</a:t>
            </a:r>
            <a:endParaRPr lang="en-CA" sz="1800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1066800"/>
          </a:xfrm>
        </p:spPr>
        <p:txBody>
          <a:bodyPr/>
          <a:lstStyle/>
          <a:p>
            <a:pPr algn="l"/>
            <a:r>
              <a:rPr lang="en-US" altLang="zh-CN" sz="2800" smtClean="0"/>
              <a:t>1b Airport/train stations - public access and cellular offload</a:t>
            </a:r>
            <a:endParaRPr lang="en-CA" sz="2800" smtClean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84313"/>
            <a:ext cx="4319588" cy="50403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1600" u="sng" smtClean="0"/>
              <a:t>Pre-Conditions</a:t>
            </a:r>
          </a:p>
          <a:p>
            <a:pPr marL="0" indent="0">
              <a:buFontTx/>
              <a:buNone/>
            </a:pPr>
            <a:r>
              <a:rPr lang="en-US" sz="1400" b="0" smtClean="0"/>
              <a:t>High density users access internet through multiple operators’ WLAN network. The venue owner possibly manages or controls multiple operators’ WLAN networks uniformly for the purpose of users’ QoS.</a:t>
            </a:r>
          </a:p>
          <a:p>
            <a:pPr marL="0" indent="0">
              <a:buFontTx/>
              <a:buNone/>
            </a:pPr>
            <a:r>
              <a:rPr lang="en-US" sz="1600" u="sng" smtClean="0"/>
              <a:t>Environment </a:t>
            </a:r>
          </a:p>
          <a:p>
            <a:pPr marL="0" indent="0">
              <a:buFontTx/>
              <a:buNone/>
            </a:pPr>
            <a:r>
              <a:rPr lang="en-US" sz="1400" b="0" smtClean="0"/>
              <a:t>The environment is very complex and may suffer severe interference.</a:t>
            </a:r>
          </a:p>
          <a:p>
            <a:pPr marL="0" indent="0">
              <a:buFontTx/>
              <a:buNone/>
            </a:pPr>
            <a:r>
              <a:rPr lang="en-US" sz="1400" b="0" smtClean="0"/>
              <a:t>Each AP serves 120 devices in a 200m</a:t>
            </a:r>
            <a:r>
              <a:rPr lang="en-US" sz="1400" b="0" baseline="30000" smtClean="0"/>
              <a:t>2</a:t>
            </a:r>
            <a:r>
              <a:rPr lang="en-US" sz="1400" b="0" smtClean="0"/>
              <a:t>  area. The inter-AP distance is in the range of 15~20m. Single/multiple operators.</a:t>
            </a:r>
          </a:p>
          <a:p>
            <a:pPr marL="0" indent="0">
              <a:buFontTx/>
              <a:buNone/>
            </a:pPr>
            <a:r>
              <a:rPr lang="en-US" sz="1600" u="sng" smtClean="0"/>
              <a:t>Applications</a:t>
            </a:r>
          </a:p>
          <a:p>
            <a:pPr marL="0" indent="0">
              <a:buFontTx/>
              <a:buNone/>
            </a:pPr>
            <a:r>
              <a:rPr lang="en-US" sz="1400" b="0" smtClean="0"/>
              <a:t>Video based applications: TV, VOD, Video conference; VHD highly compressed (100 Mbps): 50% of users</a:t>
            </a:r>
          </a:p>
          <a:p>
            <a:pPr marL="0" indent="0">
              <a:buFontTx/>
              <a:buNone/>
            </a:pPr>
            <a:r>
              <a:rPr lang="en-US" sz="1400" b="0" smtClean="0"/>
              <a:t>VPN applications (20 Mbps): 10% of users</a:t>
            </a:r>
          </a:p>
          <a:p>
            <a:pPr marL="0" indent="0">
              <a:buFontTx/>
              <a:buNone/>
            </a:pPr>
            <a:r>
              <a:rPr lang="en-US" sz="1400" b="0" smtClean="0"/>
              <a:t>Game online; 100 Mbps, &lt; 100 ms jitter; &lt; 100 ms latency: 10% of users</a:t>
            </a:r>
          </a:p>
          <a:p>
            <a:pPr marL="0" indent="0">
              <a:buFontTx/>
              <a:buNone/>
            </a:pPr>
            <a:r>
              <a:rPr lang="en-US" sz="1400" b="0" smtClean="0"/>
              <a:t>Internet access: email, twitter, web surf, IM. (20 Mbps): 30% of users</a:t>
            </a:r>
          </a:p>
          <a:p>
            <a:pPr marL="0" indent="0">
              <a:buFontTx/>
              <a:buNone/>
            </a:pPr>
            <a:r>
              <a:rPr lang="en-US" sz="1600" u="sng" smtClean="0"/>
              <a:t>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787900" y="1484313"/>
            <a:ext cx="432117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1600" u="sng" kern="0" dirty="0"/>
              <a:t>Traffic Conditions</a:t>
            </a:r>
          </a:p>
          <a:p>
            <a:pPr marL="0" indent="0">
              <a:buFontTx/>
              <a:buNone/>
              <a:defRPr/>
            </a:pPr>
            <a:r>
              <a:rPr lang="en-US" sz="1400" b="0" kern="0" dirty="0" smtClean="0"/>
              <a:t>Interference between APs belonging to the same managed ESS due to very high density deployment.</a:t>
            </a:r>
          </a:p>
          <a:p>
            <a:pPr marL="0" indent="0">
              <a:buFontTx/>
              <a:buNone/>
              <a:defRPr/>
            </a:pPr>
            <a:r>
              <a:rPr lang="en-US" sz="1400" b="0" kern="0" dirty="0" smtClean="0"/>
              <a:t>Interference between APs belonging to different managed ESS due to the presence of multiple operators.</a:t>
            </a:r>
          </a:p>
          <a:p>
            <a:pPr marL="0" indent="0">
              <a:buFontTx/>
              <a:buNone/>
              <a:defRPr/>
            </a:pPr>
            <a:r>
              <a:rPr lang="en-US" sz="1400" b="0" kern="0" dirty="0" smtClean="0"/>
              <a:t>Interference with unmanaged networks (P2P)</a:t>
            </a:r>
          </a:p>
          <a:p>
            <a:pPr marL="0" indent="0">
              <a:buFontTx/>
              <a:buNone/>
              <a:defRPr/>
            </a:pPr>
            <a:r>
              <a:rPr lang="en-US" sz="1400" b="0" kern="0" dirty="0" smtClean="0"/>
              <a:t>Interference with cellular (e.g. TD-LTE) in in-device coexistence scenario (e.g. User equipments running Wi-Fi and TD-LTE at the same time.)</a:t>
            </a:r>
          </a:p>
          <a:p>
            <a:pPr marL="0" indent="0">
              <a:buFontTx/>
              <a:buNone/>
              <a:defRPr/>
            </a:pPr>
            <a:r>
              <a:rPr lang="en-US" sz="1600" u="sng" kern="0" dirty="0" smtClean="0"/>
              <a:t>Use </a:t>
            </a:r>
            <a:r>
              <a:rPr lang="en-US" sz="1600" u="sng" kern="0" dirty="0"/>
              <a:t>Case</a:t>
            </a:r>
          </a:p>
          <a:p>
            <a:pPr marL="0" indent="0">
              <a:buFontTx/>
              <a:buNone/>
              <a:defRPr/>
            </a:pPr>
            <a:r>
              <a:rPr lang="en-US" sz="1400" b="0" kern="0" dirty="0"/>
              <a:t>Travelers are using the network to surf websites, watch movies, play online games and access cloud </a:t>
            </a:r>
            <a:r>
              <a:rPr lang="en-US" sz="1400" b="0" kern="0" dirty="0" smtClean="0"/>
              <a:t>services.</a:t>
            </a:r>
            <a:endParaRPr lang="en-US" sz="1400" b="0" kern="0" dirty="0"/>
          </a:p>
        </p:txBody>
      </p:sp>
      <p:sp>
        <p:nvSpPr>
          <p:cNvPr id="3584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CA"/>
              <a:t>Slide </a:t>
            </a:r>
            <a:fld id="{015BAD05-2258-4971-AA2B-8685D4F43C3F}" type="slidenum">
              <a:rPr lang="en-CA"/>
              <a:pPr/>
              <a:t>3</a:t>
            </a:fld>
            <a:endParaRPr lang="en-CA"/>
          </a:p>
        </p:txBody>
      </p:sp>
      <p:sp>
        <p:nvSpPr>
          <p:cNvPr id="35847" name="Footer Placeholder 4"/>
          <p:cNvSpPr txBox="1">
            <a:spLocks/>
          </p:cNvSpPr>
          <p:nvPr/>
        </p:nvSpPr>
        <p:spPr bwMode="auto">
          <a:xfrm>
            <a:off x="7010400" y="6475413"/>
            <a:ext cx="15335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/>
              <a:t>Laurent Cariou (Orange)</a:t>
            </a:r>
          </a:p>
        </p:txBody>
      </p:sp>
    </p:spTree>
    <p:extLst>
      <p:ext uri="{BB962C8B-B14F-4D97-AF65-F5344CB8AC3E}">
        <p14:creationId xmlns:p14="http://schemas.microsoft.com/office/powerpoint/2010/main" val="422060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Graham Smith, DSP Group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1D45EC1-4C6A-4C4C-A230-3BDF24B584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13" y="1600200"/>
            <a:ext cx="8775287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47800" y="5943600"/>
            <a:ext cx="1089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err="1" smtClean="0">
                <a:solidFill>
                  <a:srgbClr val="000000"/>
                </a:solidFill>
              </a:rPr>
              <a:t>Ref:Wikipedia</a:t>
            </a:r>
            <a:endParaRPr lang="en-US" sz="12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651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Denver Airport Terminal 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494713" cy="207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" y="4191000"/>
            <a:ext cx="8307387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1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dirty="0" smtClean="0"/>
              <a:t>How many people at the gates?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33" y="1295400"/>
            <a:ext cx="6289667" cy="4089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30458" y="5712616"/>
            <a:ext cx="35589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 smtClean="0"/>
              <a:t>Airbus 380 seats 580 in 3 classes (can seat 853 in one class)</a:t>
            </a:r>
            <a:endParaRPr lang="en-US" sz="1100" b="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372170"/>
            <a:ext cx="1622281" cy="92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609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2133600"/>
          </a:xfrm>
        </p:spPr>
        <p:txBody>
          <a:bodyPr/>
          <a:lstStyle/>
          <a:p>
            <a:r>
              <a:rPr lang="en-US" dirty="0" smtClean="0"/>
              <a:t>Number of Gates = 40</a:t>
            </a:r>
          </a:p>
          <a:p>
            <a:r>
              <a:rPr lang="en-US" dirty="0" smtClean="0"/>
              <a:t>Ave Passengers per Gate = 200</a:t>
            </a:r>
          </a:p>
          <a:p>
            <a:r>
              <a:rPr lang="en-US" dirty="0" smtClean="0"/>
              <a:t>Percentage gates in use. peak = 60%</a:t>
            </a:r>
          </a:p>
          <a:p>
            <a:r>
              <a:rPr lang="en-US" dirty="0" smtClean="0"/>
              <a:t>Total = 4800 passengers in Terminal </a:t>
            </a:r>
            <a:endParaRPr lang="en-US" dirty="0"/>
          </a:p>
          <a:p>
            <a:r>
              <a:rPr lang="en-US" dirty="0" smtClean="0"/>
              <a:t>Assume 60% waiting at Gates, 40% in eating areas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dirty="0" smtClean="0"/>
              <a:t>Numbers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8642350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3810000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054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371600"/>
            <a:ext cx="7772400" cy="2819400"/>
          </a:xfrm>
        </p:spPr>
        <p:txBody>
          <a:bodyPr/>
          <a:lstStyle/>
          <a:p>
            <a:r>
              <a:rPr lang="en-US" dirty="0" smtClean="0"/>
              <a:t>From “Use Case 1b”, for 120 users per AP</a:t>
            </a:r>
          </a:p>
          <a:p>
            <a:pPr lvl="1"/>
            <a:r>
              <a:rPr lang="en-US" dirty="0" smtClean="0"/>
              <a:t>50% using 100Mbps (VHD) = 100/60 = 1.67Mbps per user</a:t>
            </a:r>
          </a:p>
          <a:p>
            <a:pPr lvl="1"/>
            <a:r>
              <a:rPr lang="en-US" dirty="0" smtClean="0"/>
              <a:t>10% using 20Mbps (VPN) = 20/12 = 1.67Mbps per user</a:t>
            </a:r>
          </a:p>
          <a:p>
            <a:pPr lvl="1"/>
            <a:r>
              <a:rPr lang="en-US" dirty="0" smtClean="0"/>
              <a:t>10% using 100Mbps (Gaming) = 100/12 = 8.34Mbps per user</a:t>
            </a:r>
          </a:p>
          <a:p>
            <a:pPr lvl="1"/>
            <a:r>
              <a:rPr lang="en-US" dirty="0" smtClean="0"/>
              <a:t>30% using 20Mbps (Internet)= 20/36 = 0.56Mbps per user</a:t>
            </a:r>
          </a:p>
          <a:p>
            <a:r>
              <a:rPr lang="en-US" dirty="0" smtClean="0"/>
              <a:t>Total traffic for 120 users = 240Mbps</a:t>
            </a:r>
          </a:p>
          <a:p>
            <a:r>
              <a:rPr lang="en-US" dirty="0" smtClean="0"/>
              <a:t>For </a:t>
            </a:r>
            <a:r>
              <a:rPr lang="en-US" dirty="0" smtClean="0"/>
              <a:t>4800 </a:t>
            </a:r>
            <a:r>
              <a:rPr lang="en-US" dirty="0" smtClean="0"/>
              <a:t>users about </a:t>
            </a:r>
            <a:r>
              <a:rPr lang="en-US" dirty="0" smtClean="0"/>
              <a:t>40 </a:t>
            </a:r>
            <a:r>
              <a:rPr lang="en-US" dirty="0" smtClean="0"/>
              <a:t>APs </a:t>
            </a:r>
            <a:r>
              <a:rPr lang="en-US" dirty="0" smtClean="0"/>
              <a:t>required (42 in example)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dirty="0" smtClean="0"/>
              <a:t>Capacity Requirement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0"/>
            <a:ext cx="864235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0" y="4341167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593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648200"/>
          </a:xfrm>
        </p:spPr>
        <p:txBody>
          <a:bodyPr/>
          <a:lstStyle/>
          <a:p>
            <a:r>
              <a:rPr lang="en-US" dirty="0" smtClean="0"/>
              <a:t>Requirement is 240Mbps</a:t>
            </a:r>
          </a:p>
          <a:p>
            <a:pPr lvl="1"/>
            <a:r>
              <a:rPr lang="en-US" dirty="0" smtClean="0"/>
              <a:t>170Mbps Downlink</a:t>
            </a:r>
          </a:p>
          <a:p>
            <a:pPr lvl="1"/>
            <a:r>
              <a:rPr lang="en-US" dirty="0" smtClean="0"/>
              <a:t>70Mbps Uplink</a:t>
            </a:r>
          </a:p>
          <a:p>
            <a:r>
              <a:rPr lang="en-US" dirty="0" smtClean="0"/>
              <a:t>With </a:t>
            </a:r>
            <a:r>
              <a:rPr lang="en-US" dirty="0"/>
              <a:t>EDCA </a:t>
            </a:r>
            <a:r>
              <a:rPr lang="en-US" dirty="0" smtClean="0"/>
              <a:t>Overhead </a:t>
            </a:r>
            <a:r>
              <a:rPr lang="en-US" dirty="0"/>
              <a:t>say 480Mbps </a:t>
            </a:r>
            <a:r>
              <a:rPr lang="en-US" dirty="0" smtClean="0"/>
              <a:t>required  </a:t>
            </a:r>
          </a:p>
          <a:p>
            <a:pPr lvl="1"/>
            <a:r>
              <a:rPr lang="en-US" dirty="0" smtClean="0"/>
              <a:t>340Mbps </a:t>
            </a:r>
            <a:r>
              <a:rPr lang="en-US" dirty="0"/>
              <a:t>Downlink</a:t>
            </a:r>
          </a:p>
          <a:p>
            <a:pPr lvl="1"/>
            <a:r>
              <a:rPr lang="en-US" dirty="0" smtClean="0"/>
              <a:t>140Mbps </a:t>
            </a:r>
            <a:r>
              <a:rPr lang="en-US" dirty="0"/>
              <a:t>Uplink</a:t>
            </a:r>
          </a:p>
          <a:p>
            <a:r>
              <a:rPr lang="en-US" dirty="0" smtClean="0"/>
              <a:t>PHY Rates (40MHz BW) </a:t>
            </a:r>
          </a:p>
          <a:p>
            <a:pPr lvl="1"/>
            <a:r>
              <a:rPr lang="en-US" dirty="0" smtClean="0"/>
              <a:t>Downlink 8SS, 64 QAM ¾ , Short GI = 1080Mbps PHY</a:t>
            </a:r>
            <a:br>
              <a:rPr lang="en-US" dirty="0" smtClean="0"/>
            </a:br>
            <a:r>
              <a:rPr lang="en-US" dirty="0" smtClean="0"/>
              <a:t>Throughput ~596Mbps</a:t>
            </a:r>
          </a:p>
          <a:p>
            <a:pPr lvl="1"/>
            <a:r>
              <a:rPr lang="en-US" dirty="0" smtClean="0"/>
              <a:t>Uplink 2SS, 64 QAM ¾, Short GI  = 270Mbps PHY</a:t>
            </a:r>
            <a:br>
              <a:rPr lang="en-US" dirty="0" smtClean="0"/>
            </a:br>
            <a:r>
              <a:rPr lang="en-US" dirty="0" smtClean="0"/>
              <a:t>Throughput ~205Mbps</a:t>
            </a:r>
          </a:p>
          <a:p>
            <a:pPr marL="457200" lvl="1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IS 10 Channels OK?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Practical PHY Rate and Throughput?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90150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78964</TotalTime>
  <Words>808</Words>
  <Application>Microsoft Office PowerPoint</Application>
  <PresentationFormat>On-screen Show (4:3)</PresentationFormat>
  <Paragraphs>126</Paragraphs>
  <Slides>12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Default Design</vt:lpstr>
      <vt:lpstr>Document</vt:lpstr>
      <vt:lpstr>Airport Capacity Analysis  </vt:lpstr>
      <vt:lpstr>Background</vt:lpstr>
      <vt:lpstr>1b Airport/train stations - public access and cellular offload</vt:lpstr>
      <vt:lpstr>Channels</vt:lpstr>
      <vt:lpstr>Denver Airport Terminal B</vt:lpstr>
      <vt:lpstr>How many people at the gates?</vt:lpstr>
      <vt:lpstr>Numbers</vt:lpstr>
      <vt:lpstr>Capacity Requirement </vt:lpstr>
      <vt:lpstr>What is Practical PHY Rate and Throughput?</vt:lpstr>
      <vt:lpstr>RF Considerations</vt:lpstr>
      <vt:lpstr>AP Layout</vt:lpstr>
      <vt:lpstr>Points</vt:lpstr>
    </vt:vector>
  </TitlesOfParts>
  <Company>Intel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Sensitivity Control V2</dc:title>
  <dc:creator>Graham.Smith@dspg.com</dc:creator>
  <cp:lastModifiedBy>Graham Smith</cp:lastModifiedBy>
  <cp:revision>1532</cp:revision>
  <cp:lastPrinted>1998-02-10T13:28:06Z</cp:lastPrinted>
  <dcterms:created xsi:type="dcterms:W3CDTF">1998-02-10T13:07:52Z</dcterms:created>
  <dcterms:modified xsi:type="dcterms:W3CDTF">2013-11-28T00:01:31Z</dcterms:modified>
</cp:coreProperties>
</file>