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7" r:id="rId3"/>
    <p:sldId id="319" r:id="rId4"/>
    <p:sldId id="320" r:id="rId5"/>
    <p:sldId id="321" r:id="rId6"/>
    <p:sldId id="322" r:id="rId7"/>
    <p:sldId id="324" r:id="rId8"/>
    <p:sldId id="323" r:id="rId9"/>
    <p:sldId id="325" r:id="rId10"/>
    <p:sldId id="335" r:id="rId11"/>
    <p:sldId id="336" r:id="rId12"/>
    <p:sldId id="333" r:id="rId13"/>
    <p:sldId id="334" r:id="rId14"/>
    <p:sldId id="328" r:id="rId15"/>
    <p:sldId id="329" r:id="rId16"/>
    <p:sldId id="330" r:id="rId17"/>
    <p:sldId id="331" r:id="rId18"/>
    <p:sldId id="332" r:id="rId19"/>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123" d="100"/>
          <a:sy n="123" d="100"/>
        </p:scale>
        <p:origin x="-1416"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Espace réservé de l'image des diapositives 1"/>
          <p:cNvSpPr>
            <a:spLocks noGrp="1" noRot="1" noChangeAspect="1" noTextEdit="1"/>
          </p:cNvSpPr>
          <p:nvPr>
            <p:ph type="sldImg"/>
          </p:nvPr>
        </p:nvSpPr>
        <p:spPr>
          <a:xfrm>
            <a:off x="1114425" y="703263"/>
            <a:ext cx="4629150" cy="3473450"/>
          </a:xfrm>
          <a:ln/>
        </p:spPr>
      </p:sp>
      <p:sp>
        <p:nvSpPr>
          <p:cNvPr id="10445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mtClean="0"/>
          </a:p>
        </p:txBody>
      </p:sp>
      <p:sp>
        <p:nvSpPr>
          <p:cNvPr id="4" name="Espace réservé de l'en-tête 3"/>
          <p:cNvSpPr>
            <a:spLocks noGrp="1"/>
          </p:cNvSpPr>
          <p:nvPr>
            <p:ph type="hdr" sz="quarter"/>
          </p:nvPr>
        </p:nvSpPr>
        <p:spPr>
          <a:xfrm>
            <a:off x="4017617" y="95706"/>
            <a:ext cx="2195858" cy="215444"/>
          </a:xfrm>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a:xfrm>
            <a:off x="646113" y="95706"/>
            <a:ext cx="732573" cy="215444"/>
          </a:xfrm>
        </p:spPr>
        <p:txBody>
          <a:bodyPr/>
          <a:lstStyle/>
          <a:p>
            <a:pPr>
              <a:defRPr/>
            </a:pPr>
            <a:r>
              <a:rPr lang="en-US"/>
              <a:t>July 2013</a:t>
            </a:r>
          </a:p>
        </p:txBody>
      </p:sp>
      <p:sp>
        <p:nvSpPr>
          <p:cNvPr id="104454" name="Espace réservé du numéro de diapositive 6"/>
          <p:cNvSpPr>
            <a:spLocks noGrp="1"/>
          </p:cNvSpPr>
          <p:nvPr>
            <p:ph type="sldNum" sz="quarter" idx="5"/>
          </p:nvPr>
        </p:nvSpPr>
        <p:spPr>
          <a:xfrm>
            <a:off x="3201992" y="9001125"/>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t>Page </a:t>
            </a:r>
            <a:fld id="{8E4296AB-54DC-4931-94C8-9B31CC69204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802.11-13/1487r1</a:t>
            </a: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2013</a:t>
            </a:r>
            <a:endParaRPr lang="en-US" sz="1800" dirty="0" smtClean="0"/>
          </a:p>
        </p:txBody>
      </p:sp>
      <p:sp>
        <p:nvSpPr>
          <p:cNvPr id="3077" name="Rectangle 2"/>
          <p:cNvSpPr>
            <a:spLocks noGrp="1" noChangeArrowheads="1"/>
          </p:cNvSpPr>
          <p:nvPr>
            <p:ph type="title"/>
          </p:nvPr>
        </p:nvSpPr>
        <p:spPr>
          <a:xfrm>
            <a:off x="685800" y="838200"/>
            <a:ext cx="7772400" cy="1828800"/>
          </a:xfrm>
          <a:noFill/>
        </p:spPr>
        <p:txBody>
          <a:bodyPr/>
          <a:lstStyle/>
          <a:p>
            <a:r>
              <a:rPr lang="en-US" dirty="0" smtClean="0"/>
              <a:t>Dense Apartment Complex Capacity </a:t>
            </a:r>
            <a:br>
              <a:rPr lang="en-US" dirty="0" smtClean="0"/>
            </a:br>
            <a:r>
              <a:rPr lang="en-US" sz="2800" dirty="0" smtClean="0"/>
              <a:t>Improvements with</a:t>
            </a:r>
            <a:br>
              <a:rPr lang="en-US" sz="2800" dirty="0" smtClean="0"/>
            </a:br>
            <a:r>
              <a:rPr lang="en-US" sz="2800" dirty="0" smtClean="0"/>
              <a:t>Channel selection and </a:t>
            </a:r>
            <a:br>
              <a:rPr lang="en-US" sz="2800" dirty="0" smtClean="0"/>
            </a:br>
            <a:r>
              <a:rPr lang="en-US" sz="2800" dirty="0" smtClean="0"/>
              <a:t>Dynamic Sensitivity Control</a:t>
            </a:r>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2013-11</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37"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July 2013</a:t>
            </a:r>
          </a:p>
        </p:txBody>
      </p:sp>
      <p:sp>
        <p:nvSpPr>
          <p:cNvPr id="51203" name="Rectangle 2"/>
          <p:cNvSpPr txBox="1">
            <a:spLocks noChangeArrowheads="1"/>
          </p:cNvSpPr>
          <p:nvPr/>
        </p:nvSpPr>
        <p:spPr bwMode="auto">
          <a:xfrm>
            <a:off x="6096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2800" b="1">
                <a:solidFill>
                  <a:schemeClr val="tx2"/>
                </a:solidFill>
                <a:ea typeface="SimSun" pitchFamily="2" charset="-122"/>
              </a:rPr>
              <a:t>3a Dense apartment building – private access and cellular offload</a:t>
            </a:r>
            <a:endParaRPr lang="en-CA" sz="2800" b="1">
              <a:solidFill>
                <a:schemeClr val="tx2"/>
              </a:solidFill>
            </a:endParaRPr>
          </a:p>
        </p:txBody>
      </p:sp>
      <p:sp>
        <p:nvSpPr>
          <p:cNvPr id="51204" name="Rectangle 3"/>
          <p:cNvSpPr txBox="1">
            <a:spLocks noChangeArrowheads="1"/>
          </p:cNvSpPr>
          <p:nvPr/>
        </p:nvSpPr>
        <p:spPr bwMode="auto">
          <a:xfrm>
            <a:off x="250825"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600" b="1" u="sng"/>
              <a:t>Pre-Conditions</a:t>
            </a:r>
          </a:p>
          <a:p>
            <a:pPr>
              <a:spcBef>
                <a:spcPct val="20000"/>
              </a:spcBef>
            </a:pPr>
            <a:r>
              <a:rPr lang="en-US" sz="1400"/>
              <a:t>Each apartment has Wi-Fi network deployed to access internet and cloud services. In each apartment up to 3 users stream concurrently video content from the network and up to 50% of the networks are active.</a:t>
            </a:r>
          </a:p>
          <a:p>
            <a:pPr>
              <a:spcBef>
                <a:spcPct val="20000"/>
              </a:spcBef>
            </a:pPr>
            <a:r>
              <a:rPr lang="en-US" sz="1400"/>
              <a:t>At the same time each of the active Wi-Fi networks is used by 2 users for web browsing</a:t>
            </a:r>
          </a:p>
          <a:p>
            <a:pPr>
              <a:spcBef>
                <a:spcPct val="20000"/>
              </a:spcBef>
            </a:pPr>
            <a:r>
              <a:rPr lang="en-US" sz="1600" b="1" u="sng"/>
              <a:t>Environment </a:t>
            </a:r>
          </a:p>
          <a:p>
            <a:pPr>
              <a:spcBef>
                <a:spcPct val="20000"/>
              </a:spcBef>
            </a:pPr>
            <a:r>
              <a:rPr lang="en-US" sz="1400"/>
              <a:t>Building with 100 apartments. One AP in each apartment of 10mx10m randomly positioned. 5 STA per AP randomly positioned in the apartment. </a:t>
            </a:r>
          </a:p>
          <a:p>
            <a:pPr>
              <a:spcBef>
                <a:spcPct val="20000"/>
              </a:spcBef>
            </a:pPr>
            <a:r>
              <a:rPr lang="en-US" sz="1600" b="1" u="sng"/>
              <a:t>Applications</a:t>
            </a:r>
          </a:p>
          <a:p>
            <a:pPr>
              <a:spcBef>
                <a:spcPct val="20000"/>
              </a:spcBef>
            </a:pPr>
            <a:r>
              <a:rPr lang="en-US" sz="1400"/>
              <a:t>Cloud based applications supporting video streaming with 8k resolution. </a:t>
            </a:r>
          </a:p>
          <a:p>
            <a:pPr>
              <a:spcBef>
                <a:spcPct val="20000"/>
              </a:spcBef>
            </a:pPr>
            <a:r>
              <a:rPr lang="en-US" sz="1400"/>
              <a:t>Video throughput assumptions are: ~112Mbps per STA, delay is &lt; 200ms, 1.0E-3 PER. </a:t>
            </a:r>
          </a:p>
          <a:p>
            <a:r>
              <a:rPr lang="en-US" sz="1400"/>
              <a:t>Online game</a:t>
            </a:r>
          </a:p>
          <a:p>
            <a:r>
              <a:rPr lang="en-US" sz="1400"/>
              <a:t>Cloud-based application as big storage</a:t>
            </a:r>
          </a:p>
          <a:p>
            <a:pPr>
              <a:spcBef>
                <a:spcPct val="20000"/>
              </a:spcBef>
            </a:pPr>
            <a:endParaRPr lang="en-US" sz="1400"/>
          </a:p>
        </p:txBody>
      </p:sp>
      <p:sp>
        <p:nvSpPr>
          <p:cNvPr id="51205" name="Rectangle 3"/>
          <p:cNvSpPr txBox="1">
            <a:spLocks noChangeArrowheads="1"/>
          </p:cNvSpPr>
          <p:nvPr/>
        </p:nvSpPr>
        <p:spPr bwMode="auto">
          <a:xfrm>
            <a:off x="4787900"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400"/>
              <a:t>Web browsing assumptions for </a:t>
            </a:r>
            <a:r>
              <a:rPr lang="en-US" sz="1400">
                <a:solidFill>
                  <a:srgbClr val="000000"/>
                </a:solidFill>
                <a:ea typeface="SimSun" pitchFamily="2" charset="-122"/>
                <a:cs typeface="Times New Roman" pitchFamily="18" charset="0"/>
              </a:rPr>
              <a:t>Social Networking are: ~20Mbps, PER 1e-3, delay&lt;50ms</a:t>
            </a:r>
            <a:endParaRPr lang="en-US" sz="1400"/>
          </a:p>
          <a:p>
            <a:pPr>
              <a:spcBef>
                <a:spcPct val="20000"/>
              </a:spcBef>
            </a:pPr>
            <a:r>
              <a:rPr lang="en-US" sz="1400"/>
              <a:t>150 active video users and 100 active web browsing users in the building.</a:t>
            </a:r>
          </a:p>
          <a:p>
            <a:pPr>
              <a:spcBef>
                <a:spcPct val="20000"/>
              </a:spcBef>
            </a:pPr>
            <a:r>
              <a:rPr lang="en-US" sz="1600" b="1" u="sng"/>
              <a:t>Traffic Conditions</a:t>
            </a:r>
          </a:p>
          <a:p>
            <a:pPr>
              <a:spcBef>
                <a:spcPct val="20000"/>
              </a:spcBef>
            </a:pPr>
            <a:r>
              <a:rPr lang="en-US" sz="1400"/>
              <a:t>Strong interference from unmanaged overlapping networks (neighboring apartments, and outdoor Wi-Fi network). </a:t>
            </a:r>
          </a:p>
          <a:p>
            <a:pPr>
              <a:spcBef>
                <a:spcPct val="20000"/>
              </a:spcBef>
            </a:pPr>
            <a:r>
              <a:rPr lang="en-US" sz="1400"/>
              <a:t>Multiple video display are operational simultaneously.</a:t>
            </a:r>
          </a:p>
          <a:p>
            <a:pPr>
              <a:spcBef>
                <a:spcPct val="20000"/>
              </a:spcBef>
            </a:pPr>
            <a:r>
              <a:rPr lang="en-US" sz="1400"/>
              <a:t>Interference with Zigbee, Bluetooth.</a:t>
            </a:r>
          </a:p>
          <a:p>
            <a:pPr>
              <a:spcBef>
                <a:spcPct val="20000"/>
              </a:spcBef>
            </a:pPr>
            <a:r>
              <a:rPr lang="en-US" sz="1600" b="1" u="sng"/>
              <a:t>Use Case</a:t>
            </a:r>
          </a:p>
          <a:p>
            <a:pPr>
              <a:spcBef>
                <a:spcPct val="20000"/>
              </a:spcBef>
            </a:pPr>
            <a:r>
              <a:rPr lang="en-US" altLang="ja-JP" sz="1400"/>
              <a:t>Users watch the high quality video contents coming from the Internet or video contents stored in their PVR with VHD Display. There may be  another video streams to be recorded in the Blu-ray deck.</a:t>
            </a:r>
          </a:p>
          <a:p>
            <a:pPr eaLnBrk="1" hangingPunct="1">
              <a:spcBef>
                <a:spcPct val="20000"/>
              </a:spcBef>
            </a:pPr>
            <a:r>
              <a:rPr lang="en-US" altLang="ja-JP" sz="1400"/>
              <a:t>People enjoy playing online games or local game machine with two or more people.</a:t>
            </a:r>
          </a:p>
          <a:p>
            <a:pPr eaLnBrk="1" hangingPunct="1">
              <a:spcBef>
                <a:spcPct val="20000"/>
              </a:spcBef>
            </a:pPr>
            <a:r>
              <a:rPr lang="en-US" altLang="ja-JP" sz="1400"/>
              <a:t>Other users are just accessing the Internet for email access, web browsing, etc.</a:t>
            </a:r>
          </a:p>
          <a:p>
            <a:pPr>
              <a:spcBef>
                <a:spcPct val="20000"/>
              </a:spcBef>
            </a:pPr>
            <a:endParaRPr lang="en-US" altLang="ja-JP" sz="1400"/>
          </a:p>
        </p:txBody>
      </p:sp>
      <p:sp>
        <p:nvSpPr>
          <p:cNvPr id="512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CA"/>
              <a:t>Slide </a:t>
            </a:r>
            <a:fld id="{7E3294BB-7C49-4D59-8E02-C1A3B12DA464}" type="slidenum">
              <a:rPr lang="en-CA"/>
              <a:pPr/>
              <a:t>10</a:t>
            </a:fld>
            <a:endParaRPr lang="en-CA"/>
          </a:p>
        </p:txBody>
      </p:sp>
      <p:sp>
        <p:nvSpPr>
          <p:cNvPr id="51207"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Laurent Cariou (Orange)</a:t>
            </a:r>
          </a:p>
        </p:txBody>
      </p:sp>
    </p:spTree>
    <p:extLst>
      <p:ext uri="{BB962C8B-B14F-4D97-AF65-F5344CB8AC3E}">
        <p14:creationId xmlns:p14="http://schemas.microsoft.com/office/powerpoint/2010/main" val="2720506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0"/>
            <a:ext cx="7772400" cy="4572000"/>
          </a:xfrm>
        </p:spPr>
        <p:txBody>
          <a:bodyPr/>
          <a:lstStyle/>
          <a:p>
            <a:pPr marL="0" indent="0">
              <a:buNone/>
            </a:pPr>
            <a:r>
              <a:rPr lang="en-US" dirty="0" smtClean="0"/>
              <a:t>From Use Case</a:t>
            </a:r>
          </a:p>
          <a:p>
            <a:r>
              <a:rPr lang="en-US" dirty="0" smtClean="0"/>
              <a:t>5 STAs per Apartment</a:t>
            </a:r>
          </a:p>
          <a:p>
            <a:r>
              <a:rPr lang="en-US" dirty="0" smtClean="0"/>
              <a:t>Video 112Mbps </a:t>
            </a:r>
          </a:p>
          <a:p>
            <a:r>
              <a:rPr lang="en-US" dirty="0" smtClean="0"/>
              <a:t>Web Browsing 20Mbps</a:t>
            </a:r>
          </a:p>
          <a:p>
            <a:endParaRPr lang="en-US" dirty="0"/>
          </a:p>
          <a:p>
            <a:pPr marL="0" indent="0">
              <a:buNone/>
            </a:pPr>
            <a:r>
              <a:rPr lang="en-US" dirty="0" smtClean="0"/>
              <a:t>What is peak requirement?</a:t>
            </a:r>
          </a:p>
          <a:p>
            <a:r>
              <a:rPr lang="en-US" dirty="0" smtClean="0"/>
              <a:t>1- 2 STAs Video		112 -224Mbps</a:t>
            </a:r>
          </a:p>
          <a:p>
            <a:r>
              <a:rPr lang="en-US" dirty="0" smtClean="0"/>
              <a:t>3 Browsing			  60Mbps</a:t>
            </a:r>
          </a:p>
          <a:p>
            <a:r>
              <a:rPr lang="en-US" dirty="0" smtClean="0"/>
              <a:t>Total per Apartment 	172 - 284Mbps</a:t>
            </a:r>
          </a:p>
          <a:p>
            <a:pPr marL="0" indent="0" algn="ctr">
              <a:buNone/>
            </a:pPr>
            <a:r>
              <a:rPr lang="en-US" i="1" dirty="0" smtClean="0"/>
              <a:t>Is this what was meant in the Use Case?</a:t>
            </a:r>
            <a:endParaRPr lang="en-US" i="1" dirty="0"/>
          </a:p>
        </p:txBody>
      </p:sp>
      <p:sp>
        <p:nvSpPr>
          <p:cNvPr id="3" name="Title 2"/>
          <p:cNvSpPr>
            <a:spLocks noGrp="1"/>
          </p:cNvSpPr>
          <p:nvPr>
            <p:ph type="title"/>
          </p:nvPr>
        </p:nvSpPr>
        <p:spPr/>
        <p:txBody>
          <a:bodyPr/>
          <a:lstStyle/>
          <a:p>
            <a:r>
              <a:rPr lang="en-US" dirty="0" smtClean="0"/>
              <a:t>Capacity/Throughput Requirement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70811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Single Apartment Complex – </a:t>
            </a:r>
            <a:r>
              <a:rPr lang="en-US" sz="3600" dirty="0" smtClean="0"/>
              <a:t>11n</a:t>
            </a:r>
            <a:endParaRPr lang="en-US" sz="36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8050151" cy="503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4541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smtClean="0"/>
              <a:t>Double </a:t>
            </a:r>
            <a:r>
              <a:rPr lang="en-US" dirty="0"/>
              <a:t>Apartment Complex – </a:t>
            </a:r>
            <a:r>
              <a:rPr lang="en-US" sz="3600" dirty="0"/>
              <a:t>11n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8254781" cy="5448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896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33400"/>
          </a:xfrm>
        </p:spPr>
        <p:txBody>
          <a:bodyPr/>
          <a:lstStyle/>
          <a:p>
            <a:r>
              <a:rPr lang="en-US" dirty="0"/>
              <a:t>Single Apartment </a:t>
            </a:r>
            <a:r>
              <a:rPr lang="en-US" dirty="0" smtClean="0"/>
              <a:t>Complex 11ac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7888768" cy="524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8299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Single Apartment Complex Total Capacity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59" y="1295400"/>
            <a:ext cx="8920163" cy="5049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bwMode="auto">
          <a:xfrm>
            <a:off x="1295400" y="5029201"/>
            <a:ext cx="838200" cy="11430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4648200" y="3733799"/>
            <a:ext cx="838200" cy="2611081"/>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6152885" y="4953000"/>
            <a:ext cx="2820837" cy="461665"/>
          </a:xfrm>
          <a:prstGeom prst="rect">
            <a:avLst/>
          </a:prstGeom>
          <a:noFill/>
        </p:spPr>
        <p:txBody>
          <a:bodyPr wrap="none" rtlCol="0">
            <a:spAutoFit/>
          </a:bodyPr>
          <a:lstStyle/>
          <a:p>
            <a:r>
              <a:rPr lang="en-US" dirty="0" smtClean="0">
                <a:solidFill>
                  <a:srgbClr val="FF0000"/>
                </a:solidFill>
              </a:rPr>
              <a:t>2.96 x Improvement</a:t>
            </a:r>
            <a:endParaRPr lang="en-US" dirty="0">
              <a:solidFill>
                <a:srgbClr val="FF0000"/>
              </a:solidFill>
            </a:endParaRPr>
          </a:p>
        </p:txBody>
      </p:sp>
      <p:cxnSp>
        <p:nvCxnSpPr>
          <p:cNvPr id="11" name="Straight Arrow Connector 10"/>
          <p:cNvCxnSpPr/>
          <p:nvPr/>
        </p:nvCxnSpPr>
        <p:spPr bwMode="auto">
          <a:xfrm flipH="1" flipV="1">
            <a:off x="5410200" y="4343400"/>
            <a:ext cx="990600" cy="6858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a:endCxn id="7" idx="6"/>
          </p:cNvCxnSpPr>
          <p:nvPr/>
        </p:nvCxnSpPr>
        <p:spPr bwMode="auto">
          <a:xfrm flipH="1">
            <a:off x="2133600" y="5257800"/>
            <a:ext cx="3962400" cy="3429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214182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381000"/>
          </a:xfrm>
        </p:spPr>
        <p:txBody>
          <a:bodyPr/>
          <a:lstStyle/>
          <a:p>
            <a:r>
              <a:rPr lang="en-US" dirty="0" smtClean="0"/>
              <a:t>Double </a:t>
            </a:r>
            <a:r>
              <a:rPr lang="en-US" dirty="0"/>
              <a:t>Apartment Complex Total Capacity</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1143000"/>
            <a:ext cx="9141569"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152885" y="4953000"/>
            <a:ext cx="2820837" cy="461665"/>
          </a:xfrm>
          <a:prstGeom prst="rect">
            <a:avLst/>
          </a:prstGeom>
          <a:noFill/>
        </p:spPr>
        <p:txBody>
          <a:bodyPr wrap="none" rtlCol="0">
            <a:spAutoFit/>
          </a:bodyPr>
          <a:lstStyle/>
          <a:p>
            <a:r>
              <a:rPr lang="en-US" dirty="0" smtClean="0">
                <a:solidFill>
                  <a:srgbClr val="FF0000"/>
                </a:solidFill>
              </a:rPr>
              <a:t>4.12 x Improvement</a:t>
            </a:r>
            <a:endParaRPr lang="en-US" dirty="0">
              <a:solidFill>
                <a:srgbClr val="FF0000"/>
              </a:solidFill>
            </a:endParaRPr>
          </a:p>
        </p:txBody>
      </p:sp>
      <p:sp>
        <p:nvSpPr>
          <p:cNvPr id="11" name="Oval 10"/>
          <p:cNvSpPr/>
          <p:nvPr/>
        </p:nvSpPr>
        <p:spPr bwMode="auto">
          <a:xfrm>
            <a:off x="1371600" y="5410200"/>
            <a:ext cx="838200" cy="11430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4723183" y="3733800"/>
            <a:ext cx="838200" cy="2705100"/>
          </a:xfrm>
          <a:prstGeom prst="ellipse">
            <a:avLst/>
          </a:prstGeom>
          <a:noFill/>
          <a:ln w="12700" cap="flat" cmpd="sng" algn="ctr">
            <a:solidFill>
              <a:srgbClr val="FF33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cxnSp>
        <p:nvCxnSpPr>
          <p:cNvPr id="8" name="Straight Arrow Connector 7"/>
          <p:cNvCxnSpPr>
            <a:endCxn id="12" idx="7"/>
          </p:cNvCxnSpPr>
          <p:nvPr/>
        </p:nvCxnSpPr>
        <p:spPr bwMode="auto">
          <a:xfrm flipH="1" flipV="1">
            <a:off x="5438631" y="4129953"/>
            <a:ext cx="714254" cy="7849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a:endCxn id="11" idx="6"/>
          </p:cNvCxnSpPr>
          <p:nvPr/>
        </p:nvCxnSpPr>
        <p:spPr bwMode="auto">
          <a:xfrm flipH="1">
            <a:off x="2209800" y="5414665"/>
            <a:ext cx="3943085" cy="5670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827786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95400"/>
            <a:ext cx="7772400" cy="4953000"/>
          </a:xfrm>
        </p:spPr>
        <p:txBody>
          <a:bodyPr/>
          <a:lstStyle/>
          <a:p>
            <a:pPr marL="0" indent="0">
              <a:buNone/>
            </a:pPr>
            <a:r>
              <a:rPr lang="en-US" sz="1800" dirty="0"/>
              <a:t>2SS 65k A-MPDU </a:t>
            </a:r>
          </a:p>
          <a:p>
            <a:r>
              <a:rPr lang="en-US" sz="1800" dirty="0" smtClean="0"/>
              <a:t>Random Channel Selection</a:t>
            </a:r>
          </a:p>
          <a:p>
            <a:pPr lvl="1"/>
            <a:r>
              <a:rPr lang="en-US" sz="1800" dirty="0" smtClean="0"/>
              <a:t>Single Complex	Capacity average 163Mbps per apartment</a:t>
            </a:r>
          </a:p>
          <a:p>
            <a:pPr lvl="2"/>
            <a:r>
              <a:rPr lang="en-US" dirty="0" smtClean="0">
                <a:solidFill>
                  <a:srgbClr val="00B050"/>
                </a:solidFill>
              </a:rPr>
              <a:t>Note</a:t>
            </a:r>
            <a:r>
              <a:rPr lang="en-US" dirty="0" smtClean="0">
                <a:solidFill>
                  <a:srgbClr val="00B050"/>
                </a:solidFill>
              </a:rPr>
              <a:t>: 9% are at 119Mbps, 1% at 500Mbps</a:t>
            </a:r>
          </a:p>
          <a:p>
            <a:pPr lvl="1"/>
            <a:r>
              <a:rPr lang="en-US" sz="1800" dirty="0" smtClean="0"/>
              <a:t>Double Apartment  </a:t>
            </a:r>
            <a:r>
              <a:rPr lang="en-US" sz="1800" dirty="0"/>
              <a:t>Capacity is average </a:t>
            </a:r>
            <a:r>
              <a:rPr lang="en-US" sz="1800" dirty="0" smtClean="0"/>
              <a:t>117Mbps </a:t>
            </a:r>
            <a:r>
              <a:rPr lang="en-US" sz="1800" dirty="0"/>
              <a:t>per </a:t>
            </a:r>
            <a:r>
              <a:rPr lang="en-US" sz="1800" dirty="0" smtClean="0"/>
              <a:t>apartment</a:t>
            </a:r>
          </a:p>
          <a:p>
            <a:pPr lvl="2"/>
            <a:r>
              <a:rPr lang="en-US" dirty="0" smtClean="0">
                <a:solidFill>
                  <a:srgbClr val="00B050"/>
                </a:solidFill>
              </a:rPr>
              <a:t>Note</a:t>
            </a:r>
            <a:r>
              <a:rPr lang="en-US" dirty="0">
                <a:solidFill>
                  <a:srgbClr val="00B050"/>
                </a:solidFill>
              </a:rPr>
              <a:t>: </a:t>
            </a:r>
            <a:r>
              <a:rPr lang="en-US" dirty="0" smtClean="0">
                <a:solidFill>
                  <a:srgbClr val="00B050"/>
                </a:solidFill>
              </a:rPr>
              <a:t>11% </a:t>
            </a:r>
            <a:r>
              <a:rPr lang="en-US" dirty="0">
                <a:solidFill>
                  <a:srgbClr val="00B050"/>
                </a:solidFill>
              </a:rPr>
              <a:t>are at </a:t>
            </a:r>
            <a:r>
              <a:rPr lang="en-US" dirty="0" smtClean="0">
                <a:solidFill>
                  <a:srgbClr val="00B050"/>
                </a:solidFill>
              </a:rPr>
              <a:t>85Mbps, 8% at 265Mbps</a:t>
            </a:r>
            <a:endParaRPr lang="en-US" dirty="0" smtClean="0"/>
          </a:p>
          <a:p>
            <a:r>
              <a:rPr lang="en-US" sz="1800" dirty="0" smtClean="0"/>
              <a:t>Channel Selection</a:t>
            </a:r>
            <a:endParaRPr lang="en-US" sz="1800" dirty="0"/>
          </a:p>
          <a:p>
            <a:pPr lvl="1"/>
            <a:r>
              <a:rPr lang="en-US" sz="1800" dirty="0"/>
              <a:t>Single Complex	Capacity is average 163Mbps per apartment</a:t>
            </a:r>
          </a:p>
          <a:p>
            <a:pPr lvl="1"/>
            <a:r>
              <a:rPr lang="en-US" sz="1800" dirty="0"/>
              <a:t>Double Apartment  Capacity is average </a:t>
            </a:r>
            <a:r>
              <a:rPr lang="en-US" sz="1800" dirty="0" smtClean="0"/>
              <a:t>133Mbps </a:t>
            </a:r>
            <a:r>
              <a:rPr lang="en-US" sz="1800" dirty="0"/>
              <a:t>per </a:t>
            </a:r>
            <a:r>
              <a:rPr lang="en-US" sz="1800" dirty="0" smtClean="0"/>
              <a:t>apartment</a:t>
            </a:r>
          </a:p>
          <a:p>
            <a:r>
              <a:rPr lang="en-US" sz="1800" dirty="0" smtClean="0"/>
              <a:t>DSC plus Channel </a:t>
            </a:r>
            <a:r>
              <a:rPr lang="en-US" sz="1800" dirty="0"/>
              <a:t>Selection</a:t>
            </a:r>
          </a:p>
          <a:p>
            <a:pPr lvl="1"/>
            <a:r>
              <a:rPr lang="en-US" sz="1800" dirty="0"/>
              <a:t>Single </a:t>
            </a:r>
            <a:r>
              <a:rPr lang="en-US" sz="1800" dirty="0" smtClean="0"/>
              <a:t>and Double Complex</a:t>
            </a:r>
            <a:r>
              <a:rPr lang="en-US" sz="1800" dirty="0"/>
              <a:t>	</a:t>
            </a:r>
            <a:r>
              <a:rPr lang="en-US" sz="1800" dirty="0" smtClean="0"/>
              <a:t/>
            </a:r>
            <a:br>
              <a:rPr lang="en-US" sz="1800" dirty="0" smtClean="0"/>
            </a:br>
            <a:r>
              <a:rPr lang="en-US" sz="1800" dirty="0" smtClean="0"/>
              <a:t>Capacity </a:t>
            </a:r>
            <a:r>
              <a:rPr lang="en-US" sz="1800" dirty="0"/>
              <a:t>is average </a:t>
            </a:r>
            <a:r>
              <a:rPr lang="en-US" sz="1800" b="1" dirty="0" smtClean="0">
                <a:solidFill>
                  <a:srgbClr val="FF0000"/>
                </a:solidFill>
              </a:rPr>
              <a:t>481Mbps </a:t>
            </a:r>
            <a:r>
              <a:rPr lang="en-US" sz="1800" b="1" dirty="0">
                <a:solidFill>
                  <a:srgbClr val="FF0000"/>
                </a:solidFill>
              </a:rPr>
              <a:t>per </a:t>
            </a:r>
            <a:r>
              <a:rPr lang="en-US" sz="1800" b="1" dirty="0" smtClean="0">
                <a:solidFill>
                  <a:srgbClr val="FF0000"/>
                </a:solidFill>
              </a:rPr>
              <a:t>apartment</a:t>
            </a:r>
          </a:p>
          <a:p>
            <a:pPr lvl="2"/>
            <a:r>
              <a:rPr lang="en-US" sz="1600" dirty="0" smtClean="0">
                <a:solidFill>
                  <a:srgbClr val="00B050"/>
                </a:solidFill>
              </a:rPr>
              <a:t>Note</a:t>
            </a:r>
            <a:r>
              <a:rPr lang="en-US" sz="1600" dirty="0">
                <a:solidFill>
                  <a:srgbClr val="00B050"/>
                </a:solidFill>
              </a:rPr>
              <a:t>: 92% are at 500Mbps, 8% at </a:t>
            </a:r>
            <a:r>
              <a:rPr lang="en-US" sz="1600" dirty="0" smtClean="0">
                <a:solidFill>
                  <a:srgbClr val="00B050"/>
                </a:solidFill>
              </a:rPr>
              <a:t>265Mbps  (Meets 224Mbps requirement)</a:t>
            </a:r>
            <a:endParaRPr lang="en-US" sz="1600" b="1" dirty="0">
              <a:solidFill>
                <a:srgbClr val="FF0000"/>
              </a:solidFill>
            </a:endParaRPr>
          </a:p>
          <a:p>
            <a:r>
              <a:rPr lang="en-US" sz="1800" b="1" dirty="0" smtClean="0">
                <a:solidFill>
                  <a:srgbClr val="FF0000"/>
                </a:solidFill>
              </a:rPr>
              <a:t>296</a:t>
            </a:r>
            <a:r>
              <a:rPr lang="en-US" sz="1800" b="1" dirty="0" smtClean="0">
                <a:solidFill>
                  <a:srgbClr val="FF0000"/>
                </a:solidFill>
              </a:rPr>
              <a:t>% improvement for Single Apartment Complex</a:t>
            </a:r>
          </a:p>
          <a:p>
            <a:r>
              <a:rPr lang="en-US" sz="1800" dirty="0" smtClean="0">
                <a:solidFill>
                  <a:srgbClr val="FF0000"/>
                </a:solidFill>
              </a:rPr>
              <a:t>412% improvement for Double Apartment Complex</a:t>
            </a:r>
            <a:endParaRPr lang="en-US" sz="1800" b="1" dirty="0">
              <a:solidFill>
                <a:srgbClr val="FF0000"/>
              </a:solidFill>
            </a:endParaRPr>
          </a:p>
          <a:p>
            <a:pPr lvl="1"/>
            <a:endParaRPr lang="en-US" b="1" dirty="0" smtClean="0">
              <a:solidFill>
                <a:srgbClr val="FF0000"/>
              </a:solidFill>
            </a:endParaRPr>
          </a:p>
          <a:p>
            <a:pPr lvl="1"/>
            <a:endParaRPr lang="en-US" dirty="0"/>
          </a:p>
          <a:p>
            <a:pPr lvl="1"/>
            <a:endParaRPr lang="en-US" dirty="0"/>
          </a:p>
          <a:p>
            <a:pPr lvl="1"/>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Dense Apartment Complex</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1819638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00600"/>
          </a:xfrm>
        </p:spPr>
        <p:txBody>
          <a:bodyPr/>
          <a:lstStyle/>
          <a:p>
            <a:r>
              <a:rPr lang="en-US" dirty="0" smtClean="0"/>
              <a:t>The techniques shown here can be applied for most Use Cases:</a:t>
            </a:r>
          </a:p>
          <a:p>
            <a:pPr lvl="1"/>
            <a:r>
              <a:rPr lang="en-US" dirty="0" smtClean="0"/>
              <a:t>Available Channels </a:t>
            </a:r>
          </a:p>
          <a:p>
            <a:pPr lvl="1"/>
            <a:r>
              <a:rPr lang="en-US" dirty="0" smtClean="0"/>
              <a:t>Overlap calculation</a:t>
            </a:r>
          </a:p>
          <a:p>
            <a:pPr lvl="1"/>
            <a:r>
              <a:rPr lang="en-US" dirty="0" smtClean="0"/>
              <a:t>Channel Selection </a:t>
            </a:r>
          </a:p>
          <a:p>
            <a:pPr lvl="1"/>
            <a:r>
              <a:rPr lang="en-US" dirty="0" smtClean="0"/>
              <a:t>Effective Throughputs (EDCA Overhead)</a:t>
            </a:r>
          </a:p>
          <a:p>
            <a:r>
              <a:rPr lang="en-US" dirty="0" smtClean="0"/>
              <a:t>We could (should) establish the ‘present situation’ for each major Use Case, and results compared to the ‘required capacities’.  This gives PAR number.</a:t>
            </a:r>
          </a:p>
          <a:p>
            <a:r>
              <a:rPr lang="en-US" dirty="0" smtClean="0"/>
              <a:t>Then apply ‘new ideas’ to establish the possible gains </a:t>
            </a:r>
          </a:p>
          <a:p>
            <a:r>
              <a:rPr lang="en-US" dirty="0" smtClean="0"/>
              <a:t>DSC could provide good improvements in (</a:t>
            </a:r>
            <a:r>
              <a:rPr lang="en-US" dirty="0" smtClean="0"/>
              <a:t>Most/Some) </a:t>
            </a:r>
            <a:r>
              <a:rPr lang="en-US" dirty="0" smtClean="0"/>
              <a:t>Use Cases</a:t>
            </a:r>
          </a:p>
          <a:p>
            <a:pPr marL="0" indent="0">
              <a:buNone/>
            </a:pPr>
            <a:endParaRPr lang="en-US" dirty="0" smtClean="0"/>
          </a:p>
          <a:p>
            <a:endParaRPr lang="en-US" dirty="0"/>
          </a:p>
          <a:p>
            <a:pPr lvl="1"/>
            <a:endParaRPr lang="en-US" dirty="0"/>
          </a:p>
        </p:txBody>
      </p:sp>
      <p:sp>
        <p:nvSpPr>
          <p:cNvPr id="3" name="Title 2"/>
          <p:cNvSpPr>
            <a:spLocks noGrp="1"/>
          </p:cNvSpPr>
          <p:nvPr>
            <p:ph type="title"/>
          </p:nvPr>
        </p:nvSpPr>
        <p:spPr/>
        <p:txBody>
          <a:bodyPr/>
          <a:lstStyle/>
          <a:p>
            <a:r>
              <a:rPr lang="en-US" dirty="0" smtClean="0"/>
              <a:t>Discussion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16614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13/1012r4 Described Dynamic Sensitivity Control DSC and provided a throughput calculation for a hypothetical Cell Structure network. </a:t>
            </a:r>
          </a:p>
          <a:p>
            <a:pPr lvl="1" eaLnBrk="1" hangingPunct="1">
              <a:defRPr/>
            </a:pPr>
            <a:r>
              <a:rPr lang="en-US" sz="1400" dirty="0" smtClean="0"/>
              <a:t> 3005Mbps vs. 397Mbps</a:t>
            </a:r>
          </a:p>
          <a:p>
            <a:pPr lvl="1" eaLnBrk="1" hangingPunct="1">
              <a:defRPr/>
            </a:pPr>
            <a:endParaRPr lang="en-US" sz="1400" dirty="0"/>
          </a:p>
          <a:p>
            <a:pPr eaLnBrk="1" hangingPunct="1">
              <a:defRPr/>
            </a:pPr>
            <a:r>
              <a:rPr lang="en-US" sz="1800" dirty="0" smtClean="0"/>
              <a:t>This presentation looks at the </a:t>
            </a:r>
            <a:r>
              <a:rPr lang="en-US" sz="1800" dirty="0"/>
              <a:t>Apartment Complex Use </a:t>
            </a:r>
            <a:r>
              <a:rPr lang="en-US" sz="1800" dirty="0" smtClean="0"/>
              <a:t>Case and provides an estimate of the improvement in Capacity/Throughput when using Channel Selection and DSC</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STA measures the RSSI of the AP Beacon  (R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 and we get hidden STAs.</a:t>
            </a:r>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Single Apartment complex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0"/>
            <a:ext cx="6972232" cy="531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130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Double Apartment Complex</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3" y="1633538"/>
            <a:ext cx="7951787"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918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Channels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13" y="1600200"/>
            <a:ext cx="8775287"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447800" y="5943600"/>
            <a:ext cx="1089016" cy="276999"/>
          </a:xfrm>
          <a:prstGeom prst="rect">
            <a:avLst/>
          </a:prstGeom>
          <a:noFill/>
        </p:spPr>
        <p:txBody>
          <a:bodyPr wrap="none" rtlCol="0">
            <a:spAutoFit/>
          </a:bodyPr>
          <a:lstStyle/>
          <a:p>
            <a:r>
              <a:rPr lang="en-US" sz="1200" b="0" dirty="0" err="1" smtClean="0"/>
              <a:t>Ref:Wikipedia</a:t>
            </a:r>
            <a:endParaRPr lang="en-US" sz="1200" b="0" dirty="0"/>
          </a:p>
        </p:txBody>
      </p:sp>
    </p:spTree>
    <p:extLst>
      <p:ext uri="{BB962C8B-B14F-4D97-AF65-F5344CB8AC3E}">
        <p14:creationId xmlns:p14="http://schemas.microsoft.com/office/powerpoint/2010/main" val="343513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en-US"/>
              <a:t>Graham Smith, DSP Group</a:t>
            </a:r>
          </a:p>
        </p:txBody>
      </p:sp>
      <p:sp>
        <p:nvSpPr>
          <p:cNvPr id="6" name="Slide Number Placeholder 5"/>
          <p:cNvSpPr>
            <a:spLocks noGrp="1"/>
          </p:cNvSpPr>
          <p:nvPr>
            <p:ph type="sldNum" sz="quarter" idx="12"/>
          </p:nvPr>
        </p:nvSpPr>
        <p:spPr/>
        <p:txBody>
          <a:bodyPr/>
          <a:lstStyle/>
          <a:p>
            <a:r>
              <a:rPr lang="en-US"/>
              <a:t>Slide </a:t>
            </a:r>
            <a:fld id="{B5B94EB1-DD66-4843-8892-8F43B32DA15E}" type="slidenum">
              <a:rPr lang="en-US"/>
              <a:pPr/>
              <a:t>7</a:t>
            </a:fld>
            <a:endParaRPr lang="en-US"/>
          </a:p>
        </p:txBody>
      </p:sp>
      <p:sp>
        <p:nvSpPr>
          <p:cNvPr id="204802" name="Rectangle 2"/>
          <p:cNvSpPr>
            <a:spLocks noGrp="1" noChangeArrowheads="1"/>
          </p:cNvSpPr>
          <p:nvPr>
            <p:ph type="title"/>
          </p:nvPr>
        </p:nvSpPr>
        <p:spPr/>
        <p:txBody>
          <a:bodyPr/>
          <a:lstStyle/>
          <a:p>
            <a:r>
              <a:rPr lang="en-US"/>
              <a:t>AP Channel Selection Analysis Program </a:t>
            </a:r>
          </a:p>
        </p:txBody>
      </p:sp>
      <p:sp>
        <p:nvSpPr>
          <p:cNvPr id="204803" name="Rectangle 3"/>
          <p:cNvSpPr>
            <a:spLocks noGrp="1" noChangeArrowheads="1"/>
          </p:cNvSpPr>
          <p:nvPr>
            <p:ph type="body" idx="1"/>
          </p:nvPr>
        </p:nvSpPr>
        <p:spPr>
          <a:xfrm>
            <a:off x="685800" y="1524000"/>
            <a:ext cx="7772400" cy="4876800"/>
          </a:xfrm>
        </p:spPr>
        <p:txBody>
          <a:bodyPr/>
          <a:lstStyle/>
          <a:p>
            <a:pPr>
              <a:lnSpc>
                <a:spcPct val="80000"/>
              </a:lnSpc>
              <a:buFontTx/>
              <a:buNone/>
            </a:pPr>
            <a:r>
              <a:rPr lang="en-US" sz="1800" u="sng" dirty="0"/>
              <a:t>Set-Up</a:t>
            </a:r>
          </a:p>
          <a:p>
            <a:pPr>
              <a:lnSpc>
                <a:spcPct val="80000"/>
              </a:lnSpc>
            </a:pPr>
            <a:r>
              <a:rPr lang="en-US" sz="1800" dirty="0"/>
              <a:t>Set up an Apartment </a:t>
            </a:r>
            <a:r>
              <a:rPr lang="en-US" sz="1800" dirty="0" smtClean="0"/>
              <a:t>block</a:t>
            </a:r>
            <a:endParaRPr lang="en-US" sz="1800" dirty="0"/>
          </a:p>
          <a:p>
            <a:pPr lvl="1">
              <a:lnSpc>
                <a:spcPct val="80000"/>
              </a:lnSpc>
            </a:pPr>
            <a:r>
              <a:rPr lang="en-US" sz="1600" dirty="0"/>
              <a:t>Number of Apartments per floor</a:t>
            </a:r>
          </a:p>
          <a:p>
            <a:pPr lvl="1">
              <a:lnSpc>
                <a:spcPct val="80000"/>
              </a:lnSpc>
            </a:pPr>
            <a:r>
              <a:rPr lang="en-US" sz="1600" dirty="0"/>
              <a:t>Number of floors</a:t>
            </a:r>
          </a:p>
          <a:p>
            <a:pPr>
              <a:lnSpc>
                <a:spcPct val="80000"/>
              </a:lnSpc>
            </a:pPr>
            <a:r>
              <a:rPr lang="en-US" sz="1800" dirty="0"/>
              <a:t>Select number of Channels (24 max)</a:t>
            </a:r>
          </a:p>
          <a:p>
            <a:pPr>
              <a:lnSpc>
                <a:spcPct val="80000"/>
              </a:lnSpc>
            </a:pPr>
            <a:r>
              <a:rPr lang="en-US" sz="1800" dirty="0"/>
              <a:t>Select percentage of </a:t>
            </a:r>
            <a:r>
              <a:rPr lang="en-US" sz="1800" dirty="0" smtClean="0"/>
              <a:t>Apartments </a:t>
            </a:r>
            <a:r>
              <a:rPr lang="en-US" sz="1800" dirty="0"/>
              <a:t>to be </a:t>
            </a:r>
            <a:r>
              <a:rPr lang="en-US" sz="1800" dirty="0" smtClean="0"/>
              <a:t>assigned (0 – 100%)</a:t>
            </a:r>
            <a:endParaRPr lang="en-US" sz="1800" dirty="0"/>
          </a:p>
          <a:p>
            <a:pPr>
              <a:lnSpc>
                <a:spcPct val="80000"/>
              </a:lnSpc>
            </a:pPr>
            <a:r>
              <a:rPr lang="en-US" sz="1800" dirty="0"/>
              <a:t>Select number of times to run through the program</a:t>
            </a:r>
          </a:p>
          <a:p>
            <a:pPr lvl="1">
              <a:lnSpc>
                <a:spcPct val="80000"/>
              </a:lnSpc>
            </a:pPr>
            <a:r>
              <a:rPr lang="en-US" sz="1600" dirty="0"/>
              <a:t>So as to obtain a reasonable variation (e.g. run </a:t>
            </a:r>
            <a:r>
              <a:rPr lang="en-US" sz="1600" dirty="0" smtClean="0"/>
              <a:t>10 times)</a:t>
            </a:r>
            <a:endParaRPr lang="en-US" sz="1600" dirty="0"/>
          </a:p>
          <a:p>
            <a:pPr>
              <a:lnSpc>
                <a:spcPct val="80000"/>
              </a:lnSpc>
              <a:buFontTx/>
              <a:buNone/>
            </a:pPr>
            <a:r>
              <a:rPr lang="en-US" sz="1800" u="sng" dirty="0"/>
              <a:t>Program outline</a:t>
            </a:r>
          </a:p>
          <a:p>
            <a:pPr>
              <a:lnSpc>
                <a:spcPct val="80000"/>
              </a:lnSpc>
            </a:pPr>
            <a:r>
              <a:rPr lang="en-US" sz="1800" dirty="0"/>
              <a:t>Randomly select an </a:t>
            </a:r>
            <a:r>
              <a:rPr lang="en-US" sz="1800" dirty="0" smtClean="0"/>
              <a:t>Apartment</a:t>
            </a:r>
          </a:p>
          <a:p>
            <a:pPr>
              <a:lnSpc>
                <a:spcPct val="80000"/>
              </a:lnSpc>
            </a:pPr>
            <a:r>
              <a:rPr lang="en-US" sz="1800" dirty="0" smtClean="0"/>
              <a:t>Scan the surrounding apartments in range </a:t>
            </a:r>
          </a:p>
          <a:p>
            <a:pPr lvl="1">
              <a:lnSpc>
                <a:spcPct val="80000"/>
              </a:lnSpc>
            </a:pPr>
            <a:r>
              <a:rPr lang="en-US" sz="1600" dirty="0" smtClean="0"/>
              <a:t>Select </a:t>
            </a:r>
            <a:r>
              <a:rPr lang="en-US" sz="1600" dirty="0"/>
              <a:t>channel(s) with least other </a:t>
            </a:r>
            <a:r>
              <a:rPr lang="en-US" sz="1600" dirty="0" smtClean="0"/>
              <a:t>APs</a:t>
            </a:r>
          </a:p>
          <a:p>
            <a:pPr marL="0" indent="0">
              <a:lnSpc>
                <a:spcPct val="80000"/>
              </a:lnSpc>
              <a:buNone/>
            </a:pPr>
            <a:r>
              <a:rPr lang="en-US" sz="1800" u="sng" dirty="0" smtClean="0"/>
              <a:t>Output</a:t>
            </a:r>
          </a:p>
          <a:p>
            <a:pPr>
              <a:lnSpc>
                <a:spcPct val="80000"/>
              </a:lnSpc>
            </a:pPr>
            <a:r>
              <a:rPr lang="en-US" sz="1800" dirty="0"/>
              <a:t>Number of Apartments with no overlapping </a:t>
            </a:r>
            <a:r>
              <a:rPr lang="en-US" sz="1800" dirty="0" smtClean="0"/>
              <a:t>networks</a:t>
            </a:r>
            <a:endParaRPr lang="en-US" sz="1800" dirty="0"/>
          </a:p>
          <a:p>
            <a:pPr>
              <a:lnSpc>
                <a:spcPct val="80000"/>
              </a:lnSpc>
            </a:pPr>
            <a:r>
              <a:rPr lang="en-US" sz="1800" dirty="0"/>
              <a:t>Number of Apartments with </a:t>
            </a:r>
            <a:r>
              <a:rPr lang="en-US" sz="1800" dirty="0" smtClean="0"/>
              <a:t>1 </a:t>
            </a:r>
            <a:r>
              <a:rPr lang="en-US" sz="1800" dirty="0"/>
              <a:t>overlapping </a:t>
            </a:r>
            <a:r>
              <a:rPr lang="en-US" sz="1800" dirty="0" smtClean="0"/>
              <a:t>networks</a:t>
            </a:r>
          </a:p>
          <a:p>
            <a:pPr>
              <a:lnSpc>
                <a:spcPct val="80000"/>
              </a:lnSpc>
            </a:pPr>
            <a:r>
              <a:rPr lang="en-US" sz="1800" dirty="0"/>
              <a:t>Number of Apartments with </a:t>
            </a:r>
            <a:r>
              <a:rPr lang="en-US" sz="1800" dirty="0" smtClean="0"/>
              <a:t>2 </a:t>
            </a:r>
            <a:r>
              <a:rPr lang="en-US" sz="1800" dirty="0"/>
              <a:t>overlapping networks</a:t>
            </a:r>
          </a:p>
          <a:p>
            <a:pPr>
              <a:lnSpc>
                <a:spcPct val="80000"/>
              </a:lnSpc>
            </a:pPr>
            <a:r>
              <a:rPr lang="en-US" sz="1800" dirty="0"/>
              <a:t>Number of Apartments with </a:t>
            </a:r>
            <a:r>
              <a:rPr lang="en-US" sz="1800" dirty="0" smtClean="0"/>
              <a:t>2+ </a:t>
            </a:r>
            <a:r>
              <a:rPr lang="en-US" sz="1800" dirty="0"/>
              <a:t>overlapping networks</a:t>
            </a:r>
          </a:p>
          <a:p>
            <a:pPr>
              <a:lnSpc>
                <a:spcPct val="80000"/>
              </a:lnSpc>
            </a:pPr>
            <a:endParaRPr lang="en-US" sz="1800" dirty="0"/>
          </a:p>
          <a:p>
            <a:pPr marL="0" indent="0">
              <a:lnSpc>
                <a:spcPct val="80000"/>
              </a:lnSpc>
              <a:buNone/>
            </a:pPr>
            <a:endParaRPr lang="en-US" dirty="0"/>
          </a:p>
        </p:txBody>
      </p:sp>
    </p:spTree>
    <p:extLst>
      <p:ext uri="{BB962C8B-B14F-4D97-AF65-F5344CB8AC3E}">
        <p14:creationId xmlns:p14="http://schemas.microsoft.com/office/powerpoint/2010/main" val="243396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457200"/>
          </a:xfrm>
        </p:spPr>
        <p:txBody>
          <a:bodyPr/>
          <a:lstStyle/>
          <a:p>
            <a:r>
              <a:rPr lang="en-US" dirty="0" smtClean="0"/>
              <a:t>Random Channel Selection</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68" y="2667000"/>
            <a:ext cx="3190875"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426" y="4528440"/>
            <a:ext cx="316230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379" y="1216470"/>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130931" y="1353849"/>
            <a:ext cx="3414396" cy="1200329"/>
          </a:xfrm>
          <a:prstGeom prst="rect">
            <a:avLst/>
          </a:prstGeom>
          <a:noFill/>
        </p:spPr>
        <p:txBody>
          <a:bodyPr wrap="none" rtlCol="0">
            <a:spAutoFit/>
          </a:bodyPr>
          <a:lstStyle/>
          <a:p>
            <a:r>
              <a:rPr lang="en-US" sz="1800" dirty="0" smtClean="0"/>
              <a:t>10 CH only 7% of apartments</a:t>
            </a:r>
          </a:p>
          <a:p>
            <a:r>
              <a:rPr lang="en-US" sz="1800" dirty="0" smtClean="0"/>
              <a:t>have no overlap</a:t>
            </a:r>
          </a:p>
          <a:p>
            <a:endParaRPr lang="en-US" sz="1800" dirty="0" smtClean="0"/>
          </a:p>
          <a:p>
            <a:r>
              <a:rPr lang="en-US" sz="1800" dirty="0" smtClean="0"/>
              <a:t>25% have 3 or more overlapping</a:t>
            </a:r>
            <a:endParaRPr lang="en-US" sz="1800" dirty="0"/>
          </a:p>
        </p:txBody>
      </p:sp>
      <p:cxnSp>
        <p:nvCxnSpPr>
          <p:cNvPr id="8" name="Straight Arrow Connector 7"/>
          <p:cNvCxnSpPr/>
          <p:nvPr/>
        </p:nvCxnSpPr>
        <p:spPr bwMode="auto">
          <a:xfrm flipH="1">
            <a:off x="1831849" y="1600200"/>
            <a:ext cx="2299082" cy="3999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3" name="Straight Arrow Connector 12"/>
          <p:cNvCxnSpPr/>
          <p:nvPr/>
        </p:nvCxnSpPr>
        <p:spPr bwMode="auto">
          <a:xfrm flipH="1" flipV="1">
            <a:off x="3657601" y="2000180"/>
            <a:ext cx="473330" cy="28582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TextBox 21"/>
          <p:cNvSpPr txBox="1"/>
          <p:nvPr/>
        </p:nvSpPr>
        <p:spPr>
          <a:xfrm>
            <a:off x="4265043" y="3048000"/>
            <a:ext cx="4215898" cy="1200329"/>
          </a:xfrm>
          <a:prstGeom prst="rect">
            <a:avLst/>
          </a:prstGeom>
          <a:noFill/>
        </p:spPr>
        <p:txBody>
          <a:bodyPr wrap="none" rtlCol="0">
            <a:spAutoFit/>
          </a:bodyPr>
          <a:lstStyle/>
          <a:p>
            <a:r>
              <a:rPr lang="en-US" sz="1800" dirty="0" smtClean="0"/>
              <a:t>10 CH only 25 out of 100 apartments</a:t>
            </a:r>
          </a:p>
          <a:p>
            <a:r>
              <a:rPr lang="en-US" sz="1800" dirty="0" smtClean="0"/>
              <a:t>have no overlap</a:t>
            </a:r>
          </a:p>
          <a:p>
            <a:endParaRPr lang="en-US" sz="1800" dirty="0" smtClean="0"/>
          </a:p>
          <a:p>
            <a:r>
              <a:rPr lang="en-US" sz="1800" dirty="0" smtClean="0"/>
              <a:t>26 out of 100 have 3 or more overlapping</a:t>
            </a:r>
            <a:endParaRPr lang="en-US" sz="1800" dirty="0"/>
          </a:p>
        </p:txBody>
      </p:sp>
      <p:cxnSp>
        <p:nvCxnSpPr>
          <p:cNvPr id="16" name="Straight Arrow Connector 15"/>
          <p:cNvCxnSpPr/>
          <p:nvPr/>
        </p:nvCxnSpPr>
        <p:spPr bwMode="auto">
          <a:xfrm flipH="1">
            <a:off x="1831849" y="3276600"/>
            <a:ext cx="2433194" cy="2524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 name="Straight Arrow Connector 17"/>
          <p:cNvCxnSpPr/>
          <p:nvPr/>
        </p:nvCxnSpPr>
        <p:spPr bwMode="auto">
          <a:xfrm flipH="1" flipV="1">
            <a:off x="3810000" y="3529012"/>
            <a:ext cx="455043" cy="509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7" name="TextBox 26"/>
          <p:cNvSpPr txBox="1"/>
          <p:nvPr/>
        </p:nvSpPr>
        <p:spPr>
          <a:xfrm>
            <a:off x="4154493" y="4928787"/>
            <a:ext cx="4989507" cy="923330"/>
          </a:xfrm>
          <a:prstGeom prst="rect">
            <a:avLst/>
          </a:prstGeom>
          <a:noFill/>
        </p:spPr>
        <p:txBody>
          <a:bodyPr wrap="none" rtlCol="0">
            <a:spAutoFit/>
          </a:bodyPr>
          <a:lstStyle/>
          <a:p>
            <a:r>
              <a:rPr lang="en-US" sz="1800" u="sng" dirty="0" smtClean="0"/>
              <a:t>For both double and single apartment complexes</a:t>
            </a:r>
          </a:p>
          <a:p>
            <a:r>
              <a:rPr lang="en-US" sz="1800" dirty="0" smtClean="0"/>
              <a:t>10 CH 89% apartments have no overlap</a:t>
            </a:r>
          </a:p>
          <a:p>
            <a:endParaRPr lang="en-US" sz="1800" dirty="0" smtClean="0"/>
          </a:p>
        </p:txBody>
      </p:sp>
      <p:cxnSp>
        <p:nvCxnSpPr>
          <p:cNvPr id="20" name="Straight Arrow Connector 19"/>
          <p:cNvCxnSpPr/>
          <p:nvPr/>
        </p:nvCxnSpPr>
        <p:spPr bwMode="auto">
          <a:xfrm flipH="1">
            <a:off x="1905000" y="5257800"/>
            <a:ext cx="2225931" cy="1326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78717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6249" y="685800"/>
            <a:ext cx="8239126" cy="609600"/>
          </a:xfrm>
        </p:spPr>
        <p:txBody>
          <a:bodyPr/>
          <a:lstStyle/>
          <a:p>
            <a:r>
              <a:rPr lang="en-US" dirty="0" smtClean="0"/>
              <a:t>Intelligent Channel Selection </a:t>
            </a:r>
            <a:r>
              <a:rPr lang="en-US" sz="2000" dirty="0" smtClean="0"/>
              <a:t>– Big Improvement</a:t>
            </a:r>
            <a:endParaRPr lang="en-US" sz="20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33585"/>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8775" y="1784032"/>
            <a:ext cx="3162300"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flipH="1">
            <a:off x="3962400" y="2066544"/>
            <a:ext cx="1143000" cy="338554"/>
          </a:xfrm>
          <a:prstGeom prst="rect">
            <a:avLst/>
          </a:prstGeom>
          <a:noFill/>
        </p:spPr>
        <p:txBody>
          <a:bodyPr wrap="square" rtlCol="0">
            <a:spAutoFit/>
          </a:bodyPr>
          <a:lstStyle/>
          <a:p>
            <a:r>
              <a:rPr lang="en-US" sz="1600" dirty="0" smtClean="0"/>
              <a:t>Compare</a:t>
            </a:r>
            <a:endParaRPr lang="en-US" sz="1600" dirty="0"/>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276600"/>
            <a:ext cx="3162300"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3276599"/>
            <a:ext cx="31908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flipH="1">
            <a:off x="3962400" y="3778834"/>
            <a:ext cx="1143000" cy="338554"/>
          </a:xfrm>
          <a:prstGeom prst="rect">
            <a:avLst/>
          </a:prstGeom>
          <a:noFill/>
        </p:spPr>
        <p:txBody>
          <a:bodyPr wrap="square" rtlCol="0">
            <a:spAutoFit/>
          </a:bodyPr>
          <a:lstStyle/>
          <a:p>
            <a:r>
              <a:rPr lang="en-US" sz="1600" dirty="0" smtClean="0"/>
              <a:t>Compare</a:t>
            </a:r>
            <a:endParaRPr lang="en-US" sz="1600" dirty="0"/>
          </a:p>
        </p:txBody>
      </p:sp>
      <p:pic>
        <p:nvPicPr>
          <p:cNvPr id="5127"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249" y="4876800"/>
            <a:ext cx="33051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4894263"/>
            <a:ext cx="3305175"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flipH="1">
            <a:off x="3965448" y="5396498"/>
            <a:ext cx="1143000" cy="338554"/>
          </a:xfrm>
          <a:prstGeom prst="rect">
            <a:avLst/>
          </a:prstGeom>
          <a:noFill/>
        </p:spPr>
        <p:txBody>
          <a:bodyPr wrap="square" rtlCol="0">
            <a:spAutoFit/>
          </a:bodyPr>
          <a:lstStyle/>
          <a:p>
            <a:r>
              <a:rPr lang="en-US" sz="1600" dirty="0" smtClean="0"/>
              <a:t>Compare</a:t>
            </a:r>
            <a:endParaRPr lang="en-US" sz="1600" dirty="0"/>
          </a:p>
        </p:txBody>
      </p:sp>
      <p:sp>
        <p:nvSpPr>
          <p:cNvPr id="10" name="Oval 9"/>
          <p:cNvSpPr/>
          <p:nvPr/>
        </p:nvSpPr>
        <p:spPr bwMode="auto">
          <a:xfrm>
            <a:off x="1371600" y="206654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0" name="Oval 19"/>
          <p:cNvSpPr/>
          <p:nvPr/>
        </p:nvSpPr>
        <p:spPr bwMode="auto">
          <a:xfrm>
            <a:off x="6266688" y="2128455"/>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3" name="Oval 22"/>
          <p:cNvSpPr/>
          <p:nvPr/>
        </p:nvSpPr>
        <p:spPr bwMode="auto">
          <a:xfrm>
            <a:off x="1371600" y="362643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4" name="Oval 23"/>
          <p:cNvSpPr/>
          <p:nvPr/>
        </p:nvSpPr>
        <p:spPr bwMode="auto">
          <a:xfrm>
            <a:off x="6266688" y="362643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9" name="Oval 18"/>
          <p:cNvSpPr/>
          <p:nvPr/>
        </p:nvSpPr>
        <p:spPr bwMode="auto">
          <a:xfrm>
            <a:off x="1371600" y="5932488"/>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1" name="Oval 20"/>
          <p:cNvSpPr/>
          <p:nvPr/>
        </p:nvSpPr>
        <p:spPr bwMode="auto">
          <a:xfrm>
            <a:off x="6351722" y="6019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537399" y="1346864"/>
            <a:ext cx="936475" cy="338554"/>
          </a:xfrm>
          <a:prstGeom prst="rect">
            <a:avLst/>
          </a:prstGeom>
          <a:noFill/>
        </p:spPr>
        <p:txBody>
          <a:bodyPr wrap="none" rtlCol="0">
            <a:spAutoFit/>
          </a:bodyPr>
          <a:lstStyle/>
          <a:p>
            <a:r>
              <a:rPr lang="en-US" sz="1600" dirty="0" smtClean="0"/>
              <a:t>Random</a:t>
            </a:r>
            <a:endParaRPr lang="en-US" sz="1600" dirty="0"/>
          </a:p>
        </p:txBody>
      </p:sp>
      <p:sp>
        <p:nvSpPr>
          <p:cNvPr id="25" name="TextBox 24"/>
          <p:cNvSpPr txBox="1"/>
          <p:nvPr/>
        </p:nvSpPr>
        <p:spPr>
          <a:xfrm>
            <a:off x="1231935" y="1333387"/>
            <a:ext cx="1765227" cy="338554"/>
          </a:xfrm>
          <a:prstGeom prst="rect">
            <a:avLst/>
          </a:prstGeom>
          <a:noFill/>
        </p:spPr>
        <p:txBody>
          <a:bodyPr wrap="none" rtlCol="0">
            <a:spAutoFit/>
          </a:bodyPr>
          <a:lstStyle/>
          <a:p>
            <a:r>
              <a:rPr lang="en-US" sz="1600" dirty="0" smtClean="0"/>
              <a:t>Channel Selection</a:t>
            </a:r>
            <a:endParaRPr lang="en-US" sz="1600" dirty="0"/>
          </a:p>
        </p:txBody>
      </p:sp>
    </p:spTree>
    <p:extLst>
      <p:ext uri="{BB962C8B-B14F-4D97-AF65-F5344CB8AC3E}">
        <p14:creationId xmlns:p14="http://schemas.microsoft.com/office/powerpoint/2010/main" val="66027495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78466</TotalTime>
  <Words>856</Words>
  <Application>Microsoft Office PowerPoint</Application>
  <PresentationFormat>On-screen Show (4:3)</PresentationFormat>
  <Paragraphs>185</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Document</vt:lpstr>
      <vt:lpstr>Dense Apartment Complex Capacity  Improvements with Channel selection and  Dynamic Sensitivity Control</vt:lpstr>
      <vt:lpstr>Background</vt:lpstr>
      <vt:lpstr>Dynamic Sensitivity Control - DSC</vt:lpstr>
      <vt:lpstr>Single Apartment complex </vt:lpstr>
      <vt:lpstr>Double Apartment Complex</vt:lpstr>
      <vt:lpstr>Channels</vt:lpstr>
      <vt:lpstr>AP Channel Selection Analysis Program </vt:lpstr>
      <vt:lpstr>Random Channel Selection</vt:lpstr>
      <vt:lpstr>Intelligent Channel Selection – Big Improvement</vt:lpstr>
      <vt:lpstr>PowerPoint Presentation</vt:lpstr>
      <vt:lpstr>Capacity/Throughput Requirement</vt:lpstr>
      <vt:lpstr>Single Apartment Complex – 11n</vt:lpstr>
      <vt:lpstr>Double Apartment Complex – 11n</vt:lpstr>
      <vt:lpstr>Single Apartment Complex 11ac </vt:lpstr>
      <vt:lpstr>Single Apartment Complex Total Capacity</vt:lpstr>
      <vt:lpstr>Double Apartment Complex Total Capacity</vt:lpstr>
      <vt:lpstr>Dense Apartment Complex</vt:lpstr>
      <vt:lpstr>Discussion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1510</cp:revision>
  <cp:lastPrinted>1998-02-10T13:28:06Z</cp:lastPrinted>
  <dcterms:created xsi:type="dcterms:W3CDTF">1998-02-10T13:07:52Z</dcterms:created>
  <dcterms:modified xsi:type="dcterms:W3CDTF">2013-11-27T22:44:52Z</dcterms:modified>
</cp:coreProperties>
</file>