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17" r:id="rId3"/>
    <p:sldId id="319" r:id="rId4"/>
    <p:sldId id="320" r:id="rId5"/>
    <p:sldId id="321" r:id="rId6"/>
    <p:sldId id="322" r:id="rId7"/>
    <p:sldId id="324" r:id="rId8"/>
    <p:sldId id="323" r:id="rId9"/>
    <p:sldId id="325" r:id="rId10"/>
    <p:sldId id="333" r:id="rId11"/>
    <p:sldId id="334" r:id="rId12"/>
    <p:sldId id="328" r:id="rId13"/>
    <p:sldId id="329" r:id="rId14"/>
    <p:sldId id="330" r:id="rId15"/>
    <p:sldId id="331" r:id="rId16"/>
    <p:sldId id="332" r:id="rId1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100" d="100"/>
          <a:sy n="100" d="100"/>
        </p:scale>
        <p:origin x="-2076" y="-58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802.11-13/1487r0</a:t>
            </a:r>
            <a:endParaRPr lang="en-US" sz="1800" dirty="0" smtClean="0"/>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2013</a:t>
            </a:r>
            <a:endParaRPr lang="en-US" sz="1800" dirty="0" smtClean="0"/>
          </a:p>
        </p:txBody>
      </p:sp>
      <p:sp>
        <p:nvSpPr>
          <p:cNvPr id="3077" name="Rectangle 2"/>
          <p:cNvSpPr>
            <a:spLocks noGrp="1" noChangeArrowheads="1"/>
          </p:cNvSpPr>
          <p:nvPr>
            <p:ph type="title"/>
          </p:nvPr>
        </p:nvSpPr>
        <p:spPr>
          <a:xfrm>
            <a:off x="685800" y="838200"/>
            <a:ext cx="7772400" cy="1828800"/>
          </a:xfrm>
          <a:noFill/>
        </p:spPr>
        <p:txBody>
          <a:bodyPr/>
          <a:lstStyle/>
          <a:p>
            <a:r>
              <a:rPr lang="en-US" dirty="0" smtClean="0"/>
              <a:t>Dense Apartment Complex Capacity </a:t>
            </a:r>
            <a:br>
              <a:rPr lang="en-US" dirty="0" smtClean="0"/>
            </a:br>
            <a:r>
              <a:rPr lang="en-US" sz="2800" dirty="0" smtClean="0"/>
              <a:t>Improvements with</a:t>
            </a:r>
            <a:br>
              <a:rPr lang="en-US" sz="2800" dirty="0" smtClean="0"/>
            </a:br>
            <a:r>
              <a:rPr lang="en-US" sz="2800" dirty="0" smtClean="0"/>
              <a:t>Channel selection and </a:t>
            </a:r>
            <a:br>
              <a:rPr lang="en-US" sz="2800" dirty="0" smtClean="0"/>
            </a:br>
            <a:r>
              <a:rPr lang="en-US" sz="2800" dirty="0" smtClean="0"/>
              <a:t>Dynamic </a:t>
            </a:r>
            <a:r>
              <a:rPr lang="en-US" sz="2800" dirty="0" smtClean="0"/>
              <a:t>Sensitivity Control</a:t>
            </a:r>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2013-11</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35"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Single Apartment Complex – </a:t>
            </a:r>
            <a:r>
              <a:rPr lang="en-US" sz="3600" dirty="0" smtClean="0"/>
              <a:t>11n</a:t>
            </a:r>
            <a:endParaRPr lang="en-US" sz="36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8050151" cy="503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4541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Double </a:t>
            </a:r>
            <a:r>
              <a:rPr lang="en-US" dirty="0"/>
              <a:t>Apartment Complex – </a:t>
            </a:r>
            <a:r>
              <a:rPr lang="en-US" sz="3600" dirty="0"/>
              <a:t>11n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8254781" cy="5448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8964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a:t>Single Apartment </a:t>
            </a:r>
            <a:r>
              <a:rPr lang="en-US" dirty="0" smtClean="0"/>
              <a:t>Complex 11ac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7888768" cy="524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829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Single Apartment Complex Total Capacity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59" y="1295400"/>
            <a:ext cx="8920163" cy="5049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bwMode="auto">
          <a:xfrm>
            <a:off x="1295400" y="5029201"/>
            <a:ext cx="838200" cy="11430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4648200" y="3733799"/>
            <a:ext cx="838200" cy="2611081"/>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6152885" y="4953000"/>
            <a:ext cx="2820837" cy="461665"/>
          </a:xfrm>
          <a:prstGeom prst="rect">
            <a:avLst/>
          </a:prstGeom>
          <a:noFill/>
        </p:spPr>
        <p:txBody>
          <a:bodyPr wrap="none" rtlCol="0">
            <a:spAutoFit/>
          </a:bodyPr>
          <a:lstStyle/>
          <a:p>
            <a:r>
              <a:rPr lang="en-US" dirty="0" smtClean="0">
                <a:solidFill>
                  <a:srgbClr val="FF0000"/>
                </a:solidFill>
              </a:rPr>
              <a:t>2.96 x Improvement</a:t>
            </a:r>
            <a:endParaRPr lang="en-US" dirty="0">
              <a:solidFill>
                <a:srgbClr val="FF0000"/>
              </a:solidFill>
            </a:endParaRPr>
          </a:p>
        </p:txBody>
      </p:sp>
      <p:cxnSp>
        <p:nvCxnSpPr>
          <p:cNvPr id="11" name="Straight Arrow Connector 10"/>
          <p:cNvCxnSpPr/>
          <p:nvPr/>
        </p:nvCxnSpPr>
        <p:spPr bwMode="auto">
          <a:xfrm flipH="1" flipV="1">
            <a:off x="5410200" y="4343400"/>
            <a:ext cx="990600" cy="6858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a:endCxn id="7" idx="6"/>
          </p:cNvCxnSpPr>
          <p:nvPr/>
        </p:nvCxnSpPr>
        <p:spPr bwMode="auto">
          <a:xfrm flipH="1">
            <a:off x="2133600" y="5257800"/>
            <a:ext cx="3962400" cy="3429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214182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381000"/>
          </a:xfrm>
        </p:spPr>
        <p:txBody>
          <a:bodyPr/>
          <a:lstStyle/>
          <a:p>
            <a:r>
              <a:rPr lang="en-US" dirty="0" smtClean="0"/>
              <a:t>Double </a:t>
            </a:r>
            <a:r>
              <a:rPr lang="en-US" dirty="0"/>
              <a:t>Apartment Complex Total Capacity</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1143000"/>
            <a:ext cx="9141569"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152885" y="4953000"/>
            <a:ext cx="2820837" cy="461665"/>
          </a:xfrm>
          <a:prstGeom prst="rect">
            <a:avLst/>
          </a:prstGeom>
          <a:noFill/>
        </p:spPr>
        <p:txBody>
          <a:bodyPr wrap="none" rtlCol="0">
            <a:spAutoFit/>
          </a:bodyPr>
          <a:lstStyle/>
          <a:p>
            <a:r>
              <a:rPr lang="en-US" dirty="0" smtClean="0">
                <a:solidFill>
                  <a:srgbClr val="FF0000"/>
                </a:solidFill>
              </a:rPr>
              <a:t>4.12 x Improvement</a:t>
            </a:r>
            <a:endParaRPr lang="en-US" dirty="0">
              <a:solidFill>
                <a:srgbClr val="FF0000"/>
              </a:solidFill>
            </a:endParaRPr>
          </a:p>
        </p:txBody>
      </p:sp>
      <p:sp>
        <p:nvSpPr>
          <p:cNvPr id="11" name="Oval 10"/>
          <p:cNvSpPr/>
          <p:nvPr/>
        </p:nvSpPr>
        <p:spPr bwMode="auto">
          <a:xfrm>
            <a:off x="1371600" y="5410200"/>
            <a:ext cx="838200" cy="11430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4723183" y="3733800"/>
            <a:ext cx="838200" cy="27051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cxnSp>
        <p:nvCxnSpPr>
          <p:cNvPr id="8" name="Straight Arrow Connector 7"/>
          <p:cNvCxnSpPr>
            <a:endCxn id="12" idx="7"/>
          </p:cNvCxnSpPr>
          <p:nvPr/>
        </p:nvCxnSpPr>
        <p:spPr bwMode="auto">
          <a:xfrm flipH="1" flipV="1">
            <a:off x="5438631" y="4129953"/>
            <a:ext cx="714254" cy="7849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a:endCxn id="11" idx="6"/>
          </p:cNvCxnSpPr>
          <p:nvPr/>
        </p:nvCxnSpPr>
        <p:spPr bwMode="auto">
          <a:xfrm flipH="1">
            <a:off x="2209800" y="5414665"/>
            <a:ext cx="3943085" cy="5670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82778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95400"/>
            <a:ext cx="7772400" cy="4953000"/>
          </a:xfrm>
        </p:spPr>
        <p:txBody>
          <a:bodyPr/>
          <a:lstStyle/>
          <a:p>
            <a:pPr marL="0" indent="0">
              <a:buNone/>
            </a:pPr>
            <a:r>
              <a:rPr lang="en-US" sz="2000" dirty="0"/>
              <a:t>2SS 65k A-MPDU </a:t>
            </a:r>
          </a:p>
          <a:p>
            <a:r>
              <a:rPr lang="en-US" sz="2000" dirty="0" smtClean="0"/>
              <a:t>Random Channel Selection</a:t>
            </a:r>
          </a:p>
          <a:p>
            <a:pPr lvl="1"/>
            <a:r>
              <a:rPr lang="en-US" dirty="0" smtClean="0"/>
              <a:t>Single Complex	Capacity average 163Mbps per apartment</a:t>
            </a:r>
          </a:p>
          <a:p>
            <a:pPr lvl="2"/>
            <a:r>
              <a:rPr lang="en-US" dirty="0" smtClean="0">
                <a:solidFill>
                  <a:srgbClr val="00B050"/>
                </a:solidFill>
              </a:rPr>
              <a:t>Question - Is this enough? Note: 9% are at 119Mbps, 1% at 500Mbps</a:t>
            </a:r>
          </a:p>
          <a:p>
            <a:pPr lvl="1"/>
            <a:r>
              <a:rPr lang="en-US" dirty="0" smtClean="0"/>
              <a:t>Double Apartment  </a:t>
            </a:r>
            <a:r>
              <a:rPr lang="en-US" dirty="0"/>
              <a:t>Capacity is average </a:t>
            </a:r>
            <a:r>
              <a:rPr lang="en-US" dirty="0" smtClean="0"/>
              <a:t>117Mbps </a:t>
            </a:r>
            <a:r>
              <a:rPr lang="en-US" dirty="0"/>
              <a:t>per </a:t>
            </a:r>
            <a:r>
              <a:rPr lang="en-US" dirty="0" smtClean="0"/>
              <a:t>apartment</a:t>
            </a:r>
          </a:p>
          <a:p>
            <a:pPr lvl="2"/>
            <a:r>
              <a:rPr lang="en-US" dirty="0">
                <a:solidFill>
                  <a:srgbClr val="00B050"/>
                </a:solidFill>
              </a:rPr>
              <a:t>Question - Is this enough? Note: </a:t>
            </a:r>
            <a:r>
              <a:rPr lang="en-US" dirty="0" smtClean="0">
                <a:solidFill>
                  <a:srgbClr val="00B050"/>
                </a:solidFill>
              </a:rPr>
              <a:t>11% </a:t>
            </a:r>
            <a:r>
              <a:rPr lang="en-US" dirty="0">
                <a:solidFill>
                  <a:srgbClr val="00B050"/>
                </a:solidFill>
              </a:rPr>
              <a:t>are at </a:t>
            </a:r>
            <a:r>
              <a:rPr lang="en-US" dirty="0" smtClean="0">
                <a:solidFill>
                  <a:srgbClr val="00B050"/>
                </a:solidFill>
              </a:rPr>
              <a:t>85Mbps, 8% at 265Mbps</a:t>
            </a:r>
            <a:endParaRPr lang="en-US" dirty="0" smtClean="0"/>
          </a:p>
          <a:p>
            <a:r>
              <a:rPr lang="en-US" sz="2000" dirty="0" smtClean="0"/>
              <a:t>Channel Selection</a:t>
            </a:r>
            <a:endParaRPr lang="en-US" sz="2000" dirty="0"/>
          </a:p>
          <a:p>
            <a:pPr lvl="1"/>
            <a:r>
              <a:rPr lang="en-US" dirty="0"/>
              <a:t>Single Complex	Capacity is average 163Mbps per apartment</a:t>
            </a:r>
          </a:p>
          <a:p>
            <a:pPr lvl="1"/>
            <a:r>
              <a:rPr lang="en-US" dirty="0"/>
              <a:t>Double Apartment  Capacity is average </a:t>
            </a:r>
            <a:r>
              <a:rPr lang="en-US" dirty="0" smtClean="0"/>
              <a:t>133Mbps </a:t>
            </a:r>
            <a:r>
              <a:rPr lang="en-US" dirty="0"/>
              <a:t>per </a:t>
            </a:r>
            <a:r>
              <a:rPr lang="en-US" dirty="0" smtClean="0"/>
              <a:t>apartment</a:t>
            </a:r>
          </a:p>
          <a:p>
            <a:r>
              <a:rPr lang="en-US" sz="2000" dirty="0" smtClean="0"/>
              <a:t>DSC plus Channel </a:t>
            </a:r>
            <a:r>
              <a:rPr lang="en-US" sz="2000" dirty="0"/>
              <a:t>Selection</a:t>
            </a:r>
          </a:p>
          <a:p>
            <a:pPr lvl="1"/>
            <a:r>
              <a:rPr lang="en-US" dirty="0"/>
              <a:t>Single Complex	Capacity is average </a:t>
            </a:r>
            <a:r>
              <a:rPr lang="en-US" b="1" dirty="0" smtClean="0">
                <a:solidFill>
                  <a:srgbClr val="FF0000"/>
                </a:solidFill>
              </a:rPr>
              <a:t>481Mbps </a:t>
            </a:r>
            <a:r>
              <a:rPr lang="en-US" b="1" dirty="0">
                <a:solidFill>
                  <a:srgbClr val="FF0000"/>
                </a:solidFill>
              </a:rPr>
              <a:t>per apartment</a:t>
            </a:r>
          </a:p>
          <a:p>
            <a:pPr lvl="1"/>
            <a:r>
              <a:rPr lang="en-US" dirty="0"/>
              <a:t>Double Apartment  Capacity is average </a:t>
            </a:r>
            <a:r>
              <a:rPr lang="en-US" b="1" dirty="0" smtClean="0">
                <a:solidFill>
                  <a:srgbClr val="FF0000"/>
                </a:solidFill>
              </a:rPr>
              <a:t>481Mbps </a:t>
            </a:r>
            <a:r>
              <a:rPr lang="en-US" b="1" dirty="0">
                <a:solidFill>
                  <a:srgbClr val="FF0000"/>
                </a:solidFill>
              </a:rPr>
              <a:t>per </a:t>
            </a:r>
            <a:r>
              <a:rPr lang="en-US" b="1" dirty="0" smtClean="0">
                <a:solidFill>
                  <a:srgbClr val="FF0000"/>
                </a:solidFill>
              </a:rPr>
              <a:t>apartment</a:t>
            </a:r>
          </a:p>
          <a:p>
            <a:r>
              <a:rPr lang="en-US" sz="2000" b="1" dirty="0" smtClean="0">
                <a:solidFill>
                  <a:srgbClr val="FF0000"/>
                </a:solidFill>
              </a:rPr>
              <a:t>296% improvement for Single Apartment Complex</a:t>
            </a:r>
          </a:p>
          <a:p>
            <a:r>
              <a:rPr lang="en-US" sz="2000" dirty="0" smtClean="0">
                <a:solidFill>
                  <a:srgbClr val="FF0000"/>
                </a:solidFill>
              </a:rPr>
              <a:t>412% improvement for Double Apartment Complex</a:t>
            </a:r>
            <a:endParaRPr lang="en-US" sz="2000" b="1" dirty="0">
              <a:solidFill>
                <a:srgbClr val="FF0000"/>
              </a:solidFill>
            </a:endParaRPr>
          </a:p>
          <a:p>
            <a:pPr lvl="1"/>
            <a:endParaRPr lang="en-US" b="1" dirty="0" smtClean="0">
              <a:solidFill>
                <a:srgbClr val="FF0000"/>
              </a:solidFill>
            </a:endParaRPr>
          </a:p>
          <a:p>
            <a:pPr lvl="1"/>
            <a:endParaRPr lang="en-US" dirty="0"/>
          </a:p>
          <a:p>
            <a:pPr lvl="1"/>
            <a:endParaRPr lang="en-US" dirty="0"/>
          </a:p>
          <a:p>
            <a:pPr lvl="1"/>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Dense Apartment Complex</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1819638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00600"/>
          </a:xfrm>
        </p:spPr>
        <p:txBody>
          <a:bodyPr/>
          <a:lstStyle/>
          <a:p>
            <a:r>
              <a:rPr lang="en-US" dirty="0" smtClean="0"/>
              <a:t>The techniques shown here can be applied for most Use Cases:</a:t>
            </a:r>
          </a:p>
          <a:p>
            <a:pPr lvl="1"/>
            <a:r>
              <a:rPr lang="en-US" dirty="0" smtClean="0"/>
              <a:t>Available Channels </a:t>
            </a:r>
          </a:p>
          <a:p>
            <a:pPr lvl="1"/>
            <a:r>
              <a:rPr lang="en-US" dirty="0" smtClean="0"/>
              <a:t>Overlap calculation</a:t>
            </a:r>
          </a:p>
          <a:p>
            <a:pPr lvl="1"/>
            <a:r>
              <a:rPr lang="en-US" dirty="0" smtClean="0"/>
              <a:t>Channel Selection </a:t>
            </a:r>
          </a:p>
          <a:p>
            <a:pPr lvl="1"/>
            <a:r>
              <a:rPr lang="en-US" dirty="0" smtClean="0"/>
              <a:t>Effective Throughputs (EDCA Overhead)</a:t>
            </a:r>
          </a:p>
          <a:p>
            <a:r>
              <a:rPr lang="en-US" dirty="0" smtClean="0"/>
              <a:t>We could (should) establish the ‘present situation’ for each major Use Case, and results compared to the ‘required capacities’.  This gives PAR number.</a:t>
            </a:r>
          </a:p>
          <a:p>
            <a:r>
              <a:rPr lang="en-US" dirty="0" smtClean="0"/>
              <a:t>Then apply ‘new ideas’ to establish the possible gains </a:t>
            </a:r>
          </a:p>
          <a:p>
            <a:r>
              <a:rPr lang="en-US" dirty="0" smtClean="0"/>
              <a:t>DSC could provide good improvements in (Most) Use Cases</a:t>
            </a:r>
          </a:p>
          <a:p>
            <a:pPr marL="0" indent="0">
              <a:buNone/>
            </a:pPr>
            <a:endParaRPr lang="en-US" dirty="0" smtClean="0"/>
          </a:p>
          <a:p>
            <a:endParaRPr lang="en-US" dirty="0"/>
          </a:p>
          <a:p>
            <a:pPr lvl="1"/>
            <a:endParaRPr lang="en-US" dirty="0"/>
          </a:p>
        </p:txBody>
      </p:sp>
      <p:sp>
        <p:nvSpPr>
          <p:cNvPr id="3" name="Title 2"/>
          <p:cNvSpPr>
            <a:spLocks noGrp="1"/>
          </p:cNvSpPr>
          <p:nvPr>
            <p:ph type="title"/>
          </p:nvPr>
        </p:nvSpPr>
        <p:spPr/>
        <p:txBody>
          <a:bodyPr/>
          <a:lstStyle/>
          <a:p>
            <a:r>
              <a:rPr lang="en-US" dirty="0" smtClean="0"/>
              <a:t>Discussion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316614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13/1012r4 Described Dynamic Sensitivity Control DSC and provided a throughput calculation for a hypothetical Cell Structure network. </a:t>
            </a:r>
          </a:p>
          <a:p>
            <a:pPr lvl="1" eaLnBrk="1" hangingPunct="1">
              <a:defRPr/>
            </a:pPr>
            <a:r>
              <a:rPr lang="en-US" sz="1400" dirty="0" smtClean="0"/>
              <a:t> 3005Mbps </a:t>
            </a:r>
            <a:r>
              <a:rPr lang="en-US" sz="1400" dirty="0" smtClean="0"/>
              <a:t>vs. </a:t>
            </a:r>
            <a:r>
              <a:rPr lang="en-US" sz="1400" dirty="0" smtClean="0"/>
              <a:t>397Mbps</a:t>
            </a:r>
          </a:p>
          <a:p>
            <a:pPr lvl="1" eaLnBrk="1" hangingPunct="1">
              <a:defRPr/>
            </a:pPr>
            <a:endParaRPr lang="en-US" sz="1400" dirty="0"/>
          </a:p>
          <a:p>
            <a:pPr eaLnBrk="1" hangingPunct="1">
              <a:defRPr/>
            </a:pPr>
            <a:r>
              <a:rPr lang="en-US" sz="1800" dirty="0" smtClean="0"/>
              <a:t>This presentation looks at the </a:t>
            </a:r>
            <a:r>
              <a:rPr lang="en-US" sz="1800" dirty="0"/>
              <a:t>Apartment Complex Use </a:t>
            </a:r>
            <a:r>
              <a:rPr lang="en-US" sz="1800" dirty="0" smtClean="0"/>
              <a:t>Case and </a:t>
            </a:r>
            <a:r>
              <a:rPr lang="en-US" sz="1800" dirty="0" smtClean="0"/>
              <a:t>provides an estimate of the improvement in </a:t>
            </a:r>
            <a:r>
              <a:rPr lang="en-US" sz="1800" dirty="0" smtClean="0"/>
              <a:t>Capacity/Throughput </a:t>
            </a:r>
            <a:r>
              <a:rPr lang="en-US" sz="1800" dirty="0" smtClean="0"/>
              <a:t>when using </a:t>
            </a:r>
            <a:r>
              <a:rPr lang="en-US" sz="1800" dirty="0" smtClean="0"/>
              <a:t>Channel Selection and DSC</a:t>
            </a:r>
            <a:endParaRPr lang="en-US" sz="1800" dirty="0" smtClean="0"/>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STA measures the RSSI of the AP Beacon  (R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 and we get hidden STAs.</a:t>
            </a:r>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Single Apartment complex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0"/>
            <a:ext cx="6972232" cy="531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130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Double Apartment Complex</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1633538"/>
            <a:ext cx="7951787"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918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Channels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13" y="1600200"/>
            <a:ext cx="8775287"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447800" y="5943600"/>
            <a:ext cx="1089016" cy="276999"/>
          </a:xfrm>
          <a:prstGeom prst="rect">
            <a:avLst/>
          </a:prstGeom>
          <a:noFill/>
        </p:spPr>
        <p:txBody>
          <a:bodyPr wrap="none" rtlCol="0">
            <a:spAutoFit/>
          </a:bodyPr>
          <a:lstStyle/>
          <a:p>
            <a:r>
              <a:rPr lang="en-US" sz="1200" b="0" dirty="0" err="1" smtClean="0"/>
              <a:t>Ref:Wikipedia</a:t>
            </a:r>
            <a:endParaRPr lang="en-US" sz="1200" b="0" dirty="0"/>
          </a:p>
        </p:txBody>
      </p:sp>
    </p:spTree>
    <p:extLst>
      <p:ext uri="{BB962C8B-B14F-4D97-AF65-F5344CB8AC3E}">
        <p14:creationId xmlns:p14="http://schemas.microsoft.com/office/powerpoint/2010/main" val="343513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en-US"/>
              <a:t>Graham Smith, DSP Group</a:t>
            </a:r>
          </a:p>
        </p:txBody>
      </p:sp>
      <p:sp>
        <p:nvSpPr>
          <p:cNvPr id="6" name="Slide Number Placeholder 5"/>
          <p:cNvSpPr>
            <a:spLocks noGrp="1"/>
          </p:cNvSpPr>
          <p:nvPr>
            <p:ph type="sldNum" sz="quarter" idx="12"/>
          </p:nvPr>
        </p:nvSpPr>
        <p:spPr/>
        <p:txBody>
          <a:bodyPr/>
          <a:lstStyle/>
          <a:p>
            <a:r>
              <a:rPr lang="en-US"/>
              <a:t>Slide </a:t>
            </a:r>
            <a:fld id="{B5B94EB1-DD66-4843-8892-8F43B32DA15E}" type="slidenum">
              <a:rPr lang="en-US"/>
              <a:pPr/>
              <a:t>7</a:t>
            </a:fld>
            <a:endParaRPr lang="en-US"/>
          </a:p>
        </p:txBody>
      </p:sp>
      <p:sp>
        <p:nvSpPr>
          <p:cNvPr id="204802" name="Rectangle 2"/>
          <p:cNvSpPr>
            <a:spLocks noGrp="1" noChangeArrowheads="1"/>
          </p:cNvSpPr>
          <p:nvPr>
            <p:ph type="title"/>
          </p:nvPr>
        </p:nvSpPr>
        <p:spPr/>
        <p:txBody>
          <a:bodyPr/>
          <a:lstStyle/>
          <a:p>
            <a:r>
              <a:rPr lang="en-US"/>
              <a:t>AP Channel Selection Analysis Program </a:t>
            </a:r>
          </a:p>
        </p:txBody>
      </p:sp>
      <p:sp>
        <p:nvSpPr>
          <p:cNvPr id="204803" name="Rectangle 3"/>
          <p:cNvSpPr>
            <a:spLocks noGrp="1" noChangeArrowheads="1"/>
          </p:cNvSpPr>
          <p:nvPr>
            <p:ph type="body" idx="1"/>
          </p:nvPr>
        </p:nvSpPr>
        <p:spPr>
          <a:xfrm>
            <a:off x="685800" y="1524000"/>
            <a:ext cx="7772400" cy="4876800"/>
          </a:xfrm>
        </p:spPr>
        <p:txBody>
          <a:bodyPr/>
          <a:lstStyle/>
          <a:p>
            <a:pPr>
              <a:lnSpc>
                <a:spcPct val="80000"/>
              </a:lnSpc>
              <a:buFontTx/>
              <a:buNone/>
            </a:pPr>
            <a:r>
              <a:rPr lang="en-US" sz="1800" u="sng" dirty="0"/>
              <a:t>Set-Up</a:t>
            </a:r>
          </a:p>
          <a:p>
            <a:pPr>
              <a:lnSpc>
                <a:spcPct val="80000"/>
              </a:lnSpc>
            </a:pPr>
            <a:r>
              <a:rPr lang="en-US" sz="1800" dirty="0"/>
              <a:t>Set up an Apartment </a:t>
            </a:r>
            <a:r>
              <a:rPr lang="en-US" sz="1800" dirty="0" smtClean="0"/>
              <a:t>block</a:t>
            </a:r>
            <a:endParaRPr lang="en-US" sz="1800" dirty="0"/>
          </a:p>
          <a:p>
            <a:pPr lvl="1">
              <a:lnSpc>
                <a:spcPct val="80000"/>
              </a:lnSpc>
            </a:pPr>
            <a:r>
              <a:rPr lang="en-US" sz="1600" dirty="0"/>
              <a:t>Number of Apartments per floor</a:t>
            </a:r>
          </a:p>
          <a:p>
            <a:pPr lvl="1">
              <a:lnSpc>
                <a:spcPct val="80000"/>
              </a:lnSpc>
            </a:pPr>
            <a:r>
              <a:rPr lang="en-US" sz="1600" dirty="0"/>
              <a:t>Number of floors</a:t>
            </a:r>
          </a:p>
          <a:p>
            <a:pPr>
              <a:lnSpc>
                <a:spcPct val="80000"/>
              </a:lnSpc>
            </a:pPr>
            <a:r>
              <a:rPr lang="en-US" sz="1800" dirty="0"/>
              <a:t>Select number of Channels (24 max)</a:t>
            </a:r>
          </a:p>
          <a:p>
            <a:pPr>
              <a:lnSpc>
                <a:spcPct val="80000"/>
              </a:lnSpc>
            </a:pPr>
            <a:r>
              <a:rPr lang="en-US" sz="1800" dirty="0"/>
              <a:t>Select percentage of </a:t>
            </a:r>
            <a:r>
              <a:rPr lang="en-US" sz="1800" dirty="0" smtClean="0"/>
              <a:t>Apartments </a:t>
            </a:r>
            <a:r>
              <a:rPr lang="en-US" sz="1800" dirty="0"/>
              <a:t>to be </a:t>
            </a:r>
            <a:r>
              <a:rPr lang="en-US" sz="1800" dirty="0" smtClean="0"/>
              <a:t>assigned (0 – 100%)</a:t>
            </a:r>
            <a:endParaRPr lang="en-US" sz="1800" dirty="0"/>
          </a:p>
          <a:p>
            <a:pPr>
              <a:lnSpc>
                <a:spcPct val="80000"/>
              </a:lnSpc>
            </a:pPr>
            <a:r>
              <a:rPr lang="en-US" sz="1800" dirty="0"/>
              <a:t>Select number of times to run through the program</a:t>
            </a:r>
          </a:p>
          <a:p>
            <a:pPr lvl="1">
              <a:lnSpc>
                <a:spcPct val="80000"/>
              </a:lnSpc>
            </a:pPr>
            <a:r>
              <a:rPr lang="en-US" sz="1600" dirty="0"/>
              <a:t>So as to obtain a reasonable variation (e.g. run </a:t>
            </a:r>
            <a:r>
              <a:rPr lang="en-US" sz="1600" dirty="0" smtClean="0"/>
              <a:t>10 times)</a:t>
            </a:r>
            <a:endParaRPr lang="en-US" sz="1600" dirty="0"/>
          </a:p>
          <a:p>
            <a:pPr>
              <a:lnSpc>
                <a:spcPct val="80000"/>
              </a:lnSpc>
              <a:buFontTx/>
              <a:buNone/>
            </a:pPr>
            <a:r>
              <a:rPr lang="en-US" sz="1800" u="sng" dirty="0"/>
              <a:t>Program outline</a:t>
            </a:r>
          </a:p>
          <a:p>
            <a:pPr>
              <a:lnSpc>
                <a:spcPct val="80000"/>
              </a:lnSpc>
            </a:pPr>
            <a:r>
              <a:rPr lang="en-US" sz="1800" dirty="0"/>
              <a:t>Randomly select an </a:t>
            </a:r>
            <a:r>
              <a:rPr lang="en-US" sz="1800" dirty="0" smtClean="0"/>
              <a:t>Apartment</a:t>
            </a:r>
          </a:p>
          <a:p>
            <a:pPr>
              <a:lnSpc>
                <a:spcPct val="80000"/>
              </a:lnSpc>
            </a:pPr>
            <a:r>
              <a:rPr lang="en-US" sz="1800" dirty="0" smtClean="0"/>
              <a:t>Scan the surrounding apartments in range </a:t>
            </a:r>
          </a:p>
          <a:p>
            <a:pPr lvl="1">
              <a:lnSpc>
                <a:spcPct val="80000"/>
              </a:lnSpc>
            </a:pPr>
            <a:r>
              <a:rPr lang="en-US" sz="1600" dirty="0" smtClean="0"/>
              <a:t>Select </a:t>
            </a:r>
            <a:r>
              <a:rPr lang="en-US" sz="1600" dirty="0"/>
              <a:t>channel(s) with least other </a:t>
            </a:r>
            <a:r>
              <a:rPr lang="en-US" sz="1600" dirty="0" smtClean="0"/>
              <a:t>APs</a:t>
            </a:r>
          </a:p>
          <a:p>
            <a:pPr marL="0" indent="0">
              <a:lnSpc>
                <a:spcPct val="80000"/>
              </a:lnSpc>
              <a:buNone/>
            </a:pPr>
            <a:r>
              <a:rPr lang="en-US" sz="1800" u="sng" dirty="0" smtClean="0"/>
              <a:t>Output</a:t>
            </a:r>
          </a:p>
          <a:p>
            <a:pPr>
              <a:lnSpc>
                <a:spcPct val="80000"/>
              </a:lnSpc>
            </a:pPr>
            <a:r>
              <a:rPr lang="en-US" sz="1800" dirty="0"/>
              <a:t>Number of Apartments with no overlapping </a:t>
            </a:r>
            <a:r>
              <a:rPr lang="en-US" sz="1800" dirty="0" smtClean="0"/>
              <a:t>networks</a:t>
            </a:r>
            <a:endParaRPr lang="en-US" sz="1800" dirty="0"/>
          </a:p>
          <a:p>
            <a:pPr>
              <a:lnSpc>
                <a:spcPct val="80000"/>
              </a:lnSpc>
            </a:pPr>
            <a:r>
              <a:rPr lang="en-US" sz="1800" dirty="0"/>
              <a:t>Number of Apartments with </a:t>
            </a:r>
            <a:r>
              <a:rPr lang="en-US" sz="1800" dirty="0" smtClean="0"/>
              <a:t>1 </a:t>
            </a:r>
            <a:r>
              <a:rPr lang="en-US" sz="1800" dirty="0"/>
              <a:t>overlapping </a:t>
            </a:r>
            <a:r>
              <a:rPr lang="en-US" sz="1800" dirty="0" smtClean="0"/>
              <a:t>networks</a:t>
            </a:r>
          </a:p>
          <a:p>
            <a:pPr>
              <a:lnSpc>
                <a:spcPct val="80000"/>
              </a:lnSpc>
            </a:pPr>
            <a:r>
              <a:rPr lang="en-US" sz="1800" dirty="0"/>
              <a:t>Number of Apartments with </a:t>
            </a:r>
            <a:r>
              <a:rPr lang="en-US" sz="1800" dirty="0" smtClean="0"/>
              <a:t>2 </a:t>
            </a:r>
            <a:r>
              <a:rPr lang="en-US" sz="1800" dirty="0"/>
              <a:t>overlapping networks</a:t>
            </a:r>
          </a:p>
          <a:p>
            <a:pPr>
              <a:lnSpc>
                <a:spcPct val="80000"/>
              </a:lnSpc>
            </a:pPr>
            <a:r>
              <a:rPr lang="en-US" sz="1800" dirty="0"/>
              <a:t>Number of Apartments with </a:t>
            </a:r>
            <a:r>
              <a:rPr lang="en-US" sz="1800" dirty="0" smtClean="0"/>
              <a:t>2+ </a:t>
            </a:r>
            <a:r>
              <a:rPr lang="en-US" sz="1800" dirty="0"/>
              <a:t>overlapping networks</a:t>
            </a:r>
          </a:p>
          <a:p>
            <a:pPr>
              <a:lnSpc>
                <a:spcPct val="80000"/>
              </a:lnSpc>
            </a:pPr>
            <a:endParaRPr lang="en-US" sz="1800" dirty="0"/>
          </a:p>
          <a:p>
            <a:pPr marL="0" indent="0">
              <a:lnSpc>
                <a:spcPct val="80000"/>
              </a:lnSpc>
              <a:buNone/>
            </a:pPr>
            <a:endParaRPr lang="en-US" dirty="0"/>
          </a:p>
        </p:txBody>
      </p:sp>
    </p:spTree>
    <p:extLst>
      <p:ext uri="{BB962C8B-B14F-4D97-AF65-F5344CB8AC3E}">
        <p14:creationId xmlns:p14="http://schemas.microsoft.com/office/powerpoint/2010/main" val="243396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457200"/>
          </a:xfrm>
        </p:spPr>
        <p:txBody>
          <a:bodyPr/>
          <a:lstStyle/>
          <a:p>
            <a:r>
              <a:rPr lang="en-US" dirty="0" smtClean="0"/>
              <a:t>Random Channel Selection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68" y="2667000"/>
            <a:ext cx="3190875"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426" y="4528440"/>
            <a:ext cx="31623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379" y="1216470"/>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130931" y="1353849"/>
            <a:ext cx="3414396" cy="1200329"/>
          </a:xfrm>
          <a:prstGeom prst="rect">
            <a:avLst/>
          </a:prstGeom>
          <a:noFill/>
        </p:spPr>
        <p:txBody>
          <a:bodyPr wrap="none" rtlCol="0">
            <a:spAutoFit/>
          </a:bodyPr>
          <a:lstStyle/>
          <a:p>
            <a:r>
              <a:rPr lang="en-US" sz="1800" dirty="0" smtClean="0"/>
              <a:t>10 CH only 7% of apartments</a:t>
            </a:r>
          </a:p>
          <a:p>
            <a:r>
              <a:rPr lang="en-US" sz="1800" dirty="0" smtClean="0"/>
              <a:t>have no overlap</a:t>
            </a:r>
          </a:p>
          <a:p>
            <a:endParaRPr lang="en-US" sz="1800" dirty="0" smtClean="0"/>
          </a:p>
          <a:p>
            <a:r>
              <a:rPr lang="en-US" sz="1800" dirty="0" smtClean="0"/>
              <a:t>25% have 3 or more overlapping</a:t>
            </a:r>
            <a:endParaRPr lang="en-US" sz="1800" dirty="0"/>
          </a:p>
        </p:txBody>
      </p:sp>
      <p:cxnSp>
        <p:nvCxnSpPr>
          <p:cNvPr id="8" name="Straight Arrow Connector 7"/>
          <p:cNvCxnSpPr/>
          <p:nvPr/>
        </p:nvCxnSpPr>
        <p:spPr bwMode="auto">
          <a:xfrm flipH="1">
            <a:off x="1831849" y="1600200"/>
            <a:ext cx="2299082" cy="3999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p:nvPr/>
        </p:nvCxnSpPr>
        <p:spPr bwMode="auto">
          <a:xfrm flipH="1" flipV="1">
            <a:off x="3657601" y="2000180"/>
            <a:ext cx="473330" cy="28582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TextBox 21"/>
          <p:cNvSpPr txBox="1"/>
          <p:nvPr/>
        </p:nvSpPr>
        <p:spPr>
          <a:xfrm>
            <a:off x="4265043" y="3048000"/>
            <a:ext cx="4215898" cy="1200329"/>
          </a:xfrm>
          <a:prstGeom prst="rect">
            <a:avLst/>
          </a:prstGeom>
          <a:noFill/>
        </p:spPr>
        <p:txBody>
          <a:bodyPr wrap="none" rtlCol="0">
            <a:spAutoFit/>
          </a:bodyPr>
          <a:lstStyle/>
          <a:p>
            <a:r>
              <a:rPr lang="en-US" sz="1800" dirty="0" smtClean="0"/>
              <a:t>10 CH only 25 out of 100 apartments</a:t>
            </a:r>
          </a:p>
          <a:p>
            <a:r>
              <a:rPr lang="en-US" sz="1800" dirty="0" smtClean="0"/>
              <a:t>have no overlap</a:t>
            </a:r>
          </a:p>
          <a:p>
            <a:endParaRPr lang="en-US" sz="1800" dirty="0" smtClean="0"/>
          </a:p>
          <a:p>
            <a:r>
              <a:rPr lang="en-US" sz="1800" dirty="0" smtClean="0"/>
              <a:t>26 out of 100 have 3 or more overlapping</a:t>
            </a:r>
            <a:endParaRPr lang="en-US" sz="1800" dirty="0"/>
          </a:p>
        </p:txBody>
      </p:sp>
      <p:cxnSp>
        <p:nvCxnSpPr>
          <p:cNvPr id="16" name="Straight Arrow Connector 15"/>
          <p:cNvCxnSpPr/>
          <p:nvPr/>
        </p:nvCxnSpPr>
        <p:spPr bwMode="auto">
          <a:xfrm flipH="1">
            <a:off x="1831849" y="3276600"/>
            <a:ext cx="2433194" cy="2524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 name="Straight Arrow Connector 17"/>
          <p:cNvCxnSpPr/>
          <p:nvPr/>
        </p:nvCxnSpPr>
        <p:spPr bwMode="auto">
          <a:xfrm flipH="1" flipV="1">
            <a:off x="3810000" y="3529012"/>
            <a:ext cx="455043" cy="509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7" name="TextBox 26"/>
          <p:cNvSpPr txBox="1"/>
          <p:nvPr/>
        </p:nvSpPr>
        <p:spPr>
          <a:xfrm>
            <a:off x="4154493" y="4928787"/>
            <a:ext cx="4989507" cy="923330"/>
          </a:xfrm>
          <a:prstGeom prst="rect">
            <a:avLst/>
          </a:prstGeom>
          <a:noFill/>
        </p:spPr>
        <p:txBody>
          <a:bodyPr wrap="none" rtlCol="0">
            <a:spAutoFit/>
          </a:bodyPr>
          <a:lstStyle/>
          <a:p>
            <a:r>
              <a:rPr lang="en-US" sz="1800" u="sng" dirty="0" smtClean="0"/>
              <a:t>For both double and single apartment complexes</a:t>
            </a:r>
          </a:p>
          <a:p>
            <a:r>
              <a:rPr lang="en-US" sz="1800" dirty="0" smtClean="0"/>
              <a:t>10 CH 89% apartments have no overlap</a:t>
            </a:r>
          </a:p>
          <a:p>
            <a:endParaRPr lang="en-US" sz="1800" dirty="0" smtClean="0"/>
          </a:p>
        </p:txBody>
      </p:sp>
      <p:cxnSp>
        <p:nvCxnSpPr>
          <p:cNvPr id="20" name="Straight Arrow Connector 19"/>
          <p:cNvCxnSpPr/>
          <p:nvPr/>
        </p:nvCxnSpPr>
        <p:spPr bwMode="auto">
          <a:xfrm flipH="1">
            <a:off x="1905000" y="5257800"/>
            <a:ext cx="2225931" cy="1326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78717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6249" y="685800"/>
            <a:ext cx="8239126" cy="609600"/>
          </a:xfrm>
        </p:spPr>
        <p:txBody>
          <a:bodyPr/>
          <a:lstStyle/>
          <a:p>
            <a:r>
              <a:rPr lang="en-US" dirty="0" smtClean="0"/>
              <a:t>Intelligent Channel Selection </a:t>
            </a:r>
            <a:r>
              <a:rPr lang="en-US" sz="2000" dirty="0" smtClean="0"/>
              <a:t>– Big Improvement</a:t>
            </a:r>
            <a:endParaRPr lang="en-US" sz="20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33585"/>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8775" y="1784032"/>
            <a:ext cx="3162300"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flipH="1">
            <a:off x="3962400" y="2066544"/>
            <a:ext cx="1143000" cy="338554"/>
          </a:xfrm>
          <a:prstGeom prst="rect">
            <a:avLst/>
          </a:prstGeom>
          <a:noFill/>
        </p:spPr>
        <p:txBody>
          <a:bodyPr wrap="square" rtlCol="0">
            <a:spAutoFit/>
          </a:bodyPr>
          <a:lstStyle/>
          <a:p>
            <a:r>
              <a:rPr lang="en-US" sz="1600" dirty="0" smtClean="0"/>
              <a:t>Compare</a:t>
            </a:r>
            <a:endParaRPr lang="en-US" sz="1600" dirty="0"/>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276600"/>
            <a:ext cx="3162300"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3276599"/>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flipH="1">
            <a:off x="3962400" y="3778834"/>
            <a:ext cx="1143000" cy="338554"/>
          </a:xfrm>
          <a:prstGeom prst="rect">
            <a:avLst/>
          </a:prstGeom>
          <a:noFill/>
        </p:spPr>
        <p:txBody>
          <a:bodyPr wrap="square" rtlCol="0">
            <a:spAutoFit/>
          </a:bodyPr>
          <a:lstStyle/>
          <a:p>
            <a:r>
              <a:rPr lang="en-US" sz="1600" dirty="0" smtClean="0"/>
              <a:t>Compare</a:t>
            </a:r>
            <a:endParaRPr lang="en-US" sz="1600" dirty="0"/>
          </a:p>
        </p:txBody>
      </p:sp>
      <p:pic>
        <p:nvPicPr>
          <p:cNvPr id="5127"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49" y="4876800"/>
            <a:ext cx="33051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4894263"/>
            <a:ext cx="33051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flipH="1">
            <a:off x="3965448" y="5396498"/>
            <a:ext cx="1143000" cy="338554"/>
          </a:xfrm>
          <a:prstGeom prst="rect">
            <a:avLst/>
          </a:prstGeom>
          <a:noFill/>
        </p:spPr>
        <p:txBody>
          <a:bodyPr wrap="square" rtlCol="0">
            <a:spAutoFit/>
          </a:bodyPr>
          <a:lstStyle/>
          <a:p>
            <a:r>
              <a:rPr lang="en-US" sz="1600" dirty="0" smtClean="0"/>
              <a:t>Compare</a:t>
            </a:r>
            <a:endParaRPr lang="en-US" sz="1600" dirty="0"/>
          </a:p>
        </p:txBody>
      </p:sp>
      <p:sp>
        <p:nvSpPr>
          <p:cNvPr id="10" name="Oval 9"/>
          <p:cNvSpPr/>
          <p:nvPr/>
        </p:nvSpPr>
        <p:spPr bwMode="auto">
          <a:xfrm>
            <a:off x="1371600" y="206654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Oval 19"/>
          <p:cNvSpPr/>
          <p:nvPr/>
        </p:nvSpPr>
        <p:spPr bwMode="auto">
          <a:xfrm>
            <a:off x="6266688" y="2128455"/>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3" name="Oval 22"/>
          <p:cNvSpPr/>
          <p:nvPr/>
        </p:nvSpPr>
        <p:spPr bwMode="auto">
          <a:xfrm>
            <a:off x="1371600" y="362643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4" name="Oval 23"/>
          <p:cNvSpPr/>
          <p:nvPr/>
        </p:nvSpPr>
        <p:spPr bwMode="auto">
          <a:xfrm>
            <a:off x="6266688" y="362643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Oval 18"/>
          <p:cNvSpPr/>
          <p:nvPr/>
        </p:nvSpPr>
        <p:spPr bwMode="auto">
          <a:xfrm>
            <a:off x="1371600" y="5932488"/>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1" name="Oval 20"/>
          <p:cNvSpPr/>
          <p:nvPr/>
        </p:nvSpPr>
        <p:spPr bwMode="auto">
          <a:xfrm>
            <a:off x="6351722" y="6019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537399" y="1346864"/>
            <a:ext cx="936475" cy="338554"/>
          </a:xfrm>
          <a:prstGeom prst="rect">
            <a:avLst/>
          </a:prstGeom>
          <a:noFill/>
        </p:spPr>
        <p:txBody>
          <a:bodyPr wrap="none" rtlCol="0">
            <a:spAutoFit/>
          </a:bodyPr>
          <a:lstStyle/>
          <a:p>
            <a:r>
              <a:rPr lang="en-US" sz="1600" dirty="0" smtClean="0"/>
              <a:t>Random</a:t>
            </a:r>
            <a:endParaRPr lang="en-US" sz="1600" dirty="0"/>
          </a:p>
        </p:txBody>
      </p:sp>
      <p:sp>
        <p:nvSpPr>
          <p:cNvPr id="25" name="TextBox 24"/>
          <p:cNvSpPr txBox="1"/>
          <p:nvPr/>
        </p:nvSpPr>
        <p:spPr>
          <a:xfrm>
            <a:off x="1231935" y="1333387"/>
            <a:ext cx="1765227" cy="338554"/>
          </a:xfrm>
          <a:prstGeom prst="rect">
            <a:avLst/>
          </a:prstGeom>
          <a:noFill/>
        </p:spPr>
        <p:txBody>
          <a:bodyPr wrap="none" rtlCol="0">
            <a:spAutoFit/>
          </a:bodyPr>
          <a:lstStyle/>
          <a:p>
            <a:r>
              <a:rPr lang="en-US" sz="1600" dirty="0" smtClean="0"/>
              <a:t>Channel Selection</a:t>
            </a:r>
            <a:endParaRPr lang="en-US" sz="1600" dirty="0"/>
          </a:p>
        </p:txBody>
      </p:sp>
    </p:spTree>
    <p:extLst>
      <p:ext uri="{BB962C8B-B14F-4D97-AF65-F5344CB8AC3E}">
        <p14:creationId xmlns:p14="http://schemas.microsoft.com/office/powerpoint/2010/main" val="66027495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78452</TotalTime>
  <Words>550</Words>
  <Application>Microsoft Office PowerPoint</Application>
  <PresentationFormat>On-screen Show (4:3)</PresentationFormat>
  <Paragraphs>144</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Default Design</vt:lpstr>
      <vt:lpstr>Document</vt:lpstr>
      <vt:lpstr>Dense Apartment Complex Capacity  Improvements with Channel selection and  Dynamic Sensitivity Control</vt:lpstr>
      <vt:lpstr>Background</vt:lpstr>
      <vt:lpstr>Dynamic Sensitivity Control - DSC</vt:lpstr>
      <vt:lpstr>Single Apartment complex </vt:lpstr>
      <vt:lpstr>Double Apartment Complex</vt:lpstr>
      <vt:lpstr>Channels</vt:lpstr>
      <vt:lpstr>AP Channel Selection Analysis Program </vt:lpstr>
      <vt:lpstr>Random Channel Selection</vt:lpstr>
      <vt:lpstr>Intelligent Channel Selection – Big Improvement</vt:lpstr>
      <vt:lpstr>Single Apartment Complex – 11n</vt:lpstr>
      <vt:lpstr>Double Apartment Complex – 11n</vt:lpstr>
      <vt:lpstr>Single Apartment Complex 11ac </vt:lpstr>
      <vt:lpstr>Single Apartment Complex Total Capacity</vt:lpstr>
      <vt:lpstr>Double Apartment Complex Total Capacity</vt:lpstr>
      <vt:lpstr>Dense Apartment Complex</vt:lpstr>
      <vt:lpstr>Discussion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1508</cp:revision>
  <cp:lastPrinted>1998-02-10T13:28:06Z</cp:lastPrinted>
  <dcterms:created xsi:type="dcterms:W3CDTF">1998-02-10T13:07:52Z</dcterms:created>
  <dcterms:modified xsi:type="dcterms:W3CDTF">2013-11-25T20:52:38Z</dcterms:modified>
</cp:coreProperties>
</file>