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0"/>
  </p:notesMasterIdLst>
  <p:handoutMasterIdLst>
    <p:handoutMasterId r:id="rId61"/>
  </p:handoutMasterIdLst>
  <p:sldIdLst>
    <p:sldId id="1105" r:id="rId2"/>
    <p:sldId id="1295" r:id="rId3"/>
    <p:sldId id="1617" r:id="rId4"/>
    <p:sldId id="1677" r:id="rId5"/>
    <p:sldId id="1679" r:id="rId6"/>
    <p:sldId id="1678" r:id="rId7"/>
    <p:sldId id="1700" r:id="rId8"/>
    <p:sldId id="1357" r:id="rId9"/>
    <p:sldId id="1629" r:id="rId10"/>
    <p:sldId id="1563" r:id="rId11"/>
    <p:sldId id="1651" r:id="rId12"/>
    <p:sldId id="1456" r:id="rId13"/>
    <p:sldId id="1642" r:id="rId14"/>
    <p:sldId id="1603" r:id="rId15"/>
    <p:sldId id="1609" r:id="rId16"/>
    <p:sldId id="1654" r:id="rId17"/>
    <p:sldId id="1598" r:id="rId18"/>
    <p:sldId id="1680" r:id="rId19"/>
    <p:sldId id="1670" r:id="rId20"/>
    <p:sldId id="1720" r:id="rId21"/>
    <p:sldId id="1715" r:id="rId22"/>
    <p:sldId id="1716" r:id="rId23"/>
    <p:sldId id="1701" r:id="rId24"/>
    <p:sldId id="1683" r:id="rId25"/>
    <p:sldId id="1512" r:id="rId26"/>
    <p:sldId id="1450" r:id="rId27"/>
    <p:sldId id="1386" r:id="rId28"/>
    <p:sldId id="1547" r:id="rId29"/>
    <p:sldId id="1652" r:id="rId30"/>
    <p:sldId id="1296" r:id="rId31"/>
    <p:sldId id="1719" r:id="rId32"/>
    <p:sldId id="1703" r:id="rId33"/>
    <p:sldId id="1705" r:id="rId34"/>
    <p:sldId id="1702" r:id="rId35"/>
    <p:sldId id="1721" r:id="rId36"/>
    <p:sldId id="1687" r:id="rId37"/>
    <p:sldId id="1706" r:id="rId38"/>
    <p:sldId id="1707" r:id="rId39"/>
    <p:sldId id="1708" r:id="rId40"/>
    <p:sldId id="1709" r:id="rId41"/>
    <p:sldId id="1710" r:id="rId42"/>
    <p:sldId id="1711" r:id="rId43"/>
    <p:sldId id="1712" r:id="rId44"/>
    <p:sldId id="1713" r:id="rId45"/>
    <p:sldId id="1549" r:id="rId46"/>
    <p:sldId id="1550" r:id="rId47"/>
    <p:sldId id="1551" r:id="rId48"/>
    <p:sldId id="1692" r:id="rId49"/>
    <p:sldId id="1714" r:id="rId50"/>
    <p:sldId id="1722" r:id="rId51"/>
    <p:sldId id="1297" r:id="rId52"/>
    <p:sldId id="1699" r:id="rId53"/>
    <p:sldId id="1596" r:id="rId54"/>
    <p:sldId id="1388" r:id="rId55"/>
    <p:sldId id="1693" r:id="rId56"/>
    <p:sldId id="1536" r:id="rId57"/>
    <p:sldId id="1697" r:id="rId58"/>
    <p:sldId id="1630" r:id="rId59"/>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6699"/>
    <a:srgbClr val="E1D5B7"/>
    <a:srgbClr val="D3C5C8"/>
    <a:srgbClr val="FF9966"/>
    <a:srgbClr val="FF3300"/>
    <a:srgbClr val="FF9933"/>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1908" y="1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606"/>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802.11-13/1486r1</a:t>
            </a:r>
            <a:endParaRPr lang="en-US"/>
          </a:p>
        </p:txBody>
      </p:sp>
      <p:sp>
        <p:nvSpPr>
          <p:cNvPr id="3075" name="Rectangle 3"/>
          <p:cNvSpPr>
            <a:spLocks noGrp="1" noChangeArrowheads="1"/>
          </p:cNvSpPr>
          <p:nvPr>
            <p:ph type="dt" sz="quarter" idx="1"/>
          </p:nvPr>
        </p:nvSpPr>
        <p:spPr bwMode="auto">
          <a:xfrm>
            <a:off x="709779" y="177877"/>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1977" eaLnBrk="0" hangingPunct="0">
              <a:defRPr sz="1400" smtClean="0"/>
            </a:lvl1pPr>
          </a:lstStyle>
          <a:p>
            <a:pPr>
              <a:defRPr/>
            </a:pPr>
            <a:r>
              <a:rPr lang="en-US" smtClean="0"/>
              <a:t>January 2014</a:t>
            </a:r>
            <a:endParaRPr lang="en-US"/>
          </a:p>
        </p:txBody>
      </p:sp>
      <p:sp>
        <p:nvSpPr>
          <p:cNvPr id="3076" name="Rectangle 4"/>
          <p:cNvSpPr>
            <a:spLocks noGrp="1" noChangeArrowheads="1"/>
          </p:cNvSpPr>
          <p:nvPr>
            <p:ph type="ftr" sz="quarter" idx="2"/>
          </p:nvPr>
        </p:nvSpPr>
        <p:spPr bwMode="auto">
          <a:xfrm>
            <a:off x="4832285" y="9072115"/>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39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5"/>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1977"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72711" name="Rectangle 7"/>
          <p:cNvSpPr>
            <a:spLocks noChangeArrowheads="1"/>
          </p:cNvSpPr>
          <p:nvPr/>
        </p:nvSpPr>
        <p:spPr bwMode="auto">
          <a:xfrm>
            <a:off x="708186" y="9072115"/>
            <a:ext cx="739515" cy="186180"/>
          </a:xfrm>
          <a:prstGeom prst="rect">
            <a:avLst/>
          </a:prstGeom>
          <a:noFill/>
          <a:ln>
            <a:noFill/>
          </a:ln>
          <a:effectLst/>
          <a:extLst/>
        </p:spPr>
        <p:txBody>
          <a:bodyPr wrap="none" lIns="0" tIns="0" rIns="0" bIns="0">
            <a:spAutoFit/>
          </a:bodyPr>
          <a:lstStyle/>
          <a:p>
            <a:pPr defTabSz="951977" eaLnBrk="0" hangingPunct="0">
              <a:defRPr/>
            </a:pPr>
            <a:r>
              <a:rPr lang="en-US" sz="1200" b="0"/>
              <a:t>Submission</a:t>
            </a:r>
          </a:p>
        </p:txBody>
      </p:sp>
      <p:sp>
        <p:nvSpPr>
          <p:cNvPr id="72712" name="Line 8"/>
          <p:cNvSpPr>
            <a:spLocks noChangeShapeType="1"/>
          </p:cNvSpPr>
          <p:nvPr/>
        </p:nvSpPr>
        <p:spPr bwMode="auto">
          <a:xfrm>
            <a:off x="708185" y="9060926"/>
            <a:ext cx="58297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802.11-13/1486r1</a:t>
            </a:r>
            <a:endParaRPr lang="en-US"/>
          </a:p>
        </p:txBody>
      </p:sp>
      <p:sp>
        <p:nvSpPr>
          <p:cNvPr id="2051" name="Rectangle 3"/>
          <p:cNvSpPr>
            <a:spLocks noGrp="1" noChangeArrowheads="1"/>
          </p:cNvSpPr>
          <p:nvPr>
            <p:ph type="dt" idx="1"/>
          </p:nvPr>
        </p:nvSpPr>
        <p:spPr bwMode="auto">
          <a:xfrm>
            <a:off x="668310" y="96359"/>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390" eaLnBrk="0" hangingPunct="0">
              <a:defRPr sz="1400" smtClean="0"/>
            </a:lvl1pPr>
          </a:lstStyle>
          <a:p>
            <a:pPr>
              <a:defRPr/>
            </a:pPr>
            <a:r>
              <a:rPr lang="en-US" smtClean="0"/>
              <a:t>January 2014</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50"/>
            <a:ext cx="5198116" cy="4217990"/>
          </a:xfrm>
          <a:prstGeom prst="rect">
            <a:avLst/>
          </a:prstGeom>
          <a:noFill/>
          <a:ln>
            <a:noFill/>
          </a:ln>
          <a:effectLst/>
          <a:extLst/>
        </p:spPr>
        <p:txBody>
          <a:bodyPr vert="horz" wrap="square" lIns="95508" tIns="46946" rIns="95508" bIns="469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5"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20" lvl="4" algn="r" defTabSz="95139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977"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5" y="9076908"/>
            <a:ext cx="739515" cy="186180"/>
          </a:xfrm>
          <a:prstGeom prst="rect">
            <a:avLst/>
          </a:prstGeom>
          <a:noFill/>
          <a:ln>
            <a:noFill/>
          </a:ln>
          <a:effectLst/>
          <a:extLst/>
        </p:spPr>
        <p:txBody>
          <a:bodyPr wrap="none" lIns="0" tIns="0" rIns="0" bIns="0">
            <a:spAutoFit/>
          </a:bodyPr>
          <a:lstStyle/>
          <a:p>
            <a:pPr defTabSz="932940" eaLnBrk="0" hangingPunct="0">
              <a:defRPr/>
            </a:pPr>
            <a:r>
              <a:rPr lang="en-US" sz="1200" b="0"/>
              <a:t>Submission</a:t>
            </a:r>
          </a:p>
        </p:txBody>
      </p:sp>
      <p:sp>
        <p:nvSpPr>
          <p:cNvPr id="50185" name="Line 9"/>
          <p:cNvSpPr>
            <a:spLocks noChangeShapeType="1"/>
          </p:cNvSpPr>
          <p:nvPr/>
        </p:nvSpPr>
        <p:spPr bwMode="auto">
          <a:xfrm>
            <a:off x="740084" y="9073713"/>
            <a:ext cx="56064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50186" name="Line 10"/>
          <p:cNvSpPr>
            <a:spLocks noChangeShapeType="1"/>
          </p:cNvSpPr>
          <p:nvPr/>
        </p:nvSpPr>
        <p:spPr bwMode="auto">
          <a:xfrm>
            <a:off x="661931" y="298887"/>
            <a:ext cx="576274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1741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802.11-13/1486r1</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64517"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45</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802.11-13/1486r1</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46</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smtClean="0"/>
              <a:t>doc.: IEEE 802.11-13/1486r1</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48</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706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54</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72709"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8"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55</a:t>
            </a:fld>
            <a:endParaRPr 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8397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56</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802.11-13/1486r1</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9" y="9076909"/>
            <a:ext cx="506766" cy="186180"/>
          </a:xfrm>
        </p:spPr>
        <p:txBody>
          <a:bodyPr/>
          <a:lstStyle/>
          <a:p>
            <a:pPr>
              <a:defRPr/>
            </a:pPr>
            <a:r>
              <a:rPr lang="en-US" smtClean="0"/>
              <a:t>Page </a:t>
            </a:r>
            <a:fld id="{ABB55A41-2363-4FF7-B4E6-5952201265BE}" type="slidenum">
              <a:rPr lang="en-US" smtClean="0"/>
              <a:pPr>
                <a:defRPr/>
              </a:pPr>
              <a:t>58</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194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802.11-13/1486r1</a:t>
            </a:r>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80" y="9076909"/>
            <a:ext cx="506766" cy="186180"/>
          </a:xfrm>
          <a:noFill/>
          <a:ln>
            <a:miter lim="800000"/>
            <a:headEnd/>
            <a:tailEnd/>
          </a:ln>
        </p:spPr>
        <p:txBody>
          <a:bodyPr/>
          <a:lstStyle/>
          <a:p>
            <a:pPr defTabSz="951401"/>
            <a:r>
              <a:rPr lang="en-US" smtClean="0"/>
              <a:t>Page </a:t>
            </a:r>
            <a:fld id="{C203DFCC-51D3-4708-9D5D-0538E7E52D07}" type="slidenum">
              <a:rPr lang="en-US" smtClean="0"/>
              <a:pPr defTabSz="951401"/>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802.11-13/1486r1</a:t>
            </a:r>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401"/>
            <a:r>
              <a:rPr lang="en-US" smtClean="0"/>
              <a:t>Page </a:t>
            </a:r>
            <a:fld id="{C203DFCC-51D3-4708-9D5D-0538E7E52D07}" type="slidenum">
              <a:rPr lang="en-US" smtClean="0"/>
              <a:pPr defTabSz="951401"/>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802.11-13/1486r1</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12</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802.11-13/1486r1</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26627" name="Rectangle 3"/>
          <p:cNvSpPr>
            <a:spLocks noGrp="1" noChangeArrowheads="1"/>
          </p:cNvSpPr>
          <p:nvPr>
            <p:ph type="dt" sz="quarter" idx="1"/>
          </p:nvPr>
        </p:nvSpPr>
        <p:spPr>
          <a:xfrm>
            <a:off x="668313" y="94761"/>
            <a:ext cx="1051373" cy="2169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16" indent="-349216"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467239" defTabSz="955495">
              <a:defRPr sz="2400" b="1">
                <a:solidFill>
                  <a:schemeClr val="tx1"/>
                </a:solidFill>
                <a:latin typeface="Times New Roman" pitchFamily="18" charset="0"/>
              </a:defRPr>
            </a:lvl5pPr>
            <a:lvl6pPr marL="932862" defTabSz="955495" eaLnBrk="0" fontAlgn="base" hangingPunct="0">
              <a:spcBef>
                <a:spcPct val="0"/>
              </a:spcBef>
              <a:spcAft>
                <a:spcPct val="0"/>
              </a:spcAft>
              <a:defRPr sz="2400" b="1">
                <a:solidFill>
                  <a:schemeClr val="tx1"/>
                </a:solidFill>
                <a:latin typeface="Times New Roman" pitchFamily="18" charset="0"/>
              </a:defRPr>
            </a:lvl6pPr>
            <a:lvl7pPr marL="1398483" defTabSz="955495" eaLnBrk="0" fontAlgn="base" hangingPunct="0">
              <a:spcBef>
                <a:spcPct val="0"/>
              </a:spcBef>
              <a:spcAft>
                <a:spcPct val="0"/>
              </a:spcAft>
              <a:defRPr sz="2400" b="1">
                <a:solidFill>
                  <a:schemeClr val="tx1"/>
                </a:solidFill>
                <a:latin typeface="Times New Roman" pitchFamily="18" charset="0"/>
              </a:defRPr>
            </a:lvl7pPr>
            <a:lvl8pPr marL="1864105" defTabSz="955495" eaLnBrk="0" fontAlgn="base" hangingPunct="0">
              <a:spcBef>
                <a:spcPct val="0"/>
              </a:spcBef>
              <a:spcAft>
                <a:spcPct val="0"/>
              </a:spcAft>
              <a:defRPr sz="2400" b="1">
                <a:solidFill>
                  <a:schemeClr val="tx1"/>
                </a:solidFill>
                <a:latin typeface="Times New Roman" pitchFamily="18" charset="0"/>
              </a:defRPr>
            </a:lvl8pPr>
            <a:lvl9pPr marL="2329726" defTabSz="955495"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3"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16</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802.11-13/1486r1</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25</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802.11-13/1486r1</a:t>
            </a:r>
            <a:endParaRPr lang="en-US" sz="1400"/>
          </a:p>
        </p:txBody>
      </p:sp>
      <p:sp>
        <p:nvSpPr>
          <p:cNvPr id="52227"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30</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1" y="311964"/>
            <a:ext cx="328301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802.11-13/1486r1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www.3gpp.org/ftp/tsg_ran/TSG_RAN/TSGR_62/Doc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2/dcn/13/22-13-0138-02-0000-802-22-revision-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January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January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January  2014 </a:t>
            </a:r>
          </a:p>
          <a:p>
            <a:pPr eaLnBrk="0" hangingPunct="0"/>
            <a:r>
              <a:rPr lang="en-US" sz="1600" dirty="0" smtClean="0"/>
              <a:t>being held in Los Angeles, California, US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918563820"/>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Olympic 2, Preview 1, Governors 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3   Room 510</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2    Room 505</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Mezzanine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Senators 1</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1  Room 503</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Suite 4   Room 512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Directors 1+2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Directors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36978518"/>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Westside</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18-13-0121 r2</a:t>
            </a:r>
          </a:p>
          <a:p>
            <a:pPr marL="0" indent="0">
              <a:spcBef>
                <a:spcPts val="0"/>
              </a:spcBef>
              <a:buNone/>
            </a:pPr>
            <a:r>
              <a:rPr lang="en-US" sz="2600" dirty="0" smtClean="0"/>
              <a:t>        Opening </a:t>
            </a:r>
            <a:r>
              <a:rPr lang="en-US" sz="2600" dirty="0"/>
              <a:t>Report </a:t>
            </a:r>
            <a:r>
              <a:rPr lang="en-US" sz="2600" dirty="0" smtClean="0"/>
              <a:t>		18-        </a:t>
            </a:r>
            <a:endParaRPr lang="en-US" sz="2600" dirty="0"/>
          </a:p>
          <a:p>
            <a:pPr marL="0" indent="0">
              <a:spcBef>
                <a:spcPts val="600"/>
              </a:spcBef>
              <a:buFontTx/>
              <a:buNone/>
            </a:pPr>
            <a:r>
              <a:rPr lang="en-US" sz="2600" dirty="0" smtClean="0"/>
              <a:t>19:   Agenda  			19-14-0005 r0 	</a:t>
            </a:r>
          </a:p>
          <a:p>
            <a:pPr marL="0" indent="0">
              <a:spcBef>
                <a:spcPts val="0"/>
              </a:spcBef>
              <a:buNone/>
            </a:pPr>
            <a:r>
              <a:rPr lang="en-US" sz="2600" dirty="0"/>
              <a:t> </a:t>
            </a:r>
            <a:r>
              <a:rPr lang="en-US" sz="2600" dirty="0" smtClean="0"/>
              <a:t>       Opening Report   		19-	</a:t>
            </a:r>
          </a:p>
          <a:p>
            <a:pPr marL="0" indent="0">
              <a:buNone/>
            </a:pPr>
            <a:r>
              <a:rPr lang="en-US" sz="2600" dirty="0" smtClean="0"/>
              <a:t>21:  Agenda 				21-13-0231 r0</a:t>
            </a:r>
          </a:p>
          <a:p>
            <a:pPr marL="0" indent="0">
              <a:spcBef>
                <a:spcPts val="0"/>
              </a:spcBef>
              <a:buNone/>
            </a:pPr>
            <a:r>
              <a:rPr lang="en-US" sz="2600" dirty="0" smtClean="0"/>
              <a:t>       Opening </a:t>
            </a:r>
            <a:r>
              <a:rPr lang="en-US" sz="2600" dirty="0"/>
              <a:t>Report   	</a:t>
            </a:r>
            <a:r>
              <a:rPr lang="en-US" sz="2600" dirty="0" smtClean="0"/>
              <a:t>	21-</a:t>
            </a:r>
          </a:p>
          <a:p>
            <a:pPr marL="0" indent="0">
              <a:buNone/>
            </a:pPr>
            <a:r>
              <a:rPr lang="en-US" sz="2600" dirty="0" smtClean="0"/>
              <a:t>22: </a:t>
            </a:r>
            <a:r>
              <a:rPr lang="en-US" sz="2600" dirty="0"/>
              <a:t>Agenda 			</a:t>
            </a:r>
            <a:r>
              <a:rPr lang="en-US" sz="2600" dirty="0" smtClean="0"/>
              <a:t>	22-14-0011 r0</a:t>
            </a:r>
          </a:p>
          <a:p>
            <a:pPr marL="0" indent="0">
              <a:spcBef>
                <a:spcPts val="0"/>
              </a:spcBef>
              <a:buNone/>
            </a:pPr>
            <a:r>
              <a:rPr lang="en-US" sz="2600" dirty="0" smtClean="0"/>
              <a:t>       Opening Report   		22-	</a:t>
            </a:r>
          </a:p>
          <a:p>
            <a:pPr marL="0" indent="0">
              <a:buNone/>
            </a:pPr>
            <a:r>
              <a:rPr lang="en-US" sz="2600" dirty="0" smtClean="0"/>
              <a:t>24: </a:t>
            </a:r>
            <a:r>
              <a:rPr lang="en-US" sz="2600" dirty="0"/>
              <a:t>Agenda 				</a:t>
            </a:r>
            <a:r>
              <a:rPr lang="en-US" sz="2600" dirty="0" smtClean="0"/>
              <a:t>24-13-0048 r0</a:t>
            </a:r>
          </a:p>
          <a:p>
            <a:pPr marL="0" indent="0">
              <a:spcBef>
                <a:spcPts val="0"/>
              </a:spcBef>
              <a:buNone/>
            </a:pPr>
            <a:r>
              <a:rPr lang="en-US" sz="2600" dirty="0"/>
              <a:t> </a:t>
            </a:r>
            <a:r>
              <a:rPr lang="en-US" sz="2600" dirty="0" smtClean="0"/>
              <a:t>      Opening </a:t>
            </a:r>
            <a:r>
              <a:rPr lang="en-US" sz="2600" dirty="0"/>
              <a:t>Report   		</a:t>
            </a:r>
            <a:r>
              <a:rPr lang="en-US" sz="2600" dirty="0" smtClean="0"/>
              <a:t>24-</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omniran-14</a:t>
            </a:r>
            <a:endParaRPr lang="en-US" sz="2600" dirty="0"/>
          </a:p>
          <a:p>
            <a:pPr marL="0" indent="0">
              <a:spcBef>
                <a:spcPts val="0"/>
              </a:spcBef>
              <a:buNone/>
            </a:pPr>
            <a:r>
              <a:rPr lang="en-US" sz="2600" dirty="0"/>
              <a:t>       Opening Report   		omniran-14-0001 r0</a:t>
            </a:r>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12</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7580548"/>
              </p:ext>
            </p:extLst>
          </p:nvPr>
        </p:nvGraphicFramePr>
        <p:xfrm>
          <a:off x="317500" y="1663698"/>
          <a:ext cx="8648700" cy="4356103"/>
        </p:xfrm>
        <a:graphic>
          <a:graphicData uri="http://schemas.openxmlformats.org/drawingml/2006/table">
            <a:tbl>
              <a:tblPr/>
              <a:tblGrid>
                <a:gridCol w="8648700"/>
              </a:tblGrid>
              <a:tr h="852147">
                <a:tc>
                  <a:txBody>
                    <a:bodyPr/>
                    <a:lstStyle/>
                    <a:p>
                      <a:pPr algn="l" fontAlgn="ctr"/>
                      <a:r>
                        <a:rPr lang="en-US" sz="1400" b="1" i="0" u="none" strike="noStrike" dirty="0">
                          <a:solidFill>
                            <a:srgbClr val="000000"/>
                          </a:solidFill>
                          <a:effectLst/>
                          <a:latin typeface="Arial"/>
                        </a:rPr>
                        <a:t>PRELIMINARY DRAFT REVISION OF RECOMMENDATION M.2003 - Multiple Gigabit Wireless Systems in frequencies around 60 GHz (18-13/123r0)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a:solidFill>
                            <a:srgbClr val="000000"/>
                          </a:solidFill>
                          <a:effectLst/>
                          <a:latin typeface="Arial"/>
                        </a:rPr>
                        <a:t>PRELININARY DRAFT REVISION OF REPORT ITU-R M.2227 - Multiple gigabit wireless systems in frequencies around 60 GHz (18-13/124r0)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dirty="0">
                          <a:solidFill>
                            <a:srgbClr val="000000"/>
                          </a:solidFill>
                          <a:effectLst/>
                          <a:latin typeface="Arial"/>
                        </a:rPr>
                        <a:t>FREQUENCY ARRANGEMENTS FOR PUBLIC PROTECTION AND DISASTER REFLIEF RADIOCOMMUNICATION SYSTEMS IN UHF BAND IN ACCORDANCE WITH RESOLUTION 646 (Rev. WRC-12) (18-13/125r0)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a:solidFill>
                            <a:srgbClr val="000000"/>
                          </a:solidFill>
                          <a:effectLst/>
                          <a:latin typeface="Arial"/>
                        </a:rPr>
                        <a:t>RADIO INTERFACE STANDARDS FOR USE BY PUBLIC PROTECTION AND DISASTER RELIEF OPERATIONS IN SOME PARTS OF THE UHF BAND IN ACCORDANCE WITH RESOLUTION 646 (Rev. WRC-12) (18-13-126r0)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dirty="0">
                          <a:solidFill>
                            <a:srgbClr val="000000"/>
                          </a:solidFill>
                          <a:effectLst/>
                          <a:latin typeface="Arial"/>
                        </a:rPr>
                        <a:t>FCC-13-157A1_Expanding_Access_Mobile_Wireless_Services_On_Board_Aircraft (18-13/128r0)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March 16-24, 2014 Beijing, China</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a:t>Early: Before Feb </a:t>
            </a:r>
            <a:r>
              <a:rPr lang="en-GB" sz="3200" dirty="0" smtClean="0"/>
              <a:t>14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Feb 7 </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Los Angeles  Meeting Registration  (~412)</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15</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802.11      247</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p>
        </p:txBody>
      </p:sp>
      <p:sp>
        <p:nvSpPr>
          <p:cNvPr id="9221" name="Rectangle 2"/>
          <p:cNvSpPr>
            <a:spLocks noGrp="1" noChangeArrowheads="1"/>
          </p:cNvSpPr>
          <p:nvPr>
            <p:ph type="title"/>
          </p:nvPr>
        </p:nvSpPr>
        <p:spPr/>
        <p:txBody>
          <a:bodyPr/>
          <a:lstStyle/>
          <a:p>
            <a:r>
              <a:rPr lang="en-GB" dirty="0" smtClean="0"/>
              <a:t>Current Membership Status - January</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7752328"/>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27</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2152650"/>
            <a:ext cx="8836890" cy="4273550"/>
          </a:xfrm>
        </p:spPr>
        <p:txBody>
          <a:bodyPr/>
          <a:lstStyle/>
          <a:p>
            <a:r>
              <a:rPr lang="en-US" sz="3200" dirty="0" smtClean="0"/>
              <a:t>None</a:t>
            </a:r>
            <a:endParaRPr lang="en-US" sz="3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5:45pm</a:t>
            </a:r>
            <a:r>
              <a:rPr lang="en-GB" sz="3200" dirty="0" smtClean="0"/>
              <a:t> </a:t>
            </a:r>
            <a:br>
              <a:rPr lang="en-GB" sz="3200" dirty="0" smtClean="0"/>
            </a:br>
            <a:r>
              <a:rPr lang="en-GB" dirty="0" smtClean="0"/>
              <a:t>5 busses rotating between Hyatt &amp; Alley</a:t>
            </a:r>
            <a:r>
              <a:rPr lang="en-GB" sz="3200" dirty="0" smtClean="0"/>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band</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571500" y="1295401"/>
            <a:ext cx="8077200" cy="4800600"/>
          </a:xfrm>
        </p:spPr>
        <p:txBody>
          <a:bodyPr/>
          <a:lstStyle/>
          <a:p>
            <a:pPr marL="0" indent="0">
              <a:spcBef>
                <a:spcPts val="0"/>
              </a:spcBef>
              <a:buNone/>
            </a:pPr>
            <a:r>
              <a:rPr lang="en-US" sz="1400" dirty="0"/>
              <a:t>SHUTTLE BUS STARTS @ 5:45 PM</a:t>
            </a:r>
          </a:p>
          <a:p>
            <a:pPr marL="0" indent="0">
              <a:spcBef>
                <a:spcPts val="0"/>
              </a:spcBef>
              <a:buNone/>
            </a:pPr>
            <a:r>
              <a:rPr lang="en-US" sz="1400" b="0" dirty="0"/>
              <a:t>• Busses will be boarded In Front of Hyatt on the Avenue of</a:t>
            </a:r>
          </a:p>
          <a:p>
            <a:pPr marL="0" indent="0">
              <a:spcBef>
                <a:spcPts val="0"/>
              </a:spcBef>
              <a:buNone/>
            </a:pPr>
            <a:r>
              <a:rPr lang="en-US" sz="1400" b="0" dirty="0"/>
              <a:t>the Stars</a:t>
            </a:r>
          </a:p>
          <a:p>
            <a:pPr marL="0" indent="0">
              <a:spcBef>
                <a:spcPts val="0"/>
              </a:spcBef>
              <a:buNone/>
            </a:pPr>
            <a:r>
              <a:rPr lang="en-US" sz="1400" b="0" dirty="0"/>
              <a:t>• Busses will depart as filled until 6:45 PM</a:t>
            </a:r>
          </a:p>
          <a:p>
            <a:pPr marL="0" indent="0">
              <a:spcBef>
                <a:spcPts val="0"/>
              </a:spcBef>
              <a:buNone/>
            </a:pPr>
            <a:r>
              <a:rPr lang="en-US" sz="1400" b="0" dirty="0"/>
              <a:t>• Busses will drop off attendees near the Staples Center</a:t>
            </a:r>
          </a:p>
          <a:p>
            <a:pPr marL="0" indent="0">
              <a:spcBef>
                <a:spcPts val="0"/>
              </a:spcBef>
              <a:buNone/>
            </a:pPr>
            <a:r>
              <a:rPr lang="en-US" sz="1400" b="0" dirty="0"/>
              <a:t>approximately 1 block from the bowling alley - a short walk</a:t>
            </a:r>
          </a:p>
          <a:p>
            <a:pPr marL="0" indent="0">
              <a:spcBef>
                <a:spcPts val="0"/>
              </a:spcBef>
              <a:buNone/>
            </a:pPr>
            <a:r>
              <a:rPr lang="en-US" sz="1400" b="0" dirty="0"/>
              <a:t>to Lucky Strike is required.</a:t>
            </a:r>
          </a:p>
          <a:p>
            <a:pPr marL="0" indent="0">
              <a:spcBef>
                <a:spcPts val="0"/>
              </a:spcBef>
              <a:buNone/>
            </a:pPr>
            <a:r>
              <a:rPr lang="en-US" sz="1400" dirty="0"/>
              <a:t>RETURN SHUTTLE STARTS @ 7:45 PM</a:t>
            </a:r>
          </a:p>
          <a:p>
            <a:pPr marL="0" indent="0">
              <a:spcBef>
                <a:spcPts val="0"/>
              </a:spcBef>
              <a:buNone/>
            </a:pPr>
            <a:r>
              <a:rPr lang="en-US" sz="1400" b="0" dirty="0"/>
              <a:t>• Board at LA Live Drop Off Location</a:t>
            </a:r>
          </a:p>
          <a:p>
            <a:pPr marL="0" indent="0">
              <a:spcBef>
                <a:spcPts val="0"/>
              </a:spcBef>
              <a:buNone/>
            </a:pPr>
            <a:r>
              <a:rPr lang="en-US" sz="1400" b="0" dirty="0"/>
              <a:t>• Last Drop Off at Hotel @ 9:45 PM</a:t>
            </a:r>
          </a:p>
          <a:p>
            <a:pPr marL="0" indent="0">
              <a:spcBef>
                <a:spcPts val="0"/>
              </a:spcBef>
              <a:buNone/>
            </a:pPr>
            <a:r>
              <a:rPr lang="en-US" sz="1400" dirty="0"/>
              <a:t>NAME BADGE &amp; WRISTBAND</a:t>
            </a:r>
          </a:p>
          <a:p>
            <a:pPr marL="0" indent="0">
              <a:spcBef>
                <a:spcPts val="0"/>
              </a:spcBef>
              <a:buNone/>
            </a:pPr>
            <a:r>
              <a:rPr lang="en-US" sz="1400" b="0" dirty="0"/>
              <a:t>• Name Badges &amp; Wristbands Required for Entry</a:t>
            </a:r>
          </a:p>
          <a:p>
            <a:pPr marL="0" indent="0">
              <a:spcBef>
                <a:spcPts val="0"/>
              </a:spcBef>
              <a:buNone/>
            </a:pPr>
            <a:r>
              <a:rPr lang="en-US" sz="1400" b="0" dirty="0"/>
              <a:t>• Wristbands provided at Shuttle Bus</a:t>
            </a:r>
          </a:p>
          <a:p>
            <a:pPr marL="0" indent="0">
              <a:spcBef>
                <a:spcPts val="0"/>
              </a:spcBef>
              <a:buNone/>
            </a:pPr>
            <a:r>
              <a:rPr lang="en-US" sz="1400" b="0" dirty="0"/>
              <a:t>• Guest Badges at Registration Desk until 3:00 PM</a:t>
            </a:r>
          </a:p>
          <a:p>
            <a:pPr marL="0" indent="0">
              <a:spcBef>
                <a:spcPts val="0"/>
              </a:spcBef>
              <a:buNone/>
            </a:pPr>
            <a:r>
              <a:rPr lang="en-US" sz="1400" b="0" dirty="0"/>
              <a:t>Wednesday</a:t>
            </a:r>
          </a:p>
          <a:p>
            <a:pPr marL="0" indent="0">
              <a:spcBef>
                <a:spcPts val="0"/>
              </a:spcBef>
              <a:buNone/>
            </a:pPr>
            <a:r>
              <a:rPr lang="en-US" sz="1400" dirty="0"/>
              <a:t>BOWLING SHOES</a:t>
            </a:r>
          </a:p>
          <a:p>
            <a:pPr marL="0" indent="0">
              <a:spcBef>
                <a:spcPts val="0"/>
              </a:spcBef>
              <a:buNone/>
            </a:pPr>
            <a:r>
              <a:rPr lang="en-US" sz="1400" b="0" dirty="0"/>
              <a:t>• Complimentary Shoe rental is included.</a:t>
            </a:r>
          </a:p>
          <a:p>
            <a:pPr marL="0" indent="0">
              <a:spcBef>
                <a:spcPts val="0"/>
              </a:spcBef>
              <a:buNone/>
            </a:pPr>
            <a:r>
              <a:rPr lang="en-US" sz="1400" dirty="0"/>
              <a:t>INFORMATION WEBSITES</a:t>
            </a:r>
          </a:p>
          <a:p>
            <a:pPr marL="0" indent="0">
              <a:spcBef>
                <a:spcPts val="0"/>
              </a:spcBef>
              <a:buNone/>
            </a:pPr>
            <a:r>
              <a:rPr lang="en-US" sz="1400" b="0" dirty="0"/>
              <a:t>• LA LIVE – http://www.lalive.com</a:t>
            </a:r>
          </a:p>
          <a:p>
            <a:pPr marL="0" indent="0">
              <a:spcBef>
                <a:spcPts val="0"/>
              </a:spcBef>
              <a:buNone/>
            </a:pPr>
            <a:r>
              <a:rPr lang="en-US" sz="1400" b="0" dirty="0"/>
              <a:t>• LUCKYSTRIKE BOWLING -</a:t>
            </a:r>
          </a:p>
          <a:p>
            <a:pPr marL="0" indent="0">
              <a:spcBef>
                <a:spcPts val="0"/>
              </a:spcBef>
              <a:buNone/>
            </a:pPr>
            <a:r>
              <a:rPr lang="en-US" sz="1400" b="0" dirty="0"/>
              <a:t>http://www.bowlluckystrike.com/locations/california/losangeles</a:t>
            </a:r>
            <a:endParaRPr lang="en-US" sz="1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t>
            </a:r>
            <a:r>
              <a:rPr lang="en-US" sz="2000" dirty="0">
                <a:solidFill>
                  <a:schemeClr val="tx2"/>
                </a:solidFill>
              </a:rPr>
              <a:t>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10622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257175" y="1247775"/>
            <a:ext cx="8610600" cy="4552950"/>
          </a:xfrm>
        </p:spPr>
        <p:txBody>
          <a:bodyPr/>
          <a:lstStyle/>
          <a:p>
            <a:r>
              <a:rPr lang="en-US" sz="2800" dirty="0" smtClean="0"/>
              <a:t>AH  Chair</a:t>
            </a:r>
          </a:p>
          <a:p>
            <a:r>
              <a:rPr lang="en-US" sz="2800" dirty="0" smtClean="0"/>
              <a:t>Dave Halasz has left</a:t>
            </a:r>
          </a:p>
          <a:p>
            <a:pPr lvl="1"/>
            <a:r>
              <a:rPr lang="en-US" sz="2800" dirty="0" smtClean="0"/>
              <a:t>Thanks for getting the project this far!</a:t>
            </a:r>
          </a:p>
          <a:p>
            <a:r>
              <a:rPr lang="en-US" sz="2800" dirty="0" err="1" smtClean="0"/>
              <a:t>Yongho</a:t>
            </a:r>
            <a:r>
              <a:rPr lang="en-US" sz="2800" dirty="0" smtClean="0"/>
              <a:t> </a:t>
            </a:r>
            <a:r>
              <a:rPr lang="en-US" sz="2800" dirty="0" err="1" smtClean="0"/>
              <a:t>Seok</a:t>
            </a:r>
            <a:r>
              <a:rPr lang="en-US" sz="2800" dirty="0" smtClean="0"/>
              <a:t> is chairing this meeting</a:t>
            </a:r>
          </a:p>
          <a:p>
            <a:r>
              <a:rPr lang="en-US" sz="2800" dirty="0" smtClean="0"/>
              <a:t>Nominated for Chair position</a:t>
            </a:r>
          </a:p>
          <a:p>
            <a:r>
              <a:rPr lang="en-US" sz="2800" dirty="0" smtClean="0"/>
              <a:t>Any other nominees?</a:t>
            </a:r>
          </a:p>
          <a:p>
            <a:r>
              <a:rPr lang="en-US" sz="2800" dirty="0" smtClean="0"/>
              <a:t>Officer changes and election options will be discussed in AH pm1</a:t>
            </a:r>
            <a:endParaRPr lang="en-US" sz="2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198138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dirty="0" smtClean="0"/>
              <a:t>Regulatory Chair</a:t>
            </a:r>
          </a:p>
          <a:p>
            <a:r>
              <a:rPr lang="en-US" sz="2800" dirty="0" smtClean="0"/>
              <a:t>Richard Kennedy has left</a:t>
            </a:r>
          </a:p>
          <a:p>
            <a:pPr lvl="1"/>
            <a:r>
              <a:rPr lang="en-US" sz="2800" dirty="0" smtClean="0"/>
              <a:t>Thanks for leading this effort and AF</a:t>
            </a:r>
          </a:p>
          <a:p>
            <a:r>
              <a:rPr lang="en-US" sz="2800" dirty="0" smtClean="0"/>
              <a:t>Jim Lansford is chairing this meeting</a:t>
            </a:r>
          </a:p>
          <a:p>
            <a:r>
              <a:rPr lang="en-US" sz="2800" dirty="0" smtClean="0"/>
              <a:t>No nominees at the moment for Chair position</a:t>
            </a:r>
          </a:p>
          <a:p>
            <a:r>
              <a:rPr lang="en-US" sz="2800" dirty="0" smtClean="0"/>
              <a:t>Any nominees?</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22</a:t>
            </a:fld>
            <a:endParaRPr lang="en-US" dirty="0"/>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24</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err="1" smtClean="0"/>
              <a:t>Webex</a:t>
            </a:r>
            <a:r>
              <a:rPr lang="en-US" sz="3200" dirty="0" smtClean="0"/>
              <a:t> experiment     Adrian Stephens</a:t>
            </a:r>
          </a:p>
          <a:p>
            <a:pPr marL="514350" indent="-514350">
              <a:buFont typeface="+mj-lt"/>
              <a:buAutoNum type="arabicPeriod"/>
            </a:pPr>
            <a:r>
              <a:rPr lang="en-US" sz="3200" dirty="0" smtClean="0"/>
              <a:t>Rules change to accommodate submissions from past members – Adrian</a:t>
            </a:r>
          </a:p>
          <a:p>
            <a:pPr marL="514350" indent="-514350">
              <a:buFont typeface="+mj-lt"/>
              <a:buAutoNum type="arabicPeriod"/>
            </a:pPr>
            <a:r>
              <a:rPr lang="en-US" sz="3200" dirty="0" smtClean="0"/>
              <a:t>LTE in unlicensed band – </a:t>
            </a:r>
          </a:p>
          <a:p>
            <a:pPr marL="514350" indent="-514350">
              <a:buFont typeface="+mj-lt"/>
              <a:buAutoNum type="arabicPeriod"/>
            </a:pPr>
            <a:r>
              <a:rPr lang="en-US" sz="3200" dirty="0" smtClean="0"/>
              <a:t>May ad hoc in Kauai – Donald Eastlake</a:t>
            </a:r>
          </a:p>
          <a:p>
            <a:pPr marL="514350" indent="-514350">
              <a:buFont typeface="+mj-lt"/>
              <a:buAutoNum type="arabicPeriod"/>
            </a:pPr>
            <a:r>
              <a:rPr lang="en-GB" sz="3200" dirty="0"/>
              <a:t>802.11ac drafts and </a:t>
            </a:r>
            <a:r>
              <a:rPr lang="en-GB" sz="3200" dirty="0" smtClean="0"/>
              <a:t>accessibility - Adrian</a:t>
            </a:r>
            <a:endParaRPr lang="en-US" sz="3200" dirty="0" smtClean="0"/>
          </a:p>
          <a:p>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25</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26</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4765803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approved in November</a:t>
                      </a: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12,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30</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a:t>
            </a:r>
            <a:r>
              <a:rPr lang="en-US" dirty="0" smtClean="0"/>
              <a:t>Plenary Topics</a:t>
            </a:r>
          </a:p>
        </p:txBody>
      </p:sp>
      <p:sp>
        <p:nvSpPr>
          <p:cNvPr id="47106" name="Content Placeholder 2"/>
          <p:cNvSpPr>
            <a:spLocks noGrp="1"/>
          </p:cNvSpPr>
          <p:nvPr>
            <p:ph idx="1"/>
          </p:nvPr>
        </p:nvSpPr>
        <p:spPr>
          <a:xfrm>
            <a:off x="190500" y="1390650"/>
            <a:ext cx="8808027" cy="4676775"/>
          </a:xfrm>
        </p:spPr>
        <p:txBody>
          <a:bodyPr/>
          <a:lstStyle/>
          <a:p>
            <a:pPr marL="514350" indent="-514350">
              <a:buFont typeface="+mj-lt"/>
              <a:buAutoNum type="arabicPeriod"/>
            </a:pPr>
            <a:r>
              <a:rPr lang="en-US" sz="2800" dirty="0" err="1" smtClean="0"/>
              <a:t>Webex</a:t>
            </a:r>
            <a:r>
              <a:rPr lang="en-US" sz="2800" dirty="0" smtClean="0"/>
              <a:t> experiment     Adrian Stephens</a:t>
            </a:r>
          </a:p>
          <a:p>
            <a:pPr marL="514350" indent="-514350">
              <a:buFont typeface="+mj-lt"/>
              <a:buAutoNum type="arabicPeriod"/>
            </a:pPr>
            <a:r>
              <a:rPr lang="en-US" sz="2800" dirty="0" smtClean="0"/>
              <a:t>Accommodating </a:t>
            </a:r>
            <a:r>
              <a:rPr lang="en-US" sz="2800" dirty="0" smtClean="0"/>
              <a:t>submissions from past members – Adrian</a:t>
            </a:r>
          </a:p>
          <a:p>
            <a:pPr marL="514350" indent="-514350">
              <a:buFont typeface="+mj-lt"/>
              <a:buAutoNum type="arabicPeriod"/>
            </a:pPr>
            <a:r>
              <a:rPr lang="en-US" sz="2800" dirty="0" smtClean="0"/>
              <a:t>LTE in unlicensed band – </a:t>
            </a:r>
            <a:r>
              <a:rPr lang="en-US" sz="2800" dirty="0" smtClean="0"/>
              <a:t>Bruce</a:t>
            </a:r>
            <a:endParaRPr lang="en-US" sz="2800" dirty="0" smtClean="0"/>
          </a:p>
          <a:p>
            <a:pPr marL="514350" indent="-514350">
              <a:buFont typeface="+mj-lt"/>
              <a:buAutoNum type="arabicPeriod"/>
            </a:pPr>
            <a:r>
              <a:rPr lang="en-US" sz="2800" dirty="0" smtClean="0"/>
              <a:t>May ad hoc in Kauai – Donald Eastlake</a:t>
            </a:r>
          </a:p>
          <a:p>
            <a:pPr marL="514350" indent="-514350">
              <a:buFont typeface="+mj-lt"/>
              <a:buAutoNum type="arabicPeriod"/>
            </a:pPr>
            <a:r>
              <a:rPr lang="en-GB" sz="2800" dirty="0"/>
              <a:t>802.11ac drafts and </a:t>
            </a:r>
            <a:r>
              <a:rPr lang="en-GB" sz="2800" dirty="0" smtClean="0"/>
              <a:t>accessibility </a:t>
            </a:r>
            <a:r>
              <a:rPr lang="en-GB" sz="2800" dirty="0" smtClean="0"/>
              <a:t>– Adrian</a:t>
            </a:r>
          </a:p>
          <a:p>
            <a:pPr marL="514350" indent="-514350">
              <a:buFont typeface="+mj-lt"/>
              <a:buAutoNum type="arabicPeriod"/>
            </a:pPr>
            <a:r>
              <a:rPr lang="en-GB" sz="2800" dirty="0" smtClean="0"/>
              <a:t>Draft submission guidelines: MS and Apple - Adrian</a:t>
            </a:r>
            <a:endParaRPr lang="en-US" sz="28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31</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3060274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Tree>
    <p:extLst>
      <p:ext uri="{BB962C8B-B14F-4D97-AF65-F5344CB8AC3E}">
        <p14:creationId xmlns:p14="http://schemas.microsoft.com/office/powerpoint/2010/main" val="2206080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a:t>
            </a:r>
            <a:r>
              <a:rPr lang="en-GB" dirty="0"/>
              <a:t>6:30pm</a:t>
            </a:r>
            <a:r>
              <a:rPr lang="en-GB" sz="3200" dirty="0" smtClean="0"/>
              <a:t>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a:t>
            </a:r>
            <a:r>
              <a:rPr lang="en-GB" dirty="0" smtClean="0"/>
              <a:t>band on bus</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161926" y="1295401"/>
            <a:ext cx="8810624" cy="5114924"/>
          </a:xfrm>
        </p:spPr>
        <p:txBody>
          <a:bodyPr/>
          <a:lstStyle/>
          <a:p>
            <a:pPr marL="0" indent="0">
              <a:spcBef>
                <a:spcPts val="0"/>
              </a:spcBef>
              <a:buNone/>
            </a:pPr>
            <a:r>
              <a:rPr lang="en-US" sz="1800" dirty="0"/>
              <a:t>SHUTTLE BUS STARTS @ 5:45 PM</a:t>
            </a:r>
          </a:p>
          <a:p>
            <a:pPr marL="0" indent="0">
              <a:spcBef>
                <a:spcPts val="0"/>
              </a:spcBef>
              <a:buNone/>
            </a:pPr>
            <a:r>
              <a:rPr lang="en-US" sz="1800" b="0" dirty="0"/>
              <a:t>• Busses will be boarded In Front of Hyatt on the Avenue </a:t>
            </a:r>
            <a:r>
              <a:rPr lang="en-US" sz="1800" b="0" dirty="0" smtClean="0"/>
              <a:t>of the </a:t>
            </a:r>
            <a:r>
              <a:rPr lang="en-US" sz="1800" b="0" dirty="0"/>
              <a:t>Stars</a:t>
            </a:r>
          </a:p>
          <a:p>
            <a:pPr marL="0" indent="0">
              <a:spcBef>
                <a:spcPts val="0"/>
              </a:spcBef>
              <a:buNone/>
            </a:pPr>
            <a:r>
              <a:rPr lang="en-US" sz="1800" b="0" dirty="0"/>
              <a:t>• Busses will depart as filled until 6:45 PM</a:t>
            </a:r>
          </a:p>
          <a:p>
            <a:pPr marL="0" indent="0">
              <a:spcBef>
                <a:spcPts val="0"/>
              </a:spcBef>
              <a:buNone/>
            </a:pPr>
            <a:r>
              <a:rPr lang="en-US" sz="1800" b="0" dirty="0"/>
              <a:t>• Busses will drop off attendees near the Staples </a:t>
            </a:r>
            <a:r>
              <a:rPr lang="en-US" sz="1800" b="0" dirty="0" smtClean="0"/>
              <a:t>Center approximately </a:t>
            </a:r>
            <a:r>
              <a:rPr lang="en-US" sz="1800" b="0" dirty="0"/>
              <a:t>1 block from the bowling alley - a short </a:t>
            </a:r>
            <a:r>
              <a:rPr lang="en-US" sz="1800" b="0" dirty="0" smtClean="0"/>
              <a:t>walk to </a:t>
            </a:r>
            <a:r>
              <a:rPr lang="en-US" sz="1800" b="0" dirty="0"/>
              <a:t>Lucky Strike is required.</a:t>
            </a:r>
          </a:p>
          <a:p>
            <a:pPr marL="0" indent="0">
              <a:spcBef>
                <a:spcPts val="0"/>
              </a:spcBef>
              <a:buNone/>
            </a:pPr>
            <a:r>
              <a:rPr lang="en-US" sz="1800" dirty="0"/>
              <a:t>RETURN SHUTTLE STARTS @ 7:45 PM</a:t>
            </a:r>
          </a:p>
          <a:p>
            <a:pPr marL="0" indent="0">
              <a:spcBef>
                <a:spcPts val="0"/>
              </a:spcBef>
              <a:buNone/>
            </a:pPr>
            <a:r>
              <a:rPr lang="en-US" sz="1800" b="0" dirty="0"/>
              <a:t>• Board at LA Live Drop Off Location</a:t>
            </a:r>
          </a:p>
          <a:p>
            <a:pPr marL="0" indent="0">
              <a:spcBef>
                <a:spcPts val="0"/>
              </a:spcBef>
              <a:buNone/>
            </a:pPr>
            <a:r>
              <a:rPr lang="en-US" sz="1800" b="0" dirty="0"/>
              <a:t>• Last Drop Off at Hotel @ 9:45 PM</a:t>
            </a:r>
          </a:p>
          <a:p>
            <a:pPr marL="0" indent="0">
              <a:spcBef>
                <a:spcPts val="0"/>
              </a:spcBef>
              <a:buNone/>
            </a:pPr>
            <a:r>
              <a:rPr lang="en-US" sz="1800" dirty="0"/>
              <a:t>NAME BADGE &amp; WRISTBAND</a:t>
            </a:r>
          </a:p>
          <a:p>
            <a:pPr marL="0" indent="0">
              <a:spcBef>
                <a:spcPts val="0"/>
              </a:spcBef>
              <a:buNone/>
            </a:pPr>
            <a:r>
              <a:rPr lang="en-US" sz="1800" b="0" dirty="0"/>
              <a:t>• Name Badges &amp; Wristbands Required for Entry</a:t>
            </a:r>
          </a:p>
          <a:p>
            <a:pPr marL="0" indent="0">
              <a:spcBef>
                <a:spcPts val="0"/>
              </a:spcBef>
              <a:buNone/>
            </a:pPr>
            <a:r>
              <a:rPr lang="en-US" sz="1800" b="0" dirty="0"/>
              <a:t>• Wristbands provided at Shuttle Bus</a:t>
            </a:r>
          </a:p>
          <a:p>
            <a:pPr marL="0" indent="0">
              <a:spcBef>
                <a:spcPts val="0"/>
              </a:spcBef>
              <a:buNone/>
            </a:pPr>
            <a:r>
              <a:rPr lang="en-US" sz="1800" b="0" dirty="0"/>
              <a:t>• Guest Badges at Registration Desk until 3:00 </a:t>
            </a:r>
            <a:r>
              <a:rPr lang="en-US" sz="1800" b="0" dirty="0" smtClean="0"/>
              <a:t>PM Wednesday</a:t>
            </a:r>
            <a:endParaRPr lang="en-US" sz="1800" b="0" dirty="0"/>
          </a:p>
          <a:p>
            <a:pPr marL="0" indent="0">
              <a:spcBef>
                <a:spcPts val="0"/>
              </a:spcBef>
              <a:buNone/>
            </a:pPr>
            <a:r>
              <a:rPr lang="en-US" sz="1800" dirty="0"/>
              <a:t>BOWLING SHOES</a:t>
            </a:r>
          </a:p>
          <a:p>
            <a:pPr marL="0" indent="0">
              <a:spcBef>
                <a:spcPts val="0"/>
              </a:spcBef>
              <a:buNone/>
            </a:pPr>
            <a:r>
              <a:rPr lang="en-US" sz="1800" b="0" dirty="0"/>
              <a:t>• Complimentary Shoe rental is included.</a:t>
            </a:r>
          </a:p>
          <a:p>
            <a:pPr marL="0" indent="0">
              <a:spcBef>
                <a:spcPts val="0"/>
              </a:spcBef>
              <a:buNone/>
            </a:pPr>
            <a:r>
              <a:rPr lang="en-US" sz="1800" dirty="0"/>
              <a:t>INFORMATION WEBSITES</a:t>
            </a:r>
          </a:p>
          <a:p>
            <a:pPr marL="0" indent="0">
              <a:spcBef>
                <a:spcPts val="0"/>
              </a:spcBef>
              <a:buNone/>
            </a:pPr>
            <a:r>
              <a:rPr lang="en-US" sz="1800" b="0" dirty="0"/>
              <a:t>• LA LIVE – http://www.lalive.com</a:t>
            </a:r>
          </a:p>
          <a:p>
            <a:pPr marL="0" indent="0">
              <a:spcBef>
                <a:spcPts val="0"/>
              </a:spcBef>
              <a:buNone/>
            </a:pPr>
            <a:r>
              <a:rPr lang="en-US" sz="1800" b="0" dirty="0"/>
              <a:t>• LUCKYSTRIKE BOWLING </a:t>
            </a:r>
            <a:r>
              <a:rPr lang="en-US" sz="1800" b="0" dirty="0" smtClean="0"/>
              <a:t>- http</a:t>
            </a:r>
            <a:r>
              <a:rPr lang="en-US" sz="1800" b="0" dirty="0"/>
              <a:t>://www.bowlluckystrike.com/locations/california/losangeles</a:t>
            </a:r>
            <a:endParaRPr lang="en-US" sz="1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endParaRPr lang="en-US" sz="2000" dirty="0">
              <a:solidFill>
                <a:schemeClr val="tx2"/>
              </a:solidFill>
            </a:endParaRPr>
          </a:p>
        </p:txBody>
      </p:sp>
    </p:spTree>
    <p:extLst>
      <p:ext uri="{BB962C8B-B14F-4D97-AF65-F5344CB8AC3E}">
        <p14:creationId xmlns:p14="http://schemas.microsoft.com/office/powerpoint/2010/main" val="30682985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36</a:t>
            </a:fld>
            <a:endParaRPr lang="en-US" sz="1200" b="0" smtClean="0"/>
          </a:p>
        </p:txBody>
      </p:sp>
      <p:sp>
        <p:nvSpPr>
          <p:cNvPr id="47110" name="Text Box 7"/>
          <p:cNvSpPr txBox="1">
            <a:spLocks noChangeArrowheads="1"/>
          </p:cNvSpPr>
          <p:nvPr/>
        </p:nvSpPr>
        <p:spPr bwMode="auto">
          <a:xfrm>
            <a:off x="367955" y="617538"/>
            <a:ext cx="29804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4.2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a:t>
            </a:r>
            <a:r>
              <a:rPr lang="en-US" dirty="0" smtClean="0"/>
              <a:t>of March </a:t>
            </a:r>
            <a:r>
              <a:rPr lang="en-US" dirty="0" smtClean="0"/>
              <a:t>16-21, </a:t>
            </a:r>
            <a:r>
              <a:rPr lang="en-US" dirty="0" smtClean="0"/>
              <a:t>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a:t>
            </a:r>
            <a:r>
              <a:rPr lang="en-US" sz="2400" b="1" dirty="0" smtClean="0"/>
              <a:t>will be scheduled to occupy ~ 1/2 hour</a:t>
            </a:r>
          </a:p>
          <a:p>
            <a:pPr lvl="1">
              <a:spcBef>
                <a:spcPts val="0"/>
              </a:spcBef>
            </a:pPr>
            <a:r>
              <a:rPr lang="en-US" sz="2400" b="1" dirty="0" smtClean="0"/>
              <a:t>Candidate speeches </a:t>
            </a:r>
            <a:r>
              <a:rPr lang="en-US" sz="2400" b="1" dirty="0" smtClean="0"/>
              <a:t>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a:t>
            </a:r>
            <a:r>
              <a:rPr lang="en-US" dirty="0" smtClean="0"/>
              <a:t>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7505"/>
            <a:ext cx="7772400" cy="537420"/>
          </a:xfrm>
        </p:spPr>
        <p:txBody>
          <a:bodyPr/>
          <a:lstStyle/>
          <a:p>
            <a:r>
              <a:rPr lang="en-US" dirty="0" smtClean="0"/>
              <a:t>California Level – </a:t>
            </a:r>
            <a:r>
              <a:rPr lang="en-US" dirty="0" smtClean="0">
                <a:solidFill>
                  <a:srgbClr val="FF0000"/>
                </a:solidFill>
              </a:rPr>
              <a:t>NO 802 Meetings</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43" y="1304925"/>
            <a:ext cx="8641483" cy="503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own Arrow 8"/>
          <p:cNvSpPr/>
          <p:nvPr/>
        </p:nvSpPr>
        <p:spPr bwMode="auto">
          <a:xfrm>
            <a:off x="8458200" y="95217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70819" y="595015"/>
            <a:ext cx="1186543" cy="461665"/>
          </a:xfrm>
          <a:prstGeom prst="rect">
            <a:avLst/>
          </a:prstGeom>
          <a:noFill/>
        </p:spPr>
        <p:txBody>
          <a:bodyPr wrap="none" rtlCol="0">
            <a:spAutoFit/>
          </a:bodyPr>
          <a:lstStyle/>
          <a:p>
            <a:r>
              <a:rPr lang="en-US" dirty="0" smtClean="0"/>
              <a:t>Down 2</a:t>
            </a:r>
            <a:endParaRPr lang="en-US" dirty="0"/>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dirty="0" smtClean="0"/>
              <a:t>AH Chair:</a:t>
            </a:r>
          </a:p>
          <a:p>
            <a:pPr eaLnBrk="0" hangingPunct="0"/>
            <a:endParaRPr lang="en-US" dirty="0" smtClean="0"/>
          </a:p>
          <a:p>
            <a:pPr eaLnBrk="0" hangingPunct="0"/>
            <a:r>
              <a:rPr lang="en-US" dirty="0" smtClean="0"/>
              <a:t>Regulatory Chair:    </a:t>
            </a:r>
            <a:endParaRPr lang="en-US" dirty="0"/>
          </a:p>
          <a:p>
            <a:pPr eaLnBrk="0" hangingPunct="0"/>
            <a:endParaRPr lang="en-US" dirty="0"/>
          </a:p>
          <a:p>
            <a:pPr eaLnBrk="0" hangingPunct="0"/>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a:t>
            </a:r>
            <a:r>
              <a:rPr lang="en-US" sz="2800" dirty="0" smtClean="0"/>
              <a:t>January 2014</a:t>
            </a:r>
            <a:endParaRPr lang="en-US" sz="2800" dirty="0" smtClean="0"/>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48</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723979567"/>
              </p:ext>
            </p:extLst>
          </p:nvPr>
        </p:nvGraphicFramePr>
        <p:xfrm>
          <a:off x="85725"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t>Yongho</a:t>
                      </a:r>
                      <a:r>
                        <a:rPr lang="en-US" sz="1400" dirty="0" smtClean="0"/>
                        <a:t> </a:t>
                      </a:r>
                      <a:r>
                        <a:rPr lang="en-US" sz="1400" dirty="0" smtClean="0"/>
                        <a:t>SEOK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a:t>
                      </a:r>
                      <a:r>
                        <a:rPr kumimoji="0" lang="en-US" sz="1400" b="1" i="0" u="none" strike="noStrike" cap="none" normalizeH="0" baseline="0" dirty="0"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WANG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a:t>
                      </a:r>
                      <a:r>
                        <a:rPr lang="en-US" altLang="en-US" sz="1400" dirty="0" smtClean="0"/>
                        <a:t>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YANG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a:t>
            </a:r>
            <a:r>
              <a:rPr lang="en-US" dirty="0" smtClean="0"/>
              <a:t>11-16, </a:t>
            </a:r>
            <a:r>
              <a:rPr lang="en-US" dirty="0" smtClean="0"/>
              <a:t>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a:t>
            </a:r>
            <a:r>
              <a:rPr lang="en-US" dirty="0" smtClean="0"/>
              <a:t>of Candidate </a:t>
            </a:r>
            <a:r>
              <a:rPr lang="en-US" dirty="0" smtClean="0"/>
              <a:t>slate at opening plenary   </a:t>
            </a:r>
            <a:r>
              <a:rPr lang="en-US" dirty="0"/>
              <a:t>Monday </a:t>
            </a:r>
            <a:r>
              <a:rPr lang="en-US" dirty="0" smtClean="0"/>
              <a:t>May </a:t>
            </a:r>
            <a:r>
              <a:rPr lang="en-US" dirty="0" smtClean="0"/>
              <a:t>12</a:t>
            </a:r>
            <a:endParaRPr lang="en-US" dirty="0" smtClean="0"/>
          </a:p>
          <a:p>
            <a:r>
              <a:rPr lang="en-US" dirty="0" smtClean="0"/>
              <a:t>Elections Monday</a:t>
            </a:r>
            <a:r>
              <a:rPr lang="en-US" dirty="0" smtClean="0"/>
              <a:t>, Tuesday</a:t>
            </a:r>
            <a:r>
              <a:rPr lang="en-US" dirty="0" smtClean="0"/>
              <a:t>, Wednesday before mid-week plenary</a:t>
            </a:r>
          </a:p>
          <a:p>
            <a:endParaRPr lang="en-US" dirty="0" smtClean="0"/>
          </a:p>
          <a:p>
            <a:r>
              <a:rPr lang="en-US" dirty="0" smtClean="0"/>
              <a:t>Confirmation </a:t>
            </a:r>
            <a:r>
              <a:rPr lang="en-US" dirty="0"/>
              <a:t>on </a:t>
            </a:r>
            <a:r>
              <a:rPr lang="en-US" dirty="0"/>
              <a:t>Wednesday mid-week </a:t>
            </a:r>
            <a:r>
              <a:rPr lang="en-US" dirty="0" smtClean="0"/>
              <a:t>plenary</a:t>
            </a:r>
            <a:endParaRPr lang="en-US" dirty="0" smtClean="0"/>
          </a:p>
          <a:p>
            <a:pPr lvl="1"/>
            <a:r>
              <a:rPr lang="en-US" sz="2400" dirty="0" smtClean="0"/>
              <a:t>Candidate </a:t>
            </a:r>
            <a:r>
              <a:rPr lang="en-US" sz="2400" dirty="0" smtClean="0"/>
              <a:t>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5325"/>
            <a:ext cx="7772400" cy="714375"/>
          </a:xfrm>
        </p:spPr>
        <p:txBody>
          <a:bodyPr/>
          <a:lstStyle/>
          <a:p>
            <a:r>
              <a:rPr lang="en-US" dirty="0"/>
              <a:t>Plaza </a:t>
            </a:r>
            <a:r>
              <a:rPr lang="en-US" dirty="0" smtClean="0"/>
              <a:t>Level   Meeting Areas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90650"/>
            <a:ext cx="9029700" cy="491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819650" y="3143250"/>
            <a:ext cx="2488182" cy="461665"/>
          </a:xfrm>
          <a:prstGeom prst="rect">
            <a:avLst/>
          </a:prstGeom>
          <a:noFill/>
        </p:spPr>
        <p:txBody>
          <a:bodyPr wrap="none" rtlCol="0">
            <a:spAutoFit/>
          </a:bodyPr>
          <a:lstStyle/>
          <a:p>
            <a:r>
              <a:rPr lang="en-US" dirty="0" smtClean="0">
                <a:solidFill>
                  <a:srgbClr val="FF0000"/>
                </a:solidFill>
              </a:rPr>
              <a:t>Constellation 1+2</a:t>
            </a:r>
            <a:endParaRPr lang="en-US" dirty="0">
              <a:solidFill>
                <a:srgbClr val="FF0000"/>
              </a:solidFill>
            </a:endParaRPr>
          </a:p>
        </p:txBody>
      </p:sp>
      <p:sp>
        <p:nvSpPr>
          <p:cNvPr id="9" name="TextBox 8"/>
          <p:cNvSpPr txBox="1"/>
          <p:nvPr/>
        </p:nvSpPr>
        <p:spPr>
          <a:xfrm>
            <a:off x="1" y="5076825"/>
            <a:ext cx="1347485" cy="461665"/>
          </a:xfrm>
          <a:prstGeom prst="rect">
            <a:avLst/>
          </a:prstGeom>
          <a:noFill/>
        </p:spPr>
        <p:txBody>
          <a:bodyPr wrap="none" rtlCol="0">
            <a:spAutoFit/>
          </a:bodyPr>
          <a:lstStyle/>
          <a:p>
            <a:r>
              <a:rPr lang="en-US" dirty="0" smtClean="0">
                <a:solidFill>
                  <a:srgbClr val="FF0000"/>
                </a:solidFill>
              </a:rPr>
              <a:t>Westside</a:t>
            </a:r>
            <a:endParaRPr lang="en-US" dirty="0">
              <a:solidFill>
                <a:srgbClr val="FF0000"/>
              </a:solidFill>
            </a:endParaRPr>
          </a:p>
        </p:txBody>
      </p:sp>
      <p:sp>
        <p:nvSpPr>
          <p:cNvPr id="7" name="Down Arrow 6"/>
          <p:cNvSpPr/>
          <p:nvPr/>
        </p:nvSpPr>
        <p:spPr bwMode="auto">
          <a:xfrm>
            <a:off x="8458199" y="105668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026852" y="595015"/>
            <a:ext cx="1186543" cy="461665"/>
          </a:xfrm>
          <a:prstGeom prst="rect">
            <a:avLst/>
          </a:prstGeom>
          <a:noFill/>
        </p:spPr>
        <p:txBody>
          <a:bodyPr wrap="none" rtlCol="0">
            <a:spAutoFit/>
          </a:bodyPr>
          <a:lstStyle/>
          <a:p>
            <a:r>
              <a:rPr lang="en-US" dirty="0" smtClean="0"/>
              <a:t>Down 1</a:t>
            </a:r>
            <a:endParaRPr lang="en-US" dirty="0"/>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LTE-U     Moving LTE into 5GHz</a:t>
            </a:r>
            <a:endParaRPr lang="en-US" dirty="0"/>
          </a:p>
        </p:txBody>
      </p:sp>
      <p:sp>
        <p:nvSpPr>
          <p:cNvPr id="3" name="Content Placeholder 2"/>
          <p:cNvSpPr>
            <a:spLocks noGrp="1"/>
          </p:cNvSpPr>
          <p:nvPr>
            <p:ph idx="1"/>
          </p:nvPr>
        </p:nvSpPr>
        <p:spPr>
          <a:xfrm>
            <a:off x="257175" y="1600200"/>
            <a:ext cx="8639175" cy="4495800"/>
          </a:xfrm>
        </p:spPr>
        <p:txBody>
          <a:bodyPr/>
          <a:lstStyle/>
          <a:p>
            <a:r>
              <a:rPr lang="en-US" b="0" dirty="0" smtClean="0"/>
              <a:t>Document </a:t>
            </a:r>
            <a:r>
              <a:rPr lang="en-US" b="0" dirty="0"/>
              <a:t>(RP-131635) submitted to the </a:t>
            </a:r>
            <a:r>
              <a:rPr lang="en-US" b="0" dirty="0" smtClean="0"/>
              <a:t>3GPP </a:t>
            </a:r>
            <a:r>
              <a:rPr lang="en-US" b="0" dirty="0"/>
              <a:t>plenary </a:t>
            </a:r>
            <a:r>
              <a:rPr lang="en-US" b="0" dirty="0" smtClean="0"/>
              <a:t>meeting proposes </a:t>
            </a:r>
            <a:r>
              <a:rPr lang="en-US" b="0" dirty="0"/>
              <a:t>to deploy LTE as Supplemental Downlink (SDL) in 5725-5850 MHz in USA, with the </a:t>
            </a:r>
            <a:r>
              <a:rPr lang="en-US" b="0" dirty="0" err="1"/>
              <a:t>PCell</a:t>
            </a:r>
            <a:r>
              <a:rPr lang="en-US" b="0" dirty="0"/>
              <a:t> (Primary Cell) always operating on a carrier in a licensed band. </a:t>
            </a:r>
            <a:endParaRPr lang="en-US" b="0" dirty="0" smtClean="0"/>
          </a:p>
          <a:p>
            <a:r>
              <a:rPr lang="en-US" b="0" dirty="0" smtClean="0"/>
              <a:t>Work </a:t>
            </a:r>
            <a:r>
              <a:rPr lang="en-US" b="0" dirty="0"/>
              <a:t>Item Proposal (RP-131680) </a:t>
            </a:r>
            <a:r>
              <a:rPr lang="en-US" b="0" dirty="0" smtClean="0"/>
              <a:t>proposes to use the </a:t>
            </a:r>
            <a:r>
              <a:rPr lang="en-US" b="0" dirty="0"/>
              <a:t>new band for SDL usage. </a:t>
            </a:r>
            <a:endParaRPr lang="en-US" b="0" dirty="0" smtClean="0"/>
          </a:p>
          <a:p>
            <a:r>
              <a:rPr lang="en-US" b="0" dirty="0" smtClean="0"/>
              <a:t>There’s </a:t>
            </a:r>
            <a:r>
              <a:rPr lang="en-US" b="0" dirty="0"/>
              <a:t>also a Study Item proposal </a:t>
            </a:r>
            <a:r>
              <a:rPr lang="en-US" b="0" dirty="0" smtClean="0"/>
              <a:t>(</a:t>
            </a:r>
            <a:r>
              <a:rPr lang="en-US" b="0" dirty="0"/>
              <a:t>RP-131788) </a:t>
            </a:r>
            <a:r>
              <a:rPr lang="en-US" b="0" dirty="0" smtClean="0"/>
              <a:t>to </a:t>
            </a:r>
            <a:r>
              <a:rPr lang="en-US" b="0" dirty="0"/>
              <a:t>study the modifications necessary to the LTE radio.</a:t>
            </a:r>
          </a:p>
          <a:p>
            <a:r>
              <a:rPr lang="en-US" b="0" dirty="0"/>
              <a:t>These documents can be downloaded from the 3GPP </a:t>
            </a:r>
            <a:r>
              <a:rPr lang="en-US" b="0" dirty="0">
                <a:hlinkClick r:id="rId2"/>
              </a:rPr>
              <a:t>FTP site</a:t>
            </a:r>
            <a:r>
              <a:rPr lang="en-US" b="0" dirty="0" smtClean="0"/>
              <a:t>.</a:t>
            </a:r>
          </a:p>
          <a:p>
            <a:endParaRPr lang="en-US" b="0" dirty="0"/>
          </a:p>
          <a:p>
            <a:r>
              <a:rPr lang="en-US" b="0" dirty="0" smtClean="0"/>
              <a:t>Expect future discussion in 802.11 in HEW, Regulatory, Plenary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50</a:t>
            </a:fld>
            <a:endParaRPr lang="en-US" dirty="0"/>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16134387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51</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52</a:t>
            </a:fld>
            <a:endParaRPr lang="en-US" sz="1200" b="0" smtClean="0"/>
          </a:p>
        </p:txBody>
      </p:sp>
      <p:sp>
        <p:nvSpPr>
          <p:cNvPr id="66564" name="TextBox 5"/>
          <p:cNvSpPr txBox="1">
            <a:spLocks noChangeArrowheads="1"/>
          </p:cNvSpPr>
          <p:nvPr/>
        </p:nvSpPr>
        <p:spPr bwMode="auto">
          <a:xfrm>
            <a:off x="2769339" y="1025525"/>
            <a:ext cx="3038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Officer </a:t>
            </a:r>
            <a:r>
              <a:rPr lang="en-US" sz="3200" dirty="0"/>
              <a:t>Changes</a:t>
            </a:r>
          </a:p>
        </p:txBody>
      </p:sp>
      <p:sp>
        <p:nvSpPr>
          <p:cNvPr id="66565" name="Text Box 4"/>
          <p:cNvSpPr txBox="1">
            <a:spLocks noChangeArrowheads="1"/>
          </p:cNvSpPr>
          <p:nvPr/>
        </p:nvSpPr>
        <p:spPr bwMode="auto">
          <a:xfrm>
            <a:off x="23983" y="617538"/>
            <a:ext cx="4068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2.07</a:t>
            </a:r>
            <a:endParaRPr lang="en-US" dirty="0">
              <a:solidFill>
                <a:schemeClr val="tx2"/>
              </a:solidFill>
            </a:endParaRPr>
          </a:p>
        </p:txBody>
      </p:sp>
      <p:sp>
        <p:nvSpPr>
          <p:cNvPr id="66566" name="TextBox 2"/>
          <p:cNvSpPr txBox="1">
            <a:spLocks noChangeArrowheads="1"/>
          </p:cNvSpPr>
          <p:nvPr/>
        </p:nvSpPr>
        <p:spPr bwMode="auto">
          <a:xfrm>
            <a:off x="625067" y="1865958"/>
            <a:ext cx="1666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Departures</a:t>
            </a:r>
          </a:p>
        </p:txBody>
      </p:sp>
      <p:sp>
        <p:nvSpPr>
          <p:cNvPr id="9" name="TextBox 2"/>
          <p:cNvSpPr txBox="1">
            <a:spLocks noChangeArrowheads="1"/>
          </p:cNvSpPr>
          <p:nvPr/>
        </p:nvSpPr>
        <p:spPr bwMode="auto">
          <a:xfrm>
            <a:off x="724067" y="35804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Tree>
    <p:extLst>
      <p:ext uri="{BB962C8B-B14F-4D97-AF65-F5344CB8AC3E}">
        <p14:creationId xmlns:p14="http://schemas.microsoft.com/office/powerpoint/2010/main" val="2211984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09,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xx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status</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54</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758827612"/>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55</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966532287"/>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err="1" smtClean="0">
                          <a:ln>
                            <a:noFill/>
                          </a:ln>
                          <a:solidFill>
                            <a:srgbClr val="FFFFFF"/>
                          </a:solidFill>
                          <a:effectLst/>
                          <a:latin typeface="Times New Roman" pitchFamily="18" charset="0"/>
                        </a:rPr>
                        <a:t>Afterr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56</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a:t>
            </a:r>
            <a:r>
              <a:rPr lang="en-US" sz="2300" dirty="0" err="1" smtClean="0"/>
              <a:t>Sanya</a:t>
            </a:r>
            <a:r>
              <a:rPr lang="en-US" sz="2300" dirty="0" smtClean="0"/>
              <a:t>,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861354"/>
              </p:ext>
            </p:extLst>
          </p:nvPr>
        </p:nvGraphicFramePr>
        <p:xfrm>
          <a:off x="400050" y="1478292"/>
          <a:ext cx="8362948" cy="4753355"/>
        </p:xfrm>
        <a:graphic>
          <a:graphicData uri="http://schemas.openxmlformats.org/drawingml/2006/table">
            <a:tbl>
              <a:tblPr/>
              <a:tblGrid>
                <a:gridCol w="1962150"/>
                <a:gridCol w="3895725"/>
                <a:gridCol w="895350"/>
                <a:gridCol w="1609723"/>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a:effectLst/>
                        </a:rPr>
                        <a:t>January 18-23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a:effectLst/>
                        </a:rPr>
                        <a:t>March</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TBD - Possibly Hyatt 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Kobe, Japan</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a:effectLst/>
                        </a:rPr>
                        <a:t>November</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58</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303268" y="535214"/>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152524"/>
            <a:ext cx="8616785" cy="5231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31843" y="1876425"/>
            <a:ext cx="2481770" cy="461665"/>
          </a:xfrm>
          <a:prstGeom prst="rect">
            <a:avLst/>
          </a:prstGeom>
          <a:noFill/>
        </p:spPr>
        <p:txBody>
          <a:bodyPr wrap="none" rtlCol="0">
            <a:spAutoFit/>
          </a:bodyPr>
          <a:lstStyle/>
          <a:p>
            <a:r>
              <a:rPr lang="en-US" dirty="0" smtClean="0">
                <a:solidFill>
                  <a:srgbClr val="FF0000"/>
                </a:solidFill>
              </a:rPr>
              <a:t>Mezzanine access</a:t>
            </a:r>
            <a:endParaRPr lang="en-US" dirty="0">
              <a:solidFill>
                <a:srgbClr val="FF0000"/>
              </a:solidFill>
            </a:endParaRPr>
          </a:p>
        </p:txBody>
      </p:sp>
      <p:cxnSp>
        <p:nvCxnSpPr>
          <p:cNvPr id="9" name="Elbow Connector 8"/>
          <p:cNvCxnSpPr/>
          <p:nvPr/>
        </p:nvCxnSpPr>
        <p:spPr bwMode="auto">
          <a:xfrm rot="16200000" flipH="1">
            <a:off x="1571717" y="3361852"/>
            <a:ext cx="2496493" cy="1"/>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685800" y="805604"/>
            <a:ext cx="7772400" cy="461221"/>
          </a:xfrm>
        </p:spPr>
        <p:txBody>
          <a:bodyPr/>
          <a:lstStyle/>
          <a:p>
            <a:r>
              <a:rPr lang="en-US" dirty="0" smtClean="0"/>
              <a:t>Lobby Level – no 802 meetings on this level</a:t>
            </a:r>
            <a:endParaRPr lang="en-US" dirty="0"/>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Mezzanine Level    Meeting Areas </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7" y="1771650"/>
            <a:ext cx="8658054"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3" name="Up Arrow 2"/>
          <p:cNvSpPr/>
          <p:nvPr/>
        </p:nvSpPr>
        <p:spPr bwMode="auto">
          <a:xfrm>
            <a:off x="8153400" y="1104900"/>
            <a:ext cx="342900" cy="3429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70819" y="595015"/>
            <a:ext cx="809837" cy="461665"/>
          </a:xfrm>
          <a:prstGeom prst="rect">
            <a:avLst/>
          </a:prstGeom>
          <a:noFill/>
        </p:spPr>
        <p:txBody>
          <a:bodyPr wrap="none" rtlCol="0">
            <a:spAutoFit/>
          </a:bodyPr>
          <a:lstStyle/>
          <a:p>
            <a:r>
              <a:rPr lang="en-US" dirty="0" smtClean="0"/>
              <a:t>Up 1</a:t>
            </a:r>
            <a:endParaRPr lang="en-US" dirty="0"/>
          </a:p>
        </p:txBody>
      </p:sp>
    </p:spTree>
    <p:extLst>
      <p:ext uri="{BB962C8B-B14F-4D97-AF65-F5344CB8AC3E}">
        <p14:creationId xmlns:p14="http://schemas.microsoft.com/office/powerpoint/2010/main" val="330622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8</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Constellation  2</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802.22 - Revision, </a:t>
            </a:r>
            <a:r>
              <a:rPr lang="en-US" sz="2200" dirty="0" smtClean="0">
                <a:solidFill>
                  <a:srgbClr val="FF0000"/>
                </a:solidFill>
                <a:hlinkClick r:id="rId2"/>
              </a:rPr>
              <a:t>PAR</a:t>
            </a:r>
            <a:r>
              <a:rPr lang="en-US" sz="2200" dirty="0" smtClean="0">
                <a:solidFill>
                  <a:srgbClr val="FF0000"/>
                </a:solidFill>
              </a:rPr>
              <a:t> in preparation</a:t>
            </a:r>
          </a:p>
          <a:p>
            <a:endParaRPr lang="en-US" sz="2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9</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346632</TotalTime>
  <Words>3654</Words>
  <Application>Microsoft Office PowerPoint</Application>
  <PresentationFormat>On-screen Show (4:3)</PresentationFormat>
  <Paragraphs>906</Paragraphs>
  <Slides>58</Slides>
  <Notes>17</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Default Design</vt:lpstr>
      <vt:lpstr>802.11 Supplementary Plenary Information - January 2014</vt:lpstr>
      <vt:lpstr>PowerPoint Presentation</vt:lpstr>
      <vt:lpstr>IEEE LOA Database – January 12, 2014</vt:lpstr>
      <vt:lpstr>California Level – NO 802 Meetings</vt:lpstr>
      <vt:lpstr>Plaza Level   Meeting Areas</vt:lpstr>
      <vt:lpstr>Lobby Level – no 802 meetings on this level</vt:lpstr>
      <vt:lpstr>Mezzanine Level    Meeting Areas </vt:lpstr>
      <vt:lpstr> Joint Meetings</vt:lpstr>
      <vt:lpstr>March 2014        PARS</vt:lpstr>
      <vt:lpstr>Group Room assignments</vt:lpstr>
      <vt:lpstr>Group Room assignments</vt:lpstr>
      <vt:lpstr>WG Agendas</vt:lpstr>
      <vt:lpstr>802.18 topics – Timeslots to be assigned</vt:lpstr>
      <vt:lpstr>March 16-24, 2014 Beijing, China</vt:lpstr>
      <vt:lpstr>Los Angeles  Meeting Registration  (~412)</vt:lpstr>
      <vt:lpstr>Current Membership Status - January</vt:lpstr>
      <vt:lpstr>IEEE Staff on site </vt:lpstr>
      <vt:lpstr>FOOD &amp; BEVERAGE SERVICE</vt:lpstr>
      <vt:lpstr>   Social   LA Live Lucky Strike Bowling Alley - 1st bus  leaves at 5:45pm  5 busses rotating between Hyatt &amp; Alley  Wear your name badge to the social You will be given a Lucky Strike wrist band  Obtain guest badges by Wednesday noon    </vt:lpstr>
      <vt:lpstr>Social Details</vt:lpstr>
      <vt:lpstr>Open Positions</vt:lpstr>
      <vt:lpstr>Open Positions</vt:lpstr>
      <vt:lpstr>SDN Bof on Thursday - 8am- Park</vt:lpstr>
      <vt:lpstr>Publication &amp; Awards  802.11ac   publication expected before end of 2013 802.11af   publication expected February 2014  Award  distribution for both AC and AF    planned for May 2014  (Hawaii) </vt:lpstr>
      <vt:lpstr>Wednesday/Friday Plenary Topics</vt:lpstr>
      <vt:lpstr>802.1 Architecture Document</vt:lpstr>
      <vt:lpstr>802.11 Topics for March 2013 EC</vt:lpstr>
      <vt:lpstr>March Tutorials</vt:lpstr>
      <vt:lpstr>Notable ExCom or SA Activities</vt:lpstr>
      <vt:lpstr>PowerPoint Presentation</vt:lpstr>
      <vt:lpstr>Wednesday Plenary Topics</vt:lpstr>
      <vt:lpstr>FOOD &amp; BEVERAGE SERVICE</vt:lpstr>
      <vt:lpstr>SDN Bof on Thursday - 8am- Park</vt:lpstr>
      <vt:lpstr>   Social   LA Live Lucky Strike Bowling Alley - 1st bus  leaves at 6:30pm   Wear your name badge to the social You will be given a Lucky Strike wrist band on bus  Obtain guest badges by Wednesday noon    </vt:lpstr>
      <vt:lpstr>Social Details</vt:lpstr>
      <vt:lpstr>Wednesday/Friday Plenary Topics</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PowerPoint Presentation</vt:lpstr>
      <vt:lpstr>PowerPoint Presentation</vt:lpstr>
      <vt:lpstr>PowerPoint Presentation</vt:lpstr>
      <vt:lpstr>WG11 Task &amp; Study Group Officers – January 2014</vt:lpstr>
      <vt:lpstr>TG/SG/SC Officer Election Process Week of May 11-16, 2014</vt:lpstr>
      <vt:lpstr>LTE-U     Moving LTE into 5GHz</vt:lpstr>
      <vt:lpstr>PowerPoint Presentation</vt:lpstr>
      <vt:lpstr>PowerPoint Presentation</vt:lpstr>
      <vt:lpstr>IEEE LOA Database – January 09, 2014</vt:lpstr>
      <vt:lpstr>IEEE Store Contents  - January  2014</vt:lpstr>
      <vt:lpstr>802  drafts to ISO/IEC JTC1/SC6</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January 2014</dc:title>
  <dc:subject>Additional Meeting Information</dc:subject>
  <dc:creator>Bruce Kraemer (Marvell)</dc:creator>
  <cp:lastModifiedBy>Marvell</cp:lastModifiedBy>
  <cp:revision>3389</cp:revision>
  <cp:lastPrinted>2014-01-19T20:22:41Z</cp:lastPrinted>
  <dcterms:created xsi:type="dcterms:W3CDTF">1998-02-10T13:07:52Z</dcterms:created>
  <dcterms:modified xsi:type="dcterms:W3CDTF">2014-01-22T17:24:48Z</dcterms:modified>
</cp:coreProperties>
</file>