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56"/>
  </p:notesMasterIdLst>
  <p:handoutMasterIdLst>
    <p:handoutMasterId r:id="rId57"/>
  </p:handoutMasterIdLst>
  <p:sldIdLst>
    <p:sldId id="1105" r:id="rId2"/>
    <p:sldId id="1295" r:id="rId3"/>
    <p:sldId id="1617" r:id="rId4"/>
    <p:sldId id="1677" r:id="rId5"/>
    <p:sldId id="1679" r:id="rId6"/>
    <p:sldId id="1678" r:id="rId7"/>
    <p:sldId id="1700" r:id="rId8"/>
    <p:sldId id="1357" r:id="rId9"/>
    <p:sldId id="1629" r:id="rId10"/>
    <p:sldId id="1563" r:id="rId11"/>
    <p:sldId id="1651" r:id="rId12"/>
    <p:sldId id="1456" r:id="rId13"/>
    <p:sldId id="1642" r:id="rId14"/>
    <p:sldId id="1603" r:id="rId15"/>
    <p:sldId id="1609" r:id="rId16"/>
    <p:sldId id="1654" r:id="rId17"/>
    <p:sldId id="1598" r:id="rId18"/>
    <p:sldId id="1680" r:id="rId19"/>
    <p:sldId id="1670" r:id="rId20"/>
    <p:sldId id="1715" r:id="rId21"/>
    <p:sldId id="1716" r:id="rId22"/>
    <p:sldId id="1701" r:id="rId23"/>
    <p:sldId id="1683" r:id="rId24"/>
    <p:sldId id="1512" r:id="rId25"/>
    <p:sldId id="1450" r:id="rId26"/>
    <p:sldId id="1386" r:id="rId27"/>
    <p:sldId id="1547" r:id="rId28"/>
    <p:sldId id="1652" r:id="rId29"/>
    <p:sldId id="1296" r:id="rId30"/>
    <p:sldId id="1703" r:id="rId31"/>
    <p:sldId id="1705" r:id="rId32"/>
    <p:sldId id="1702" r:id="rId33"/>
    <p:sldId id="1687" r:id="rId34"/>
    <p:sldId id="1549" r:id="rId35"/>
    <p:sldId id="1550" r:id="rId36"/>
    <p:sldId id="1551" r:id="rId37"/>
    <p:sldId id="1692" r:id="rId38"/>
    <p:sldId id="1706" r:id="rId39"/>
    <p:sldId id="1707" r:id="rId40"/>
    <p:sldId id="1708" r:id="rId41"/>
    <p:sldId id="1709" r:id="rId42"/>
    <p:sldId id="1710" r:id="rId43"/>
    <p:sldId id="1711" r:id="rId44"/>
    <p:sldId id="1712" r:id="rId45"/>
    <p:sldId id="1713" r:id="rId46"/>
    <p:sldId id="1714" r:id="rId47"/>
    <p:sldId id="1297" r:id="rId48"/>
    <p:sldId id="1699" r:id="rId49"/>
    <p:sldId id="1596" r:id="rId50"/>
    <p:sldId id="1388" r:id="rId51"/>
    <p:sldId id="1693" r:id="rId52"/>
    <p:sldId id="1536" r:id="rId53"/>
    <p:sldId id="1697" r:id="rId54"/>
    <p:sldId id="1630" r:id="rId55"/>
  </p:sldIdLst>
  <p:sldSz cx="9144000" cy="6858000" type="screen4x3"/>
  <p:notesSz cx="7086600" cy="93726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6699"/>
    <a:srgbClr val="E1D5B7"/>
    <a:srgbClr val="D3C5C8"/>
    <a:srgbClr val="FF9966"/>
    <a:srgbClr val="FF3300"/>
    <a:srgbClr val="FF9933"/>
    <a:srgbClr val="FFFF99"/>
    <a:srgbClr val="33CC33"/>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2" autoAdjust="0"/>
    <p:restoredTop sz="86410" autoAdjust="0"/>
  </p:normalViewPr>
  <p:slideViewPr>
    <p:cSldViewPr snapToGrid="0">
      <p:cViewPr>
        <p:scale>
          <a:sx n="100" d="100"/>
          <a:sy n="100" d="100"/>
        </p:scale>
        <p:origin x="-2298" y="-4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7" d="100"/>
        <a:sy n="107" d="100"/>
      </p:scale>
      <p:origin x="0" y="0"/>
    </p:cViewPr>
  </p:sorterViewPr>
  <p:notesViewPr>
    <p:cSldViewPr snapToGrid="0">
      <p:cViewPr>
        <p:scale>
          <a:sx n="100" d="100"/>
          <a:sy n="100" d="100"/>
        </p:scale>
        <p:origin x="-1932" y="-72"/>
      </p:cViewPr>
      <p:guideLst>
        <p:guide orient="horz" pos="2181"/>
        <p:guide pos="2943"/>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5621" y="187171"/>
            <a:ext cx="2261202" cy="21721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390" eaLnBrk="0" hangingPunct="0">
              <a:defRPr sz="1400" smtClean="0"/>
            </a:lvl1pPr>
          </a:lstStyle>
          <a:p>
            <a:pPr>
              <a:defRPr/>
            </a:pPr>
            <a:r>
              <a:rPr lang="en-US" smtClean="0"/>
              <a:t>doc.: IEEE 802.11-13/1486r0</a:t>
            </a:r>
            <a:endParaRPr lang="en-US"/>
          </a:p>
        </p:txBody>
      </p:sp>
      <p:sp>
        <p:nvSpPr>
          <p:cNvPr id="3075" name="Rectangle 3"/>
          <p:cNvSpPr>
            <a:spLocks noGrp="1" noChangeArrowheads="1"/>
          </p:cNvSpPr>
          <p:nvPr>
            <p:ph type="dt" sz="quarter" idx="1"/>
          </p:nvPr>
        </p:nvSpPr>
        <p:spPr bwMode="auto">
          <a:xfrm>
            <a:off x="709779" y="177877"/>
            <a:ext cx="1051373" cy="21691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51977" eaLnBrk="0" hangingPunct="0">
              <a:defRPr sz="1400" smtClean="0"/>
            </a:lvl1pPr>
          </a:lstStyle>
          <a:p>
            <a:pPr>
              <a:defRPr/>
            </a:pPr>
            <a:r>
              <a:rPr lang="en-US" smtClean="0"/>
              <a:t>January 2014</a:t>
            </a:r>
            <a:endParaRPr lang="en-US"/>
          </a:p>
        </p:txBody>
      </p:sp>
      <p:sp>
        <p:nvSpPr>
          <p:cNvPr id="3076" name="Rectangle 4"/>
          <p:cNvSpPr>
            <a:spLocks noGrp="1" noChangeArrowheads="1"/>
          </p:cNvSpPr>
          <p:nvPr>
            <p:ph type="ftr" sz="quarter" idx="2"/>
          </p:nvPr>
        </p:nvSpPr>
        <p:spPr bwMode="auto">
          <a:xfrm>
            <a:off x="4832285" y="9072115"/>
            <a:ext cx="1624293"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1390"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98556" y="9072115"/>
            <a:ext cx="533178"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51977"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8184" y="389992"/>
            <a:ext cx="5670236" cy="0"/>
          </a:xfrm>
          <a:prstGeom prst="line">
            <a:avLst/>
          </a:prstGeom>
          <a:noFill/>
          <a:ln w="12700">
            <a:solidFill>
              <a:schemeClr val="tx1"/>
            </a:solidFill>
            <a:round/>
            <a:headEnd type="none" w="sm" len="sm"/>
            <a:tailEnd type="none" w="sm" len="sm"/>
          </a:ln>
          <a:effectLst/>
          <a:extLst/>
        </p:spPr>
        <p:txBody>
          <a:bodyPr wrap="none" lIns="91390" tIns="45695" rIns="91390" bIns="45695" anchor="ctr"/>
          <a:lstStyle/>
          <a:p>
            <a:pPr algn="ctr" eaLnBrk="0" hangingPunct="0">
              <a:defRPr/>
            </a:pPr>
            <a:endParaRPr lang="en-US"/>
          </a:p>
        </p:txBody>
      </p:sp>
      <p:sp>
        <p:nvSpPr>
          <p:cNvPr id="72711" name="Rectangle 7"/>
          <p:cNvSpPr>
            <a:spLocks noChangeArrowheads="1"/>
          </p:cNvSpPr>
          <p:nvPr/>
        </p:nvSpPr>
        <p:spPr bwMode="auto">
          <a:xfrm>
            <a:off x="708186" y="9072115"/>
            <a:ext cx="739515" cy="186180"/>
          </a:xfrm>
          <a:prstGeom prst="rect">
            <a:avLst/>
          </a:prstGeom>
          <a:noFill/>
          <a:ln>
            <a:noFill/>
          </a:ln>
          <a:effectLst/>
          <a:extLst/>
        </p:spPr>
        <p:txBody>
          <a:bodyPr wrap="none" lIns="0" tIns="0" rIns="0" bIns="0">
            <a:spAutoFit/>
          </a:bodyPr>
          <a:lstStyle/>
          <a:p>
            <a:pPr defTabSz="951977" eaLnBrk="0" hangingPunct="0">
              <a:defRPr/>
            </a:pPr>
            <a:r>
              <a:rPr lang="en-US" sz="1200" b="0"/>
              <a:t>Submission</a:t>
            </a:r>
          </a:p>
        </p:txBody>
      </p:sp>
      <p:sp>
        <p:nvSpPr>
          <p:cNvPr id="72712" name="Line 8"/>
          <p:cNvSpPr>
            <a:spLocks noChangeShapeType="1"/>
          </p:cNvSpPr>
          <p:nvPr/>
        </p:nvSpPr>
        <p:spPr bwMode="auto">
          <a:xfrm>
            <a:off x="708185" y="9060926"/>
            <a:ext cx="5829737" cy="0"/>
          </a:xfrm>
          <a:prstGeom prst="line">
            <a:avLst/>
          </a:prstGeom>
          <a:noFill/>
          <a:ln w="12700">
            <a:solidFill>
              <a:schemeClr val="tx1"/>
            </a:solidFill>
            <a:round/>
            <a:headEnd type="none" w="sm" len="sm"/>
            <a:tailEnd type="none" w="sm" len="sm"/>
          </a:ln>
          <a:effectLst/>
          <a:extLst/>
        </p:spPr>
        <p:txBody>
          <a:bodyPr wrap="none" lIns="91390" tIns="45695" rIns="91390" bIns="45695"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58688" y="96063"/>
            <a:ext cx="2261202" cy="21721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390" eaLnBrk="0" hangingPunct="0">
              <a:defRPr sz="1400" smtClean="0"/>
            </a:lvl1pPr>
          </a:lstStyle>
          <a:p>
            <a:pPr>
              <a:defRPr/>
            </a:pPr>
            <a:r>
              <a:rPr lang="en-US" smtClean="0"/>
              <a:t>doc.: IEEE 802.11-13/1486r0</a:t>
            </a:r>
            <a:endParaRPr lang="en-US"/>
          </a:p>
        </p:txBody>
      </p:sp>
      <p:sp>
        <p:nvSpPr>
          <p:cNvPr id="2051" name="Rectangle 3"/>
          <p:cNvSpPr>
            <a:spLocks noGrp="1" noChangeArrowheads="1"/>
          </p:cNvSpPr>
          <p:nvPr>
            <p:ph type="dt" idx="1"/>
          </p:nvPr>
        </p:nvSpPr>
        <p:spPr bwMode="auto">
          <a:xfrm>
            <a:off x="668310" y="96359"/>
            <a:ext cx="1051373" cy="21691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51390" eaLnBrk="0" hangingPunct="0">
              <a:defRPr sz="1400" smtClean="0"/>
            </a:lvl1pPr>
          </a:lstStyle>
          <a:p>
            <a:pPr>
              <a:defRPr/>
            </a:pPr>
            <a:r>
              <a:rPr lang="en-US" smtClean="0"/>
              <a:t>January 2014</a:t>
            </a:r>
            <a:endParaRPr lang="en-US"/>
          </a:p>
        </p:txBody>
      </p:sp>
      <p:sp>
        <p:nvSpPr>
          <p:cNvPr id="14340" name="Rectangle 4"/>
          <p:cNvSpPr>
            <a:spLocks noGrp="1" noRot="1" noChangeAspect="1" noChangeArrowheads="1" noTextEdit="1"/>
          </p:cNvSpPr>
          <p:nvPr>
            <p:ph type="sldImg" idx="2"/>
          </p:nvPr>
        </p:nvSpPr>
        <p:spPr bwMode="auto">
          <a:xfrm>
            <a:off x="1208088" y="711200"/>
            <a:ext cx="4670425" cy="35020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4245" y="4452950"/>
            <a:ext cx="5198116" cy="4217990"/>
          </a:xfrm>
          <a:prstGeom prst="rect">
            <a:avLst/>
          </a:prstGeom>
          <a:noFill/>
          <a:ln>
            <a:noFill/>
          </a:ln>
          <a:effectLst/>
          <a:extLst/>
        </p:spPr>
        <p:txBody>
          <a:bodyPr vert="horz" wrap="square" lIns="95508" tIns="46946" rIns="95508" bIns="4694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20855" y="9076908"/>
            <a:ext cx="2099036" cy="18618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4520" lvl="4" algn="r" defTabSz="951390"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83665" y="9076908"/>
            <a:ext cx="533178"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1977"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40085" y="9076908"/>
            <a:ext cx="739515" cy="186180"/>
          </a:xfrm>
          <a:prstGeom prst="rect">
            <a:avLst/>
          </a:prstGeom>
          <a:noFill/>
          <a:ln>
            <a:noFill/>
          </a:ln>
          <a:effectLst/>
          <a:extLst/>
        </p:spPr>
        <p:txBody>
          <a:bodyPr wrap="none" lIns="0" tIns="0" rIns="0" bIns="0">
            <a:spAutoFit/>
          </a:bodyPr>
          <a:lstStyle/>
          <a:p>
            <a:pPr defTabSz="932940" eaLnBrk="0" hangingPunct="0">
              <a:defRPr/>
            </a:pPr>
            <a:r>
              <a:rPr lang="en-US" sz="1200" b="0"/>
              <a:t>Submission</a:t>
            </a:r>
          </a:p>
        </p:txBody>
      </p:sp>
      <p:sp>
        <p:nvSpPr>
          <p:cNvPr id="50185" name="Line 9"/>
          <p:cNvSpPr>
            <a:spLocks noChangeShapeType="1"/>
          </p:cNvSpPr>
          <p:nvPr/>
        </p:nvSpPr>
        <p:spPr bwMode="auto">
          <a:xfrm>
            <a:off x="740084" y="9073713"/>
            <a:ext cx="5606437" cy="0"/>
          </a:xfrm>
          <a:prstGeom prst="line">
            <a:avLst/>
          </a:prstGeom>
          <a:noFill/>
          <a:ln w="12700">
            <a:solidFill>
              <a:schemeClr val="tx1"/>
            </a:solidFill>
            <a:round/>
            <a:headEnd type="none" w="sm" len="sm"/>
            <a:tailEnd type="none" w="sm" len="sm"/>
          </a:ln>
          <a:effectLst/>
          <a:extLst/>
        </p:spPr>
        <p:txBody>
          <a:bodyPr wrap="none" lIns="91390" tIns="45695" rIns="91390" bIns="45695" anchor="ctr"/>
          <a:lstStyle/>
          <a:p>
            <a:pPr algn="ctr" eaLnBrk="0" hangingPunct="0">
              <a:defRPr/>
            </a:pPr>
            <a:endParaRPr lang="en-US"/>
          </a:p>
        </p:txBody>
      </p:sp>
      <p:sp>
        <p:nvSpPr>
          <p:cNvPr id="50186" name="Line 10"/>
          <p:cNvSpPr>
            <a:spLocks noChangeShapeType="1"/>
          </p:cNvSpPr>
          <p:nvPr/>
        </p:nvSpPr>
        <p:spPr bwMode="auto">
          <a:xfrm>
            <a:off x="661931" y="298887"/>
            <a:ext cx="5762747" cy="0"/>
          </a:xfrm>
          <a:prstGeom prst="line">
            <a:avLst/>
          </a:prstGeom>
          <a:noFill/>
          <a:ln w="12700">
            <a:solidFill>
              <a:schemeClr val="tx1"/>
            </a:solidFill>
            <a:round/>
            <a:headEnd type="none" w="sm" len="sm"/>
            <a:tailEnd type="none" w="sm" len="sm"/>
          </a:ln>
          <a:effectLst/>
          <a:extLst/>
        </p:spPr>
        <p:txBody>
          <a:bodyPr wrap="none" lIns="91390" tIns="45695" rIns="91390" bIns="45695"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17410"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doc.: IEEE 802.11-13/1486r0</a:t>
            </a:r>
          </a:p>
        </p:txBody>
      </p:sp>
      <p:sp>
        <p:nvSpPr>
          <p:cNvPr id="17411"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7413" name="Rectangle 7"/>
          <p:cNvSpPr>
            <a:spLocks noGrp="1" noChangeArrowheads="1"/>
          </p:cNvSpPr>
          <p:nvPr>
            <p:ph type="sldNum" sz="quarter" idx="5"/>
          </p:nvPr>
        </p:nvSpPr>
        <p:spPr>
          <a:xfrm>
            <a:off x="3389310" y="9076908"/>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E45BD789-D7E7-49CC-8921-D1DE3E24E29A}" type="slidenum">
              <a:rPr lang="en-US" sz="1200" b="0"/>
              <a:pPr/>
              <a:t>1</a:t>
            </a:fld>
            <a:endParaRPr lang="en-US" sz="1200" b="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802.11-13/1486r0</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20273" y="9076907"/>
            <a:ext cx="496571" cy="185926"/>
          </a:xfrm>
        </p:spPr>
        <p:txBody>
          <a:bodyPr/>
          <a:lstStyle/>
          <a:p>
            <a:pPr>
              <a:defRPr/>
            </a:pPr>
            <a:r>
              <a:rPr lang="en-US" smtClean="0"/>
              <a:t>Page </a:t>
            </a:r>
            <a:fld id="{ABB55A41-2363-4FF7-B4E6-5952201265BE}" type="slidenum">
              <a:rPr lang="en-US" smtClean="0"/>
              <a:pPr>
                <a:defRPr/>
              </a:pPr>
              <a:t>35</a:t>
            </a:fld>
            <a:endParaRPr lang="en-US"/>
          </a:p>
        </p:txBody>
      </p:sp>
    </p:spTree>
    <p:extLst>
      <p:ext uri="{BB962C8B-B14F-4D97-AF65-F5344CB8AC3E}">
        <p14:creationId xmlns:p14="http://schemas.microsoft.com/office/powerpoint/2010/main" val="15444080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2068818" indent="-229869" defTabSz="945016">
              <a:defRPr sz="2800">
                <a:solidFill>
                  <a:schemeClr val="tx1"/>
                </a:solidFill>
                <a:latin typeface="Times New Roman" pitchFamily="18" charset="0"/>
              </a:defRPr>
            </a:lvl5pPr>
            <a:lvl6pPr marL="2528554" indent="-229869" defTabSz="945016" fontAlgn="base">
              <a:spcBef>
                <a:spcPct val="0"/>
              </a:spcBef>
              <a:spcAft>
                <a:spcPct val="0"/>
              </a:spcAft>
              <a:defRPr sz="2800">
                <a:solidFill>
                  <a:schemeClr val="tx1"/>
                </a:solidFill>
                <a:latin typeface="Times New Roman" pitchFamily="18" charset="0"/>
              </a:defRPr>
            </a:lvl6pPr>
            <a:lvl7pPr marL="2988293" indent="-229869" defTabSz="945016" fontAlgn="base">
              <a:spcBef>
                <a:spcPct val="0"/>
              </a:spcBef>
              <a:spcAft>
                <a:spcPct val="0"/>
              </a:spcAft>
              <a:defRPr sz="2800">
                <a:solidFill>
                  <a:schemeClr val="tx1"/>
                </a:solidFill>
                <a:latin typeface="Times New Roman" pitchFamily="18" charset="0"/>
              </a:defRPr>
            </a:lvl7pPr>
            <a:lvl8pPr marL="3448028" indent="-229869" defTabSz="945016" fontAlgn="base">
              <a:spcBef>
                <a:spcPct val="0"/>
              </a:spcBef>
              <a:spcAft>
                <a:spcPct val="0"/>
              </a:spcAft>
              <a:defRPr sz="2800">
                <a:solidFill>
                  <a:schemeClr val="tx1"/>
                </a:solidFill>
                <a:latin typeface="Times New Roman" pitchFamily="18" charset="0"/>
              </a:defRPr>
            </a:lvl8pPr>
            <a:lvl9pPr marL="3907766" indent="-229869" defTabSz="945016" fontAlgn="base">
              <a:spcBef>
                <a:spcPct val="0"/>
              </a:spcBef>
              <a:spcAft>
                <a:spcPct val="0"/>
              </a:spcAft>
              <a:defRPr sz="2800">
                <a:solidFill>
                  <a:schemeClr val="tx1"/>
                </a:solidFill>
                <a:latin typeface="Times New Roman" pitchFamily="18" charset="0"/>
              </a:defRPr>
            </a:lvl9pPr>
          </a:lstStyle>
          <a:p>
            <a:r>
              <a:rPr lang="en-US" sz="1400"/>
              <a:t>doc.: IEEE 802.11-13/1486r0</a:t>
            </a:r>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2068818" indent="-229869" defTabSz="945016">
              <a:defRPr sz="2800">
                <a:solidFill>
                  <a:schemeClr val="tx1"/>
                </a:solidFill>
                <a:latin typeface="Times New Roman" pitchFamily="18" charset="0"/>
              </a:defRPr>
            </a:lvl5pPr>
            <a:lvl6pPr marL="2528554" indent="-229869" defTabSz="945016" fontAlgn="base">
              <a:spcBef>
                <a:spcPct val="0"/>
              </a:spcBef>
              <a:spcAft>
                <a:spcPct val="0"/>
              </a:spcAft>
              <a:defRPr sz="2800">
                <a:solidFill>
                  <a:schemeClr val="tx1"/>
                </a:solidFill>
                <a:latin typeface="Times New Roman" pitchFamily="18" charset="0"/>
              </a:defRPr>
            </a:lvl6pPr>
            <a:lvl7pPr marL="2988293" indent="-229869" defTabSz="945016" fontAlgn="base">
              <a:spcBef>
                <a:spcPct val="0"/>
              </a:spcBef>
              <a:spcAft>
                <a:spcPct val="0"/>
              </a:spcAft>
              <a:defRPr sz="2800">
                <a:solidFill>
                  <a:schemeClr val="tx1"/>
                </a:solidFill>
                <a:latin typeface="Times New Roman" pitchFamily="18" charset="0"/>
              </a:defRPr>
            </a:lvl7pPr>
            <a:lvl8pPr marL="3448028" indent="-229869" defTabSz="945016" fontAlgn="base">
              <a:spcBef>
                <a:spcPct val="0"/>
              </a:spcBef>
              <a:spcAft>
                <a:spcPct val="0"/>
              </a:spcAft>
              <a:defRPr sz="2800">
                <a:solidFill>
                  <a:schemeClr val="tx1"/>
                </a:solidFill>
                <a:latin typeface="Times New Roman" pitchFamily="18" charset="0"/>
              </a:defRPr>
            </a:lvl8pPr>
            <a:lvl9pPr marL="3907766" indent="-229869" defTabSz="945016" fontAlgn="base">
              <a:spcBef>
                <a:spcPct val="0"/>
              </a:spcBef>
              <a:spcAft>
                <a:spcPct val="0"/>
              </a:spcAft>
              <a:defRPr sz="2800">
                <a:solidFill>
                  <a:schemeClr val="tx1"/>
                </a:solidFill>
                <a:latin typeface="Times New Roman" pitchFamily="18" charset="0"/>
              </a:defRPr>
            </a:lvl9pPr>
          </a:lstStyle>
          <a:p>
            <a:r>
              <a:rPr lang="en-US" sz="1400"/>
              <a:t>January 2014</a:t>
            </a:r>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459737" defTabSz="945016">
              <a:defRPr sz="2800">
                <a:solidFill>
                  <a:schemeClr val="tx1"/>
                </a:solidFill>
                <a:latin typeface="Times New Roman" pitchFamily="18" charset="0"/>
              </a:defRPr>
            </a:lvl5pPr>
            <a:lvl6pPr marL="919475" defTabSz="945016" fontAlgn="base">
              <a:spcBef>
                <a:spcPct val="0"/>
              </a:spcBef>
              <a:spcAft>
                <a:spcPct val="0"/>
              </a:spcAft>
              <a:defRPr sz="2800">
                <a:solidFill>
                  <a:schemeClr val="tx1"/>
                </a:solidFill>
                <a:latin typeface="Times New Roman" pitchFamily="18" charset="0"/>
              </a:defRPr>
            </a:lvl6pPr>
            <a:lvl7pPr marL="1379211" defTabSz="945016" fontAlgn="base">
              <a:spcBef>
                <a:spcPct val="0"/>
              </a:spcBef>
              <a:spcAft>
                <a:spcPct val="0"/>
              </a:spcAft>
              <a:defRPr sz="2800">
                <a:solidFill>
                  <a:schemeClr val="tx1"/>
                </a:solidFill>
                <a:latin typeface="Times New Roman" pitchFamily="18" charset="0"/>
              </a:defRPr>
            </a:lvl7pPr>
            <a:lvl8pPr marL="1838949" defTabSz="945016" fontAlgn="base">
              <a:spcBef>
                <a:spcPct val="0"/>
              </a:spcBef>
              <a:spcAft>
                <a:spcPct val="0"/>
              </a:spcAft>
              <a:defRPr sz="2800">
                <a:solidFill>
                  <a:schemeClr val="tx1"/>
                </a:solidFill>
                <a:latin typeface="Times New Roman" pitchFamily="18" charset="0"/>
              </a:defRPr>
            </a:lvl8pPr>
            <a:lvl9pPr marL="2298686" defTabSz="945016" fontAlgn="base">
              <a:spcBef>
                <a:spcPct val="0"/>
              </a:spcBef>
              <a:spcAft>
                <a:spcPct val="0"/>
              </a:spcAft>
              <a:defRPr sz="2800">
                <a:solidFill>
                  <a:schemeClr val="tx1"/>
                </a:solidFill>
                <a:latin typeface="Times New Roman" pitchFamily="18" charset="0"/>
              </a:defRPr>
            </a:lvl9pPr>
          </a:lstStyle>
          <a:p>
            <a:pPr lvl="4"/>
            <a:r>
              <a:rPr lang="en-US" sz="1200"/>
              <a:t>Bruce Kraemer (Marvell)</a:t>
            </a:r>
          </a:p>
        </p:txBody>
      </p:sp>
      <p:sp>
        <p:nvSpPr>
          <p:cNvPr id="25604" name="Rectangle 7"/>
          <p:cNvSpPr>
            <a:spLocks noGrp="1" noChangeArrowheads="1"/>
          </p:cNvSpPr>
          <p:nvPr>
            <p:ph type="sldNum" sz="quarter" idx="5"/>
          </p:nvPr>
        </p:nvSpPr>
        <p:spPr>
          <a:xfrm>
            <a:off x="3321870" y="9078510"/>
            <a:ext cx="496572" cy="1859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2068818" indent="-229869" defTabSz="945016">
              <a:defRPr sz="2800">
                <a:solidFill>
                  <a:schemeClr val="tx1"/>
                </a:solidFill>
                <a:latin typeface="Times New Roman" pitchFamily="18" charset="0"/>
              </a:defRPr>
            </a:lvl5pPr>
            <a:lvl6pPr marL="2528554" indent="-229869" defTabSz="945016" fontAlgn="base">
              <a:spcBef>
                <a:spcPct val="0"/>
              </a:spcBef>
              <a:spcAft>
                <a:spcPct val="0"/>
              </a:spcAft>
              <a:defRPr sz="2800">
                <a:solidFill>
                  <a:schemeClr val="tx1"/>
                </a:solidFill>
                <a:latin typeface="Times New Roman" pitchFamily="18" charset="0"/>
              </a:defRPr>
            </a:lvl6pPr>
            <a:lvl7pPr marL="2988293" indent="-229869" defTabSz="945016" fontAlgn="base">
              <a:spcBef>
                <a:spcPct val="0"/>
              </a:spcBef>
              <a:spcAft>
                <a:spcPct val="0"/>
              </a:spcAft>
              <a:defRPr sz="2800">
                <a:solidFill>
                  <a:schemeClr val="tx1"/>
                </a:solidFill>
                <a:latin typeface="Times New Roman" pitchFamily="18" charset="0"/>
              </a:defRPr>
            </a:lvl7pPr>
            <a:lvl8pPr marL="3448028" indent="-229869" defTabSz="945016" fontAlgn="base">
              <a:spcBef>
                <a:spcPct val="0"/>
              </a:spcBef>
              <a:spcAft>
                <a:spcPct val="0"/>
              </a:spcAft>
              <a:defRPr sz="2800">
                <a:solidFill>
                  <a:schemeClr val="tx1"/>
                </a:solidFill>
                <a:latin typeface="Times New Roman" pitchFamily="18" charset="0"/>
              </a:defRPr>
            </a:lvl8pPr>
            <a:lvl9pPr marL="3907766" indent="-229869" defTabSz="945016" fontAlgn="base">
              <a:spcBef>
                <a:spcPct val="0"/>
              </a:spcBef>
              <a:spcAft>
                <a:spcPct val="0"/>
              </a:spcAft>
              <a:defRPr sz="2800">
                <a:solidFill>
                  <a:schemeClr val="tx1"/>
                </a:solidFill>
                <a:latin typeface="Times New Roman" pitchFamily="18" charset="0"/>
              </a:defRPr>
            </a:lvl9pPr>
          </a:lstStyle>
          <a:p>
            <a:r>
              <a:rPr lang="en-US" sz="1200"/>
              <a:t>Page </a:t>
            </a:r>
            <a:fld id="{715DBE2F-93A1-4727-BDCC-A8F0FCA4B459}" type="slidenum">
              <a:rPr lang="en-US" sz="1200"/>
              <a:pPr/>
              <a:t>37</a:t>
            </a:fld>
            <a:endParaRPr lang="en-US" sz="120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70658"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doc.: IEEE 802.11-13/1486r0</a:t>
            </a:r>
          </a:p>
        </p:txBody>
      </p:sp>
      <p:sp>
        <p:nvSpPr>
          <p:cNvPr id="70659"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70661" name="Rectangle 7"/>
          <p:cNvSpPr>
            <a:spLocks noGrp="1" noChangeArrowheads="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F42C4005-3F5F-4665-98E2-E69A7869924E}" type="slidenum">
              <a:rPr lang="en-US" sz="1200" b="0"/>
              <a:pPr/>
              <a:t>50</a:t>
            </a:fld>
            <a:endParaRPr lang="en-US" sz="1200" b="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72706" name="Slide Image Placeholder 1"/>
          <p:cNvSpPr>
            <a:spLocks noGrp="1" noRot="1" noChangeAspect="1" noTextEdit="1"/>
          </p:cNvSpPr>
          <p:nvPr>
            <p:ph type="sldImg"/>
          </p:nvPr>
        </p:nvSpPr>
        <p:spPr>
          <a:xfrm>
            <a:off x="1209675" y="711200"/>
            <a:ext cx="4667250" cy="3500438"/>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doc.: IEEE 802.11-13/1486r0</a:t>
            </a:r>
          </a:p>
        </p:txBody>
      </p:sp>
      <p:sp>
        <p:nvSpPr>
          <p:cNvPr id="72709" name="Date Placeholder 4"/>
          <p:cNvSpPr txBox="1">
            <a:spLocks noGrp="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59878" y="9076908"/>
            <a:ext cx="1860014"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Andrew Myles, Cisco</a:t>
            </a:r>
          </a:p>
        </p:txBody>
      </p:sp>
      <p:sp>
        <p:nvSpPr>
          <p:cNvPr id="72711" name="Slide Number Placeholder 6"/>
          <p:cNvSpPr>
            <a:spLocks noGrp="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D6082DD4-69D3-49C5-BA88-19B4AF142FF5}" type="slidenum">
              <a:rPr lang="en-US" sz="1200" b="0"/>
              <a:pPr/>
              <a:t>51</a:t>
            </a:fld>
            <a:endParaRPr lang="en-US" sz="1200" b="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83970"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doc.: IEEE 802.11-13/1486r0</a:t>
            </a:r>
          </a:p>
        </p:txBody>
      </p:sp>
      <p:sp>
        <p:nvSpPr>
          <p:cNvPr id="83971"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3973" name="Rectangle 7"/>
          <p:cNvSpPr>
            <a:spLocks noGrp="1" noChangeArrowheads="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96E07C6B-0B5C-4F8B-AF92-7FF4F800ABD9}" type="slidenum">
              <a:rPr lang="en-US" sz="1200" b="0"/>
              <a:pPr/>
              <a:t>52</a:t>
            </a:fld>
            <a:endParaRPr lang="en-US" sz="1200" b="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802.11-13/1486r0</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0079" y="9076909"/>
            <a:ext cx="506766" cy="186180"/>
          </a:xfrm>
        </p:spPr>
        <p:txBody>
          <a:bodyPr/>
          <a:lstStyle/>
          <a:p>
            <a:pPr>
              <a:defRPr/>
            </a:pPr>
            <a:r>
              <a:rPr lang="en-US" smtClean="0"/>
              <a:t>Page </a:t>
            </a:r>
            <a:fld id="{ABB55A41-2363-4FF7-B4E6-5952201265BE}" type="slidenum">
              <a:rPr lang="en-US" smtClean="0"/>
              <a:pPr>
                <a:defRPr/>
              </a:pPr>
              <a:t>54</a:t>
            </a:fld>
            <a:endParaRPr lang="en-US"/>
          </a:p>
        </p:txBody>
      </p:sp>
    </p:spTree>
    <p:extLst>
      <p:ext uri="{BB962C8B-B14F-4D97-AF65-F5344CB8AC3E}">
        <p14:creationId xmlns:p14="http://schemas.microsoft.com/office/powerpoint/2010/main" val="70539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19458"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doc.: IEEE 802.11-13/1486r0</a:t>
            </a:r>
          </a:p>
        </p:txBody>
      </p:sp>
      <p:sp>
        <p:nvSpPr>
          <p:cNvPr id="19459"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9461" name="Rectangle 7"/>
          <p:cNvSpPr>
            <a:spLocks noGrp="1" noChangeArrowheads="1"/>
          </p:cNvSpPr>
          <p:nvPr>
            <p:ph type="sldNum" sz="quarter" idx="5"/>
          </p:nvPr>
        </p:nvSpPr>
        <p:spPr>
          <a:xfrm>
            <a:off x="3389310" y="9076908"/>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52BEB48A-F2B2-4DC9-B48F-7362793BC5C1}" type="slidenum">
              <a:rPr lang="en-US" sz="1200" b="0"/>
              <a:pPr/>
              <a:t>2</a:t>
            </a:fld>
            <a:endParaRPr lang="en-US" sz="1200" b="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09" y="96359"/>
            <a:ext cx="1051373" cy="216914"/>
          </a:xfrm>
          <a:noFill/>
          <a:ln>
            <a:miter lim="800000"/>
            <a:headEnd/>
            <a:tailEnd/>
          </a:ln>
        </p:spPr>
        <p:txBody>
          <a:bodyPr/>
          <a:lstStyle/>
          <a:p>
            <a:r>
              <a:rPr lang="en-US" smtClean="0"/>
              <a:t>January 2014</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8690" y="96063"/>
            <a:ext cx="2261202" cy="217210"/>
          </a:xfrm>
          <a:noFill/>
          <a:ln>
            <a:miter lim="800000"/>
            <a:headEnd/>
            <a:tailEnd/>
          </a:ln>
        </p:spPr>
        <p:txBody>
          <a:bodyPr/>
          <a:lstStyle/>
          <a:p>
            <a:r>
              <a:rPr lang="en-US" smtClean="0"/>
              <a:t>doc.: IEEE 802.11-13/1486r0</a:t>
            </a:r>
          </a:p>
        </p:txBody>
      </p:sp>
      <p:sp>
        <p:nvSpPr>
          <p:cNvPr id="27653" name="Date Placeholder 4"/>
          <p:cNvSpPr txBox="1">
            <a:spLocks noGrp="1"/>
          </p:cNvSpPr>
          <p:nvPr/>
        </p:nvSpPr>
        <p:spPr bwMode="auto">
          <a:xfrm>
            <a:off x="668310" y="96063"/>
            <a:ext cx="1224493" cy="217210"/>
          </a:xfrm>
          <a:prstGeom prst="rect">
            <a:avLst/>
          </a:prstGeom>
          <a:noFill/>
          <a:ln w="9525">
            <a:noFill/>
            <a:miter lim="800000"/>
            <a:headEnd/>
            <a:tailEnd/>
          </a:ln>
        </p:spPr>
        <p:txBody>
          <a:bodyPr wrap="none" lIns="0" tIns="0" rIns="0" bIns="0" anchor="b">
            <a:spAutoFit/>
          </a:bodyPr>
          <a:lstStyle/>
          <a:p>
            <a:pPr defTabSz="951401" eaLnBrk="0" hangingPunct="0"/>
            <a:r>
              <a:rPr lang="en-US" sz="1400"/>
              <a:t>November 2011</a:t>
            </a:r>
          </a:p>
        </p:txBody>
      </p:sp>
      <p:sp>
        <p:nvSpPr>
          <p:cNvPr id="27654" name="Footer Placeholder 5"/>
          <p:cNvSpPr>
            <a:spLocks noGrp="1"/>
          </p:cNvSpPr>
          <p:nvPr>
            <p:ph type="ftr" sz="quarter" idx="4"/>
          </p:nvPr>
        </p:nvSpPr>
        <p:spPr>
          <a:xfrm>
            <a:off x="4320855" y="9076908"/>
            <a:ext cx="2099036" cy="18618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10080" y="9076909"/>
            <a:ext cx="506766" cy="186180"/>
          </a:xfrm>
          <a:noFill/>
          <a:ln>
            <a:miter lim="800000"/>
            <a:headEnd/>
            <a:tailEnd/>
          </a:ln>
        </p:spPr>
        <p:txBody>
          <a:bodyPr/>
          <a:lstStyle/>
          <a:p>
            <a:pPr defTabSz="951401"/>
            <a:r>
              <a:rPr lang="en-US" smtClean="0"/>
              <a:t>Page </a:t>
            </a:r>
            <a:fld id="{C203DFCC-51D3-4708-9D5D-0538E7E52D07}" type="slidenum">
              <a:rPr lang="en-US" smtClean="0"/>
              <a:pPr defTabSz="951401"/>
              <a:t>10</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09" y="96359"/>
            <a:ext cx="1051373" cy="216914"/>
          </a:xfrm>
          <a:noFill/>
          <a:ln>
            <a:miter lim="800000"/>
            <a:headEnd/>
            <a:tailEnd/>
          </a:ln>
        </p:spPr>
        <p:txBody>
          <a:bodyPr/>
          <a:lstStyle/>
          <a:p>
            <a:r>
              <a:rPr lang="en-US" smtClean="0"/>
              <a:t>January 2014</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8690" y="96063"/>
            <a:ext cx="2261202" cy="217210"/>
          </a:xfrm>
          <a:noFill/>
          <a:ln>
            <a:miter lim="800000"/>
            <a:headEnd/>
            <a:tailEnd/>
          </a:ln>
        </p:spPr>
        <p:txBody>
          <a:bodyPr/>
          <a:lstStyle/>
          <a:p>
            <a:r>
              <a:rPr lang="en-US" smtClean="0"/>
              <a:t>doc.: IEEE 802.11-13/1486r0</a:t>
            </a:r>
          </a:p>
        </p:txBody>
      </p:sp>
      <p:sp>
        <p:nvSpPr>
          <p:cNvPr id="27653" name="Date Placeholder 4"/>
          <p:cNvSpPr txBox="1">
            <a:spLocks noGrp="1"/>
          </p:cNvSpPr>
          <p:nvPr/>
        </p:nvSpPr>
        <p:spPr bwMode="auto">
          <a:xfrm>
            <a:off x="668310" y="96063"/>
            <a:ext cx="1224493" cy="217210"/>
          </a:xfrm>
          <a:prstGeom prst="rect">
            <a:avLst/>
          </a:prstGeom>
          <a:noFill/>
          <a:ln w="9525">
            <a:noFill/>
            <a:miter lim="800000"/>
            <a:headEnd/>
            <a:tailEnd/>
          </a:ln>
        </p:spPr>
        <p:txBody>
          <a:bodyPr wrap="none" lIns="0" tIns="0" rIns="0" bIns="0" anchor="b">
            <a:spAutoFit/>
          </a:bodyPr>
          <a:lstStyle/>
          <a:p>
            <a:pPr defTabSz="951401" eaLnBrk="0" hangingPunct="0"/>
            <a:r>
              <a:rPr lang="en-US" sz="1400"/>
              <a:t>November 2011</a:t>
            </a:r>
          </a:p>
        </p:txBody>
      </p:sp>
      <p:sp>
        <p:nvSpPr>
          <p:cNvPr id="27654" name="Footer Placeholder 5"/>
          <p:cNvSpPr>
            <a:spLocks noGrp="1"/>
          </p:cNvSpPr>
          <p:nvPr>
            <p:ph type="ftr" sz="quarter" idx="4"/>
          </p:nvPr>
        </p:nvSpPr>
        <p:spPr>
          <a:xfrm>
            <a:off x="4320855" y="9076908"/>
            <a:ext cx="2099036" cy="18618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30430" y="9076909"/>
            <a:ext cx="486415" cy="184666"/>
          </a:xfrm>
          <a:noFill/>
          <a:ln>
            <a:miter lim="800000"/>
            <a:headEnd/>
            <a:tailEnd/>
          </a:ln>
        </p:spPr>
        <p:txBody>
          <a:bodyPr/>
          <a:lstStyle/>
          <a:p>
            <a:pPr defTabSz="951401"/>
            <a:r>
              <a:rPr lang="en-US" smtClean="0"/>
              <a:t>Page </a:t>
            </a:r>
            <a:fld id="{C203DFCC-51D3-4708-9D5D-0538E7E52D07}" type="slidenum">
              <a:rPr lang="en-US" smtClean="0"/>
              <a:pPr defTabSz="951401"/>
              <a:t>11</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802.11-13/1486r0</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5956" y="9076909"/>
            <a:ext cx="500890" cy="186180"/>
          </a:xfrm>
        </p:spPr>
        <p:txBody>
          <a:bodyPr/>
          <a:lstStyle/>
          <a:p>
            <a:pPr>
              <a:defRPr/>
            </a:pPr>
            <a:r>
              <a:rPr lang="en-US" smtClean="0"/>
              <a:t>Page </a:t>
            </a:r>
            <a:fld id="{ABB55A41-2363-4FF7-B4E6-5952201265BE}" type="slidenum">
              <a:rPr lang="en-US" smtClean="0"/>
              <a:pPr>
                <a:defRPr/>
              </a:pPr>
              <a:t>12</a:t>
            </a:fld>
            <a:endParaRPr lang="en-US"/>
          </a:p>
        </p:txBody>
      </p:sp>
    </p:spTree>
    <p:extLst>
      <p:ext uri="{BB962C8B-B14F-4D97-AF65-F5344CB8AC3E}">
        <p14:creationId xmlns:p14="http://schemas.microsoft.com/office/powerpoint/2010/main" val="3943398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802.11-13/1486r0</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20273" y="9076907"/>
            <a:ext cx="496571" cy="185926"/>
          </a:xfrm>
        </p:spPr>
        <p:txBody>
          <a:bodyPr/>
          <a:lstStyle/>
          <a:p>
            <a:pPr>
              <a:defRPr/>
            </a:pPr>
            <a:r>
              <a:rPr lang="en-US" smtClean="0"/>
              <a:t>Page </a:t>
            </a:r>
            <a:fld id="{ABB55A41-2363-4FF7-B4E6-5952201265BE}" type="slidenum">
              <a:rPr lang="en-US" smtClean="0"/>
              <a:pPr>
                <a:defRPr/>
              </a:pPr>
              <a:t>14</a:t>
            </a:fld>
            <a:endParaRPr lang="en-US"/>
          </a:p>
        </p:txBody>
      </p:sp>
    </p:spTree>
    <p:extLst>
      <p:ext uri="{BB962C8B-B14F-4D97-AF65-F5344CB8AC3E}">
        <p14:creationId xmlns:p14="http://schemas.microsoft.com/office/powerpoint/2010/main" val="205855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495">
              <a:defRPr sz="2400" b="1">
                <a:solidFill>
                  <a:schemeClr val="tx1"/>
                </a:solidFill>
                <a:latin typeface="Times New Roman" pitchFamily="18" charset="0"/>
              </a:defRPr>
            </a:lvl1pPr>
            <a:lvl2pPr marL="756636" indent="-291015" defTabSz="955495">
              <a:defRPr sz="2400" b="1">
                <a:solidFill>
                  <a:schemeClr val="tx1"/>
                </a:solidFill>
                <a:latin typeface="Times New Roman" pitchFamily="18" charset="0"/>
              </a:defRPr>
            </a:lvl2pPr>
            <a:lvl3pPr marL="1164055" indent="-232811" defTabSz="955495">
              <a:defRPr sz="2400" b="1">
                <a:solidFill>
                  <a:schemeClr val="tx1"/>
                </a:solidFill>
                <a:latin typeface="Times New Roman" pitchFamily="18" charset="0"/>
              </a:defRPr>
            </a:lvl3pPr>
            <a:lvl4pPr marL="1629677" indent="-232811" defTabSz="955495">
              <a:defRPr sz="2400" b="1">
                <a:solidFill>
                  <a:schemeClr val="tx1"/>
                </a:solidFill>
                <a:latin typeface="Times New Roman" pitchFamily="18" charset="0"/>
              </a:defRPr>
            </a:lvl4pPr>
            <a:lvl5pPr marL="2095298" indent="-232811" defTabSz="955495">
              <a:defRPr sz="2400" b="1">
                <a:solidFill>
                  <a:schemeClr val="tx1"/>
                </a:solidFill>
                <a:latin typeface="Times New Roman" pitchFamily="18" charset="0"/>
              </a:defRPr>
            </a:lvl5pPr>
            <a:lvl6pPr marL="2560920" indent="-232811" defTabSz="955495" eaLnBrk="0" fontAlgn="base" hangingPunct="0">
              <a:spcBef>
                <a:spcPct val="0"/>
              </a:spcBef>
              <a:spcAft>
                <a:spcPct val="0"/>
              </a:spcAft>
              <a:defRPr sz="2400" b="1">
                <a:solidFill>
                  <a:schemeClr val="tx1"/>
                </a:solidFill>
                <a:latin typeface="Times New Roman" pitchFamily="18" charset="0"/>
              </a:defRPr>
            </a:lvl6pPr>
            <a:lvl7pPr marL="3026541" indent="-232811" defTabSz="955495" eaLnBrk="0" fontAlgn="base" hangingPunct="0">
              <a:spcBef>
                <a:spcPct val="0"/>
              </a:spcBef>
              <a:spcAft>
                <a:spcPct val="0"/>
              </a:spcAft>
              <a:defRPr sz="2400" b="1">
                <a:solidFill>
                  <a:schemeClr val="tx1"/>
                </a:solidFill>
                <a:latin typeface="Times New Roman" pitchFamily="18" charset="0"/>
              </a:defRPr>
            </a:lvl7pPr>
            <a:lvl8pPr marL="3492164" indent="-232811" defTabSz="955495" eaLnBrk="0" fontAlgn="base" hangingPunct="0">
              <a:spcBef>
                <a:spcPct val="0"/>
              </a:spcBef>
              <a:spcAft>
                <a:spcPct val="0"/>
              </a:spcAft>
              <a:defRPr sz="2400" b="1">
                <a:solidFill>
                  <a:schemeClr val="tx1"/>
                </a:solidFill>
                <a:latin typeface="Times New Roman" pitchFamily="18" charset="0"/>
              </a:defRPr>
            </a:lvl8pPr>
            <a:lvl9pPr marL="3957785" indent="-232811" defTabSz="955495" eaLnBrk="0" fontAlgn="base" hangingPunct="0">
              <a:spcBef>
                <a:spcPct val="0"/>
              </a:spcBef>
              <a:spcAft>
                <a:spcPct val="0"/>
              </a:spcAft>
              <a:defRPr sz="2400" b="1">
                <a:solidFill>
                  <a:schemeClr val="tx1"/>
                </a:solidFill>
                <a:latin typeface="Times New Roman" pitchFamily="18" charset="0"/>
              </a:defRPr>
            </a:lvl9pPr>
          </a:lstStyle>
          <a:p>
            <a:r>
              <a:rPr lang="en-US" sz="1400"/>
              <a:t>doc.: IEEE 802.11-13/1486r0</a:t>
            </a:r>
          </a:p>
        </p:txBody>
      </p:sp>
      <p:sp>
        <p:nvSpPr>
          <p:cNvPr id="26627" name="Rectangle 3"/>
          <p:cNvSpPr>
            <a:spLocks noGrp="1" noChangeArrowheads="1"/>
          </p:cNvSpPr>
          <p:nvPr>
            <p:ph type="dt" sz="quarter" idx="1"/>
          </p:nvPr>
        </p:nvSpPr>
        <p:spPr>
          <a:xfrm>
            <a:off x="668313" y="94761"/>
            <a:ext cx="1051373" cy="21691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495">
              <a:defRPr sz="2400" b="1">
                <a:solidFill>
                  <a:schemeClr val="tx1"/>
                </a:solidFill>
                <a:latin typeface="Times New Roman" pitchFamily="18" charset="0"/>
              </a:defRPr>
            </a:lvl1pPr>
            <a:lvl2pPr marL="756636" indent="-291015" defTabSz="955495">
              <a:defRPr sz="2400" b="1">
                <a:solidFill>
                  <a:schemeClr val="tx1"/>
                </a:solidFill>
                <a:latin typeface="Times New Roman" pitchFamily="18" charset="0"/>
              </a:defRPr>
            </a:lvl2pPr>
            <a:lvl3pPr marL="1164055" indent="-232811" defTabSz="955495">
              <a:defRPr sz="2400" b="1">
                <a:solidFill>
                  <a:schemeClr val="tx1"/>
                </a:solidFill>
                <a:latin typeface="Times New Roman" pitchFamily="18" charset="0"/>
              </a:defRPr>
            </a:lvl3pPr>
            <a:lvl4pPr marL="1629677" indent="-232811" defTabSz="955495">
              <a:defRPr sz="2400" b="1">
                <a:solidFill>
                  <a:schemeClr val="tx1"/>
                </a:solidFill>
                <a:latin typeface="Times New Roman" pitchFamily="18" charset="0"/>
              </a:defRPr>
            </a:lvl4pPr>
            <a:lvl5pPr marL="2095298" indent="-232811" defTabSz="955495">
              <a:defRPr sz="2400" b="1">
                <a:solidFill>
                  <a:schemeClr val="tx1"/>
                </a:solidFill>
                <a:latin typeface="Times New Roman" pitchFamily="18" charset="0"/>
              </a:defRPr>
            </a:lvl5pPr>
            <a:lvl6pPr marL="2560920" indent="-232811" defTabSz="955495" eaLnBrk="0" fontAlgn="base" hangingPunct="0">
              <a:spcBef>
                <a:spcPct val="0"/>
              </a:spcBef>
              <a:spcAft>
                <a:spcPct val="0"/>
              </a:spcAft>
              <a:defRPr sz="2400" b="1">
                <a:solidFill>
                  <a:schemeClr val="tx1"/>
                </a:solidFill>
                <a:latin typeface="Times New Roman" pitchFamily="18" charset="0"/>
              </a:defRPr>
            </a:lvl6pPr>
            <a:lvl7pPr marL="3026541" indent="-232811" defTabSz="955495" eaLnBrk="0" fontAlgn="base" hangingPunct="0">
              <a:spcBef>
                <a:spcPct val="0"/>
              </a:spcBef>
              <a:spcAft>
                <a:spcPct val="0"/>
              </a:spcAft>
              <a:defRPr sz="2400" b="1">
                <a:solidFill>
                  <a:schemeClr val="tx1"/>
                </a:solidFill>
                <a:latin typeface="Times New Roman" pitchFamily="18" charset="0"/>
              </a:defRPr>
            </a:lvl7pPr>
            <a:lvl8pPr marL="3492164" indent="-232811" defTabSz="955495" eaLnBrk="0" fontAlgn="base" hangingPunct="0">
              <a:spcBef>
                <a:spcPct val="0"/>
              </a:spcBef>
              <a:spcAft>
                <a:spcPct val="0"/>
              </a:spcAft>
              <a:defRPr sz="2400" b="1">
                <a:solidFill>
                  <a:schemeClr val="tx1"/>
                </a:solidFill>
                <a:latin typeface="Times New Roman" pitchFamily="18" charset="0"/>
              </a:defRPr>
            </a:lvl8pPr>
            <a:lvl9pPr marL="3957785" indent="-232811" defTabSz="955495" eaLnBrk="0" fontAlgn="base" hangingPunct="0">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26628" name="Rectangle 6"/>
          <p:cNvSpPr>
            <a:spLocks noGrp="1" noChangeArrowheads="1"/>
          </p:cNvSpPr>
          <p:nvPr>
            <p:ph type="ftr" sz="quarter" idx="4"/>
          </p:nvPr>
        </p:nvSpPr>
        <p:spPr>
          <a:xfrm>
            <a:off x="3710753" y="9078510"/>
            <a:ext cx="2709136" cy="1861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16" indent="-349216" defTabSz="955495">
              <a:defRPr sz="2400" b="1">
                <a:solidFill>
                  <a:schemeClr val="tx1"/>
                </a:solidFill>
                <a:latin typeface="Times New Roman" pitchFamily="18" charset="0"/>
              </a:defRPr>
            </a:lvl1pPr>
            <a:lvl2pPr marL="756636" indent="-291015" defTabSz="955495">
              <a:defRPr sz="2400" b="1">
                <a:solidFill>
                  <a:schemeClr val="tx1"/>
                </a:solidFill>
                <a:latin typeface="Times New Roman" pitchFamily="18" charset="0"/>
              </a:defRPr>
            </a:lvl2pPr>
            <a:lvl3pPr marL="1164055" indent="-232811" defTabSz="955495">
              <a:defRPr sz="2400" b="1">
                <a:solidFill>
                  <a:schemeClr val="tx1"/>
                </a:solidFill>
                <a:latin typeface="Times New Roman" pitchFamily="18" charset="0"/>
              </a:defRPr>
            </a:lvl3pPr>
            <a:lvl4pPr marL="1629677" indent="-232811" defTabSz="955495">
              <a:defRPr sz="2400" b="1">
                <a:solidFill>
                  <a:schemeClr val="tx1"/>
                </a:solidFill>
                <a:latin typeface="Times New Roman" pitchFamily="18" charset="0"/>
              </a:defRPr>
            </a:lvl4pPr>
            <a:lvl5pPr marL="467239" defTabSz="955495">
              <a:defRPr sz="2400" b="1">
                <a:solidFill>
                  <a:schemeClr val="tx1"/>
                </a:solidFill>
                <a:latin typeface="Times New Roman" pitchFamily="18" charset="0"/>
              </a:defRPr>
            </a:lvl5pPr>
            <a:lvl6pPr marL="932862" defTabSz="955495" eaLnBrk="0" fontAlgn="base" hangingPunct="0">
              <a:spcBef>
                <a:spcPct val="0"/>
              </a:spcBef>
              <a:spcAft>
                <a:spcPct val="0"/>
              </a:spcAft>
              <a:defRPr sz="2400" b="1">
                <a:solidFill>
                  <a:schemeClr val="tx1"/>
                </a:solidFill>
                <a:latin typeface="Times New Roman" pitchFamily="18" charset="0"/>
              </a:defRPr>
            </a:lvl6pPr>
            <a:lvl7pPr marL="1398483" defTabSz="955495" eaLnBrk="0" fontAlgn="base" hangingPunct="0">
              <a:spcBef>
                <a:spcPct val="0"/>
              </a:spcBef>
              <a:spcAft>
                <a:spcPct val="0"/>
              </a:spcAft>
              <a:defRPr sz="2400" b="1">
                <a:solidFill>
                  <a:schemeClr val="tx1"/>
                </a:solidFill>
                <a:latin typeface="Times New Roman" pitchFamily="18" charset="0"/>
              </a:defRPr>
            </a:lvl7pPr>
            <a:lvl8pPr marL="1864105" defTabSz="955495" eaLnBrk="0" fontAlgn="base" hangingPunct="0">
              <a:spcBef>
                <a:spcPct val="0"/>
              </a:spcBef>
              <a:spcAft>
                <a:spcPct val="0"/>
              </a:spcAft>
              <a:defRPr sz="2400" b="1">
                <a:solidFill>
                  <a:schemeClr val="tx1"/>
                </a:solidFill>
                <a:latin typeface="Times New Roman" pitchFamily="18" charset="0"/>
              </a:defRPr>
            </a:lvl8pPr>
            <a:lvl9pPr marL="2329726" defTabSz="955495" eaLnBrk="0" fontAlgn="base" hangingPunct="0">
              <a:spcBef>
                <a:spcPct val="0"/>
              </a:spcBef>
              <a:spcAft>
                <a:spcPct val="0"/>
              </a:spcAft>
              <a:defRPr sz="2400" b="1">
                <a:solidFill>
                  <a:schemeClr val="tx1"/>
                </a:solidFill>
                <a:latin typeface="Times New Roman" pitchFamily="18" charset="0"/>
              </a:defRPr>
            </a:lvl9pPr>
          </a:lstStyle>
          <a:p>
            <a:pPr lvl="4"/>
            <a:r>
              <a:rPr lang="en-US" sz="1200" b="0"/>
              <a:t>Adrian Stephens, Intel Corporation</a:t>
            </a:r>
          </a:p>
        </p:txBody>
      </p:sp>
      <p:sp>
        <p:nvSpPr>
          <p:cNvPr id="26629" name="Rectangle 7"/>
          <p:cNvSpPr>
            <a:spLocks noGrp="1" noChangeArrowheads="1"/>
          </p:cNvSpPr>
          <p:nvPr>
            <p:ph type="sldNum" sz="quarter" idx="5"/>
          </p:nvPr>
        </p:nvSpPr>
        <p:spPr>
          <a:xfrm>
            <a:off x="3311673" y="9078510"/>
            <a:ext cx="506766" cy="1861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495">
              <a:defRPr sz="2400" b="1">
                <a:solidFill>
                  <a:schemeClr val="tx1"/>
                </a:solidFill>
                <a:latin typeface="Times New Roman" pitchFamily="18" charset="0"/>
              </a:defRPr>
            </a:lvl1pPr>
            <a:lvl2pPr marL="756636" indent="-291015" defTabSz="955495">
              <a:defRPr sz="2400" b="1">
                <a:solidFill>
                  <a:schemeClr val="tx1"/>
                </a:solidFill>
                <a:latin typeface="Times New Roman" pitchFamily="18" charset="0"/>
              </a:defRPr>
            </a:lvl2pPr>
            <a:lvl3pPr marL="1164055" indent="-232811" defTabSz="955495">
              <a:defRPr sz="2400" b="1">
                <a:solidFill>
                  <a:schemeClr val="tx1"/>
                </a:solidFill>
                <a:latin typeface="Times New Roman" pitchFamily="18" charset="0"/>
              </a:defRPr>
            </a:lvl3pPr>
            <a:lvl4pPr marL="1629677" indent="-232811" defTabSz="955495">
              <a:defRPr sz="2400" b="1">
                <a:solidFill>
                  <a:schemeClr val="tx1"/>
                </a:solidFill>
                <a:latin typeface="Times New Roman" pitchFamily="18" charset="0"/>
              </a:defRPr>
            </a:lvl4pPr>
            <a:lvl5pPr marL="2095298" indent="-232811" defTabSz="955495">
              <a:defRPr sz="2400" b="1">
                <a:solidFill>
                  <a:schemeClr val="tx1"/>
                </a:solidFill>
                <a:latin typeface="Times New Roman" pitchFamily="18" charset="0"/>
              </a:defRPr>
            </a:lvl5pPr>
            <a:lvl6pPr marL="2560920" indent="-232811" defTabSz="955495" eaLnBrk="0" fontAlgn="base" hangingPunct="0">
              <a:spcBef>
                <a:spcPct val="0"/>
              </a:spcBef>
              <a:spcAft>
                <a:spcPct val="0"/>
              </a:spcAft>
              <a:defRPr sz="2400" b="1">
                <a:solidFill>
                  <a:schemeClr val="tx1"/>
                </a:solidFill>
                <a:latin typeface="Times New Roman" pitchFamily="18" charset="0"/>
              </a:defRPr>
            </a:lvl6pPr>
            <a:lvl7pPr marL="3026541" indent="-232811" defTabSz="955495" eaLnBrk="0" fontAlgn="base" hangingPunct="0">
              <a:spcBef>
                <a:spcPct val="0"/>
              </a:spcBef>
              <a:spcAft>
                <a:spcPct val="0"/>
              </a:spcAft>
              <a:defRPr sz="2400" b="1">
                <a:solidFill>
                  <a:schemeClr val="tx1"/>
                </a:solidFill>
                <a:latin typeface="Times New Roman" pitchFamily="18" charset="0"/>
              </a:defRPr>
            </a:lvl7pPr>
            <a:lvl8pPr marL="3492164" indent="-232811" defTabSz="955495" eaLnBrk="0" fontAlgn="base" hangingPunct="0">
              <a:spcBef>
                <a:spcPct val="0"/>
              </a:spcBef>
              <a:spcAft>
                <a:spcPct val="0"/>
              </a:spcAft>
              <a:defRPr sz="2400" b="1">
                <a:solidFill>
                  <a:schemeClr val="tx1"/>
                </a:solidFill>
                <a:latin typeface="Times New Roman" pitchFamily="18" charset="0"/>
              </a:defRPr>
            </a:lvl8pPr>
            <a:lvl9pPr marL="3957785" indent="-232811" defTabSz="955495"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2C91F92F-F436-4CC4-9AC9-4A1CE1BFF2FD}" type="slidenum">
              <a:rPr lang="en-US" sz="1200" b="0"/>
              <a:pPr/>
              <a:t>16</a:t>
            </a:fld>
            <a:endParaRPr lang="en-US" sz="1200" b="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52226"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doc.: IEEE 802.11-13/1486r0</a:t>
            </a:r>
          </a:p>
        </p:txBody>
      </p:sp>
      <p:sp>
        <p:nvSpPr>
          <p:cNvPr id="52227"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52229" name="Rectangle 7"/>
          <p:cNvSpPr>
            <a:spLocks noGrp="1" noChangeArrowheads="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77EC9F2F-741B-4DEE-8797-BA00E4F3D4F3}" type="slidenum">
              <a:rPr lang="en-US" sz="1200" b="0"/>
              <a:pPr/>
              <a:t>29</a:t>
            </a:fld>
            <a:endParaRPr lang="en-US" sz="1200" b="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doc.: IEEE 802.11-13/1486r0</a:t>
            </a:r>
          </a:p>
        </p:txBody>
      </p:sp>
      <p:sp>
        <p:nvSpPr>
          <p:cNvPr id="64517" name="Date Placeholder 4"/>
          <p:cNvSpPr txBox="1">
            <a:spLocks noGrp="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64519" name="Slide Number Placeholder 6"/>
          <p:cNvSpPr>
            <a:spLocks noGrp="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4E44476F-A137-4586-B866-C75BB669FE3D}" type="slidenum">
              <a:rPr lang="en-US" sz="1200" b="0"/>
              <a:pPr/>
              <a:t>34</a:t>
            </a:fld>
            <a:endParaRPr lang="en-US" sz="1200" b="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xfrm>
            <a:off x="4252631" y="6475413"/>
            <a:ext cx="714940" cy="246221"/>
          </a:xfrm>
          <a:ln/>
        </p:spPr>
        <p:txBody>
          <a:bodyPr/>
          <a:lstStyle>
            <a:lvl1pPr>
              <a:defRPr sz="1600"/>
            </a:lvl1pPr>
          </a:lstStyle>
          <a:p>
            <a:pPr>
              <a:defRPr/>
            </a:pPr>
            <a:r>
              <a:rPr lang="en-US" smtClean="0"/>
              <a:t>Slide </a:t>
            </a:r>
            <a:fld id="{2EAEAD36-1DF0-4BD8-97EF-26BDB0C08C35}" type="slidenum">
              <a:rPr lang="en-US" smtClean="0"/>
              <a:pPr>
                <a:defRPr/>
              </a:pPr>
              <a:t>‹#›</a:t>
            </a:fld>
            <a:endParaRPr lang="en-US" dirty="0"/>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252631" y="6475413"/>
            <a:ext cx="714940" cy="24622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600" b="0"/>
            </a:lvl1pPr>
          </a:lstStyle>
          <a:p>
            <a:pPr>
              <a:defRPr/>
            </a:pPr>
            <a:r>
              <a:rPr lang="en-US" smtClean="0"/>
              <a:t>Slide </a:t>
            </a:r>
            <a:fld id="{ACB99B2B-AF85-4893-959A-4850BB080594}" type="slidenum">
              <a:rPr lang="en-US" smtClean="0"/>
              <a:pPr>
                <a:defRPr/>
              </a:pPr>
              <a:t>‹#›</a:t>
            </a:fld>
            <a:endParaRPr lang="en-US" dirty="0"/>
          </a:p>
        </p:txBody>
      </p:sp>
      <p:sp>
        <p:nvSpPr>
          <p:cNvPr id="1031" name="Rectangle 7"/>
          <p:cNvSpPr>
            <a:spLocks noChangeArrowheads="1"/>
          </p:cNvSpPr>
          <p:nvPr/>
        </p:nvSpPr>
        <p:spPr bwMode="auto">
          <a:xfrm>
            <a:off x="5064060" y="311964"/>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802.11-13/1486r0</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802world.org/attendee"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ieee802.org/16/submit.html" TargetMode="External"/><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ieee802.org/16/submit.html" TargetMode="External"/><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22/dcn/13/22-13-0138-02-0000-802-22-revision-pa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802.11 Supplementary Plenary Information - January 2014</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2014-</a:t>
            </a:r>
            <a:r>
              <a:rPr lang="en-US" dirty="0" smtClean="0"/>
              <a:t> January </a:t>
            </a:r>
            <a:r>
              <a:rPr lang="en-US" b="0" dirty="0" smtClean="0"/>
              <a:t>-10</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279401" y="3394075"/>
            <a:ext cx="855142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a:t>
            </a:r>
            <a:r>
              <a:rPr lang="en-US" sz="1600" dirty="0" smtClean="0"/>
              <a:t>802.11 Plenary meeting </a:t>
            </a:r>
            <a:r>
              <a:rPr lang="en-US" sz="1600" dirty="0"/>
              <a:t>– </a:t>
            </a:r>
            <a:r>
              <a:rPr lang="en-US" sz="1600" dirty="0" smtClean="0"/>
              <a:t>January  2014 </a:t>
            </a:r>
          </a:p>
          <a:p>
            <a:pPr eaLnBrk="0" hangingPunct="0"/>
            <a:r>
              <a:rPr lang="en-US" sz="1600" dirty="0" smtClean="0"/>
              <a:t>being held in Los Angeles, California, US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2014</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10</a:t>
            </a:fld>
            <a:endParaRPr lang="en-US" smtClean="0"/>
          </a:p>
        </p:txBody>
      </p:sp>
      <p:sp>
        <p:nvSpPr>
          <p:cNvPr id="26628" name="Rectangle 2"/>
          <p:cNvSpPr>
            <a:spLocks noGrp="1" noChangeArrowheads="1"/>
          </p:cNvSpPr>
          <p:nvPr>
            <p:ph type="title"/>
          </p:nvPr>
        </p:nvSpPr>
        <p:spPr>
          <a:xfrm>
            <a:off x="657225" y="790575"/>
            <a:ext cx="7772400"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3918563820"/>
              </p:ext>
            </p:extLst>
          </p:nvPr>
        </p:nvGraphicFramePr>
        <p:xfrm>
          <a:off x="246289" y="1335996"/>
          <a:ext cx="7838169" cy="4846320"/>
        </p:xfrm>
        <a:graphic>
          <a:graphicData uri="http://schemas.openxmlformats.org/drawingml/2006/table">
            <a:tbl>
              <a:tblPr/>
              <a:tblGrid>
                <a:gridCol w="2217511"/>
                <a:gridCol w="2346436"/>
                <a:gridCol w="3274222"/>
              </a:tblGrid>
              <a:tr h="25828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Level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Olympic 2, Preview 1, Governors 2</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Suite </a:t>
                      </a:r>
                      <a:r>
                        <a:rPr lang="en-US" sz="2400" dirty="0" smtClean="0"/>
                        <a:t>3   Room 510</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Suite </a:t>
                      </a:r>
                      <a:r>
                        <a:rPr lang="en-US" sz="2400" dirty="0" smtClean="0"/>
                        <a:t>2    Room 505</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Mezzanine</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Senators 1</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Suite </a:t>
                      </a:r>
                      <a:r>
                        <a:rPr lang="en-US" sz="2400" dirty="0" smtClean="0"/>
                        <a:t>1  Room 503</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Suite </a:t>
                      </a:r>
                      <a:r>
                        <a:rPr lang="en-US" sz="2400" dirty="0" smtClean="0"/>
                        <a:t>4   Room 512 </a:t>
                      </a:r>
                      <a:endParaRPr lang="en-US" sz="2400" dirty="0" smtClean="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24</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Mezzanine</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Directors 1+2</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94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OMNIRAN</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Mezzanine</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Directors 1+2</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2014</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11</a:t>
            </a:fld>
            <a:endParaRPr lang="en-US" smtClean="0"/>
          </a:p>
        </p:txBody>
      </p:sp>
      <p:sp>
        <p:nvSpPr>
          <p:cNvPr id="26628" name="Rectangle 2"/>
          <p:cNvSpPr>
            <a:spLocks noGrp="1" noChangeArrowheads="1"/>
          </p:cNvSpPr>
          <p:nvPr>
            <p:ph type="title"/>
          </p:nvPr>
        </p:nvSpPr>
        <p:spPr>
          <a:xfrm>
            <a:off x="3844924" y="641577"/>
            <a:ext cx="5299075"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136978518"/>
              </p:ext>
            </p:extLst>
          </p:nvPr>
        </p:nvGraphicFramePr>
        <p:xfrm>
          <a:off x="161018" y="1211726"/>
          <a:ext cx="8418741" cy="5318760"/>
        </p:xfrm>
        <a:graphic>
          <a:graphicData uri="http://schemas.openxmlformats.org/drawingml/2006/table">
            <a:tbl>
              <a:tblPr/>
              <a:tblGrid>
                <a:gridCol w="2848882"/>
                <a:gridCol w="1752600"/>
                <a:gridCol w="3817259"/>
              </a:tblGrid>
              <a:tr h="22795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Level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802.11  Monday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Plaza</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Constellation 1 +2</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802.11  Wednesday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Plaza</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Constellation 1 +2</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802.11  Friday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Plaza</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Westside</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MC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AF</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Editors</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AH</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AI</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AJ</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AK</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AQ</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REG</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WNG</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JTC1</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HEW</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ARC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
        <p:nvSpPr>
          <p:cNvPr id="2" name="Rectangle 1"/>
          <p:cNvSpPr/>
          <p:nvPr/>
        </p:nvSpPr>
        <p:spPr>
          <a:xfrm>
            <a:off x="1119650" y="4100810"/>
            <a:ext cx="7095211" cy="1446550"/>
          </a:xfrm>
          <a:prstGeom prst="rect">
            <a:avLst/>
          </a:prstGeom>
          <a:solidFill>
            <a:schemeClr val="bg1"/>
          </a:solidFill>
          <a:ln>
            <a:solidFill>
              <a:srgbClr val="00B0F0"/>
            </a:solidFill>
          </a:ln>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hlinkClick r:id="rId3"/>
              </a:rPr>
              <a:t>http://802world.org/attendee</a:t>
            </a:r>
            <a:endPar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a:r>
              <a:rPr lang="en-US" sz="4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or IMAT</a:t>
            </a:r>
            <a:endParaRPr lang="en-US" sz="4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3905085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78007" y="894484"/>
            <a:ext cx="7772400" cy="474663"/>
          </a:xfrm>
        </p:spPr>
        <p:txBody>
          <a:bodyPr/>
          <a:lstStyle/>
          <a:p>
            <a:r>
              <a:rPr lang="en-US" dirty="0" smtClean="0"/>
              <a:t>WG Agendas</a:t>
            </a:r>
          </a:p>
        </p:txBody>
      </p:sp>
      <p:sp>
        <p:nvSpPr>
          <p:cNvPr id="29698" name="Content Placeholder 2"/>
          <p:cNvSpPr>
            <a:spLocks noGrp="1"/>
          </p:cNvSpPr>
          <p:nvPr>
            <p:ph idx="1"/>
          </p:nvPr>
        </p:nvSpPr>
        <p:spPr>
          <a:xfrm>
            <a:off x="358053" y="1249652"/>
            <a:ext cx="8564562" cy="5238233"/>
          </a:xfrm>
        </p:spPr>
        <p:txBody>
          <a:bodyPr/>
          <a:lstStyle/>
          <a:p>
            <a:pPr marL="0" indent="0">
              <a:spcBef>
                <a:spcPts val="0"/>
              </a:spcBef>
              <a:buNone/>
            </a:pPr>
            <a:r>
              <a:rPr lang="en-US" sz="2600" dirty="0" smtClean="0"/>
              <a:t>18:   </a:t>
            </a:r>
            <a:r>
              <a:rPr lang="en-US" sz="2600" dirty="0"/>
              <a:t>Agenda			</a:t>
            </a:r>
            <a:r>
              <a:rPr lang="en-US" sz="2600" dirty="0" smtClean="0"/>
              <a:t>	18-13-0121 r2</a:t>
            </a:r>
          </a:p>
          <a:p>
            <a:pPr marL="0" indent="0">
              <a:spcBef>
                <a:spcPts val="0"/>
              </a:spcBef>
              <a:buNone/>
            </a:pPr>
            <a:r>
              <a:rPr lang="en-US" sz="2600" dirty="0" smtClean="0"/>
              <a:t>        Opening </a:t>
            </a:r>
            <a:r>
              <a:rPr lang="en-US" sz="2600" dirty="0"/>
              <a:t>Report </a:t>
            </a:r>
            <a:r>
              <a:rPr lang="en-US" sz="2600" dirty="0" smtClean="0"/>
              <a:t>		18-        </a:t>
            </a:r>
            <a:endParaRPr lang="en-US" sz="2600" dirty="0"/>
          </a:p>
          <a:p>
            <a:pPr marL="0" indent="0">
              <a:spcBef>
                <a:spcPts val="600"/>
              </a:spcBef>
              <a:buFontTx/>
              <a:buNone/>
            </a:pPr>
            <a:r>
              <a:rPr lang="en-US" sz="2600" dirty="0" smtClean="0"/>
              <a:t>19:   Agenda  			19-14-0005 r0 	</a:t>
            </a:r>
          </a:p>
          <a:p>
            <a:pPr marL="0" indent="0">
              <a:spcBef>
                <a:spcPts val="0"/>
              </a:spcBef>
              <a:buNone/>
            </a:pPr>
            <a:r>
              <a:rPr lang="en-US" sz="2600" dirty="0"/>
              <a:t> </a:t>
            </a:r>
            <a:r>
              <a:rPr lang="en-US" sz="2600" dirty="0" smtClean="0"/>
              <a:t>       Opening Report   		19-	</a:t>
            </a:r>
          </a:p>
          <a:p>
            <a:pPr marL="0" indent="0">
              <a:buNone/>
            </a:pPr>
            <a:r>
              <a:rPr lang="en-US" sz="2600" dirty="0" smtClean="0"/>
              <a:t>21:  Agenda 				21-13-0231 r0</a:t>
            </a:r>
          </a:p>
          <a:p>
            <a:pPr marL="0" indent="0">
              <a:spcBef>
                <a:spcPts val="0"/>
              </a:spcBef>
              <a:buNone/>
            </a:pPr>
            <a:r>
              <a:rPr lang="en-US" sz="2600" dirty="0" smtClean="0"/>
              <a:t>       Opening </a:t>
            </a:r>
            <a:r>
              <a:rPr lang="en-US" sz="2600" dirty="0"/>
              <a:t>Report   	</a:t>
            </a:r>
            <a:r>
              <a:rPr lang="en-US" sz="2600" dirty="0" smtClean="0"/>
              <a:t>	21-</a:t>
            </a:r>
          </a:p>
          <a:p>
            <a:pPr marL="0" indent="0">
              <a:buNone/>
            </a:pPr>
            <a:r>
              <a:rPr lang="en-US" sz="2600" dirty="0" smtClean="0"/>
              <a:t>22: </a:t>
            </a:r>
            <a:r>
              <a:rPr lang="en-US" sz="2600" dirty="0"/>
              <a:t>Agenda 			</a:t>
            </a:r>
            <a:r>
              <a:rPr lang="en-US" sz="2600" dirty="0" smtClean="0"/>
              <a:t>	22-14-0011 r0</a:t>
            </a:r>
          </a:p>
          <a:p>
            <a:pPr marL="0" indent="0">
              <a:spcBef>
                <a:spcPts val="0"/>
              </a:spcBef>
              <a:buNone/>
            </a:pPr>
            <a:r>
              <a:rPr lang="en-US" sz="2600" dirty="0" smtClean="0"/>
              <a:t>       Opening Report   		22-	</a:t>
            </a:r>
          </a:p>
          <a:p>
            <a:pPr marL="0" indent="0">
              <a:buNone/>
            </a:pPr>
            <a:r>
              <a:rPr lang="en-US" sz="2600" dirty="0" smtClean="0"/>
              <a:t>24: </a:t>
            </a:r>
            <a:r>
              <a:rPr lang="en-US" sz="2600" dirty="0"/>
              <a:t>Agenda 				</a:t>
            </a:r>
            <a:r>
              <a:rPr lang="en-US" sz="2600" dirty="0" smtClean="0"/>
              <a:t>24-13-0048 r0</a:t>
            </a:r>
          </a:p>
          <a:p>
            <a:pPr marL="0" indent="0">
              <a:spcBef>
                <a:spcPts val="0"/>
              </a:spcBef>
              <a:buNone/>
            </a:pPr>
            <a:r>
              <a:rPr lang="en-US" sz="2600" dirty="0"/>
              <a:t> </a:t>
            </a:r>
            <a:r>
              <a:rPr lang="en-US" sz="2600" dirty="0" smtClean="0"/>
              <a:t>      Opening </a:t>
            </a:r>
            <a:r>
              <a:rPr lang="en-US" sz="2600" dirty="0"/>
              <a:t>Report   		</a:t>
            </a:r>
            <a:r>
              <a:rPr lang="en-US" sz="2600" dirty="0" smtClean="0"/>
              <a:t>24-</a:t>
            </a:r>
          </a:p>
          <a:p>
            <a:pPr marL="0" indent="0">
              <a:spcBef>
                <a:spcPts val="0"/>
              </a:spcBef>
              <a:buNone/>
            </a:pPr>
            <a:r>
              <a:rPr lang="en-US" sz="2600" dirty="0" err="1" smtClean="0"/>
              <a:t>OmniRAN</a:t>
            </a:r>
            <a:r>
              <a:rPr lang="en-US" sz="2600" dirty="0" smtClean="0"/>
              <a:t>   </a:t>
            </a:r>
            <a:r>
              <a:rPr lang="en-US" sz="2600" dirty="0"/>
              <a:t>Agenda 		</a:t>
            </a:r>
            <a:r>
              <a:rPr lang="en-US" sz="2600" dirty="0" smtClean="0"/>
              <a:t>omniran-14</a:t>
            </a:r>
            <a:endParaRPr lang="en-US" sz="2600" dirty="0"/>
          </a:p>
          <a:p>
            <a:pPr marL="0" indent="0">
              <a:spcBef>
                <a:spcPts val="0"/>
              </a:spcBef>
              <a:buNone/>
            </a:pPr>
            <a:r>
              <a:rPr lang="en-US" sz="2600" dirty="0"/>
              <a:t>       Opening Report   		omniran-14-0001 r0</a:t>
            </a:r>
          </a:p>
          <a:p>
            <a:pPr marL="0" indent="0">
              <a:spcBef>
                <a:spcPts val="0"/>
              </a:spcBef>
              <a:buNone/>
            </a:pPr>
            <a:endParaRPr lang="en-US" sz="2600" dirty="0" smtClean="0"/>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12</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829" y="888549"/>
            <a:ext cx="7772400" cy="562429"/>
          </a:xfrm>
        </p:spPr>
        <p:txBody>
          <a:bodyPr/>
          <a:lstStyle/>
          <a:p>
            <a:r>
              <a:rPr lang="en-US" dirty="0" smtClean="0"/>
              <a:t>802.18 topics – Timeslots to be assigned</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13</a:t>
            </a:fld>
            <a:endParaRPr lang="en-US"/>
          </a:p>
        </p:txBody>
      </p:sp>
      <p:sp>
        <p:nvSpPr>
          <p:cNvPr id="8"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87580548"/>
              </p:ext>
            </p:extLst>
          </p:nvPr>
        </p:nvGraphicFramePr>
        <p:xfrm>
          <a:off x="317500" y="1663698"/>
          <a:ext cx="8648700" cy="4356103"/>
        </p:xfrm>
        <a:graphic>
          <a:graphicData uri="http://schemas.openxmlformats.org/drawingml/2006/table">
            <a:tbl>
              <a:tblPr/>
              <a:tblGrid>
                <a:gridCol w="8648700"/>
              </a:tblGrid>
              <a:tr h="852147">
                <a:tc>
                  <a:txBody>
                    <a:bodyPr/>
                    <a:lstStyle/>
                    <a:p>
                      <a:pPr algn="l" fontAlgn="ctr"/>
                      <a:r>
                        <a:rPr lang="en-US" sz="1400" b="1" i="0" u="none" strike="noStrike" dirty="0">
                          <a:solidFill>
                            <a:srgbClr val="000000"/>
                          </a:solidFill>
                          <a:effectLst/>
                          <a:latin typeface="Arial"/>
                        </a:rPr>
                        <a:t>PRELIMINARY DRAFT REVISION OF RECOMMENDATION M.2003 - Multiple Gigabit Wireless Systems in frequencies around 60 GHz (18-13/123r0)</a:t>
                      </a:r>
                    </a:p>
                  </a:txBody>
                  <a:tcPr marL="114300" marR="9525" marT="9525" marB="0" anchor="ctr">
                    <a:lnL>
                      <a:noFill/>
                    </a:lnL>
                    <a:lnR>
                      <a:noFill/>
                    </a:lnR>
                    <a:lnT>
                      <a:noFill/>
                    </a:lnT>
                    <a:lnB>
                      <a:noFill/>
                    </a:lnB>
                    <a:solidFill>
                      <a:srgbClr val="FFFFFF"/>
                    </a:solidFill>
                  </a:tcPr>
                </a:tc>
              </a:tr>
              <a:tr h="852147">
                <a:tc>
                  <a:txBody>
                    <a:bodyPr/>
                    <a:lstStyle/>
                    <a:p>
                      <a:pPr algn="l" fontAlgn="ctr"/>
                      <a:r>
                        <a:rPr lang="en-US" sz="1400" b="1" i="0" u="none" strike="noStrike">
                          <a:solidFill>
                            <a:srgbClr val="000000"/>
                          </a:solidFill>
                          <a:effectLst/>
                          <a:latin typeface="Arial"/>
                        </a:rPr>
                        <a:t>PRELININARY DRAFT REVISION OF REPORT ITU-R M.2227 - Multiple gigabit wireless systems in frequencies around 60 GHz (18-13/124r0)</a:t>
                      </a:r>
                    </a:p>
                  </a:txBody>
                  <a:tcPr marL="114300" marR="9525" marT="9525" marB="0" anchor="ctr">
                    <a:lnL>
                      <a:noFill/>
                    </a:lnL>
                    <a:lnR>
                      <a:noFill/>
                    </a:lnR>
                    <a:lnT>
                      <a:noFill/>
                    </a:lnT>
                    <a:lnB>
                      <a:noFill/>
                    </a:lnB>
                    <a:solidFill>
                      <a:srgbClr val="FFFFFF"/>
                    </a:solidFill>
                  </a:tcPr>
                </a:tc>
              </a:tr>
              <a:tr h="899831">
                <a:tc>
                  <a:txBody>
                    <a:bodyPr/>
                    <a:lstStyle/>
                    <a:p>
                      <a:pPr algn="l" fontAlgn="ctr"/>
                      <a:r>
                        <a:rPr lang="en-US" sz="1400" b="1" i="0" u="none" strike="noStrike" dirty="0">
                          <a:solidFill>
                            <a:srgbClr val="000000"/>
                          </a:solidFill>
                          <a:effectLst/>
                          <a:latin typeface="Arial"/>
                        </a:rPr>
                        <a:t>FREQUENCY ARRANGEMENTS FOR PUBLIC PROTECTION AND DISASTER REFLIEF RADIOCOMMUNICATION SYSTEMS IN UHF BAND IN ACCORDANCE WITH RESOLUTION 646 (Rev. WRC-12) (18-13/125r0)</a:t>
                      </a:r>
                    </a:p>
                  </a:txBody>
                  <a:tcPr marL="114300" marR="9525" marT="9525" marB="0" anchor="ctr">
                    <a:lnL>
                      <a:noFill/>
                    </a:lnL>
                    <a:lnR>
                      <a:noFill/>
                    </a:lnR>
                    <a:lnT>
                      <a:noFill/>
                    </a:lnT>
                    <a:lnB>
                      <a:noFill/>
                    </a:lnB>
                    <a:solidFill>
                      <a:srgbClr val="FFFFFF"/>
                    </a:solidFill>
                  </a:tcPr>
                </a:tc>
              </a:tr>
              <a:tr h="899831">
                <a:tc>
                  <a:txBody>
                    <a:bodyPr/>
                    <a:lstStyle/>
                    <a:p>
                      <a:pPr algn="l" fontAlgn="ctr"/>
                      <a:r>
                        <a:rPr lang="en-US" sz="1400" b="1" i="0" u="none" strike="noStrike">
                          <a:solidFill>
                            <a:srgbClr val="000000"/>
                          </a:solidFill>
                          <a:effectLst/>
                          <a:latin typeface="Arial"/>
                        </a:rPr>
                        <a:t>RADIO INTERFACE STANDARDS FOR USE BY PUBLIC PROTECTION AND DISASTER RELIEF OPERATIONS IN SOME PARTS OF THE UHF BAND IN ACCORDANCE WITH RESOLUTION 646 (Rev. WRC-12) (18-13-126r0)</a:t>
                      </a:r>
                    </a:p>
                  </a:txBody>
                  <a:tcPr marL="114300" marR="9525" marT="9525" marB="0" anchor="ctr">
                    <a:lnL>
                      <a:noFill/>
                    </a:lnL>
                    <a:lnR>
                      <a:noFill/>
                    </a:lnR>
                    <a:lnT>
                      <a:noFill/>
                    </a:lnT>
                    <a:lnB>
                      <a:noFill/>
                    </a:lnB>
                    <a:solidFill>
                      <a:srgbClr val="FFFFFF"/>
                    </a:solidFill>
                  </a:tcPr>
                </a:tc>
              </a:tr>
              <a:tr h="852147">
                <a:tc>
                  <a:txBody>
                    <a:bodyPr/>
                    <a:lstStyle/>
                    <a:p>
                      <a:pPr algn="l" fontAlgn="ctr"/>
                      <a:r>
                        <a:rPr lang="en-US" sz="1400" b="1" i="0" u="none" strike="noStrike" dirty="0">
                          <a:solidFill>
                            <a:srgbClr val="000000"/>
                          </a:solidFill>
                          <a:effectLst/>
                          <a:latin typeface="Arial"/>
                        </a:rPr>
                        <a:t>FCC-13-157A1_Expanding_Access_Mobile_Wireless_Services_On_Board_Aircraft (18-13/128r0)</a:t>
                      </a:r>
                    </a:p>
                  </a:txBody>
                  <a:tcPr marL="114300" marR="9525" marT="9525" marB="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175774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14</a:t>
            </a:fld>
            <a:endParaRPr lang="en-US" sz="1200" b="0" smtClean="0"/>
          </a:p>
        </p:txBody>
      </p:sp>
      <p:sp>
        <p:nvSpPr>
          <p:cNvPr id="33796" name="Rectangle 2"/>
          <p:cNvSpPr>
            <a:spLocks noGrp="1" noChangeArrowheads="1"/>
          </p:cNvSpPr>
          <p:nvPr>
            <p:ph type="title"/>
          </p:nvPr>
        </p:nvSpPr>
        <p:spPr>
          <a:xfrm>
            <a:off x="493485" y="875167"/>
            <a:ext cx="8042564" cy="576262"/>
          </a:xfrm>
        </p:spPr>
        <p:txBody>
          <a:bodyPr/>
          <a:lstStyle/>
          <a:p>
            <a:r>
              <a:rPr lang="en-US" sz="2800" dirty="0" smtClean="0"/>
              <a:t>March 16-24, 2014 Beijing, China</a:t>
            </a:r>
          </a:p>
        </p:txBody>
      </p:sp>
      <p:sp>
        <p:nvSpPr>
          <p:cNvPr id="33797" name="Text Box 4"/>
          <p:cNvSpPr txBox="1">
            <a:spLocks noChangeArrowheads="1"/>
          </p:cNvSpPr>
          <p:nvPr/>
        </p:nvSpPr>
        <p:spPr bwMode="auto">
          <a:xfrm>
            <a:off x="89417" y="5413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4.1.7</a:t>
            </a:r>
            <a:endParaRPr lang="en-US" dirty="0">
              <a:solidFill>
                <a:schemeClr val="tx2"/>
              </a:solidFill>
            </a:endParaRPr>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3"/>
              </a:rPr>
              <a:t>http://</a:t>
            </a:r>
            <a:r>
              <a:rPr lang="en-US" dirty="0" smtClean="0">
                <a:hlinkClick r:id="rId3"/>
              </a:rPr>
              <a:t>www.ieee802.org/11/Meetings/Meeting_Plan.html</a:t>
            </a:r>
            <a:endParaRPr lang="en-US" dirty="0" smtClean="0"/>
          </a:p>
        </p:txBody>
      </p:sp>
      <p:sp>
        <p:nvSpPr>
          <p:cNvPr id="2" name="TextBox 1"/>
          <p:cNvSpPr txBox="1"/>
          <p:nvPr/>
        </p:nvSpPr>
        <p:spPr>
          <a:xfrm>
            <a:off x="493485" y="1451428"/>
            <a:ext cx="8244115" cy="954107"/>
          </a:xfrm>
          <a:prstGeom prst="rect">
            <a:avLst/>
          </a:prstGeom>
          <a:noFill/>
        </p:spPr>
        <p:txBody>
          <a:bodyPr wrap="square" rtlCol="0">
            <a:spAutoFit/>
          </a:bodyPr>
          <a:lstStyle/>
          <a:p>
            <a:r>
              <a:rPr lang="en-US" dirty="0" smtClean="0"/>
              <a:t>IEEE 802 Plenary Session</a:t>
            </a:r>
          </a:p>
          <a:p>
            <a:r>
              <a:rPr lang="en-US" sz="1600" dirty="0"/>
              <a:t> </a:t>
            </a:r>
          </a:p>
          <a:p>
            <a:r>
              <a:rPr lang="en-US" sz="1600" dirty="0"/>
              <a:t> </a:t>
            </a:r>
          </a:p>
        </p:txBody>
      </p:sp>
      <p:sp>
        <p:nvSpPr>
          <p:cNvPr id="11" name="Text Box 5"/>
          <p:cNvSpPr txBox="1">
            <a:spLocks noChangeArrowheads="1"/>
          </p:cNvSpPr>
          <p:nvPr/>
        </p:nvSpPr>
        <p:spPr bwMode="auto">
          <a:xfrm>
            <a:off x="89417" y="2266545"/>
            <a:ext cx="8890000" cy="3170099"/>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0" indent="0" eaLnBrk="0" hangingPunct="0"/>
            <a:r>
              <a:rPr lang="en-US" sz="3600" u="sng" dirty="0"/>
              <a:t>Hotel Registration</a:t>
            </a:r>
            <a:r>
              <a:rPr lang="en-US" sz="3600" dirty="0"/>
              <a:t>  </a:t>
            </a:r>
            <a:r>
              <a:rPr lang="en-US" sz="3600" dirty="0" smtClean="0"/>
              <a:t> </a:t>
            </a:r>
            <a:r>
              <a:rPr lang="en-US" sz="3200" dirty="0" smtClean="0"/>
              <a:t> </a:t>
            </a:r>
            <a:r>
              <a:rPr lang="en-US" sz="3200" dirty="0" smtClean="0">
                <a:latin typeface="Ravie" pitchFamily="82" charset="0"/>
              </a:rPr>
              <a:t>OPEN</a:t>
            </a:r>
          </a:p>
          <a:p>
            <a:pPr marL="0" indent="0" eaLnBrk="0" hangingPunct="0"/>
            <a:r>
              <a:rPr lang="en-GB" sz="3200" dirty="0"/>
              <a:t>Early: Before Feb </a:t>
            </a:r>
            <a:r>
              <a:rPr lang="en-GB" sz="3200" dirty="0" smtClean="0"/>
              <a:t>14 </a:t>
            </a:r>
            <a:endParaRPr lang="en-GB" sz="3200" dirty="0"/>
          </a:p>
          <a:p>
            <a:pPr marL="0" indent="0" eaLnBrk="0" hangingPunct="0"/>
            <a:endParaRPr lang="en-US" sz="3200" dirty="0">
              <a:solidFill>
                <a:srgbClr val="FF0000"/>
              </a:solidFill>
            </a:endParaRPr>
          </a:p>
          <a:p>
            <a:pPr marL="0" indent="0" eaLnBrk="0" hangingPunct="0"/>
            <a:r>
              <a:rPr lang="en-US" sz="3600" u="sng" dirty="0"/>
              <a:t>Meeting Registration</a:t>
            </a:r>
            <a:r>
              <a:rPr lang="en-US" sz="3600" dirty="0"/>
              <a:t> </a:t>
            </a:r>
            <a:r>
              <a:rPr lang="en-US" sz="3200" dirty="0" smtClean="0">
                <a:latin typeface="Ravie" pitchFamily="82" charset="0"/>
              </a:rPr>
              <a:t>OPEN</a:t>
            </a:r>
          </a:p>
          <a:p>
            <a:r>
              <a:rPr lang="en-GB" sz="3200" dirty="0" smtClean="0"/>
              <a:t>Early</a:t>
            </a:r>
            <a:r>
              <a:rPr lang="en-GB" sz="3200" dirty="0"/>
              <a:t>: Before </a:t>
            </a:r>
            <a:r>
              <a:rPr lang="en-GB" sz="3200" dirty="0" smtClean="0"/>
              <a:t>Feb 7 </a:t>
            </a:r>
            <a:endParaRPr lang="en-GB" sz="3200" dirty="0"/>
          </a:p>
          <a:p>
            <a:pPr lvl="1" eaLnBrk="0" hangingPunct="0">
              <a:buFont typeface="Arial" panose="020B0604020202020204" pitchFamily="34" charset="0"/>
              <a:buChar char="•"/>
            </a:pPr>
            <a:endParaRPr lang="en-US" sz="3200" dirty="0"/>
          </a:p>
        </p:txBody>
      </p:sp>
    </p:spTree>
    <p:extLst>
      <p:ext uri="{BB962C8B-B14F-4D97-AF65-F5344CB8AC3E}">
        <p14:creationId xmlns:p14="http://schemas.microsoft.com/office/powerpoint/2010/main" val="37724390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00050" y="617538"/>
            <a:ext cx="7661275" cy="1066800"/>
          </a:xfrm>
        </p:spPr>
        <p:txBody>
          <a:bodyPr/>
          <a:lstStyle/>
          <a:p>
            <a:r>
              <a:rPr lang="en-GB" dirty="0" smtClean="0"/>
              <a:t>Los Angeles  Meeting Registration  (~</a:t>
            </a:r>
            <a:r>
              <a:rPr lang="en-GB" dirty="0" smtClean="0"/>
              <a:t>412)</a:t>
            </a:r>
            <a:endParaRPr lang="en-GB" dirty="0" smtClean="0"/>
          </a:p>
        </p:txBody>
      </p:sp>
      <p:sp>
        <p:nvSpPr>
          <p:cNvPr id="71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71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1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04A268E9-F9A8-4749-9470-6F5EF855EEEB}" type="slidenum">
              <a:rPr lang="en-US" sz="1200" b="0" smtClean="0"/>
              <a:pPr/>
              <a:t>15</a:t>
            </a:fld>
            <a:endParaRPr lang="en-US" sz="1200" b="0" smtClean="0"/>
          </a:p>
        </p:txBody>
      </p:sp>
      <p:sp>
        <p:nvSpPr>
          <p:cNvPr id="8" name="Text Box 4"/>
          <p:cNvSpPr txBox="1">
            <a:spLocks noChangeArrowheads="1"/>
          </p:cNvSpPr>
          <p:nvPr/>
        </p:nvSpPr>
        <p:spPr bwMode="auto">
          <a:xfrm>
            <a:off x="533738" y="617538"/>
            <a:ext cx="28457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Monday </a:t>
            </a:r>
            <a:r>
              <a:rPr lang="en-US" sz="1800" dirty="0">
                <a:solidFill>
                  <a:schemeClr val="tx2"/>
                </a:solidFill>
              </a:rPr>
              <a:t>Agenda Item </a:t>
            </a:r>
            <a:r>
              <a:rPr lang="en-US" sz="1800" dirty="0" smtClean="0">
                <a:solidFill>
                  <a:schemeClr val="tx2"/>
                </a:solidFill>
              </a:rPr>
              <a:t>4.1.8</a:t>
            </a:r>
            <a:endParaRPr lang="en-US" sz="1800" dirty="0">
              <a:solidFill>
                <a:schemeClr val="tx2"/>
              </a:solidFill>
            </a:endParaRPr>
          </a:p>
        </p:txBody>
      </p:sp>
      <p:sp>
        <p:nvSpPr>
          <p:cNvPr id="3" name="TextBox 2"/>
          <p:cNvSpPr txBox="1"/>
          <p:nvPr/>
        </p:nvSpPr>
        <p:spPr>
          <a:xfrm>
            <a:off x="1141076" y="1393825"/>
            <a:ext cx="2414073" cy="5262979"/>
          </a:xfrm>
          <a:prstGeom prst="rect">
            <a:avLst/>
          </a:prstGeom>
          <a:noFill/>
        </p:spPr>
        <p:txBody>
          <a:bodyPr wrap="square" rtlCol="0">
            <a:spAutoFit/>
          </a:bodyPr>
          <a:lstStyle/>
          <a:p>
            <a:r>
              <a:rPr lang="en-US" sz="2700" dirty="0"/>
              <a:t>802.1 </a:t>
            </a:r>
            <a:r>
              <a:rPr lang="en-US" sz="2700" dirty="0" smtClean="0"/>
              <a:t>      </a:t>
            </a:r>
            <a:endParaRPr lang="en-US" sz="2700" dirty="0"/>
          </a:p>
          <a:p>
            <a:r>
              <a:rPr lang="en-US" sz="2700" dirty="0"/>
              <a:t>802.3 </a:t>
            </a:r>
            <a:r>
              <a:rPr lang="en-US" sz="2700" dirty="0" smtClean="0"/>
              <a:t>    </a:t>
            </a:r>
            <a:endParaRPr lang="en-US" sz="2700" dirty="0"/>
          </a:p>
          <a:p>
            <a:r>
              <a:rPr lang="en-US" sz="2700" dirty="0" smtClean="0"/>
              <a:t>802.11   </a:t>
            </a:r>
            <a:r>
              <a:rPr lang="en-US" sz="2700" dirty="0" smtClean="0"/>
              <a:t>   247</a:t>
            </a:r>
            <a:endParaRPr lang="en-US" sz="2700" dirty="0" smtClean="0"/>
          </a:p>
          <a:p>
            <a:r>
              <a:rPr lang="en-US" sz="2700" dirty="0" smtClean="0"/>
              <a:t>802.15   </a:t>
            </a:r>
          </a:p>
          <a:p>
            <a:r>
              <a:rPr lang="en-US" sz="2700" dirty="0" smtClean="0"/>
              <a:t>802.16       </a:t>
            </a:r>
          </a:p>
          <a:p>
            <a:r>
              <a:rPr lang="en-US" sz="2700" dirty="0" smtClean="0"/>
              <a:t>802.18      </a:t>
            </a:r>
          </a:p>
          <a:p>
            <a:r>
              <a:rPr lang="en-US" sz="2700" dirty="0" smtClean="0"/>
              <a:t>802.19      </a:t>
            </a:r>
            <a:endParaRPr lang="en-US" sz="2700" dirty="0"/>
          </a:p>
          <a:p>
            <a:r>
              <a:rPr lang="en-US" sz="2700" dirty="0" smtClean="0"/>
              <a:t>802.21      </a:t>
            </a:r>
          </a:p>
          <a:p>
            <a:r>
              <a:rPr lang="en-US" sz="2700" dirty="0" smtClean="0"/>
              <a:t>802.22      </a:t>
            </a:r>
          </a:p>
          <a:p>
            <a:r>
              <a:rPr lang="en-US" sz="2700" dirty="0" smtClean="0"/>
              <a:t>802.24     </a:t>
            </a:r>
          </a:p>
          <a:p>
            <a:r>
              <a:rPr lang="en-US" sz="2700" dirty="0" smtClean="0"/>
              <a:t>None        </a:t>
            </a:r>
          </a:p>
          <a:p>
            <a:r>
              <a:rPr lang="en-US" sz="2700" dirty="0" smtClean="0"/>
              <a:t>XX           </a:t>
            </a:r>
          </a:p>
        </p:txBody>
      </p:sp>
      <p:sp>
        <p:nvSpPr>
          <p:cNvPr id="2" name="Right Brace 1"/>
          <p:cNvSpPr/>
          <p:nvPr/>
        </p:nvSpPr>
        <p:spPr bwMode="auto">
          <a:xfrm>
            <a:off x="3228975" y="5695950"/>
            <a:ext cx="326174" cy="647700"/>
          </a:xfrm>
          <a:prstGeom prst="rightBrace">
            <a:avLst/>
          </a:prstGeom>
          <a:solidFill>
            <a:schemeClr val="bg1"/>
          </a:solidFill>
          <a:ln w="381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4" name="TextBox 3"/>
          <p:cNvSpPr txBox="1"/>
          <p:nvPr/>
        </p:nvSpPr>
        <p:spPr>
          <a:xfrm>
            <a:off x="3743325" y="5796260"/>
            <a:ext cx="3624710" cy="461665"/>
          </a:xfrm>
          <a:prstGeom prst="rect">
            <a:avLst/>
          </a:prstGeom>
          <a:noFill/>
        </p:spPr>
        <p:txBody>
          <a:bodyPr wrap="none" rtlCol="0">
            <a:spAutoFit/>
          </a:bodyPr>
          <a:lstStyle/>
          <a:p>
            <a:r>
              <a:rPr lang="en-US" dirty="0" smtClean="0"/>
              <a:t>Staff, Guests, Students, ??</a:t>
            </a:r>
            <a:endParaRPr lang="en-US" dirty="0"/>
          </a:p>
        </p:txBody>
      </p:sp>
    </p:spTree>
    <p:extLst>
      <p:ext uri="{BB962C8B-B14F-4D97-AF65-F5344CB8AC3E}">
        <p14:creationId xmlns:p14="http://schemas.microsoft.com/office/powerpoint/2010/main" val="1822595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2014</a:t>
            </a:r>
          </a:p>
        </p:txBody>
      </p:sp>
      <p:sp>
        <p:nvSpPr>
          <p:cNvPr id="9221" name="Rectangle 2"/>
          <p:cNvSpPr>
            <a:spLocks noGrp="1" noChangeArrowheads="1"/>
          </p:cNvSpPr>
          <p:nvPr>
            <p:ph type="title"/>
          </p:nvPr>
        </p:nvSpPr>
        <p:spPr/>
        <p:txBody>
          <a:bodyPr/>
          <a:lstStyle/>
          <a:p>
            <a:r>
              <a:rPr lang="en-GB" dirty="0" smtClean="0"/>
              <a:t>Current Membership Status - </a:t>
            </a:r>
            <a:r>
              <a:rPr lang="en-GB" dirty="0" smtClean="0"/>
              <a:t>January</a:t>
            </a:r>
            <a:endParaRPr lang="en-GB" dirty="0" smtClean="0"/>
          </a:p>
        </p:txBody>
      </p:sp>
      <p:sp>
        <p:nvSpPr>
          <p:cNvPr id="9222" name="Text Box 3"/>
          <p:cNvSpPr txBox="1">
            <a:spLocks noChangeArrowheads="1"/>
          </p:cNvSpPr>
          <p:nvPr/>
        </p:nvSpPr>
        <p:spPr bwMode="auto">
          <a:xfrm>
            <a:off x="685800" y="6019800"/>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spcBef>
                <a:spcPct val="50000"/>
              </a:spcBef>
            </a:pPr>
            <a:r>
              <a:rPr lang="en-GB" sz="1200" b="0" dirty="0"/>
              <a:t>Data as of </a:t>
            </a:r>
            <a:r>
              <a:rPr lang="en-GB" sz="1200" b="0" dirty="0" smtClean="0"/>
              <a:t>2012-11-06</a:t>
            </a:r>
            <a:endParaRPr lang="en-GB" sz="1200" b="0" dirty="0"/>
          </a:p>
        </p:txBody>
      </p:sp>
      <p:sp>
        <p:nvSpPr>
          <p:cNvPr id="9223" name="TextBox 8"/>
          <p:cNvSpPr txBox="1">
            <a:spLocks noChangeArrowheads="1"/>
          </p:cNvSpPr>
          <p:nvPr/>
        </p:nvSpPr>
        <p:spPr bwMode="auto">
          <a:xfrm>
            <a:off x="609600" y="4495800"/>
            <a:ext cx="7772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47752328"/>
              </p:ext>
            </p:extLst>
          </p:nvPr>
        </p:nvGraphicFramePr>
        <p:xfrm>
          <a:off x="668338" y="1752600"/>
          <a:ext cx="7772400" cy="2316184"/>
        </p:xfrm>
        <a:graphic>
          <a:graphicData uri="http://schemas.openxmlformats.org/drawingml/2006/table">
            <a:tbl>
              <a:tblPr/>
              <a:tblGrid>
                <a:gridCol w="3886200"/>
                <a:gridCol w="3886200"/>
              </a:tblGrid>
              <a:tr h="579041">
                <a:tc>
                  <a:txBody>
                    <a:bodyPr/>
                    <a:lstStyle/>
                    <a:p>
                      <a:pPr algn="ctr"/>
                      <a:r>
                        <a:rPr lang="en-GB" sz="3200" dirty="0">
                          <a:solidFill>
                            <a:schemeClr val="tx1"/>
                          </a:solidFill>
                          <a:effectLst/>
                          <a:latin typeface="Calibri" pitchFamily="34" charset="0"/>
                          <a:cs typeface="Calibri" pitchFamily="34" charset="0"/>
                        </a:rPr>
                        <a:t>Status</a:t>
                      </a:r>
                      <a:endParaRPr lang="en-GB" sz="4800" dirty="0">
                        <a:solidFill>
                          <a:schemeClr val="tx1"/>
                        </a:solidFill>
                        <a:latin typeface="Calibri" pitchFamily="34" charset="0"/>
                        <a:cs typeface="Calibri" pitchFamily="34" charset="0"/>
                      </a:endParaRPr>
                    </a:p>
                  </a:txBody>
                  <a:tcPr marT="45683" marB="45683" anchor="ctr">
                    <a:lnL>
                      <a:noFill/>
                    </a:lnL>
                    <a:lnR>
                      <a:noFill/>
                    </a:lnR>
                    <a:lnB>
                      <a:noFill/>
                    </a:lnB>
                    <a:solidFill>
                      <a:srgbClr val="C0C0C0"/>
                    </a:solidFill>
                  </a:tcPr>
                </a:tc>
                <a:tc>
                  <a:txBody>
                    <a:bodyPr/>
                    <a:lstStyle/>
                    <a:p>
                      <a:pPr algn="ctr"/>
                      <a:r>
                        <a:rPr lang="en-GB" sz="3200">
                          <a:solidFill>
                            <a:schemeClr val="tx1"/>
                          </a:solidFill>
                          <a:effectLst/>
                          <a:latin typeface="Calibri" pitchFamily="34" charset="0"/>
                          <a:cs typeface="Calibri" pitchFamily="34" charset="0"/>
                        </a:rPr>
                        <a:t>Number</a:t>
                      </a:r>
                      <a:endParaRPr lang="en-GB" sz="4800">
                        <a:solidFill>
                          <a:schemeClr val="tx1"/>
                        </a:solidFill>
                        <a:latin typeface="Calibri" pitchFamily="34" charset="0"/>
                        <a:cs typeface="Calibri" pitchFamily="34" charset="0"/>
                      </a:endParaRPr>
                    </a:p>
                  </a:txBody>
                  <a:tcPr marT="45683" marB="45683" anchor="ctr">
                    <a:lnL>
                      <a:noFill/>
                    </a:lnL>
                    <a:lnR>
                      <a:noFill/>
                    </a:lnR>
                    <a:lnT>
                      <a:noFill/>
                    </a:lnT>
                    <a:lnB>
                      <a:noFill/>
                    </a:lnB>
                    <a:solidFill>
                      <a:srgbClr val="C0C0C0"/>
                    </a:solidFill>
                  </a:tcPr>
                </a:tc>
              </a:tr>
              <a:tr h="579041">
                <a:tc>
                  <a:txBody>
                    <a:bodyPr/>
                    <a:lstStyle/>
                    <a:p>
                      <a:pPr algn="ctr"/>
                      <a:r>
                        <a:rPr lang="en-GB" sz="3200" dirty="0">
                          <a:solidFill>
                            <a:schemeClr val="tx1"/>
                          </a:solidFill>
                          <a:effectLst/>
                          <a:latin typeface="Calibri" pitchFamily="34" charset="0"/>
                          <a:cs typeface="Calibri" pitchFamily="34" charset="0"/>
                        </a:rPr>
                        <a:t>Aspirant</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121</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Potential 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27</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330</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bl>
          </a:graphicData>
        </a:graphic>
      </p:graphicFrame>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D810085-7017-4368-A971-DE56F883B38A}" type="slidenum">
              <a:rPr lang="en-US" smtClean="0"/>
              <a:pPr>
                <a:defRPr/>
              </a:pPr>
              <a:t>16</a:t>
            </a:fld>
            <a:endParaRPr lang="en-US"/>
          </a:p>
        </p:txBody>
      </p:sp>
      <p:sp>
        <p:nvSpPr>
          <p:cNvPr id="9" name="Text Box 4"/>
          <p:cNvSpPr txBox="1">
            <a:spLocks noChangeArrowheads="1"/>
          </p:cNvSpPr>
          <p:nvPr/>
        </p:nvSpPr>
        <p:spPr bwMode="auto">
          <a:xfrm>
            <a:off x="89418"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4.1.8</a:t>
            </a:r>
            <a:endParaRPr lang="en-US" dirty="0">
              <a:solidFill>
                <a:schemeClr val="tx2"/>
              </a:solidFill>
            </a:endParaRPr>
          </a:p>
        </p:txBody>
      </p:sp>
    </p:spTree>
    <p:extLst>
      <p:ext uri="{BB962C8B-B14F-4D97-AF65-F5344CB8AC3E}">
        <p14:creationId xmlns:p14="http://schemas.microsoft.com/office/powerpoint/2010/main" val="35638837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48370"/>
            <a:ext cx="7772400" cy="696191"/>
          </a:xfrm>
        </p:spPr>
        <p:txBody>
          <a:bodyPr/>
          <a:lstStyle/>
          <a:p>
            <a:r>
              <a:rPr lang="en-US" b="0" dirty="0" smtClean="0"/>
              <a:t>IEEE </a:t>
            </a:r>
            <a:r>
              <a:rPr lang="en-US" b="0" dirty="0"/>
              <a:t>Staff on site </a:t>
            </a:r>
            <a:endParaRPr lang="en-US" dirty="0"/>
          </a:p>
        </p:txBody>
      </p:sp>
      <p:sp>
        <p:nvSpPr>
          <p:cNvPr id="3" name="Content Placeholder 2"/>
          <p:cNvSpPr>
            <a:spLocks noGrp="1"/>
          </p:cNvSpPr>
          <p:nvPr>
            <p:ph idx="1"/>
          </p:nvPr>
        </p:nvSpPr>
        <p:spPr>
          <a:xfrm>
            <a:off x="218210" y="2152650"/>
            <a:ext cx="8836890" cy="4273550"/>
          </a:xfrm>
        </p:spPr>
        <p:txBody>
          <a:bodyPr/>
          <a:lstStyle/>
          <a:p>
            <a:r>
              <a:rPr lang="en-US" sz="3200" dirty="0" smtClean="0"/>
              <a:t>None</a:t>
            </a:r>
            <a:endParaRPr lang="en-US" sz="32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17</a:t>
            </a:fld>
            <a:endParaRPr lang="en-US"/>
          </a:p>
        </p:txBody>
      </p:sp>
      <p:sp>
        <p:nvSpPr>
          <p:cNvPr id="7"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4.1.9</a:t>
            </a:r>
            <a:endParaRPr lang="en-US" dirty="0">
              <a:solidFill>
                <a:schemeClr val="tx2"/>
              </a:solidFill>
            </a:endParaRPr>
          </a:p>
        </p:txBody>
      </p:sp>
    </p:spTree>
    <p:extLst>
      <p:ext uri="{BB962C8B-B14F-4D97-AF65-F5344CB8AC3E}">
        <p14:creationId xmlns:p14="http://schemas.microsoft.com/office/powerpoint/2010/main" val="8928183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4"/>
          <p:cNvSpPr txBox="1">
            <a:spLocks noChangeArrowheads="1"/>
          </p:cNvSpPr>
          <p:nvPr/>
        </p:nvSpPr>
        <p:spPr bwMode="auto">
          <a:xfrm>
            <a:off x="19488" y="695838"/>
            <a:ext cx="346146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18</a:t>
            </a:fld>
            <a:endParaRPr lang="en-US" dirty="0"/>
          </a:p>
        </p:txBody>
      </p:sp>
      <p:sp>
        <p:nvSpPr>
          <p:cNvPr id="2" name="Title 1"/>
          <p:cNvSpPr>
            <a:spLocks noGrp="1"/>
          </p:cNvSpPr>
          <p:nvPr>
            <p:ph type="title"/>
          </p:nvPr>
        </p:nvSpPr>
        <p:spPr/>
        <p:txBody>
          <a:bodyPr/>
          <a:lstStyle/>
          <a:p>
            <a:r>
              <a:rPr lang="en-US" dirty="0"/>
              <a:t>FOOD &amp; BEVERAGE SERVICE</a:t>
            </a:r>
          </a:p>
        </p:txBody>
      </p:sp>
      <p:sp>
        <p:nvSpPr>
          <p:cNvPr id="8" name="TextBox 7"/>
          <p:cNvSpPr txBox="1"/>
          <p:nvPr/>
        </p:nvSpPr>
        <p:spPr>
          <a:xfrm>
            <a:off x="19050" y="2314575"/>
            <a:ext cx="9096375" cy="2862322"/>
          </a:xfrm>
          <a:prstGeom prst="rect">
            <a:avLst/>
          </a:prstGeom>
          <a:noFill/>
        </p:spPr>
        <p:txBody>
          <a:bodyPr wrap="square" rtlCol="0">
            <a:spAutoFit/>
          </a:bodyPr>
          <a:lstStyle/>
          <a:p>
            <a:r>
              <a:rPr lang="en-US" sz="1800" dirty="0"/>
              <a:t>FOOD &amp; BEVERAGE SERVICE</a:t>
            </a:r>
            <a:br>
              <a:rPr lang="en-US" sz="1800" dirty="0"/>
            </a:br>
            <a:r>
              <a:rPr lang="en-US" sz="1800" dirty="0"/>
              <a:t/>
            </a:r>
            <a:br>
              <a:rPr lang="en-US" sz="1800" dirty="0"/>
            </a:br>
            <a:r>
              <a:rPr lang="en-US" sz="1800" dirty="0"/>
              <a:t>Continental Breakfast                 </a:t>
            </a:r>
            <a:r>
              <a:rPr lang="en-US" sz="1800" dirty="0" smtClean="0"/>
              <a:t>7:15 </a:t>
            </a:r>
            <a:r>
              <a:rPr lang="en-US" sz="1800" dirty="0"/>
              <a:t>AM to 8:30 AM         </a:t>
            </a:r>
            <a:r>
              <a:rPr lang="en-US" sz="1800" dirty="0" smtClean="0"/>
              <a:t> </a:t>
            </a:r>
            <a:r>
              <a:rPr lang="en-US" sz="1800" dirty="0"/>
              <a:t>Plaza Pavilion</a:t>
            </a:r>
            <a:br>
              <a:rPr lang="en-US" sz="1800" dirty="0"/>
            </a:br>
            <a:endParaRPr lang="en-US" sz="1800" dirty="0" smtClean="0"/>
          </a:p>
          <a:p>
            <a:r>
              <a:rPr lang="en-US" sz="1800" dirty="0" smtClean="0"/>
              <a:t>Morning </a:t>
            </a:r>
            <a:r>
              <a:rPr lang="en-US" sz="1800" dirty="0"/>
              <a:t>Coffee/Tea                     </a:t>
            </a:r>
            <a:r>
              <a:rPr lang="en-US" sz="1800" dirty="0" smtClean="0"/>
              <a:t>9:30 </a:t>
            </a:r>
            <a:r>
              <a:rPr lang="en-US" sz="1800" dirty="0"/>
              <a:t>AM to 10:30 AM        </a:t>
            </a:r>
            <a:r>
              <a:rPr lang="en-US" sz="1800" dirty="0" smtClean="0"/>
              <a:t>Olympic </a:t>
            </a:r>
            <a:r>
              <a:rPr lang="en-US" sz="1800" dirty="0"/>
              <a:t>&amp; Constellation Foyers</a:t>
            </a:r>
            <a:br>
              <a:rPr lang="en-US" sz="1800" dirty="0"/>
            </a:br>
            <a:endParaRPr lang="en-US" sz="1800" dirty="0" smtClean="0"/>
          </a:p>
          <a:p>
            <a:r>
              <a:rPr lang="en-US" sz="1800" dirty="0" smtClean="0"/>
              <a:t>Buffett </a:t>
            </a:r>
            <a:r>
              <a:rPr lang="en-US" sz="1800" dirty="0"/>
              <a:t>Lunch Service                  </a:t>
            </a:r>
            <a:r>
              <a:rPr lang="en-US" sz="1800" dirty="0" smtClean="0"/>
              <a:t>12:00 </a:t>
            </a:r>
            <a:r>
              <a:rPr lang="en-US" sz="1800" dirty="0"/>
              <a:t>PM to 1:30 PM         </a:t>
            </a:r>
            <a:r>
              <a:rPr lang="en-US" sz="1800" dirty="0" smtClean="0"/>
              <a:t>Plaza </a:t>
            </a:r>
            <a:r>
              <a:rPr lang="en-US" sz="1800" dirty="0"/>
              <a:t>Pavilion</a:t>
            </a:r>
            <a:br>
              <a:rPr lang="en-US" sz="1800" dirty="0"/>
            </a:br>
            <a:endParaRPr lang="en-US" sz="1800" dirty="0" smtClean="0"/>
          </a:p>
          <a:p>
            <a:r>
              <a:rPr lang="en-US" sz="1800" dirty="0" smtClean="0"/>
              <a:t>Afternoon </a:t>
            </a:r>
            <a:r>
              <a:rPr lang="en-US" sz="1800" dirty="0"/>
              <a:t>Coffee/Tea/Snacks       </a:t>
            </a:r>
            <a:r>
              <a:rPr lang="en-US" sz="1800" dirty="0" smtClean="0"/>
              <a:t>3:00 </a:t>
            </a:r>
            <a:r>
              <a:rPr lang="en-US" sz="1800" dirty="0"/>
              <a:t>PM to 4:00 PM         </a:t>
            </a:r>
            <a:r>
              <a:rPr lang="en-US" sz="1800" dirty="0" smtClean="0"/>
              <a:t>Olympic </a:t>
            </a:r>
            <a:r>
              <a:rPr lang="en-US" sz="1800" dirty="0"/>
              <a:t>&amp; Constellation Foyers</a:t>
            </a:r>
          </a:p>
          <a:p>
            <a:endParaRPr lang="en-US" sz="1800" dirty="0"/>
          </a:p>
        </p:txBody>
      </p:sp>
    </p:spTree>
    <p:extLst>
      <p:ext uri="{BB962C8B-B14F-4D97-AF65-F5344CB8AC3E}">
        <p14:creationId xmlns:p14="http://schemas.microsoft.com/office/powerpoint/2010/main" val="12623349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608" y="1460160"/>
            <a:ext cx="8867775" cy="4453074"/>
          </a:xfrm>
        </p:spPr>
        <p:txBody>
          <a:bodyPr>
            <a:normAutofit fontScale="90000"/>
          </a:bodyPr>
          <a:lstStyle/>
          <a:p>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Social</a:t>
            </a:r>
            <a:br>
              <a:rPr lang="en-GB" sz="6000" b="1" dirty="0" smtClean="0"/>
            </a:br>
            <a:r>
              <a:rPr lang="en-GB" sz="2700" b="1" dirty="0" smtClean="0"/>
              <a:t/>
            </a:r>
            <a:br>
              <a:rPr lang="en-GB" sz="2700" b="1" dirty="0" smtClean="0"/>
            </a:br>
            <a:r>
              <a:rPr lang="en-GB" sz="2800" dirty="0"/>
              <a:t> </a:t>
            </a:r>
            <a:r>
              <a:rPr lang="en-US" b="0" dirty="0" smtClean="0"/>
              <a:t>LA Live Lucky Strike Bowling Alley</a:t>
            </a:r>
            <a:br>
              <a:rPr lang="en-US" b="0" dirty="0" smtClean="0"/>
            </a:br>
            <a:r>
              <a:rPr lang="en-GB" dirty="0"/>
              <a:t>- 1</a:t>
            </a:r>
            <a:r>
              <a:rPr lang="en-GB" baseline="30000" dirty="0"/>
              <a:t>st</a:t>
            </a:r>
            <a:r>
              <a:rPr lang="en-GB" dirty="0"/>
              <a:t> bus  </a:t>
            </a:r>
            <a:r>
              <a:rPr lang="en-GB" dirty="0" smtClean="0"/>
              <a:t>leaves at </a:t>
            </a:r>
            <a:r>
              <a:rPr lang="en-GB" dirty="0" smtClean="0"/>
              <a:t>5:45pm</a:t>
            </a:r>
            <a:r>
              <a:rPr lang="en-GB" sz="3200" dirty="0" smtClean="0"/>
              <a:t> </a:t>
            </a:r>
            <a:br>
              <a:rPr lang="en-GB" sz="3200" dirty="0" smtClean="0"/>
            </a:br>
            <a:r>
              <a:rPr lang="en-GB" dirty="0" smtClean="0"/>
              <a:t>5 busses rotating between Hyatt &amp; Alley</a:t>
            </a:r>
            <a:r>
              <a:rPr lang="en-GB" sz="3200" dirty="0" smtClean="0"/>
              <a:t/>
            </a:r>
            <a:br>
              <a:rPr lang="en-GB" sz="3200" dirty="0" smtClean="0"/>
            </a:br>
            <a:r>
              <a:rPr lang="en-GB" sz="3200" dirty="0" smtClean="0"/>
              <a:t/>
            </a:r>
            <a:br>
              <a:rPr lang="en-GB" sz="3200" dirty="0" smtClean="0"/>
            </a:br>
            <a:r>
              <a:rPr lang="en-GB" dirty="0" smtClean="0"/>
              <a:t>W</a:t>
            </a:r>
            <a:r>
              <a:rPr lang="en-GB" sz="3200" dirty="0" smtClean="0"/>
              <a:t>ear </a:t>
            </a:r>
            <a:r>
              <a:rPr lang="en-GB" sz="3200" dirty="0"/>
              <a:t>your name </a:t>
            </a:r>
            <a:r>
              <a:rPr lang="en-GB" sz="3200" dirty="0" smtClean="0"/>
              <a:t>badge to the social</a:t>
            </a:r>
            <a:br>
              <a:rPr lang="en-GB" sz="3200" dirty="0" smtClean="0"/>
            </a:br>
            <a:r>
              <a:rPr lang="en-GB" dirty="0" smtClean="0"/>
              <a:t>You will be given a Lucky Strike wrist band</a:t>
            </a:r>
            <a:r>
              <a:rPr lang="en-GB" sz="3200" dirty="0" smtClean="0"/>
              <a:t/>
            </a:r>
            <a:br>
              <a:rPr lang="en-GB" sz="3200" dirty="0" smtClean="0"/>
            </a:br>
            <a:r>
              <a:rPr lang="en-GB" sz="3200" dirty="0" smtClean="0"/>
              <a:t/>
            </a:r>
            <a:br>
              <a:rPr lang="en-GB" sz="3200" dirty="0" smtClean="0"/>
            </a:br>
            <a:r>
              <a:rPr lang="en-GB" sz="3200" dirty="0" smtClean="0"/>
              <a:t>Obtain guest badges by Wednesday noon</a:t>
            </a: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19</a:t>
            </a:fld>
            <a:endParaRPr lang="en-US" dirty="0"/>
          </a:p>
        </p:txBody>
      </p:sp>
    </p:spTree>
    <p:extLst>
      <p:ext uri="{BB962C8B-B14F-4D97-AF65-F5344CB8AC3E}">
        <p14:creationId xmlns:p14="http://schemas.microsoft.com/office/powerpoint/2010/main" val="1864988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38175"/>
          </a:xfrm>
        </p:spPr>
        <p:txBody>
          <a:bodyPr/>
          <a:lstStyle/>
          <a:p>
            <a:r>
              <a:rPr lang="en-US" dirty="0" smtClean="0"/>
              <a:t>Open Positions</a:t>
            </a:r>
            <a:endParaRPr lang="en-US" dirty="0"/>
          </a:p>
        </p:txBody>
      </p:sp>
      <p:sp>
        <p:nvSpPr>
          <p:cNvPr id="3" name="Content Placeholder 2"/>
          <p:cNvSpPr>
            <a:spLocks noGrp="1"/>
          </p:cNvSpPr>
          <p:nvPr>
            <p:ph idx="1"/>
          </p:nvPr>
        </p:nvSpPr>
        <p:spPr>
          <a:xfrm>
            <a:off x="257175" y="1247775"/>
            <a:ext cx="8610600" cy="4552950"/>
          </a:xfrm>
        </p:spPr>
        <p:txBody>
          <a:bodyPr/>
          <a:lstStyle/>
          <a:p>
            <a:r>
              <a:rPr lang="en-US" sz="2800" dirty="0" smtClean="0"/>
              <a:t>AH  Chair</a:t>
            </a:r>
          </a:p>
          <a:p>
            <a:r>
              <a:rPr lang="en-US" sz="2800" dirty="0" smtClean="0"/>
              <a:t>Dave Halasz has left</a:t>
            </a:r>
          </a:p>
          <a:p>
            <a:pPr lvl="1"/>
            <a:r>
              <a:rPr lang="en-US" sz="2800" dirty="0" smtClean="0"/>
              <a:t>Thanks for getting the project this far!</a:t>
            </a:r>
          </a:p>
          <a:p>
            <a:r>
              <a:rPr lang="en-US" sz="2800" dirty="0" err="1" smtClean="0"/>
              <a:t>Yongho</a:t>
            </a:r>
            <a:r>
              <a:rPr lang="en-US" sz="2800" dirty="0" smtClean="0"/>
              <a:t> </a:t>
            </a:r>
            <a:r>
              <a:rPr lang="en-US" sz="2800" dirty="0" err="1" smtClean="0"/>
              <a:t>Seok</a:t>
            </a:r>
            <a:r>
              <a:rPr lang="en-US" sz="2800" dirty="0" smtClean="0"/>
              <a:t> is chairing this meeting</a:t>
            </a:r>
          </a:p>
          <a:p>
            <a:r>
              <a:rPr lang="en-US" sz="2800" dirty="0" smtClean="0"/>
              <a:t>Nominated for Chair position</a:t>
            </a:r>
          </a:p>
          <a:p>
            <a:r>
              <a:rPr lang="en-US" sz="2800" dirty="0" smtClean="0"/>
              <a:t>Any other nominees?</a:t>
            </a:r>
          </a:p>
          <a:p>
            <a:r>
              <a:rPr lang="en-US" sz="2800" dirty="0" smtClean="0"/>
              <a:t>Officer changes and election options will be discussed in AH pm1</a:t>
            </a:r>
            <a:endParaRPr lang="en-US" sz="28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20</a:t>
            </a:fld>
            <a:endParaRPr lang="en-US" dirty="0"/>
          </a:p>
        </p:txBody>
      </p:sp>
    </p:spTree>
    <p:extLst>
      <p:ext uri="{BB962C8B-B14F-4D97-AF65-F5344CB8AC3E}">
        <p14:creationId xmlns:p14="http://schemas.microsoft.com/office/powerpoint/2010/main" val="19813894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38175"/>
          </a:xfrm>
        </p:spPr>
        <p:txBody>
          <a:bodyPr/>
          <a:lstStyle/>
          <a:p>
            <a:r>
              <a:rPr lang="en-US" dirty="0" smtClean="0"/>
              <a:t>Open Positions</a:t>
            </a:r>
            <a:endParaRPr lang="en-US" dirty="0"/>
          </a:p>
        </p:txBody>
      </p:sp>
      <p:sp>
        <p:nvSpPr>
          <p:cNvPr id="3" name="Content Placeholder 2"/>
          <p:cNvSpPr>
            <a:spLocks noGrp="1"/>
          </p:cNvSpPr>
          <p:nvPr>
            <p:ph idx="1"/>
          </p:nvPr>
        </p:nvSpPr>
        <p:spPr>
          <a:xfrm>
            <a:off x="523875" y="1247775"/>
            <a:ext cx="7772400" cy="4552950"/>
          </a:xfrm>
        </p:spPr>
        <p:txBody>
          <a:bodyPr/>
          <a:lstStyle/>
          <a:p>
            <a:r>
              <a:rPr lang="en-US" sz="2800" dirty="0" smtClean="0"/>
              <a:t>Regulatory Chair</a:t>
            </a:r>
          </a:p>
          <a:p>
            <a:r>
              <a:rPr lang="en-US" sz="2800" dirty="0" smtClean="0"/>
              <a:t>Richard Kennedy has left</a:t>
            </a:r>
          </a:p>
          <a:p>
            <a:pPr lvl="1"/>
            <a:r>
              <a:rPr lang="en-US" sz="2800" dirty="0" smtClean="0"/>
              <a:t>Thanks for leading this effort and AF</a:t>
            </a:r>
          </a:p>
          <a:p>
            <a:r>
              <a:rPr lang="en-US" sz="2800" dirty="0" smtClean="0"/>
              <a:t>Jim Lansford is chairing this meeting</a:t>
            </a:r>
          </a:p>
          <a:p>
            <a:r>
              <a:rPr lang="en-US" sz="2800" dirty="0" smtClean="0"/>
              <a:t>No nominees at the moment for Chair position</a:t>
            </a:r>
          </a:p>
          <a:p>
            <a:r>
              <a:rPr lang="en-US" sz="2800" dirty="0" smtClean="0"/>
              <a:t>Any nominees?</a:t>
            </a: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21</a:t>
            </a:fld>
            <a:endParaRPr lang="en-US" dirty="0"/>
          </a:p>
        </p:txBody>
      </p:sp>
    </p:spTree>
    <p:extLst>
      <p:ext uri="{BB962C8B-B14F-4D97-AF65-F5344CB8AC3E}">
        <p14:creationId xmlns:p14="http://schemas.microsoft.com/office/powerpoint/2010/main" val="2774839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SDN </a:t>
            </a:r>
            <a:r>
              <a:rPr lang="en-US" dirty="0" err="1" smtClean="0"/>
              <a:t>Bof</a:t>
            </a:r>
            <a:r>
              <a:rPr lang="en-US" dirty="0" smtClean="0"/>
              <a:t> on Thursday - 8am- Park</a:t>
            </a:r>
            <a:endParaRPr lang="en-US" dirty="0"/>
          </a:p>
        </p:txBody>
      </p:sp>
      <p:sp>
        <p:nvSpPr>
          <p:cNvPr id="3" name="Content Placeholder 2"/>
          <p:cNvSpPr>
            <a:spLocks noGrp="1"/>
          </p:cNvSpPr>
          <p:nvPr>
            <p:ph idx="1"/>
          </p:nvPr>
        </p:nvSpPr>
        <p:spPr>
          <a:xfrm>
            <a:off x="352425" y="1724025"/>
            <a:ext cx="8524875" cy="4371975"/>
          </a:xfrm>
        </p:spPr>
        <p:txBody>
          <a:bodyPr/>
          <a:lstStyle/>
          <a:p>
            <a:r>
              <a:rPr lang="en-US" dirty="0" smtClean="0"/>
              <a:t>At </a:t>
            </a:r>
            <a:r>
              <a:rPr lang="en-US" dirty="0"/>
              <a:t>the 12 November </a:t>
            </a:r>
            <a:r>
              <a:rPr lang="en-US" u="sng" dirty="0">
                <a:hlinkClick r:id="rId2"/>
              </a:rPr>
              <a:t>IEEE 802 tutorial on Wireless SDN</a:t>
            </a:r>
            <a:r>
              <a:rPr lang="en-US" dirty="0"/>
              <a:t>, I agreed to organize a follow-up "Birds of a Feather" meeting during the Los Angeles interim. I have arranged for this on Thursday AM1 (8-10 am), in the Park Room.</a:t>
            </a:r>
            <a:br>
              <a:rPr lang="en-US" dirty="0"/>
            </a:br>
            <a:r>
              <a:rPr lang="en-US" dirty="0"/>
              <a:t/>
            </a:r>
            <a:br>
              <a:rPr lang="en-US" dirty="0"/>
            </a:br>
            <a:r>
              <a:rPr lang="en-US" dirty="0"/>
              <a:t>The agenda will include discussion arising from the tutorial, including technical topics as well as ideas on next steps. Formal document contributions are not required but are welcome, following the </a:t>
            </a:r>
            <a:r>
              <a:rPr lang="en-US" u="sng" dirty="0">
                <a:hlinkClick r:id="rId3"/>
              </a:rPr>
              <a:t>IEEE 802.16 submission process</a:t>
            </a:r>
            <a:r>
              <a:rPr lang="en-US" dirty="0"/>
              <a:t> (using the file code "</a:t>
            </a:r>
            <a:r>
              <a:rPr lang="en-US" dirty="0" err="1"/>
              <a:t>Gcon</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22</a:t>
            </a:fld>
            <a:endParaRPr lang="en-US" dirty="0"/>
          </a:p>
        </p:txBody>
      </p:sp>
      <p:sp>
        <p:nvSpPr>
          <p:cNvPr id="7" name="Text Box 4"/>
          <p:cNvSpPr txBox="1">
            <a:spLocks noChangeArrowheads="1"/>
          </p:cNvSpPr>
          <p:nvPr/>
        </p:nvSpPr>
        <p:spPr bwMode="auto">
          <a:xfrm>
            <a:off x="83608" y="648213"/>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4.1.11 </a:t>
            </a:r>
            <a:endParaRPr lang="en-US" sz="2000" dirty="0">
              <a:solidFill>
                <a:schemeClr val="tx2"/>
              </a:solidFill>
            </a:endParaRPr>
          </a:p>
        </p:txBody>
      </p:sp>
    </p:spTree>
    <p:extLst>
      <p:ext uri="{BB962C8B-B14F-4D97-AF65-F5344CB8AC3E}">
        <p14:creationId xmlns:p14="http://schemas.microsoft.com/office/powerpoint/2010/main" val="15757480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608" y="1526835"/>
            <a:ext cx="9060392" cy="4453074"/>
          </a:xfrm>
        </p:spPr>
        <p:txBody>
          <a:bodyPr>
            <a:normAutofit/>
          </a:bodyPr>
          <a:lstStyle/>
          <a:p>
            <a:pPr algn="l"/>
            <a:r>
              <a:rPr lang="en-GB" sz="6000" b="1" dirty="0" smtClean="0"/>
              <a:t>Publication &amp; Awards</a:t>
            </a:r>
            <a:br>
              <a:rPr lang="en-GB" sz="6000" b="1" dirty="0" smtClean="0"/>
            </a:br>
            <a:r>
              <a:rPr lang="en-GB" sz="2700" b="1" dirty="0" smtClean="0"/>
              <a:t/>
            </a:r>
            <a:br>
              <a:rPr lang="en-GB" sz="2700" b="1" dirty="0" smtClean="0"/>
            </a:br>
            <a:r>
              <a:rPr lang="en-GB" sz="3200" dirty="0" smtClean="0"/>
              <a:t>802.11ac   publication expected before end of 2013</a:t>
            </a:r>
            <a:r>
              <a:rPr lang="en-GB" b="1" dirty="0" smtClean="0"/>
              <a:t/>
            </a:r>
            <a:br>
              <a:rPr lang="en-GB" b="1" dirty="0" smtClean="0"/>
            </a:br>
            <a:r>
              <a:rPr lang="en-GB" dirty="0" smtClean="0"/>
              <a:t>802.11af   </a:t>
            </a:r>
            <a:r>
              <a:rPr lang="en-GB" dirty="0"/>
              <a:t>publication expected </a:t>
            </a:r>
            <a:r>
              <a:rPr lang="en-GB" dirty="0" smtClean="0"/>
              <a:t>February 2014</a:t>
            </a:r>
            <a:br>
              <a:rPr lang="en-GB" dirty="0" smtClean="0"/>
            </a:br>
            <a:r>
              <a:rPr lang="en-GB" b="1" dirty="0" smtClean="0"/>
              <a:t/>
            </a:r>
            <a:br>
              <a:rPr lang="en-GB" b="1" dirty="0" smtClean="0"/>
            </a:br>
            <a:r>
              <a:rPr lang="en-GB" b="1" dirty="0" smtClean="0"/>
              <a:t>Award  distribution for both AC and AF</a:t>
            </a:r>
            <a:br>
              <a:rPr lang="en-GB" b="1" dirty="0" smtClean="0"/>
            </a:br>
            <a:r>
              <a:rPr lang="en-GB" dirty="0"/>
              <a:t> </a:t>
            </a:r>
            <a:r>
              <a:rPr lang="en-GB" dirty="0" smtClean="0"/>
              <a:t>  </a:t>
            </a:r>
            <a:r>
              <a:rPr lang="en-GB" b="1" dirty="0" smtClean="0"/>
              <a:t>planned for May 2014  (Hawaii)</a:t>
            </a:r>
            <a:r>
              <a:rPr lang="en-GB" b="1" dirty="0"/>
              <a:t/>
            </a:r>
            <a:br>
              <a:rPr lang="en-GB" b="1" dirty="0"/>
            </a:br>
            <a:endParaRPr lang="en-AU" dirty="0"/>
          </a:p>
        </p:txBody>
      </p:sp>
      <p:sp>
        <p:nvSpPr>
          <p:cNvPr id="10" name="Text Box 4"/>
          <p:cNvSpPr txBox="1">
            <a:spLocks noChangeArrowheads="1"/>
          </p:cNvSpPr>
          <p:nvPr/>
        </p:nvSpPr>
        <p:spPr bwMode="auto">
          <a:xfrm>
            <a:off x="74083"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4.1.11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23</a:t>
            </a:fld>
            <a:endParaRPr lang="en-US" dirty="0"/>
          </a:p>
        </p:txBody>
      </p:sp>
    </p:spTree>
    <p:extLst>
      <p:ext uri="{BB962C8B-B14F-4D97-AF65-F5344CB8AC3E}">
        <p14:creationId xmlns:p14="http://schemas.microsoft.com/office/powerpoint/2010/main" val="30888591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Wednesday/Friday Plenary Topics</a:t>
            </a:r>
          </a:p>
        </p:txBody>
      </p:sp>
      <p:sp>
        <p:nvSpPr>
          <p:cNvPr id="47106" name="Content Placeholder 2"/>
          <p:cNvSpPr>
            <a:spLocks noGrp="1"/>
          </p:cNvSpPr>
          <p:nvPr>
            <p:ph idx="1"/>
          </p:nvPr>
        </p:nvSpPr>
        <p:spPr>
          <a:xfrm>
            <a:off x="363538" y="1390650"/>
            <a:ext cx="8634989" cy="4676775"/>
          </a:xfrm>
        </p:spPr>
        <p:txBody>
          <a:bodyPr/>
          <a:lstStyle/>
          <a:p>
            <a:pPr marL="514350" indent="-514350">
              <a:buFont typeface="+mj-lt"/>
              <a:buAutoNum type="arabicPeriod"/>
            </a:pPr>
            <a:r>
              <a:rPr lang="en-US" sz="3200" dirty="0" err="1" smtClean="0"/>
              <a:t>Webex</a:t>
            </a:r>
            <a:r>
              <a:rPr lang="en-US" sz="3200" dirty="0" smtClean="0"/>
              <a:t> experiment     Adrian </a:t>
            </a:r>
            <a:r>
              <a:rPr lang="en-US" sz="3200" dirty="0" smtClean="0"/>
              <a:t>Stephens</a:t>
            </a:r>
          </a:p>
          <a:p>
            <a:pPr marL="514350" indent="-514350">
              <a:buFont typeface="+mj-lt"/>
              <a:buAutoNum type="arabicPeriod"/>
            </a:pPr>
            <a:r>
              <a:rPr lang="en-US" sz="3200" dirty="0" smtClean="0"/>
              <a:t>Rules change to accommodate submissions from past members – Adrian</a:t>
            </a:r>
          </a:p>
          <a:p>
            <a:pPr marL="514350" indent="-514350">
              <a:buFont typeface="+mj-lt"/>
              <a:buAutoNum type="arabicPeriod"/>
            </a:pPr>
            <a:r>
              <a:rPr lang="en-US" sz="3200" dirty="0" smtClean="0"/>
              <a:t>LTE in unlicensed band – </a:t>
            </a:r>
          </a:p>
          <a:p>
            <a:pPr marL="514350" indent="-514350">
              <a:buFont typeface="+mj-lt"/>
              <a:buAutoNum type="arabicPeriod"/>
            </a:pPr>
            <a:r>
              <a:rPr lang="en-US" sz="3200" dirty="0" smtClean="0"/>
              <a:t>May ad hoc in Kauai – Donald Eastlake</a:t>
            </a:r>
            <a:endParaRPr lang="en-US" sz="3200" dirty="0" smtClean="0"/>
          </a:p>
          <a:p>
            <a:endParaRPr lang="en-US" sz="3200" dirty="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24</a:t>
            </a:fld>
            <a:endParaRPr lang="en-US" sz="1200" b="0" smtClean="0"/>
          </a:p>
        </p:txBody>
      </p:sp>
      <p:sp>
        <p:nvSpPr>
          <p:cNvPr id="47110" name="Text Box 7"/>
          <p:cNvSpPr txBox="1">
            <a:spLocks noChangeArrowheads="1"/>
          </p:cNvSpPr>
          <p:nvPr/>
        </p:nvSpPr>
        <p:spPr bwMode="auto">
          <a:xfrm>
            <a:off x="377603" y="617538"/>
            <a:ext cx="29611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4.1.12</a:t>
            </a:r>
            <a:endParaRPr lang="en-US" sz="1800" dirty="0">
              <a:solidFill>
                <a:schemeClr val="tx2"/>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25</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4.1.13</a:t>
            </a:r>
            <a:endParaRPr lang="en-US" dirty="0">
              <a:solidFill>
                <a:schemeClr val="tx2"/>
              </a:solidFill>
            </a:endParaRPr>
          </a:p>
        </p:txBody>
      </p:sp>
      <p:sp>
        <p:nvSpPr>
          <p:cNvPr id="2" name="TextBox 1"/>
          <p:cNvSpPr txBox="1"/>
          <p:nvPr/>
        </p:nvSpPr>
        <p:spPr>
          <a:xfrm>
            <a:off x="657225" y="5330230"/>
            <a:ext cx="7848600" cy="830997"/>
          </a:xfrm>
          <a:prstGeom prst="rect">
            <a:avLst/>
          </a:prstGeom>
          <a:noFill/>
          <a:ln>
            <a:solidFill>
              <a:schemeClr val="accent1">
                <a:lumMod val="60000"/>
                <a:lumOff val="40000"/>
              </a:schemeClr>
            </a:solidFill>
          </a:ln>
        </p:spPr>
        <p:txBody>
          <a:bodyPr wrap="square" rtlCol="0">
            <a:spAutoFit/>
          </a:bodyPr>
          <a:lstStyle/>
          <a:p>
            <a:pPr algn="ctr"/>
            <a:r>
              <a:rPr lang="en-US" dirty="0" smtClean="0"/>
              <a:t>Recirculation sponsor ballot just closed</a:t>
            </a:r>
          </a:p>
          <a:p>
            <a:pPr algn="ctr"/>
            <a:r>
              <a:rPr lang="en-US" dirty="0" smtClean="0"/>
              <a:t>ARC discussion topic Wednesday am1</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1953" y="1603976"/>
            <a:ext cx="7145721" cy="357286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26</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March 2013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spcAft>
                <a:spcPts val="500"/>
              </a:spcAft>
              <a:defRPr/>
            </a:pPr>
            <a:r>
              <a:rPr lang="en-US" sz="2800" dirty="0" smtClean="0"/>
              <a:t>Begin Sponsor Ballot?     none</a:t>
            </a:r>
          </a:p>
          <a:p>
            <a:pPr>
              <a:spcBef>
                <a:spcPts val="0"/>
              </a:spcBef>
              <a:spcAft>
                <a:spcPts val="500"/>
              </a:spcAft>
              <a:defRPr/>
            </a:pPr>
            <a:r>
              <a:rPr lang="en-US" sz="2800" dirty="0" smtClean="0"/>
              <a:t>Submit to RevCom?        none</a:t>
            </a:r>
          </a:p>
          <a:p>
            <a:pPr>
              <a:spcBef>
                <a:spcPts val="0"/>
              </a:spcBef>
              <a:spcAft>
                <a:spcPts val="500"/>
              </a:spcAft>
              <a:defRPr/>
            </a:pPr>
            <a:r>
              <a:rPr lang="en-US" sz="2800" dirty="0" smtClean="0"/>
              <a:t>New project PAR to NesCom?     </a:t>
            </a:r>
            <a:r>
              <a:rPr lang="en-US" sz="2800" dirty="0" smtClean="0"/>
              <a:t>HEW</a:t>
            </a:r>
            <a:endParaRPr lang="en-US" sz="2800" dirty="0"/>
          </a:p>
          <a:p>
            <a:pPr>
              <a:spcBef>
                <a:spcPts val="0"/>
              </a:spcBef>
              <a:spcAft>
                <a:spcPts val="500"/>
              </a:spcAft>
              <a:defRPr/>
            </a:pPr>
            <a:r>
              <a:rPr lang="en-US" sz="2800" dirty="0" smtClean="0"/>
              <a:t>PAR Extension ?    none</a:t>
            </a:r>
            <a:endParaRPr lang="en-US" sz="2800" dirty="0"/>
          </a:p>
          <a:p>
            <a:pPr>
              <a:spcBef>
                <a:spcPts val="0"/>
              </a:spcBef>
              <a:spcAft>
                <a:spcPts val="500"/>
              </a:spcAft>
              <a:defRPr/>
            </a:pPr>
            <a:r>
              <a:rPr lang="en-US" sz="2800" dirty="0" smtClean="0"/>
              <a:t>Revision PAR? </a:t>
            </a:r>
            <a:r>
              <a:rPr lang="en-US" sz="2800" dirty="0"/>
              <a:t>none</a:t>
            </a:r>
          </a:p>
          <a:p>
            <a:pPr>
              <a:spcBef>
                <a:spcPts val="0"/>
              </a:spcBef>
              <a:spcAft>
                <a:spcPts val="500"/>
              </a:spcAft>
              <a:defRPr/>
            </a:pPr>
            <a:r>
              <a:rPr lang="en-US" sz="2800" dirty="0" smtClean="0"/>
              <a:t>Study Group start up?   Depends upon results of WNG meeting</a:t>
            </a:r>
            <a:endParaRPr lang="en-US" sz="2800" dirty="0"/>
          </a:p>
          <a:p>
            <a:pPr>
              <a:spcBef>
                <a:spcPts val="0"/>
              </a:spcBef>
              <a:spcAft>
                <a:spcPts val="500"/>
              </a:spcAft>
              <a:defRPr/>
            </a:pPr>
            <a:r>
              <a:rPr lang="en-US" sz="2800" dirty="0"/>
              <a:t>Study Group </a:t>
            </a:r>
            <a:r>
              <a:rPr lang="en-US" sz="2800" dirty="0" smtClean="0"/>
              <a:t>extension?   HEW  (11-13-1100)</a:t>
            </a:r>
            <a:endParaRPr lang="en-US" sz="2800" dirty="0"/>
          </a:p>
          <a:p>
            <a:pPr>
              <a:spcBef>
                <a:spcPts val="0"/>
              </a:spcBef>
              <a:spcAft>
                <a:spcPts val="500"/>
              </a:spcAft>
              <a:defRPr/>
            </a:pPr>
            <a:r>
              <a:rPr lang="en-US" sz="2800" dirty="0" smtClean="0"/>
              <a:t>Press Release? </a:t>
            </a:r>
          </a:p>
          <a:p>
            <a:pPr>
              <a:spcBef>
                <a:spcPts val="0"/>
              </a:spcBef>
              <a:spcAft>
                <a:spcPts val="500"/>
              </a:spcAft>
              <a:defRPr/>
            </a:pPr>
            <a:r>
              <a:rPr lang="en-US" sz="2800" dirty="0" smtClean="0"/>
              <a:t>Officer changes</a:t>
            </a:r>
            <a:endParaRPr lang="en-US" sz="2800" dirty="0"/>
          </a:p>
          <a:p>
            <a:pPr>
              <a:spcBef>
                <a:spcPts val="0"/>
              </a:spcBef>
              <a:spcAft>
                <a:spcPts val="500"/>
              </a:spcAft>
              <a:defRPr/>
            </a:pPr>
            <a:endParaRPr lang="en-US" sz="2800" dirty="0" smtClean="0"/>
          </a:p>
          <a:p>
            <a:pPr>
              <a:spcBef>
                <a:spcPts val="0"/>
              </a:spcBef>
              <a:spcAft>
                <a:spcPts val="500"/>
              </a:spcAft>
              <a:defRPr/>
            </a:pPr>
            <a:endParaRPr lang="en-US" sz="2800" dirty="0" smtClean="0"/>
          </a:p>
          <a:p>
            <a:pPr lvl="1">
              <a:spcAft>
                <a:spcPts val="500"/>
              </a:spcAft>
              <a:defRPr/>
            </a:pPr>
            <a:endParaRPr lang="en-US" sz="2400"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4.1.15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933450"/>
            <a:ext cx="7772400" cy="604838"/>
          </a:xfrm>
        </p:spPr>
        <p:txBody>
          <a:bodyPr/>
          <a:lstStyle/>
          <a:p>
            <a:r>
              <a:rPr lang="en-US" dirty="0" smtClean="0"/>
              <a:t>March 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27</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
        <p:nvSpPr>
          <p:cNvPr id="7" name="TextBox 6"/>
          <p:cNvSpPr txBox="1"/>
          <p:nvPr/>
        </p:nvSpPr>
        <p:spPr>
          <a:xfrm>
            <a:off x="4298263" y="613073"/>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2"/>
          <p:cNvSpPr>
            <a:spLocks noChangeArrowheads="1"/>
          </p:cNvSpPr>
          <p:nvPr/>
        </p:nvSpPr>
        <p:spPr bwMode="auto">
          <a:xfrm>
            <a:off x="183923" y="1473786"/>
            <a:ext cx="36342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Monday, March 17, 2014</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342900" y="846138"/>
            <a:ext cx="8115300" cy="692150"/>
          </a:xfrm>
        </p:spPr>
        <p:txBody>
          <a:bodyPr/>
          <a:lstStyle/>
          <a:p>
            <a:r>
              <a:rPr lang="en-US" dirty="0" smtClean="0"/>
              <a:t>Notable </a:t>
            </a:r>
            <a:r>
              <a:rPr lang="en-US" dirty="0" err="1" smtClean="0"/>
              <a:t>ExCom</a:t>
            </a:r>
            <a:r>
              <a:rPr lang="en-US" dirty="0" smtClean="0"/>
              <a:t> or SA Activities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28</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747658030"/>
              </p:ext>
            </p:extLst>
          </p:nvPr>
        </p:nvGraphicFramePr>
        <p:xfrm>
          <a:off x="304800" y="1562100"/>
          <a:ext cx="8558111" cy="4593409"/>
        </p:xfrm>
        <a:graphic>
          <a:graphicData uri="http://schemas.openxmlformats.org/drawingml/2006/table">
            <a:tbl>
              <a:tblPr/>
              <a:tblGrid>
                <a:gridCol w="8558111"/>
              </a:tblGrid>
              <a:tr h="1270517">
                <a:tc>
                  <a:txBody>
                    <a:bodyPr/>
                    <a:lstStyle/>
                    <a:p>
                      <a:pPr>
                        <a:spcBef>
                          <a:spcPts val="0"/>
                        </a:spcBef>
                        <a:buFont typeface="Arial"/>
                        <a:buNone/>
                      </a:pPr>
                      <a:r>
                        <a:rPr lang="en-US" sz="2400" dirty="0" smtClean="0">
                          <a:effectLst/>
                          <a:latin typeface="Berlin Sans FB Demi" pitchFamily="34" charset="0"/>
                          <a:cs typeface="Aharoni" pitchFamily="2" charset="-79"/>
                        </a:rPr>
                        <a:t>802 operations manual changes</a:t>
                      </a:r>
                      <a:r>
                        <a:rPr lang="en-US" sz="2400" baseline="0" dirty="0" smtClean="0">
                          <a:effectLst/>
                          <a:latin typeface="Berlin Sans FB Demi" pitchFamily="34" charset="0"/>
                          <a:cs typeface="Aharoni" pitchFamily="2" charset="-79"/>
                        </a:rPr>
                        <a:t> </a:t>
                      </a:r>
                    </a:p>
                    <a:p>
                      <a:pPr lvl="1">
                        <a:spcBef>
                          <a:spcPts val="0"/>
                        </a:spcBef>
                        <a:buFont typeface="Arial"/>
                        <a:buNone/>
                      </a:pPr>
                      <a:r>
                        <a:rPr lang="en-US" sz="2400" baseline="0" dirty="0" smtClean="0">
                          <a:effectLst/>
                          <a:latin typeface="Berlin Sans FB Demi" pitchFamily="34" charset="0"/>
                          <a:cs typeface="Aharoni" pitchFamily="2" charset="-79"/>
                        </a:rPr>
                        <a:t>Modification of 5Cs approved in November</a:t>
                      </a:r>
                    </a:p>
                  </a:txBody>
                  <a:tcPr anchor="ctr">
                    <a:lnL>
                      <a:noFill/>
                    </a:lnL>
                    <a:lnR>
                      <a:noFill/>
                    </a:lnR>
                    <a:lnT>
                      <a:noFill/>
                    </a:lnT>
                    <a:lnB>
                      <a:noFill/>
                    </a:lnB>
                    <a:solidFill>
                      <a:srgbClr val="FFFFFF"/>
                    </a:solidFill>
                  </a:tcPr>
                </a:tc>
              </a:tr>
              <a:tr h="3322892">
                <a:tc>
                  <a:txBody>
                    <a:bodyPr/>
                    <a:lstStyle/>
                    <a:p>
                      <a:pPr marL="0" marR="0" indent="0" algn="l" defTabSz="914400" rtl="0" eaLnBrk="1" fontAlgn="auto" latinLnBrk="0" hangingPunct="1">
                        <a:lnSpc>
                          <a:spcPct val="100000"/>
                        </a:lnSpc>
                        <a:spcBef>
                          <a:spcPts val="600"/>
                        </a:spcBef>
                        <a:spcAft>
                          <a:spcPts val="0"/>
                        </a:spcAft>
                        <a:buClrTx/>
                        <a:buSzTx/>
                        <a:buFont typeface="Arial"/>
                        <a:buNone/>
                        <a:tabLst/>
                        <a:defRPr/>
                      </a:pPr>
                      <a:endParaRPr lang="en-US" sz="2400" baseline="0" dirty="0" smtClean="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bl>
          </a:graphicData>
        </a:graphic>
      </p:graphicFrame>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829318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29</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January 12, 2014</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0 entries with 2014 submission dates</a:t>
            </a:r>
          </a:p>
          <a:p>
            <a:pPr>
              <a:defRPr/>
            </a:pPr>
            <a:endParaRPr lang="en-US" sz="2800" dirty="0"/>
          </a:p>
          <a:p>
            <a:pPr>
              <a:defRPr/>
            </a:pPr>
            <a:r>
              <a:rPr lang="en-US" sz="2800" dirty="0" smtClean="0"/>
              <a:t>Request for LOAs  - 9 sent</a:t>
            </a:r>
          </a:p>
          <a:p>
            <a:pPr marL="0" indent="0">
              <a:buNone/>
              <a:defRPr/>
            </a:pPr>
            <a:r>
              <a:rPr lang="en-US" sz="2800" dirty="0" smtClean="0"/>
              <a:t> </a:t>
            </a:r>
          </a:p>
        </p:txBody>
      </p:sp>
      <p:sp>
        <p:nvSpPr>
          <p:cNvPr id="68614" name="Text Box 5"/>
          <p:cNvSpPr txBox="1">
            <a:spLocks noChangeArrowheads="1"/>
          </p:cNvSpPr>
          <p:nvPr/>
        </p:nvSpPr>
        <p:spPr bwMode="auto">
          <a:xfrm>
            <a:off x="86665" y="601663"/>
            <a:ext cx="38113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3.2.1 </a:t>
            </a:r>
            <a:endParaRPr lang="en-US" dirty="0">
              <a:solidFill>
                <a:schemeClr val="tx2"/>
              </a:solidFill>
            </a:endParaRPr>
          </a:p>
        </p:txBody>
      </p:sp>
    </p:spTree>
    <p:extLst>
      <p:ext uri="{BB962C8B-B14F-4D97-AF65-F5344CB8AC3E}">
        <p14:creationId xmlns:p14="http://schemas.microsoft.com/office/powerpoint/2010/main" val="27123070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4"/>
          <p:cNvSpPr txBox="1">
            <a:spLocks noChangeArrowheads="1"/>
          </p:cNvSpPr>
          <p:nvPr/>
        </p:nvSpPr>
        <p:spPr bwMode="auto">
          <a:xfrm>
            <a:off x="73061" y="695838"/>
            <a:ext cx="3354316" cy="400110"/>
          </a:xfrm>
          <a:prstGeom prst="rect">
            <a:avLst/>
          </a:prstGeom>
          <a:solidFill>
            <a:schemeClr val="bg1"/>
          </a:solidFill>
          <a:ln w="9525">
            <a:noFill/>
            <a:miter lim="800000"/>
            <a:headEnd/>
            <a:tailEnd/>
          </a:ln>
        </p:spPr>
        <p:txBody>
          <a:bodyPr wrap="none">
            <a:spAutoFit/>
          </a:bodyPr>
          <a:lstStyle/>
          <a:p>
            <a:pPr algn="ctr" eaLnBrk="0" hangingPunct="0"/>
            <a:r>
              <a:rPr lang="en-US" sz="2000" dirty="0" smtClean="0">
                <a:solidFill>
                  <a:schemeClr val="tx2"/>
                </a:solidFill>
              </a:rPr>
              <a:t>Wednesday </a:t>
            </a:r>
            <a:r>
              <a:rPr lang="en-US" sz="2000" dirty="0">
                <a:solidFill>
                  <a:schemeClr val="tx2"/>
                </a:solidFill>
              </a:rPr>
              <a:t>Agenda Item </a:t>
            </a:r>
            <a:r>
              <a:rPr lang="en-US" sz="2000" dirty="0" smtClean="0">
                <a:solidFill>
                  <a:schemeClr val="tx2"/>
                </a:solidFill>
              </a:rPr>
              <a:t>2.7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30</a:t>
            </a:fld>
            <a:endParaRPr lang="en-US" dirty="0"/>
          </a:p>
        </p:txBody>
      </p:sp>
      <p:sp>
        <p:nvSpPr>
          <p:cNvPr id="2" name="Title 1"/>
          <p:cNvSpPr>
            <a:spLocks noGrp="1"/>
          </p:cNvSpPr>
          <p:nvPr>
            <p:ph type="title"/>
          </p:nvPr>
        </p:nvSpPr>
        <p:spPr/>
        <p:txBody>
          <a:bodyPr/>
          <a:lstStyle/>
          <a:p>
            <a:r>
              <a:rPr lang="en-US" dirty="0"/>
              <a:t>FOOD &amp; BEVERAGE SERVICE</a:t>
            </a:r>
          </a:p>
        </p:txBody>
      </p:sp>
      <p:sp>
        <p:nvSpPr>
          <p:cNvPr id="8" name="TextBox 7"/>
          <p:cNvSpPr txBox="1"/>
          <p:nvPr/>
        </p:nvSpPr>
        <p:spPr>
          <a:xfrm>
            <a:off x="19050" y="2314575"/>
            <a:ext cx="9096375" cy="2862322"/>
          </a:xfrm>
          <a:prstGeom prst="rect">
            <a:avLst/>
          </a:prstGeom>
          <a:noFill/>
        </p:spPr>
        <p:txBody>
          <a:bodyPr wrap="square" rtlCol="0">
            <a:spAutoFit/>
          </a:bodyPr>
          <a:lstStyle/>
          <a:p>
            <a:r>
              <a:rPr lang="en-US" sz="1800" dirty="0"/>
              <a:t>FOOD &amp; BEVERAGE SERVICE</a:t>
            </a:r>
            <a:br>
              <a:rPr lang="en-US" sz="1800" dirty="0"/>
            </a:br>
            <a:r>
              <a:rPr lang="en-US" sz="1800" dirty="0"/>
              <a:t/>
            </a:r>
            <a:br>
              <a:rPr lang="en-US" sz="1800" dirty="0"/>
            </a:br>
            <a:r>
              <a:rPr lang="en-US" sz="1800" dirty="0"/>
              <a:t>Continental Breakfast                 </a:t>
            </a:r>
            <a:r>
              <a:rPr lang="en-US" sz="1800" dirty="0" smtClean="0"/>
              <a:t>7:15 </a:t>
            </a:r>
            <a:r>
              <a:rPr lang="en-US" sz="1800" dirty="0"/>
              <a:t>AM to 8:30 AM         </a:t>
            </a:r>
            <a:r>
              <a:rPr lang="en-US" sz="1800" dirty="0" smtClean="0"/>
              <a:t> </a:t>
            </a:r>
            <a:r>
              <a:rPr lang="en-US" sz="1800" dirty="0"/>
              <a:t>Plaza Pavilion</a:t>
            </a:r>
            <a:br>
              <a:rPr lang="en-US" sz="1800" dirty="0"/>
            </a:br>
            <a:endParaRPr lang="en-US" sz="1800" dirty="0" smtClean="0"/>
          </a:p>
          <a:p>
            <a:r>
              <a:rPr lang="en-US" sz="1800" dirty="0" smtClean="0"/>
              <a:t>Morning </a:t>
            </a:r>
            <a:r>
              <a:rPr lang="en-US" sz="1800" dirty="0"/>
              <a:t>Coffee/Tea                     </a:t>
            </a:r>
            <a:r>
              <a:rPr lang="en-US" sz="1800" dirty="0" smtClean="0"/>
              <a:t>9:30 </a:t>
            </a:r>
            <a:r>
              <a:rPr lang="en-US" sz="1800" dirty="0"/>
              <a:t>AM to 10:30 AM        </a:t>
            </a:r>
            <a:r>
              <a:rPr lang="en-US" sz="1800" dirty="0" smtClean="0"/>
              <a:t>Olympic </a:t>
            </a:r>
            <a:r>
              <a:rPr lang="en-US" sz="1800" dirty="0"/>
              <a:t>&amp; Constellation Foyers</a:t>
            </a:r>
            <a:br>
              <a:rPr lang="en-US" sz="1800" dirty="0"/>
            </a:br>
            <a:endParaRPr lang="en-US" sz="1800" dirty="0" smtClean="0"/>
          </a:p>
          <a:p>
            <a:r>
              <a:rPr lang="en-US" sz="1800" dirty="0" smtClean="0"/>
              <a:t>Buffett </a:t>
            </a:r>
            <a:r>
              <a:rPr lang="en-US" sz="1800" dirty="0"/>
              <a:t>Lunch Service                  </a:t>
            </a:r>
            <a:r>
              <a:rPr lang="en-US" sz="1800" dirty="0" smtClean="0"/>
              <a:t>12:00 </a:t>
            </a:r>
            <a:r>
              <a:rPr lang="en-US" sz="1800" dirty="0"/>
              <a:t>PM to 1:30 PM         </a:t>
            </a:r>
            <a:r>
              <a:rPr lang="en-US" sz="1800" dirty="0" smtClean="0"/>
              <a:t>Plaza </a:t>
            </a:r>
            <a:r>
              <a:rPr lang="en-US" sz="1800" dirty="0"/>
              <a:t>Pavilion</a:t>
            </a:r>
            <a:br>
              <a:rPr lang="en-US" sz="1800" dirty="0"/>
            </a:br>
            <a:endParaRPr lang="en-US" sz="1800" dirty="0" smtClean="0"/>
          </a:p>
          <a:p>
            <a:r>
              <a:rPr lang="en-US" sz="1800" dirty="0" smtClean="0"/>
              <a:t>Afternoon </a:t>
            </a:r>
            <a:r>
              <a:rPr lang="en-US" sz="1800" dirty="0"/>
              <a:t>Coffee/Tea/Snacks       </a:t>
            </a:r>
            <a:r>
              <a:rPr lang="en-US" sz="1800" dirty="0" smtClean="0"/>
              <a:t>3:00 </a:t>
            </a:r>
            <a:r>
              <a:rPr lang="en-US" sz="1800" dirty="0"/>
              <a:t>PM to 4:00 PM         </a:t>
            </a:r>
            <a:r>
              <a:rPr lang="en-US" sz="1800" dirty="0" smtClean="0"/>
              <a:t>Olympic </a:t>
            </a:r>
            <a:r>
              <a:rPr lang="en-US" sz="1800" dirty="0"/>
              <a:t>&amp; Constellation Foyers</a:t>
            </a:r>
          </a:p>
          <a:p>
            <a:endParaRPr lang="en-US" sz="1800" dirty="0"/>
          </a:p>
        </p:txBody>
      </p:sp>
    </p:spTree>
    <p:extLst>
      <p:ext uri="{BB962C8B-B14F-4D97-AF65-F5344CB8AC3E}">
        <p14:creationId xmlns:p14="http://schemas.microsoft.com/office/powerpoint/2010/main" val="30602743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SDN </a:t>
            </a:r>
            <a:r>
              <a:rPr lang="en-US" dirty="0" err="1" smtClean="0"/>
              <a:t>Bof</a:t>
            </a:r>
            <a:r>
              <a:rPr lang="en-US" dirty="0" smtClean="0"/>
              <a:t> on Thursday - 8am- Park</a:t>
            </a:r>
            <a:endParaRPr lang="en-US" dirty="0"/>
          </a:p>
        </p:txBody>
      </p:sp>
      <p:sp>
        <p:nvSpPr>
          <p:cNvPr id="3" name="Content Placeholder 2"/>
          <p:cNvSpPr>
            <a:spLocks noGrp="1"/>
          </p:cNvSpPr>
          <p:nvPr>
            <p:ph idx="1"/>
          </p:nvPr>
        </p:nvSpPr>
        <p:spPr>
          <a:xfrm>
            <a:off x="352425" y="1724025"/>
            <a:ext cx="8524875" cy="4371975"/>
          </a:xfrm>
        </p:spPr>
        <p:txBody>
          <a:bodyPr/>
          <a:lstStyle/>
          <a:p>
            <a:r>
              <a:rPr lang="en-US" dirty="0" smtClean="0"/>
              <a:t>At </a:t>
            </a:r>
            <a:r>
              <a:rPr lang="en-US" dirty="0"/>
              <a:t>the 12 November </a:t>
            </a:r>
            <a:r>
              <a:rPr lang="en-US" u="sng" dirty="0">
                <a:hlinkClick r:id="rId2"/>
              </a:rPr>
              <a:t>IEEE 802 tutorial on Wireless SDN</a:t>
            </a:r>
            <a:r>
              <a:rPr lang="en-US" dirty="0"/>
              <a:t>, I agreed to organize a follow-up "Birds of a Feather" meeting during the Los Angeles interim. I have arranged for this on Thursday AM1 (8-10 am), in the Park Room.</a:t>
            </a:r>
            <a:br>
              <a:rPr lang="en-US" dirty="0"/>
            </a:br>
            <a:r>
              <a:rPr lang="en-US" dirty="0"/>
              <a:t/>
            </a:r>
            <a:br>
              <a:rPr lang="en-US" dirty="0"/>
            </a:br>
            <a:r>
              <a:rPr lang="en-US" dirty="0"/>
              <a:t>The agenda will include discussion arising from the tutorial, including technical topics as well as ideas on next steps. Formal document contributions are not required but are welcome, following the </a:t>
            </a:r>
            <a:r>
              <a:rPr lang="en-US" u="sng" dirty="0">
                <a:hlinkClick r:id="rId3"/>
              </a:rPr>
              <a:t>IEEE 802.16 submission process</a:t>
            </a:r>
            <a:r>
              <a:rPr lang="en-US" dirty="0"/>
              <a:t> (using the file code "</a:t>
            </a:r>
            <a:r>
              <a:rPr lang="en-US" dirty="0" err="1"/>
              <a:t>Gcon</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31</a:t>
            </a:fld>
            <a:endParaRPr lang="en-US" dirty="0"/>
          </a:p>
        </p:txBody>
      </p:sp>
      <p:sp>
        <p:nvSpPr>
          <p:cNvPr id="7" name="Text Box 4"/>
          <p:cNvSpPr txBox="1">
            <a:spLocks noChangeArrowheads="1"/>
          </p:cNvSpPr>
          <p:nvPr/>
        </p:nvSpPr>
        <p:spPr bwMode="auto">
          <a:xfrm>
            <a:off x="83608" y="648213"/>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Wednesday Agenda Item 2.7 </a:t>
            </a:r>
          </a:p>
        </p:txBody>
      </p:sp>
    </p:spTree>
    <p:extLst>
      <p:ext uri="{BB962C8B-B14F-4D97-AF65-F5344CB8AC3E}">
        <p14:creationId xmlns:p14="http://schemas.microsoft.com/office/powerpoint/2010/main" val="22060804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1450" y="1526835"/>
            <a:ext cx="8867775" cy="4453074"/>
          </a:xfrm>
        </p:spPr>
        <p:txBody>
          <a:bodyPr>
            <a:normAutofit fontScale="90000"/>
          </a:bodyPr>
          <a:lstStyle/>
          <a:p>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Social</a:t>
            </a:r>
            <a:br>
              <a:rPr lang="en-GB" sz="6000" b="1" dirty="0" smtClean="0"/>
            </a:br>
            <a:r>
              <a:rPr lang="en-GB" sz="2700" b="1" dirty="0" smtClean="0"/>
              <a:t/>
            </a:r>
            <a:br>
              <a:rPr lang="en-GB" sz="2700" b="1" dirty="0" smtClean="0"/>
            </a:br>
            <a:r>
              <a:rPr lang="en-GB" sz="2800" dirty="0"/>
              <a:t> </a:t>
            </a:r>
            <a:r>
              <a:rPr lang="en-US" b="0" dirty="0" smtClean="0"/>
              <a:t>LA Live Lucky Strike Bowling Alley</a:t>
            </a:r>
            <a:br>
              <a:rPr lang="en-US" b="0" dirty="0" smtClean="0"/>
            </a:br>
            <a:r>
              <a:rPr lang="en-GB" dirty="0"/>
              <a:t>- 1</a:t>
            </a:r>
            <a:r>
              <a:rPr lang="en-GB" baseline="30000" dirty="0"/>
              <a:t>st</a:t>
            </a:r>
            <a:r>
              <a:rPr lang="en-GB" dirty="0"/>
              <a:t> bus  </a:t>
            </a:r>
            <a:r>
              <a:rPr lang="en-GB" dirty="0" smtClean="0"/>
              <a:t>leaves at </a:t>
            </a:r>
            <a:r>
              <a:rPr lang="en-GB" dirty="0"/>
              <a:t>6:30pm</a:t>
            </a:r>
            <a:r>
              <a:rPr lang="en-GB" sz="3200" dirty="0" smtClean="0"/>
              <a:t> </a:t>
            </a:r>
            <a:br>
              <a:rPr lang="en-GB" sz="3200" dirty="0" smtClean="0"/>
            </a:br>
            <a:r>
              <a:rPr lang="en-GB" sz="3200" dirty="0" smtClean="0"/>
              <a:t/>
            </a:r>
            <a:br>
              <a:rPr lang="en-GB" sz="3200" dirty="0" smtClean="0"/>
            </a:br>
            <a:r>
              <a:rPr lang="en-GB" dirty="0" smtClean="0"/>
              <a:t>W</a:t>
            </a:r>
            <a:r>
              <a:rPr lang="en-GB" sz="3200" dirty="0" smtClean="0"/>
              <a:t>ear </a:t>
            </a:r>
            <a:r>
              <a:rPr lang="en-GB" sz="3200" dirty="0"/>
              <a:t>your name </a:t>
            </a:r>
            <a:r>
              <a:rPr lang="en-GB" sz="3200" dirty="0" smtClean="0"/>
              <a:t>badge to the social</a:t>
            </a:r>
            <a:br>
              <a:rPr lang="en-GB" sz="3200" dirty="0" smtClean="0"/>
            </a:br>
            <a:r>
              <a:rPr lang="en-GB" dirty="0" smtClean="0"/>
              <a:t>You will be given a Lucky Strike wrist band</a:t>
            </a:r>
            <a:r>
              <a:rPr lang="en-GB" sz="3200" dirty="0" smtClean="0"/>
              <a:t/>
            </a:r>
            <a:br>
              <a:rPr lang="en-GB" sz="3200" dirty="0" smtClean="0"/>
            </a:br>
            <a:r>
              <a:rPr lang="en-GB" sz="3200" dirty="0" smtClean="0"/>
              <a:t/>
            </a:r>
            <a:br>
              <a:rPr lang="en-GB" sz="3200" dirty="0" smtClean="0"/>
            </a:br>
            <a:r>
              <a:rPr lang="en-GB" sz="3200" dirty="0" smtClean="0"/>
              <a:t>Obtain guest badges by Wednesday noon</a:t>
            </a: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352707" y="695838"/>
            <a:ext cx="4924517" cy="830997"/>
          </a:xfrm>
          <a:prstGeom prst="rect">
            <a:avLst/>
          </a:prstGeom>
        </p:spPr>
        <p:txBody>
          <a:bodyPr wrap="square">
            <a:spAutoFit/>
          </a:bodyPr>
          <a:lstStyle/>
          <a:p>
            <a:pPr algn="ctr"/>
            <a:r>
              <a:rPr lang="en-AU" dirty="0" smtClean="0"/>
              <a:t>802 Wireless Interim Meeting</a:t>
            </a:r>
            <a:r>
              <a:rPr lang="en-AU" dirty="0"/>
              <a:t>, </a:t>
            </a:r>
            <a:r>
              <a:rPr lang="en-AU" dirty="0" smtClean="0"/>
              <a:t>Los Angeles</a:t>
            </a:r>
            <a:endParaRPr lang="en-AU" dirty="0"/>
          </a:p>
        </p:txBody>
      </p:sp>
      <p:sp>
        <p:nvSpPr>
          <p:cNvPr id="10" name="Text Box 4"/>
          <p:cNvSpPr txBox="1">
            <a:spLocks noChangeArrowheads="1"/>
          </p:cNvSpPr>
          <p:nvPr/>
        </p:nvSpPr>
        <p:spPr bwMode="auto">
          <a:xfrm>
            <a:off x="105120" y="695838"/>
            <a:ext cx="3290196"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Wednesday Agenda Item 2.7</a:t>
            </a: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32</a:t>
            </a:fld>
            <a:endParaRPr lang="en-US" dirty="0"/>
          </a:p>
        </p:txBody>
      </p:sp>
    </p:spTree>
    <p:extLst>
      <p:ext uri="{BB962C8B-B14F-4D97-AF65-F5344CB8AC3E}">
        <p14:creationId xmlns:p14="http://schemas.microsoft.com/office/powerpoint/2010/main" val="40610793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Wednesday/Friday Plenary Topics</a:t>
            </a:r>
          </a:p>
        </p:txBody>
      </p:sp>
      <p:sp>
        <p:nvSpPr>
          <p:cNvPr id="47106" name="Content Placeholder 2"/>
          <p:cNvSpPr>
            <a:spLocks noGrp="1"/>
          </p:cNvSpPr>
          <p:nvPr>
            <p:ph idx="1"/>
          </p:nvPr>
        </p:nvSpPr>
        <p:spPr>
          <a:xfrm>
            <a:off x="363538" y="1390650"/>
            <a:ext cx="8634989" cy="4676775"/>
          </a:xfrm>
        </p:spPr>
        <p:txBody>
          <a:bodyPr/>
          <a:lstStyle/>
          <a:p>
            <a:pPr marL="0" indent="0">
              <a:buNone/>
            </a:pPr>
            <a:r>
              <a:rPr lang="en-US" sz="3200" dirty="0" smtClean="0"/>
              <a:t> </a:t>
            </a:r>
            <a:r>
              <a:rPr lang="en-US" sz="3200" dirty="0" err="1" smtClean="0"/>
              <a:t>Webex</a:t>
            </a:r>
            <a:r>
              <a:rPr lang="en-US" sz="3200" dirty="0" smtClean="0"/>
              <a:t> experiment     Adrian Stephens</a:t>
            </a:r>
          </a:p>
          <a:p>
            <a:pPr marL="0" indent="0">
              <a:buNone/>
            </a:pPr>
            <a:endParaRPr lang="en-US" sz="3200" dirty="0"/>
          </a:p>
          <a:p>
            <a:pPr marL="0" indent="0">
              <a:buNone/>
            </a:pPr>
            <a:endParaRPr lang="en-US" sz="3200" dirty="0" smtClean="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33</a:t>
            </a:fld>
            <a:endParaRPr lang="en-US" sz="1200" b="0" smtClean="0"/>
          </a:p>
        </p:txBody>
      </p:sp>
      <p:sp>
        <p:nvSpPr>
          <p:cNvPr id="47110" name="Text Box 7"/>
          <p:cNvSpPr txBox="1">
            <a:spLocks noChangeArrowheads="1"/>
          </p:cNvSpPr>
          <p:nvPr/>
        </p:nvSpPr>
        <p:spPr bwMode="auto">
          <a:xfrm>
            <a:off x="377603" y="617538"/>
            <a:ext cx="29611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4.1.12</a:t>
            </a:r>
            <a:endParaRPr lang="en-US" sz="1800" dirty="0">
              <a:solidFill>
                <a:schemeClr val="tx2"/>
              </a:solidFill>
            </a:endParaRPr>
          </a:p>
        </p:txBody>
      </p:sp>
    </p:spTree>
    <p:extLst>
      <p:ext uri="{BB962C8B-B14F-4D97-AF65-F5344CB8AC3E}">
        <p14:creationId xmlns:p14="http://schemas.microsoft.com/office/powerpoint/2010/main" val="41031784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34</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5.1</a:t>
            </a:r>
            <a:endParaRPr lang="en-US" dirty="0">
              <a:solidFill>
                <a:schemeClr val="tx2"/>
              </a:solidFill>
            </a:endParaRPr>
          </a:p>
        </p:txBody>
      </p:sp>
      <p:sp>
        <p:nvSpPr>
          <p:cNvPr id="2" name="TextBox 1"/>
          <p:cNvSpPr txBox="1"/>
          <p:nvPr/>
        </p:nvSpPr>
        <p:spPr>
          <a:xfrm>
            <a:off x="152399" y="1552575"/>
            <a:ext cx="5638801" cy="646331"/>
          </a:xfrm>
          <a:prstGeom prst="rect">
            <a:avLst/>
          </a:prstGeom>
          <a:noFill/>
        </p:spPr>
        <p:txBody>
          <a:bodyPr wrap="square" rtlCol="0">
            <a:spAutoFit/>
          </a:bodyPr>
          <a:lstStyle/>
          <a:p>
            <a:r>
              <a:rPr lang="en-US" sz="3600" u="sng" dirty="0"/>
              <a:t>Remove time slots for </a:t>
            </a:r>
          </a:p>
        </p:txBody>
      </p:sp>
      <p:sp>
        <p:nvSpPr>
          <p:cNvPr id="8" name="TextBox 7"/>
          <p:cNvSpPr txBox="1"/>
          <p:nvPr/>
        </p:nvSpPr>
        <p:spPr>
          <a:xfrm>
            <a:off x="152400" y="4019550"/>
            <a:ext cx="8808857" cy="646331"/>
          </a:xfrm>
          <a:prstGeom prst="rect">
            <a:avLst/>
          </a:prstGeom>
          <a:noFill/>
        </p:spPr>
        <p:txBody>
          <a:bodyPr wrap="square" rtlCol="0">
            <a:spAutoFit/>
          </a:bodyPr>
          <a:lstStyle/>
          <a:p>
            <a:r>
              <a:rPr lang="en-US" sz="3600" u="sng" dirty="0" smtClean="0"/>
              <a:t>Add time slots for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35</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5.2</a:t>
            </a:r>
            <a:endParaRPr lang="en-US" dirty="0">
              <a:solidFill>
                <a:schemeClr val="tx2"/>
              </a:solidFill>
            </a:endParaRP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36</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5.3</a:t>
            </a:r>
          </a:p>
        </p:txBody>
      </p:sp>
      <p:sp>
        <p:nvSpPr>
          <p:cNvPr id="66566" name="TextBox 2"/>
          <p:cNvSpPr txBox="1">
            <a:spLocks noChangeArrowheads="1"/>
          </p:cNvSpPr>
          <p:nvPr/>
        </p:nvSpPr>
        <p:spPr bwMode="auto">
          <a:xfrm>
            <a:off x="724067" y="1865958"/>
            <a:ext cx="14686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u="sng" dirty="0" smtClean="0"/>
              <a:t>Additions</a:t>
            </a:r>
          </a:p>
        </p:txBody>
      </p:sp>
      <p:sp>
        <p:nvSpPr>
          <p:cNvPr id="8" name="TextBox 2"/>
          <p:cNvSpPr txBox="1">
            <a:spLocks noChangeArrowheads="1"/>
          </p:cNvSpPr>
          <p:nvPr/>
        </p:nvSpPr>
        <p:spPr bwMode="auto">
          <a:xfrm>
            <a:off x="750092" y="2490412"/>
            <a:ext cx="6698458"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endParaRPr lang="en-US" dirty="0"/>
          </a:p>
          <a:p>
            <a:pPr eaLnBrk="0" hangingPunct="0"/>
            <a:r>
              <a:rPr lang="en-US" dirty="0" smtClean="0"/>
              <a:t>ARC vice-chair:   Joe Levy  - </a:t>
            </a:r>
            <a:r>
              <a:rPr lang="en-US" dirty="0" err="1" smtClean="0"/>
              <a:t>Interdigital</a:t>
            </a:r>
            <a:endParaRPr lang="en-US" dirty="0" smtClean="0"/>
          </a:p>
          <a:p>
            <a:pPr eaLnBrk="0" hangingPunct="0"/>
            <a:endParaRPr lang="en-US" dirty="0"/>
          </a:p>
          <a:p>
            <a:r>
              <a:rPr lang="en-US" dirty="0" smtClean="0"/>
              <a:t>AJ technical editor:    </a:t>
            </a:r>
            <a:r>
              <a:rPr lang="en-US" altLang="en-US" dirty="0" err="1"/>
              <a:t>Jiamin</a:t>
            </a:r>
            <a:r>
              <a:rPr lang="en-US" altLang="en-US" dirty="0"/>
              <a:t> </a:t>
            </a:r>
            <a:r>
              <a:rPr lang="en-US" altLang="en-US" dirty="0" smtClean="0"/>
              <a:t>Chen - </a:t>
            </a:r>
            <a:r>
              <a:rPr lang="en-US" altLang="en-US" dirty="0"/>
              <a:t>Huawei</a:t>
            </a:r>
          </a:p>
          <a:p>
            <a:pPr eaLnBrk="0" hangingPunct="0"/>
            <a:endParaRPr lang="en-US" dirty="0"/>
          </a:p>
          <a:p>
            <a:pPr eaLnBrk="0" hangingPunct="0"/>
            <a:r>
              <a:rPr lang="en-US" dirty="0" smtClean="0"/>
              <a:t>AH technical editor:    </a:t>
            </a:r>
            <a:r>
              <a:rPr lang="en-US" dirty="0" err="1"/>
              <a:t>Yongho</a:t>
            </a:r>
            <a:r>
              <a:rPr lang="en-US" dirty="0"/>
              <a:t> </a:t>
            </a:r>
            <a:r>
              <a:rPr lang="en-US" dirty="0" err="1" smtClean="0"/>
              <a:t>Seok</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January 2014</a:t>
            </a:r>
            <a:endParaRPr lang="en-US" sz="1800"/>
          </a:p>
        </p:txBody>
      </p:sp>
      <p:sp>
        <p:nvSpPr>
          <p:cNvPr id="24580" name="Rectangle 2"/>
          <p:cNvSpPr>
            <a:spLocks noGrp="1" noChangeArrowheads="1"/>
          </p:cNvSpPr>
          <p:nvPr>
            <p:ph type="title"/>
          </p:nvPr>
        </p:nvSpPr>
        <p:spPr>
          <a:xfrm>
            <a:off x="152400" y="609600"/>
            <a:ext cx="8991600" cy="381000"/>
          </a:xfrm>
        </p:spPr>
        <p:txBody>
          <a:bodyPr/>
          <a:lstStyle/>
          <a:p>
            <a:r>
              <a:rPr lang="en-US" sz="2800" dirty="0" smtClean="0"/>
              <a:t>WG11 Task &amp; Study Group Officers – November 2013</a:t>
            </a:r>
          </a:p>
        </p:txBody>
      </p:sp>
      <p:graphicFrame>
        <p:nvGraphicFramePr>
          <p:cNvPr id="3245204" name="Group 148"/>
          <p:cNvGraphicFramePr>
            <a:graphicFrameLocks noGrp="1"/>
          </p:cNvGraphicFramePr>
          <p:nvPr>
            <p:ph idx="1"/>
            <p:extLst>
              <p:ext uri="{D42A27DB-BD31-4B8C-83A1-F6EECF244321}">
                <p14:modId xmlns:p14="http://schemas.microsoft.com/office/powerpoint/2010/main" val="4159365801"/>
              </p:ext>
            </p:extLst>
          </p:nvPr>
        </p:nvGraphicFramePr>
        <p:xfrm>
          <a:off x="95250" y="990600"/>
          <a:ext cx="8991600" cy="5094626"/>
        </p:xfrm>
        <a:graphic>
          <a:graphicData uri="http://schemas.openxmlformats.org/drawingml/2006/table">
            <a:tbl>
              <a:tblPr/>
              <a:tblGrid>
                <a:gridCol w="514350"/>
                <a:gridCol w="685800"/>
                <a:gridCol w="1828800"/>
                <a:gridCol w="2667000"/>
                <a:gridCol w="1600200"/>
                <a:gridCol w="169545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62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WG</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WG11</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Bruce Kraemer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Peter Ecclesine</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Stephen McCann</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MC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Dorothy Stanley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 Jon Rosdahl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Osama </a:t>
                      </a:r>
                      <a:r>
                        <a:rPr kumimoji="0" lang="en-US" sz="1400" b="1" i="0" u="none" strike="noStrike" cap="none" normalizeH="0" baseline="0" dirty="0" err="1" smtClean="0">
                          <a:ln>
                            <a:noFill/>
                          </a:ln>
                          <a:solidFill>
                            <a:schemeClr val="tx1"/>
                          </a:solidFill>
                          <a:effectLst/>
                          <a:latin typeface="Times New Roman" pitchFamily="18" charset="0"/>
                        </a:rPr>
                        <a:t>Aboul-Magd</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Menzo Wentink,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Joonsuk</a:t>
                      </a:r>
                      <a:r>
                        <a:rPr kumimoji="0" lang="en-US" sz="1400" b="1" i="0" u="none" strike="noStrike" cap="none" normalizeH="0" baseline="0" dirty="0" smtClean="0">
                          <a:ln>
                            <a:noFill/>
                          </a:ln>
                          <a:solidFill>
                            <a:schemeClr val="tx1"/>
                          </a:solidFill>
                          <a:effectLst/>
                          <a:latin typeface="Times New Roman" pitchFamily="18" charset="0"/>
                        </a:rPr>
                        <a:t> 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Peter Ecclesine,   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Dave Halasz </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Yongho</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err="1" smtClean="0">
                          <a:ln>
                            <a:noFill/>
                          </a:ln>
                          <a:solidFill>
                            <a:schemeClr val="tx1"/>
                          </a:solidFill>
                          <a:effectLst/>
                          <a:latin typeface="Times New Roman" pitchFamily="18" charset="0"/>
                        </a:rPr>
                        <a:t>Seok</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OPEN</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algn="ctr"/>
                      <a:r>
                        <a:rPr lang="en-US" sz="1400" b="1" kern="1200" dirty="0" smtClean="0">
                          <a:solidFill>
                            <a:schemeClr val="tx1"/>
                          </a:solidFill>
                          <a:effectLst/>
                          <a:latin typeface="+mn-lt"/>
                          <a:ea typeface="+mn-ea"/>
                          <a:cs typeface="+mn-cs"/>
                        </a:rPr>
                        <a:t>Li Chia</a:t>
                      </a:r>
                      <a:r>
                        <a:rPr lang="en-US" sz="1400" b="1" kern="1200" baseline="0" dirty="0" smtClean="0">
                          <a:solidFill>
                            <a:schemeClr val="tx1"/>
                          </a:solidFill>
                          <a:effectLst/>
                          <a:latin typeface="+mn-lt"/>
                          <a:ea typeface="+mn-ea"/>
                          <a:cs typeface="+mn-cs"/>
                        </a:rPr>
                        <a:t> CHOO</a:t>
                      </a:r>
                      <a:endParaRPr lang="en-US" sz="14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Marc </a:t>
                      </a:r>
                      <a:r>
                        <a:rPr kumimoji="0" lang="en-US" sz="1400" b="1" i="0" u="none" strike="noStrike" cap="none" normalizeH="0" baseline="0" dirty="0" err="1" smtClean="0">
                          <a:ln>
                            <a:noFill/>
                          </a:ln>
                          <a:solidFill>
                            <a:schemeClr val="tx1"/>
                          </a:solidFill>
                          <a:effectLst/>
                          <a:latin typeface="Times New Roman" pitchFamily="18" charset="0"/>
                        </a:rPr>
                        <a:t>Emmelmann</a:t>
                      </a:r>
                      <a:r>
                        <a:rPr kumimoji="0" lang="en-US" sz="1400" b="1" i="0" u="none" strike="noStrike" cap="none" normalizeH="0" baseline="0" dirty="0" smtClean="0">
                          <a:ln>
                            <a:noFill/>
                          </a:ln>
                          <a:solidFill>
                            <a:schemeClr val="tx1"/>
                          </a:solidFill>
                          <a:effectLst/>
                          <a:latin typeface="Times New Roman" pitchFamily="18" charset="0"/>
                        </a:rPr>
                        <a:t>,</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Ping Fang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AJ</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Xiaoming</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err="1"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Eldad Perahia, </a:t>
                      </a:r>
                      <a:r>
                        <a:rPr kumimoji="0" lang="en-US" sz="1400" b="1" i="0" u="none" strike="noStrike" cap="none" normalizeH="0" baseline="0" dirty="0" err="1" smtClean="0">
                          <a:ln>
                            <a:noFill/>
                          </a:ln>
                          <a:solidFill>
                            <a:schemeClr val="tx1"/>
                          </a:solidFill>
                          <a:effectLst/>
                          <a:latin typeface="Times New Roman" pitchFamily="18" charset="0"/>
                        </a:rPr>
                        <a:t>Haiming</a:t>
                      </a:r>
                      <a:r>
                        <a:rPr kumimoji="0" lang="en-US" sz="1400" b="1" i="0" u="none" strike="noStrike" cap="none" normalizeH="0" baseline="0" dirty="0" smtClean="0">
                          <a:ln>
                            <a:noFill/>
                          </a:ln>
                          <a:solidFill>
                            <a:schemeClr val="tx1"/>
                          </a:solidFill>
                          <a:effectLst/>
                          <a:latin typeface="Times New Roman" pitchFamily="18" charset="0"/>
                        </a:rPr>
                        <a:t> Wang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OPEN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HAO </a:t>
                      </a:r>
                      <a:r>
                        <a:rPr kumimoji="0" lang="en-US" sz="1400" b="1" i="0" u="none" strike="noStrike" cap="none" normalizeH="0" baseline="0" dirty="0" err="1"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AK</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Donald Eastlake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NYRQ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Norm Finn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ZHUANG Yan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Stephen McCann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Yunsong</a:t>
                      </a:r>
                      <a:r>
                        <a:rPr kumimoji="0" lang="en-US" sz="1400" b="1" i="0" u="none" strike="noStrike" cap="none" normalizeH="0" baseline="0" dirty="0" smtClean="0">
                          <a:ln>
                            <a:noFill/>
                          </a:ln>
                          <a:solidFill>
                            <a:schemeClr val="tx1"/>
                          </a:solidFill>
                          <a:effectLst/>
                          <a:latin typeface="Times New Roman" pitchFamily="18" charset="0"/>
                        </a:rPr>
                        <a:t> YANG,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Dan Gal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sz="1400" b="1" kern="1200" dirty="0" err="1" smtClean="0">
                          <a:solidFill>
                            <a:schemeClr val="tx1"/>
                          </a:solidFill>
                          <a:effectLst/>
                          <a:latin typeface="+mn-lt"/>
                          <a:ea typeface="+mn-ea"/>
                          <a:cs typeface="+mn-cs"/>
                        </a:rPr>
                        <a:t>Dapeng</a:t>
                      </a:r>
                      <a:r>
                        <a:rPr lang="en-US" sz="1400" b="1" kern="1200" dirty="0" smtClean="0">
                          <a:solidFill>
                            <a:schemeClr val="tx1"/>
                          </a:solidFill>
                          <a:effectLst/>
                          <a:latin typeface="+mn-lt"/>
                          <a:ea typeface="+mn-ea"/>
                          <a:cs typeface="+mn-cs"/>
                        </a:rPr>
                        <a:t> Liu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OPEN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HEW</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Osama </a:t>
                      </a:r>
                      <a:r>
                        <a:rPr kumimoji="0" lang="en-US" sz="1400" b="0" i="0" u="none" strike="noStrike" cap="none" normalizeH="0" baseline="0" dirty="0" err="1" smtClean="0">
                          <a:ln>
                            <a:noFill/>
                          </a:ln>
                          <a:solidFill>
                            <a:schemeClr val="tx1"/>
                          </a:solidFill>
                          <a:effectLst/>
                          <a:latin typeface="Times New Roman" pitchFamily="18" charset="0"/>
                        </a:rPr>
                        <a:t>Aboul-Magd</a:t>
                      </a:r>
                      <a:endParaRPr kumimoji="0" lang="en-US" sz="1400" b="0"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Yasuhiko Inoue</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4709" name="Text Box 138"/>
          <p:cNvSpPr txBox="1">
            <a:spLocks noChangeArrowheads="1"/>
          </p:cNvSpPr>
          <p:nvPr/>
        </p:nvSpPr>
        <p:spPr bwMode="auto">
          <a:xfrm>
            <a:off x="0" y="6172200"/>
            <a:ext cx="3972562" cy="307777"/>
          </a:xfrm>
          <a:prstGeom prst="rect">
            <a:avLst/>
          </a:prstGeom>
          <a:solidFill>
            <a:schemeClr val="accent2">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a:t>NYRQ = Not yet required, nominations are not </a:t>
            </a:r>
            <a:r>
              <a:rPr lang="en-US" sz="1400" dirty="0" smtClean="0"/>
              <a:t>open</a:t>
            </a:r>
            <a:endParaRPr lang="en-US" sz="1400" dirty="0"/>
          </a:p>
        </p:txBody>
      </p:sp>
      <p:sp>
        <p:nvSpPr>
          <p:cNvPr id="9" name="Text Box 138"/>
          <p:cNvSpPr txBox="1">
            <a:spLocks noChangeArrowheads="1"/>
          </p:cNvSpPr>
          <p:nvPr/>
        </p:nvSpPr>
        <p:spPr bwMode="auto">
          <a:xfrm>
            <a:off x="4191000" y="6162477"/>
            <a:ext cx="3204723" cy="307777"/>
          </a:xfrm>
          <a:prstGeom prst="rect">
            <a:avLst/>
          </a:prstGeom>
          <a:solidFill>
            <a:srgbClr val="FFFF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OPEN </a:t>
            </a:r>
            <a:r>
              <a:rPr lang="en-US" sz="1400" dirty="0"/>
              <a:t>= Candidate Nominations are open</a:t>
            </a:r>
          </a:p>
        </p:txBody>
      </p:sp>
      <p:sp>
        <p:nvSpPr>
          <p:cNvPr id="10" name="Text Box 138"/>
          <p:cNvSpPr txBox="1">
            <a:spLocks noChangeArrowheads="1"/>
          </p:cNvSpPr>
          <p:nvPr/>
        </p:nvSpPr>
        <p:spPr bwMode="auto">
          <a:xfrm>
            <a:off x="7924800" y="6160988"/>
            <a:ext cx="593432" cy="307777"/>
          </a:xfrm>
          <a:prstGeom prst="rect">
            <a:avLst/>
          </a:prstGeom>
          <a:solidFill>
            <a:schemeClr val="accent1">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NEW</a:t>
            </a:r>
            <a:endParaRPr lang="en-US" sz="1400" dirty="0"/>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E08CC35B-6E7A-4659-983B-103F2C194454}" type="slidenum">
              <a:rPr lang="en-US" smtClean="0"/>
              <a:pPr>
                <a:defRPr/>
              </a:pPr>
              <a:t>37</a:t>
            </a:fld>
            <a:endParaRPr lang="en-US"/>
          </a:p>
        </p:txBody>
      </p:sp>
    </p:spTree>
    <p:extLst>
      <p:ext uri="{BB962C8B-B14F-4D97-AF65-F5344CB8AC3E}">
        <p14:creationId xmlns:p14="http://schemas.microsoft.com/office/powerpoint/2010/main" val="12784231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2012</a:t>
            </a:r>
            <a:endParaRPr lang="en-US"/>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38</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WG Officer Election Process</a:t>
            </a:r>
            <a:br>
              <a:rPr lang="en-US" dirty="0" smtClean="0"/>
            </a:br>
            <a:r>
              <a:rPr lang="en-US" dirty="0" smtClean="0"/>
              <a:t>Week of March </a:t>
            </a:r>
            <a:r>
              <a:rPr lang="en-US" dirty="0" smtClean="0"/>
              <a:t>xx, 2014</a:t>
            </a:r>
            <a:endParaRPr lang="en-US" dirty="0"/>
          </a:p>
        </p:txBody>
      </p:sp>
      <p:sp>
        <p:nvSpPr>
          <p:cNvPr id="2155523" name="Rectangle 3"/>
          <p:cNvSpPr>
            <a:spLocks noGrp="1" noChangeArrowheads="1"/>
          </p:cNvSpPr>
          <p:nvPr>
            <p:ph type="body" idx="1"/>
          </p:nvPr>
        </p:nvSpPr>
        <p:spPr>
          <a:xfrm>
            <a:off x="282575" y="1981200"/>
            <a:ext cx="8601075" cy="4114800"/>
          </a:xfrm>
        </p:spPr>
        <p:txBody>
          <a:bodyPr/>
          <a:lstStyle/>
          <a:p>
            <a:r>
              <a:rPr lang="en-US" dirty="0"/>
              <a:t>Nominations close on </a:t>
            </a:r>
            <a:r>
              <a:rPr lang="en-US" dirty="0" smtClean="0"/>
              <a:t>Monday March 12</a:t>
            </a:r>
            <a:endParaRPr lang="en-US" dirty="0"/>
          </a:p>
          <a:p>
            <a:r>
              <a:rPr lang="en-US" dirty="0" smtClean="0"/>
              <a:t>Announcement of Candidate  slate  </a:t>
            </a:r>
            <a:r>
              <a:rPr lang="en-US" dirty="0"/>
              <a:t>Monday March </a:t>
            </a:r>
            <a:r>
              <a:rPr lang="en-US" dirty="0" smtClean="0"/>
              <a:t>12</a:t>
            </a:r>
          </a:p>
          <a:p>
            <a:r>
              <a:rPr lang="en-US" dirty="0" smtClean="0"/>
              <a:t>Elections on Wednesday</a:t>
            </a:r>
          </a:p>
          <a:p>
            <a:r>
              <a:rPr lang="en-US" dirty="0" smtClean="0"/>
              <a:t>Process will be scheduled to occupy ~ 1/2 hour</a:t>
            </a:r>
          </a:p>
          <a:p>
            <a:r>
              <a:rPr lang="en-US" dirty="0" smtClean="0"/>
              <a:t>Candidate speeches Wednesday</a:t>
            </a:r>
            <a:endParaRPr lang="en-US" dirty="0"/>
          </a:p>
          <a:p>
            <a:r>
              <a:rPr lang="en-US" dirty="0"/>
              <a:t>Elections on </a:t>
            </a:r>
            <a:r>
              <a:rPr lang="en-US" dirty="0" smtClean="0"/>
              <a:t>Wednesday</a:t>
            </a:r>
          </a:p>
          <a:p>
            <a:pPr lvl="1"/>
            <a:r>
              <a:rPr lang="en-US" sz="2400" dirty="0" smtClean="0"/>
              <a:t>Down selection votes if needed</a:t>
            </a:r>
            <a:endParaRPr lang="en-US" sz="2400" dirty="0"/>
          </a:p>
          <a:p>
            <a:r>
              <a:rPr lang="en-US" dirty="0"/>
              <a:t>Confirmation by EC on </a:t>
            </a:r>
            <a:r>
              <a:rPr lang="en-US" dirty="0" smtClean="0"/>
              <a:t>Friday March 16</a:t>
            </a:r>
            <a:endParaRPr lang="en-US" dirty="0"/>
          </a:p>
          <a:p>
            <a:r>
              <a:rPr lang="en-US" dirty="0" smtClean="0"/>
              <a:t>Officially instated </a:t>
            </a:r>
            <a:r>
              <a:rPr lang="en-US" dirty="0"/>
              <a:t>to office after close of EC business Friday</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4.3</a:t>
            </a:r>
            <a:endParaRPr lang="en-US" dirty="0">
              <a:solidFill>
                <a:schemeClr val="tx2"/>
              </a:solidFill>
            </a:endParaRPr>
          </a:p>
        </p:txBody>
      </p:sp>
    </p:spTree>
    <p:extLst>
      <p:ext uri="{BB962C8B-B14F-4D97-AF65-F5344CB8AC3E}">
        <p14:creationId xmlns:p14="http://schemas.microsoft.com/office/powerpoint/2010/main" val="155125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79500"/>
            <a:ext cx="7772400" cy="763814"/>
          </a:xfrm>
        </p:spPr>
        <p:txBody>
          <a:bodyPr/>
          <a:lstStyle/>
          <a:p>
            <a:r>
              <a:rPr lang="en-US" dirty="0" smtClean="0"/>
              <a:t>Current 802 Rules</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endParaRPr lang="en-US" b="0" dirty="0"/>
          </a:p>
          <a:p>
            <a:pPr marL="0" indent="0" algn="ctr">
              <a:buNone/>
            </a:pPr>
            <a:r>
              <a:rPr lang="en-US" b="0" dirty="0"/>
              <a:t> </a:t>
            </a:r>
            <a:r>
              <a:rPr lang="en-US" dirty="0"/>
              <a:t>IEEE PROJECT 802 </a:t>
            </a:r>
            <a:endParaRPr lang="en-US" b="0" dirty="0"/>
          </a:p>
          <a:p>
            <a:pPr marL="0" indent="0" algn="ctr">
              <a:buNone/>
            </a:pPr>
            <a:r>
              <a:rPr lang="en-US" dirty="0"/>
              <a:t>LAN / MAN STANDARDS COMMITTEE (LMSC) </a:t>
            </a:r>
            <a:endParaRPr lang="en-US" b="0" dirty="0"/>
          </a:p>
          <a:p>
            <a:pPr marL="0" indent="0" algn="ctr">
              <a:buNone/>
            </a:pPr>
            <a:r>
              <a:rPr lang="en-US" dirty="0"/>
              <a:t>WORKING GROUP (WG) </a:t>
            </a:r>
            <a:endParaRPr lang="en-US" b="0" dirty="0"/>
          </a:p>
          <a:p>
            <a:pPr marL="0" indent="0" algn="ctr">
              <a:buNone/>
            </a:pPr>
            <a:r>
              <a:rPr lang="en-US" dirty="0"/>
              <a:t>POLICIES AND PROCEDURES (P&amp;P) </a:t>
            </a:r>
            <a:endParaRPr lang="en-US" b="0" dirty="0"/>
          </a:p>
          <a:p>
            <a:pPr marL="0" indent="0" algn="ctr">
              <a:buNone/>
            </a:pPr>
            <a:r>
              <a:rPr lang="en-US" b="0" dirty="0"/>
              <a:t>As approved </a:t>
            </a:r>
            <a:r>
              <a:rPr lang="en-US" b="0" dirty="0" smtClean="0"/>
              <a:t>7/22/20xx </a:t>
            </a:r>
            <a:endParaRPr lang="en-US" b="0" dirty="0"/>
          </a:p>
          <a:p>
            <a:pPr marL="0" indent="0" algn="ctr">
              <a:buNone/>
            </a:pPr>
            <a:r>
              <a:rPr lang="en-US" b="0" dirty="0"/>
              <a:t>Last edited </a:t>
            </a:r>
            <a:r>
              <a:rPr lang="en-US" b="0" dirty="0" smtClean="0"/>
              <a:t>9/25/20xx </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39</a:t>
            </a:fld>
            <a:endParaRPr lang="en-US"/>
          </a:p>
        </p:txBody>
      </p:sp>
      <p:sp>
        <p:nvSpPr>
          <p:cNvPr id="7" name="Text Box 4"/>
          <p:cNvSpPr txBox="1">
            <a:spLocks noChangeArrowheads="1"/>
          </p:cNvSpPr>
          <p:nvPr/>
        </p:nvSpPr>
        <p:spPr bwMode="auto">
          <a:xfrm>
            <a:off x="100927" y="617538"/>
            <a:ext cx="3914533"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Wednesday Agenda Item </a:t>
            </a:r>
            <a:r>
              <a:rPr lang="en-US" dirty="0" smtClean="0">
                <a:solidFill>
                  <a:schemeClr val="tx2"/>
                </a:solidFill>
              </a:rPr>
              <a:t>4.3</a:t>
            </a:r>
            <a:endParaRPr lang="en-US" dirty="0">
              <a:solidFill>
                <a:schemeClr val="tx2"/>
              </a:solidFill>
            </a:endParaRPr>
          </a:p>
        </p:txBody>
      </p:sp>
    </p:spTree>
    <p:extLst>
      <p:ext uri="{BB962C8B-B14F-4D97-AF65-F5344CB8AC3E}">
        <p14:creationId xmlns:p14="http://schemas.microsoft.com/office/powerpoint/2010/main" val="30569210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7505"/>
            <a:ext cx="7772400" cy="537420"/>
          </a:xfrm>
        </p:spPr>
        <p:txBody>
          <a:bodyPr/>
          <a:lstStyle/>
          <a:p>
            <a:r>
              <a:rPr lang="en-US" dirty="0" smtClean="0"/>
              <a:t>California Level – </a:t>
            </a:r>
            <a:r>
              <a:rPr lang="en-US" dirty="0" smtClean="0">
                <a:solidFill>
                  <a:srgbClr val="FF0000"/>
                </a:solidFill>
              </a:rPr>
              <a:t>NO 802 Meetings</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4</a:t>
            </a:fld>
            <a:endParaRPr lang="en-US"/>
          </a:p>
        </p:txBody>
      </p:sp>
      <p:sp>
        <p:nvSpPr>
          <p:cNvPr id="8" name="Text Box 4"/>
          <p:cNvSpPr txBox="1">
            <a:spLocks noChangeArrowheads="1"/>
          </p:cNvSpPr>
          <p:nvPr/>
        </p:nvSpPr>
        <p:spPr bwMode="auto">
          <a:xfrm>
            <a:off x="227068" y="582839"/>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843" y="1304925"/>
            <a:ext cx="8641483" cy="5038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Down Arrow 8"/>
          <p:cNvSpPr/>
          <p:nvPr/>
        </p:nvSpPr>
        <p:spPr bwMode="auto">
          <a:xfrm>
            <a:off x="8458200" y="952170"/>
            <a:ext cx="323850" cy="438479"/>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7970819" y="595015"/>
            <a:ext cx="1186543" cy="461665"/>
          </a:xfrm>
          <a:prstGeom prst="rect">
            <a:avLst/>
          </a:prstGeom>
          <a:noFill/>
        </p:spPr>
        <p:txBody>
          <a:bodyPr wrap="none" rtlCol="0">
            <a:spAutoFit/>
          </a:bodyPr>
          <a:lstStyle/>
          <a:p>
            <a:r>
              <a:rPr lang="en-US" dirty="0" smtClean="0"/>
              <a:t>Down 2</a:t>
            </a:r>
            <a:endParaRPr lang="en-US" dirty="0"/>
          </a:p>
        </p:txBody>
      </p:sp>
    </p:spTree>
    <p:extLst>
      <p:ext uri="{BB962C8B-B14F-4D97-AF65-F5344CB8AC3E}">
        <p14:creationId xmlns:p14="http://schemas.microsoft.com/office/powerpoint/2010/main" val="36376538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79276"/>
            <a:ext cx="7772400" cy="751114"/>
          </a:xfrm>
        </p:spPr>
        <p:txBody>
          <a:bodyPr/>
          <a:lstStyle/>
          <a:p>
            <a:pPr algn="l"/>
            <a:r>
              <a:rPr lang="en-US" dirty="0" smtClean="0"/>
              <a:t>6.2 Election of Officers</a:t>
            </a:r>
            <a:endParaRPr lang="en-US" dirty="0"/>
          </a:p>
        </p:txBody>
      </p:sp>
      <p:sp>
        <p:nvSpPr>
          <p:cNvPr id="3" name="Content Placeholder 2"/>
          <p:cNvSpPr>
            <a:spLocks noGrp="1"/>
          </p:cNvSpPr>
          <p:nvPr>
            <p:ph idx="1"/>
          </p:nvPr>
        </p:nvSpPr>
        <p:spPr>
          <a:xfrm>
            <a:off x="464457" y="1799765"/>
            <a:ext cx="7993743" cy="4601029"/>
          </a:xfrm>
        </p:spPr>
        <p:txBody>
          <a:bodyPr/>
          <a:lstStyle/>
          <a:p>
            <a:r>
              <a:rPr lang="en-US" b="0" dirty="0"/>
              <a:t>A WG may elect a new Chair or Vice Chair at any plenary session, subject to confirmation by the IEEE802 LMSC Sponsor </a:t>
            </a:r>
          </a:p>
          <a:p>
            <a:r>
              <a:rPr lang="en-US" b="0" dirty="0"/>
              <a:t>All WG elections become effective at the end of the plenary session where the election occurs. A plenary session is as defined in the LMSC OM, 4.1[refs4]. Prior to the end of that plenary session, persons that have been elected during the session are considered „Acting‟. Persons who are succeeding someone that currently holds the position do not acquire any rights for that position until the close of the plenary session. </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a:xfrm>
            <a:off x="6578600" y="6518955"/>
            <a:ext cx="1965325" cy="182562"/>
          </a:xfrm>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a:xfrm>
            <a:off x="4344988" y="6518955"/>
            <a:ext cx="530225" cy="182562"/>
          </a:xfrm>
        </p:spPr>
        <p:txBody>
          <a:bodyPr/>
          <a:lstStyle/>
          <a:p>
            <a:pPr>
              <a:defRPr/>
            </a:pPr>
            <a:r>
              <a:rPr lang="en-US" smtClean="0"/>
              <a:t>Slide </a:t>
            </a:r>
            <a:fld id="{66EA89C9-E549-4926-913B-DF97A2744154}" type="slidenum">
              <a:rPr lang="en-US" smtClean="0"/>
              <a:pPr>
                <a:defRPr/>
              </a:pPr>
              <a:t>40</a:t>
            </a:fld>
            <a:endParaRPr lang="en-US"/>
          </a:p>
        </p:txBody>
      </p:sp>
      <p:sp>
        <p:nvSpPr>
          <p:cNvPr id="7" name="Title 1"/>
          <p:cNvSpPr txBox="1">
            <a:spLocks/>
          </p:cNvSpPr>
          <p:nvPr/>
        </p:nvSpPr>
        <p:spPr bwMode="auto">
          <a:xfrm>
            <a:off x="526142" y="703036"/>
            <a:ext cx="7772400" cy="763814"/>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Current 802  P&amp;P</a:t>
            </a:r>
            <a:endParaRPr lang="en-US" dirty="0"/>
          </a:p>
        </p:txBody>
      </p:sp>
    </p:spTree>
    <p:extLst>
      <p:ext uri="{BB962C8B-B14F-4D97-AF65-F5344CB8AC3E}">
        <p14:creationId xmlns:p14="http://schemas.microsoft.com/office/powerpoint/2010/main" val="250597115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04371"/>
          </a:xfrm>
        </p:spPr>
        <p:txBody>
          <a:bodyPr/>
          <a:lstStyle/>
          <a:p>
            <a:r>
              <a:rPr lang="en-US" dirty="0" smtClean="0"/>
              <a:t>Chair  Responsibilities – Part 1</a:t>
            </a:r>
            <a:endParaRPr lang="en-US" dirty="0"/>
          </a:p>
        </p:txBody>
      </p:sp>
      <p:sp>
        <p:nvSpPr>
          <p:cNvPr id="3" name="Content Placeholder 2"/>
          <p:cNvSpPr>
            <a:spLocks noGrp="1"/>
          </p:cNvSpPr>
          <p:nvPr>
            <p:ph idx="1"/>
          </p:nvPr>
        </p:nvSpPr>
        <p:spPr>
          <a:xfrm>
            <a:off x="101600" y="1262743"/>
            <a:ext cx="8911771" cy="5225143"/>
          </a:xfrm>
        </p:spPr>
        <p:txBody>
          <a:bodyPr/>
          <a:lstStyle/>
          <a:p>
            <a:pPr marL="0" indent="0">
              <a:buNone/>
            </a:pPr>
            <a:r>
              <a:rPr lang="en-US" sz="1400" dirty="0"/>
              <a:t>6.5.1. Chair </a:t>
            </a:r>
            <a:endParaRPr lang="en-US" sz="1400" b="0" dirty="0"/>
          </a:p>
          <a:p>
            <a:pPr marL="0" indent="0">
              <a:buNone/>
            </a:pPr>
            <a:r>
              <a:rPr lang="en-US" sz="1400" b="0" dirty="0"/>
              <a:t>The main responsibility of the WG Chair is to enable the WG to operate in an orderly fashion, produce a draft standard, recommended practice, or guide, or to revise an existing document. </a:t>
            </a:r>
          </a:p>
          <a:p>
            <a:pPr marL="0" indent="0">
              <a:buNone/>
            </a:pPr>
            <a:r>
              <a:rPr lang="en-US" sz="1400" b="0" dirty="0"/>
              <a:t>The Chair or Chair’s designee shall have the following responsibilities. </a:t>
            </a:r>
          </a:p>
          <a:p>
            <a:pPr marL="0" indent="0">
              <a:buNone/>
            </a:pPr>
            <a:r>
              <a:rPr lang="en-US" sz="1400" b="0" dirty="0"/>
              <a:t>a) To lead the activity according to all of the relevant policies and procedures </a:t>
            </a:r>
          </a:p>
          <a:p>
            <a:pPr marL="0" indent="0">
              <a:buNone/>
            </a:pPr>
            <a:r>
              <a:rPr lang="en-US" sz="1400" b="0" dirty="0"/>
              <a:t>b) To be objective </a:t>
            </a:r>
          </a:p>
          <a:p>
            <a:pPr marL="0" indent="0">
              <a:buNone/>
            </a:pPr>
            <a:r>
              <a:rPr lang="en-US" sz="1400" b="0" dirty="0"/>
              <a:t>c) To entertain motions, but not make motions </a:t>
            </a:r>
          </a:p>
          <a:p>
            <a:pPr marL="0" indent="0">
              <a:buNone/>
            </a:pPr>
            <a:r>
              <a:rPr lang="en-US" sz="1400" b="0" dirty="0"/>
              <a:t>d) To not bias discussions </a:t>
            </a:r>
          </a:p>
          <a:p>
            <a:pPr marL="0" indent="0">
              <a:buNone/>
            </a:pPr>
            <a:r>
              <a:rPr lang="en-US" sz="1400" b="0" dirty="0"/>
              <a:t>e) To delegate necessary functions as needed </a:t>
            </a:r>
          </a:p>
          <a:p>
            <a:pPr marL="0" indent="0">
              <a:buNone/>
            </a:pPr>
            <a:r>
              <a:rPr lang="en-US" sz="1400" b="0" dirty="0"/>
              <a:t>f) To ensure that all parties have the opportunity to express their views </a:t>
            </a:r>
          </a:p>
          <a:p>
            <a:pPr marL="0" indent="0">
              <a:buNone/>
            </a:pPr>
            <a:r>
              <a:rPr lang="en-US" sz="1400" b="0" dirty="0"/>
              <a:t>g) To set goals and deadlines and endeavor to adhere to them </a:t>
            </a:r>
          </a:p>
          <a:p>
            <a:pPr marL="0" indent="0">
              <a:buNone/>
            </a:pPr>
            <a:r>
              <a:rPr lang="en-US" sz="1400" b="0" dirty="0"/>
              <a:t>h) To be knowledgeable in IEEE standards processes and parliamentary procedures and ensure that the processes and procedures are followed </a:t>
            </a:r>
          </a:p>
          <a:p>
            <a:pPr marL="0" indent="0">
              <a:buNone/>
            </a:pPr>
            <a:r>
              <a:rPr lang="en-US" sz="1400" b="0" dirty="0" err="1"/>
              <a:t>i</a:t>
            </a:r>
            <a:r>
              <a:rPr lang="en-US" sz="1400" b="0" dirty="0"/>
              <a:t>) To seek consensus as a means of resolving issues </a:t>
            </a:r>
          </a:p>
          <a:p>
            <a:pPr marL="0" indent="0">
              <a:buNone/>
            </a:pPr>
            <a:r>
              <a:rPr lang="en-US" sz="1400" b="0" dirty="0"/>
              <a:t>j) To prioritize work to best serve the group and the goals </a:t>
            </a:r>
          </a:p>
          <a:p>
            <a:pPr marL="0" indent="0">
              <a:buNone/>
            </a:pPr>
            <a:r>
              <a:rPr lang="en-US" sz="1400" b="0" dirty="0"/>
              <a:t>k) To ensure compliance with the IEEE-SA Intellectual Property Policies, including but not limited to the IEEE-SA Patent Policy and Copyright Policy. </a:t>
            </a:r>
          </a:p>
          <a:p>
            <a:pPr marL="0" indent="0">
              <a:buNone/>
            </a:pPr>
            <a:r>
              <a:rPr lang="en-US" sz="1400" b="0" dirty="0"/>
              <a:t>l) To fulfill any financial reporting requirements of the IEEE, in the absence of a Treasurer. </a:t>
            </a:r>
            <a:endParaRPr lang="en-US" sz="1400" b="0" dirty="0" smtClean="0"/>
          </a:p>
          <a:p>
            <a:pPr marL="0" indent="0">
              <a:buNone/>
            </a:pPr>
            <a:r>
              <a:rPr lang="en-US" sz="1400" b="0" dirty="0" smtClean="0"/>
              <a:t>m)To </a:t>
            </a:r>
            <a:r>
              <a:rPr lang="en-US" sz="1400" b="0" dirty="0"/>
              <a:t>participate as needed in meetings of the Sponsor to represent the WG and, in the case of a “Directed Position”, vote the will of the WG in accordance with the Directed Position Procedure (See 6.2 of the LMSC OM [refs4]) </a:t>
            </a:r>
          </a:p>
          <a:p>
            <a:pPr marL="0" indent="0">
              <a:buNone/>
            </a:pPr>
            <a:endParaRPr lang="en-US" sz="1400" b="0"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41</a:t>
            </a:fld>
            <a:endParaRPr lang="en-US"/>
          </a:p>
        </p:txBody>
      </p:sp>
    </p:spTree>
    <p:extLst>
      <p:ext uri="{BB962C8B-B14F-4D97-AF65-F5344CB8AC3E}">
        <p14:creationId xmlns:p14="http://schemas.microsoft.com/office/powerpoint/2010/main" val="29451657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714" y="609599"/>
            <a:ext cx="7772400" cy="493487"/>
          </a:xfrm>
        </p:spPr>
        <p:txBody>
          <a:bodyPr/>
          <a:lstStyle/>
          <a:p>
            <a:r>
              <a:rPr lang="en-US" dirty="0" smtClean="0"/>
              <a:t>Chair  Responsibilities – Part 2</a:t>
            </a:r>
            <a:endParaRPr lang="en-US" dirty="0"/>
          </a:p>
        </p:txBody>
      </p:sp>
      <p:sp>
        <p:nvSpPr>
          <p:cNvPr id="3" name="Content Placeholder 2"/>
          <p:cNvSpPr>
            <a:spLocks noGrp="1"/>
          </p:cNvSpPr>
          <p:nvPr>
            <p:ph idx="1"/>
          </p:nvPr>
        </p:nvSpPr>
        <p:spPr>
          <a:xfrm>
            <a:off x="101600" y="769267"/>
            <a:ext cx="8911771" cy="5653313"/>
          </a:xfrm>
        </p:spPr>
        <p:txBody>
          <a:bodyPr/>
          <a:lstStyle/>
          <a:p>
            <a:pPr marL="0" indent="0">
              <a:buNone/>
            </a:pPr>
            <a:r>
              <a:rPr lang="en-US" sz="1400" dirty="0"/>
              <a:t>6.5.1. Chair </a:t>
            </a:r>
            <a:endParaRPr lang="en-US" sz="1400" b="0" dirty="0"/>
          </a:p>
          <a:p>
            <a:pPr marL="0" indent="0">
              <a:buNone/>
            </a:pPr>
            <a:r>
              <a:rPr lang="en-US" sz="1400" b="0" dirty="0" smtClean="0"/>
              <a:t>n</a:t>
            </a:r>
            <a:r>
              <a:rPr lang="en-US" sz="1400" b="0" dirty="0"/>
              <a:t>) To call meetings and issue a notice for each meeting at least 30 calendar days prior to the meeting </a:t>
            </a:r>
          </a:p>
          <a:p>
            <a:pPr marL="0" indent="0">
              <a:buNone/>
            </a:pPr>
            <a:r>
              <a:rPr lang="en-US" sz="1400" b="0" dirty="0"/>
              <a:t>o) To ensure agendas are published at least 14 calendar days before a meeting </a:t>
            </a:r>
          </a:p>
          <a:p>
            <a:pPr marL="0" indent="0">
              <a:buNone/>
            </a:pPr>
            <a:r>
              <a:rPr lang="en-US" sz="1400" b="0" dirty="0"/>
              <a:t>p) To ensure important requested documents are issued to members of the WG, the Sponsor, and liaison groups. </a:t>
            </a:r>
          </a:p>
          <a:p>
            <a:pPr marL="0" indent="0">
              <a:buNone/>
            </a:pPr>
            <a:r>
              <a:rPr lang="en-US" sz="1400" b="0" dirty="0"/>
              <a:t>q) To ensure a membership roster is created and maintained </a:t>
            </a:r>
          </a:p>
          <a:p>
            <a:pPr marL="0" indent="0">
              <a:buNone/>
            </a:pPr>
            <a:r>
              <a:rPr lang="en-US" sz="1400" b="0" dirty="0"/>
              <a:t>r) To ensure participant attendance is recorded at each meeting </a:t>
            </a:r>
          </a:p>
          <a:p>
            <a:pPr marL="0" indent="0">
              <a:buNone/>
            </a:pPr>
            <a:r>
              <a:rPr lang="en-US" sz="1400" b="0" dirty="0"/>
              <a:t>s) To be responsible for the management and distribution of working group documentation in compliance with IEEE-SA guidelines, including but not limited to guidelines with regard to posting and distribution of drafts and approved IEEE standards. </a:t>
            </a:r>
          </a:p>
          <a:p>
            <a:pPr marL="0" indent="0">
              <a:buNone/>
            </a:pPr>
            <a:r>
              <a:rPr lang="en-US" sz="1400" b="0" dirty="0"/>
              <a:t>t) To ensure lists of unresolved issues, action items, and assignments are maintained </a:t>
            </a:r>
          </a:p>
          <a:p>
            <a:pPr marL="0" indent="0">
              <a:buNone/>
            </a:pPr>
            <a:r>
              <a:rPr lang="en-US" sz="1400" b="0" dirty="0"/>
              <a:t>u) To maintain liaison with other organizations at the direction of the Sponsor or at the discretion of the WG Chair with the approval of the Sponsor </a:t>
            </a:r>
          </a:p>
          <a:p>
            <a:pPr marL="0" indent="0">
              <a:buNone/>
            </a:pPr>
            <a:r>
              <a:rPr lang="en-US" sz="1400" b="0" dirty="0"/>
              <a:t>v) To ensure that any financial operations of the WG comply with the requirements of clause 14 of these P&amp;P </a:t>
            </a:r>
          </a:p>
          <a:p>
            <a:pPr marL="0" indent="0">
              <a:buNone/>
            </a:pPr>
            <a:r>
              <a:rPr lang="en-US" sz="1400" b="0" dirty="0"/>
              <a:t>w) To establish WG rules beyond the WG rules set down by the Sponsor. These rules must be written and all WG members must be aware of them </a:t>
            </a:r>
          </a:p>
          <a:p>
            <a:pPr marL="0" indent="0">
              <a:buNone/>
            </a:pPr>
            <a:r>
              <a:rPr lang="en-US" sz="1400" b="0" dirty="0"/>
              <a:t>x) To assign / </a:t>
            </a:r>
            <a:r>
              <a:rPr lang="en-US" sz="1400" b="0" dirty="0" err="1"/>
              <a:t>unassign</a:t>
            </a:r>
            <a:r>
              <a:rPr lang="en-US" sz="1400" b="0" dirty="0"/>
              <a:t> subtasks and task leaders (e.g., secretary, subgroup chair, etc.) </a:t>
            </a:r>
          </a:p>
          <a:p>
            <a:pPr marL="0" indent="0">
              <a:buNone/>
            </a:pPr>
            <a:r>
              <a:rPr lang="en-US" sz="1400" b="0" dirty="0"/>
              <a:t>y) To determine if the WG is dominated by an organization and, if so, treat that organizations‟ vote as one (with the approval of the Sponsor) </a:t>
            </a:r>
          </a:p>
          <a:p>
            <a:pPr marL="0" indent="0">
              <a:buNone/>
            </a:pPr>
            <a:r>
              <a:rPr lang="en-US" sz="1400" b="0" dirty="0"/>
              <a:t>z) To manage balloting of projects </a:t>
            </a:r>
          </a:p>
          <a:p>
            <a:pPr marL="0" indent="0">
              <a:buNone/>
            </a:pPr>
            <a:r>
              <a:rPr lang="en-US" sz="1400" b="0" dirty="0" err="1"/>
              <a:t>aa</a:t>
            </a:r>
            <a:r>
              <a:rPr lang="en-US" sz="1400" b="0" dirty="0"/>
              <a:t>) To decide which matters are procedural and which matters are technical </a:t>
            </a:r>
          </a:p>
          <a:p>
            <a:pPr marL="0" indent="0">
              <a:buNone/>
            </a:pPr>
            <a:r>
              <a:rPr lang="en-US" sz="1400" b="0" dirty="0"/>
              <a:t>bb) To decide procedural matters or defer them to a vote by the WG </a:t>
            </a:r>
          </a:p>
          <a:p>
            <a:pPr marL="0" indent="0">
              <a:buNone/>
            </a:pPr>
            <a:r>
              <a:rPr lang="en-US" sz="1400" b="0" dirty="0"/>
              <a:t>cc) To place issues to a vote by WG members </a:t>
            </a:r>
          </a:p>
          <a:p>
            <a:pPr marL="0" indent="0">
              <a:buNone/>
            </a:pPr>
            <a:r>
              <a:rPr lang="en-US" sz="1400" b="0" dirty="0" err="1"/>
              <a:t>dd</a:t>
            </a:r>
            <a:r>
              <a:rPr lang="en-US" sz="1400" b="0" dirty="0"/>
              <a:t>) To preside over WG meetings and activities of the WG according to all of the relevant policies and procedures </a:t>
            </a:r>
            <a:endParaRPr lang="en-US" sz="1400"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42</a:t>
            </a:fld>
            <a:endParaRPr lang="en-US"/>
          </a:p>
        </p:txBody>
      </p:sp>
    </p:spTree>
    <p:extLst>
      <p:ext uri="{BB962C8B-B14F-4D97-AF65-F5344CB8AC3E}">
        <p14:creationId xmlns:p14="http://schemas.microsoft.com/office/powerpoint/2010/main" val="198263098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Operations Manual</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r>
              <a:rPr lang="en-US" dirty="0"/>
              <a:t>IEEE 802.11™</a:t>
            </a:r>
            <a:br>
              <a:rPr lang="en-US" dirty="0"/>
            </a:br>
            <a:r>
              <a:rPr lang="en-US" dirty="0"/>
              <a:t>Wireless Local Area Networks (WLANs)</a:t>
            </a:r>
          </a:p>
          <a:p>
            <a:pPr marL="0" indent="0" algn="ctr">
              <a:buNone/>
            </a:pPr>
            <a:r>
              <a:rPr lang="en-US" dirty="0"/>
              <a:t>Operations Manual </a:t>
            </a:r>
          </a:p>
          <a:p>
            <a:pPr marL="0" indent="0" algn="ctr">
              <a:buNone/>
            </a:pPr>
            <a:r>
              <a:rPr lang="en-US" dirty="0"/>
              <a:t>www.ieee802.org/11</a:t>
            </a:r>
          </a:p>
          <a:p>
            <a:pPr marL="0" indent="0" algn="ctr">
              <a:buNone/>
            </a:pPr>
            <a:r>
              <a:rPr lang="en-US" dirty="0"/>
              <a:t>Date:</a:t>
            </a:r>
          </a:p>
          <a:p>
            <a:pPr marL="0" indent="0" algn="ctr">
              <a:buNone/>
            </a:pP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43</a:t>
            </a:fld>
            <a:endParaRPr lang="en-US"/>
          </a:p>
        </p:txBody>
      </p:sp>
    </p:spTree>
    <p:extLst>
      <p:ext uri="{BB962C8B-B14F-4D97-AF65-F5344CB8AC3E}">
        <p14:creationId xmlns:p14="http://schemas.microsoft.com/office/powerpoint/2010/main" val="291454356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6943"/>
          </a:xfrm>
        </p:spPr>
        <p:txBody>
          <a:bodyPr/>
          <a:lstStyle/>
          <a:p>
            <a:r>
              <a:rPr lang="en-US" dirty="0" smtClean="0"/>
              <a:t>WG Officer Election Process  - Part 1</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44</a:t>
            </a:fld>
            <a:endParaRPr lang="en-US"/>
          </a:p>
        </p:txBody>
      </p:sp>
      <p:sp>
        <p:nvSpPr>
          <p:cNvPr id="7" name="TextBox 6"/>
          <p:cNvSpPr txBox="1"/>
          <p:nvPr/>
        </p:nvSpPr>
        <p:spPr>
          <a:xfrm>
            <a:off x="246742" y="1185129"/>
            <a:ext cx="8592458" cy="4247317"/>
          </a:xfrm>
          <a:prstGeom prst="rect">
            <a:avLst/>
          </a:prstGeom>
          <a:noFill/>
        </p:spPr>
        <p:txBody>
          <a:bodyPr wrap="square" rtlCol="0">
            <a:spAutoFit/>
          </a:bodyPr>
          <a:lstStyle/>
          <a:p>
            <a:pPr lvl="1"/>
            <a:r>
              <a:rPr lang="en-US" sz="1800" i="1" dirty="0" smtClean="0"/>
              <a:t>3.4 Working </a:t>
            </a:r>
            <a:r>
              <a:rPr lang="en-US" sz="1800" i="1" dirty="0"/>
              <a:t>Group Officer Election Process</a:t>
            </a:r>
          </a:p>
          <a:p>
            <a:r>
              <a:rPr lang="en-US" sz="1800" dirty="0"/>
              <a:t>The election of the IEEE 802.11 WG Officers (Chair and Vice-Chairs) is held in March of each even-numbered year. The nominations for the election shall be made at the WG Opening Plenary meeting. The WG Chair shall designate one of the WG Vice-Chairs as an Acting Chair Pro Tem if the WG Chair is running for re-election. If not running for re-election, the WG Chair shall conduct the election process. This election process shall be used for each WG officer election.</a:t>
            </a:r>
          </a:p>
          <a:p>
            <a:r>
              <a:rPr lang="en-US" sz="1800" dirty="0"/>
              <a:t> </a:t>
            </a:r>
          </a:p>
          <a:p>
            <a:pPr lvl="0"/>
            <a:r>
              <a:rPr lang="en-US" sz="1800" dirty="0" smtClean="0"/>
              <a:t>Each </a:t>
            </a:r>
            <a:r>
              <a:rPr lang="en-US" sz="1800" dirty="0"/>
              <a:t>candidate shall be given a short time (nominally, two minutes) for an introductory statement of acceptance that should nominally contain the candidate’s:</a:t>
            </a:r>
          </a:p>
          <a:p>
            <a:pPr lvl="1"/>
            <a:r>
              <a:rPr lang="en-US" sz="1800" dirty="0"/>
              <a:t>Summary of qualifications</a:t>
            </a:r>
          </a:p>
          <a:p>
            <a:pPr lvl="1"/>
            <a:r>
              <a:rPr lang="en-US" sz="1800" dirty="0"/>
              <a:t>Commitment to participate and accept duties and responsibilities</a:t>
            </a:r>
          </a:p>
          <a:p>
            <a:pPr lvl="1"/>
            <a:r>
              <a:rPr lang="en-US" sz="1800" dirty="0"/>
              <a:t>Vision for the WG.</a:t>
            </a:r>
          </a:p>
          <a:p>
            <a:r>
              <a:rPr lang="en-US" sz="1800" dirty="0"/>
              <a:t> </a:t>
            </a:r>
          </a:p>
          <a:p>
            <a:endParaRPr lang="en-US" sz="1800" dirty="0"/>
          </a:p>
        </p:txBody>
      </p:sp>
    </p:spTree>
    <p:extLst>
      <p:ext uri="{BB962C8B-B14F-4D97-AF65-F5344CB8AC3E}">
        <p14:creationId xmlns:p14="http://schemas.microsoft.com/office/powerpoint/2010/main" val="323425666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6943"/>
          </a:xfrm>
        </p:spPr>
        <p:txBody>
          <a:bodyPr/>
          <a:lstStyle/>
          <a:p>
            <a:r>
              <a:rPr lang="en-US" dirty="0" smtClean="0"/>
              <a:t>WG Officer Election Process – Part 2</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45</a:t>
            </a:fld>
            <a:endParaRPr lang="en-US"/>
          </a:p>
        </p:txBody>
      </p:sp>
      <p:sp>
        <p:nvSpPr>
          <p:cNvPr id="7" name="TextBox 6"/>
          <p:cNvSpPr txBox="1"/>
          <p:nvPr/>
        </p:nvSpPr>
        <p:spPr>
          <a:xfrm>
            <a:off x="246742" y="1185129"/>
            <a:ext cx="8795658" cy="5262979"/>
          </a:xfrm>
          <a:prstGeom prst="rect">
            <a:avLst/>
          </a:prstGeom>
          <a:noFill/>
        </p:spPr>
        <p:txBody>
          <a:bodyPr wrap="square" rtlCol="0">
            <a:spAutoFit/>
          </a:bodyPr>
          <a:lstStyle/>
          <a:p>
            <a:pPr lvl="0"/>
            <a:r>
              <a:rPr lang="en-US" sz="1600" dirty="0" smtClean="0"/>
              <a:t>The </a:t>
            </a:r>
            <a:r>
              <a:rPr lang="en-US" sz="1600" dirty="0"/>
              <a:t>floor shall be opened for discussion (nominally for five-ten minutes total).</a:t>
            </a:r>
          </a:p>
          <a:p>
            <a:r>
              <a:rPr lang="en-US" sz="1600" dirty="0"/>
              <a:t> </a:t>
            </a:r>
          </a:p>
          <a:p>
            <a:pPr lvl="1"/>
            <a:r>
              <a:rPr lang="en-US" sz="1600" dirty="0"/>
              <a:t>The Acting Chair should limit the duration of comments and promote open participation, both pros and cons. If only one candidate is nominated, the Acting Chair may choose to sharply limit the debate.</a:t>
            </a:r>
          </a:p>
          <a:p>
            <a:r>
              <a:rPr lang="en-US" sz="1600" dirty="0"/>
              <a:t> </a:t>
            </a:r>
          </a:p>
          <a:p>
            <a:pPr lvl="0"/>
            <a:r>
              <a:rPr lang="en-US" sz="1600" dirty="0"/>
              <a:t>The discussion shall be repeated, with the WG Chair leading the process for the nomination(s) of the WG Vice-Chair(s).</a:t>
            </a:r>
          </a:p>
          <a:p>
            <a:pPr lvl="0"/>
            <a:r>
              <a:rPr lang="en-US" sz="1600" dirty="0"/>
              <a:t>At the Mid-Plenary meeting, the WG Officers shall conduct the election, count the votes, and notify the WG of the results.</a:t>
            </a:r>
          </a:p>
          <a:p>
            <a:r>
              <a:rPr lang="en-US" sz="1600" dirty="0"/>
              <a:t> </a:t>
            </a:r>
          </a:p>
          <a:p>
            <a:pPr lvl="1"/>
            <a:r>
              <a:rPr lang="en-US" sz="1600" dirty="0"/>
              <a:t>Voting tokens shall be used to cast valid votes during the session.</a:t>
            </a:r>
          </a:p>
          <a:p>
            <a:pPr lvl="1"/>
            <a:r>
              <a:rPr lang="en-US" sz="1600" dirty="0"/>
              <a:t>In order to be elected, any candidate must receive a simple majority (over 50%) of the votes cast in the election for the respective position.</a:t>
            </a:r>
          </a:p>
          <a:p>
            <a:pPr lvl="1"/>
            <a:r>
              <a:rPr lang="en-US" sz="1600" dirty="0"/>
              <a:t>Should no candidate receive a majority in the election, a runoff election shall be held at the WG Closing Plenary meeting. The process shall be similar to the initial election, except that:</a:t>
            </a:r>
          </a:p>
          <a:p>
            <a:r>
              <a:rPr lang="en-US" sz="1600" dirty="0"/>
              <a:t> </a:t>
            </a:r>
          </a:p>
          <a:p>
            <a:pPr lvl="2"/>
            <a:r>
              <a:rPr lang="en-US" sz="1600" dirty="0"/>
              <a:t>New nominations shall not be permitted.</a:t>
            </a:r>
          </a:p>
          <a:p>
            <a:pPr lvl="2"/>
            <a:r>
              <a:rPr lang="en-US" sz="1600" dirty="0"/>
              <a:t>In the runoff election, the nominated candidate having received the fewest votes in the previous election round shall not be an eligible candidate (in case a tie prevents this possibility, all the nominated candidates shall remain eligible</a:t>
            </a:r>
            <a:r>
              <a:rPr lang="en-US" sz="1600" dirty="0" smtClean="0"/>
              <a:t>).</a:t>
            </a:r>
            <a:endParaRPr lang="en-US" sz="1600" dirty="0"/>
          </a:p>
        </p:txBody>
      </p:sp>
    </p:spTree>
    <p:extLst>
      <p:ext uri="{BB962C8B-B14F-4D97-AF65-F5344CB8AC3E}">
        <p14:creationId xmlns:p14="http://schemas.microsoft.com/office/powerpoint/2010/main" val="12046357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2012</a:t>
            </a:r>
            <a:endParaRPr lang="en-US"/>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46</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TG/SG/SC Officer Election Process</a:t>
            </a:r>
            <a:br>
              <a:rPr lang="en-US" dirty="0" smtClean="0"/>
            </a:br>
            <a:r>
              <a:rPr lang="en-US" dirty="0" smtClean="0"/>
              <a:t>Week of May </a:t>
            </a:r>
            <a:r>
              <a:rPr lang="en-US" dirty="0" smtClean="0"/>
              <a:t>xxx, 2014</a:t>
            </a:r>
            <a:endParaRPr lang="en-US" dirty="0"/>
          </a:p>
        </p:txBody>
      </p:sp>
      <p:sp>
        <p:nvSpPr>
          <p:cNvPr id="2155523" name="Rectangle 3"/>
          <p:cNvSpPr>
            <a:spLocks noGrp="1" noChangeArrowheads="1"/>
          </p:cNvSpPr>
          <p:nvPr>
            <p:ph type="body" idx="1"/>
          </p:nvPr>
        </p:nvSpPr>
        <p:spPr>
          <a:xfrm>
            <a:off x="22225" y="2249714"/>
            <a:ext cx="9121775" cy="3846286"/>
          </a:xfrm>
        </p:spPr>
        <p:txBody>
          <a:bodyPr/>
          <a:lstStyle/>
          <a:p>
            <a:r>
              <a:rPr lang="en-US" dirty="0" smtClean="0"/>
              <a:t>Nominations </a:t>
            </a:r>
            <a:r>
              <a:rPr lang="en-US" dirty="0"/>
              <a:t>close on </a:t>
            </a:r>
            <a:r>
              <a:rPr lang="en-US" dirty="0" smtClean="0"/>
              <a:t>Monday May 14</a:t>
            </a:r>
            <a:endParaRPr lang="en-US" dirty="0"/>
          </a:p>
          <a:p>
            <a:r>
              <a:rPr lang="en-US" dirty="0" smtClean="0"/>
              <a:t>Announcement of Candidate  slate  </a:t>
            </a:r>
            <a:r>
              <a:rPr lang="en-US" dirty="0"/>
              <a:t>Monday </a:t>
            </a:r>
            <a:r>
              <a:rPr lang="en-US" dirty="0" smtClean="0"/>
              <a:t>May 14</a:t>
            </a:r>
          </a:p>
          <a:p>
            <a:r>
              <a:rPr lang="en-US" dirty="0" smtClean="0"/>
              <a:t>Elections </a:t>
            </a:r>
            <a:r>
              <a:rPr lang="en-US" dirty="0" err="1" smtClean="0"/>
              <a:t>Monday,Tuesday</a:t>
            </a:r>
            <a:r>
              <a:rPr lang="en-US" dirty="0" smtClean="0"/>
              <a:t>, Wednesday before mid-week plenary</a:t>
            </a:r>
          </a:p>
          <a:p>
            <a:r>
              <a:rPr lang="en-US" dirty="0" smtClean="0"/>
              <a:t>Process will be scheduled to occupy ~ 1 hour</a:t>
            </a:r>
          </a:p>
          <a:p>
            <a:r>
              <a:rPr lang="en-US" dirty="0" smtClean="0"/>
              <a:t>Candidate speeches Wednesday</a:t>
            </a:r>
            <a:endParaRPr lang="en-US" dirty="0"/>
          </a:p>
          <a:p>
            <a:r>
              <a:rPr lang="en-US" dirty="0" smtClean="0"/>
              <a:t>Confirmation </a:t>
            </a:r>
            <a:r>
              <a:rPr lang="en-US" dirty="0"/>
              <a:t>on </a:t>
            </a:r>
            <a:r>
              <a:rPr lang="en-US" dirty="0" smtClean="0"/>
              <a:t>Wednesday</a:t>
            </a:r>
          </a:p>
          <a:p>
            <a:pPr lvl="1"/>
            <a:r>
              <a:rPr lang="en-US" sz="2400" dirty="0"/>
              <a:t>Candidate </a:t>
            </a:r>
            <a:r>
              <a:rPr lang="en-US" sz="2400" dirty="0" smtClean="0"/>
              <a:t>speeches, introductions </a:t>
            </a:r>
          </a:p>
          <a:p>
            <a:pPr lvl="1"/>
            <a:r>
              <a:rPr lang="en-US" sz="2400" dirty="0" smtClean="0"/>
              <a:t>Officially instated </a:t>
            </a:r>
            <a:r>
              <a:rPr lang="en-US" sz="2400" dirty="0"/>
              <a:t>to office </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5.5</a:t>
            </a:r>
            <a:endParaRPr lang="en-US" dirty="0">
              <a:solidFill>
                <a:schemeClr val="tx2"/>
              </a:solidFill>
            </a:endParaRPr>
          </a:p>
        </p:txBody>
      </p:sp>
    </p:spTree>
    <p:extLst>
      <p:ext uri="{BB962C8B-B14F-4D97-AF65-F5344CB8AC3E}">
        <p14:creationId xmlns:p14="http://schemas.microsoft.com/office/powerpoint/2010/main" val="57616121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47</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48</a:t>
            </a:fld>
            <a:endParaRPr lang="en-US" sz="1200" b="0" smtClean="0"/>
          </a:p>
        </p:txBody>
      </p:sp>
      <p:sp>
        <p:nvSpPr>
          <p:cNvPr id="66564" name="TextBox 5"/>
          <p:cNvSpPr txBox="1">
            <a:spLocks noChangeArrowheads="1"/>
          </p:cNvSpPr>
          <p:nvPr/>
        </p:nvSpPr>
        <p:spPr bwMode="auto">
          <a:xfrm>
            <a:off x="2769339" y="1025525"/>
            <a:ext cx="303858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Officer </a:t>
            </a:r>
            <a:r>
              <a:rPr lang="en-US" sz="3200" dirty="0"/>
              <a:t>Changes</a:t>
            </a:r>
          </a:p>
        </p:txBody>
      </p:sp>
      <p:sp>
        <p:nvSpPr>
          <p:cNvPr id="66565" name="Text Box 4"/>
          <p:cNvSpPr txBox="1">
            <a:spLocks noChangeArrowheads="1"/>
          </p:cNvSpPr>
          <p:nvPr/>
        </p:nvSpPr>
        <p:spPr bwMode="auto">
          <a:xfrm>
            <a:off x="23983" y="617538"/>
            <a:ext cx="40684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2.07</a:t>
            </a:r>
            <a:endParaRPr lang="en-US" dirty="0">
              <a:solidFill>
                <a:schemeClr val="tx2"/>
              </a:solidFill>
            </a:endParaRPr>
          </a:p>
        </p:txBody>
      </p:sp>
      <p:sp>
        <p:nvSpPr>
          <p:cNvPr id="66566" name="TextBox 2"/>
          <p:cNvSpPr txBox="1">
            <a:spLocks noChangeArrowheads="1"/>
          </p:cNvSpPr>
          <p:nvPr/>
        </p:nvSpPr>
        <p:spPr bwMode="auto">
          <a:xfrm>
            <a:off x="625067" y="1865958"/>
            <a:ext cx="16666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u="sng" dirty="0" smtClean="0"/>
              <a:t>Departures</a:t>
            </a:r>
          </a:p>
        </p:txBody>
      </p:sp>
      <p:sp>
        <p:nvSpPr>
          <p:cNvPr id="9" name="TextBox 2"/>
          <p:cNvSpPr txBox="1">
            <a:spLocks noChangeArrowheads="1"/>
          </p:cNvSpPr>
          <p:nvPr/>
        </p:nvSpPr>
        <p:spPr bwMode="auto">
          <a:xfrm>
            <a:off x="724067" y="3580458"/>
            <a:ext cx="14686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u="sng" dirty="0" smtClean="0"/>
              <a:t>Additions</a:t>
            </a:r>
          </a:p>
        </p:txBody>
      </p:sp>
    </p:spTree>
    <p:extLst>
      <p:ext uri="{BB962C8B-B14F-4D97-AF65-F5344CB8AC3E}">
        <p14:creationId xmlns:p14="http://schemas.microsoft.com/office/powerpoint/2010/main" val="221198431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49</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January 09, 2014</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xx </a:t>
            </a:r>
            <a:r>
              <a:rPr lang="en-US" sz="2800" dirty="0"/>
              <a:t>entries with </a:t>
            </a:r>
            <a:r>
              <a:rPr lang="en-US" sz="2800" dirty="0" smtClean="0"/>
              <a:t>2014 </a:t>
            </a:r>
            <a:r>
              <a:rPr lang="en-US" sz="2800" dirty="0"/>
              <a:t>submission dates</a:t>
            </a:r>
          </a:p>
          <a:p>
            <a:pPr>
              <a:defRPr/>
            </a:pPr>
            <a:endParaRPr lang="en-US" sz="2800" dirty="0"/>
          </a:p>
          <a:p>
            <a:pPr>
              <a:defRPr/>
            </a:pPr>
            <a:r>
              <a:rPr lang="en-US" sz="2800" dirty="0"/>
              <a:t>Request for LOAs  - </a:t>
            </a:r>
            <a:r>
              <a:rPr lang="en-US" sz="2800" dirty="0" smtClean="0"/>
              <a:t>status</a:t>
            </a:r>
            <a:endParaRPr lang="en-US" sz="2800" dirty="0"/>
          </a:p>
          <a:p>
            <a:pPr marL="0" indent="0">
              <a:buNone/>
              <a:defRPr/>
            </a:pPr>
            <a:endParaRPr lang="en-US" sz="2800" dirty="0"/>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Tree>
    <p:extLst>
      <p:ext uri="{BB962C8B-B14F-4D97-AF65-F5344CB8AC3E}">
        <p14:creationId xmlns:p14="http://schemas.microsoft.com/office/powerpoint/2010/main" val="25063490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95325"/>
            <a:ext cx="7772400" cy="714375"/>
          </a:xfrm>
        </p:spPr>
        <p:txBody>
          <a:bodyPr/>
          <a:lstStyle/>
          <a:p>
            <a:r>
              <a:rPr lang="en-US" dirty="0"/>
              <a:t>Plaza </a:t>
            </a:r>
            <a:r>
              <a:rPr lang="en-US" dirty="0" smtClean="0"/>
              <a:t>Level   Meeting </a:t>
            </a:r>
            <a:r>
              <a:rPr lang="en-US" dirty="0" smtClean="0"/>
              <a:t>Areas</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5</a:t>
            </a:fld>
            <a:endParaRPr lang="en-US"/>
          </a:p>
        </p:txBody>
      </p:sp>
      <p:sp>
        <p:nvSpPr>
          <p:cNvPr id="8" name="Text Box 4"/>
          <p:cNvSpPr txBox="1">
            <a:spLocks noChangeArrowheads="1"/>
          </p:cNvSpPr>
          <p:nvPr/>
        </p:nvSpPr>
        <p:spPr bwMode="auto">
          <a:xfrm>
            <a:off x="179443" y="582839"/>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390650"/>
            <a:ext cx="9029700" cy="4919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4819650" y="3143250"/>
            <a:ext cx="2488182" cy="461665"/>
          </a:xfrm>
          <a:prstGeom prst="rect">
            <a:avLst/>
          </a:prstGeom>
          <a:noFill/>
        </p:spPr>
        <p:txBody>
          <a:bodyPr wrap="none" rtlCol="0">
            <a:spAutoFit/>
          </a:bodyPr>
          <a:lstStyle/>
          <a:p>
            <a:r>
              <a:rPr lang="en-US" dirty="0" smtClean="0">
                <a:solidFill>
                  <a:srgbClr val="FF0000"/>
                </a:solidFill>
              </a:rPr>
              <a:t>Constellation 1+2</a:t>
            </a:r>
            <a:endParaRPr lang="en-US" dirty="0">
              <a:solidFill>
                <a:srgbClr val="FF0000"/>
              </a:solidFill>
            </a:endParaRPr>
          </a:p>
        </p:txBody>
      </p:sp>
      <p:sp>
        <p:nvSpPr>
          <p:cNvPr id="9" name="TextBox 8"/>
          <p:cNvSpPr txBox="1"/>
          <p:nvPr/>
        </p:nvSpPr>
        <p:spPr>
          <a:xfrm>
            <a:off x="1" y="5076825"/>
            <a:ext cx="1347485" cy="461665"/>
          </a:xfrm>
          <a:prstGeom prst="rect">
            <a:avLst/>
          </a:prstGeom>
          <a:noFill/>
        </p:spPr>
        <p:txBody>
          <a:bodyPr wrap="none" rtlCol="0">
            <a:spAutoFit/>
          </a:bodyPr>
          <a:lstStyle/>
          <a:p>
            <a:r>
              <a:rPr lang="en-US" dirty="0" smtClean="0">
                <a:solidFill>
                  <a:srgbClr val="FF0000"/>
                </a:solidFill>
              </a:rPr>
              <a:t>Westside</a:t>
            </a:r>
            <a:endParaRPr lang="en-US" dirty="0">
              <a:solidFill>
                <a:srgbClr val="FF0000"/>
              </a:solidFill>
            </a:endParaRPr>
          </a:p>
        </p:txBody>
      </p:sp>
      <p:sp>
        <p:nvSpPr>
          <p:cNvPr id="7" name="Down Arrow 6"/>
          <p:cNvSpPr/>
          <p:nvPr/>
        </p:nvSpPr>
        <p:spPr bwMode="auto">
          <a:xfrm>
            <a:off x="8458199" y="1056680"/>
            <a:ext cx="323850" cy="438479"/>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8026852" y="595015"/>
            <a:ext cx="1186543" cy="461665"/>
          </a:xfrm>
          <a:prstGeom prst="rect">
            <a:avLst/>
          </a:prstGeom>
          <a:noFill/>
        </p:spPr>
        <p:txBody>
          <a:bodyPr wrap="none" rtlCol="0">
            <a:spAutoFit/>
          </a:bodyPr>
          <a:lstStyle/>
          <a:p>
            <a:r>
              <a:rPr lang="en-US" dirty="0" smtClean="0"/>
              <a:t>Down 1</a:t>
            </a:r>
            <a:endParaRPr lang="en-US" dirty="0"/>
          </a:p>
        </p:txBody>
      </p:sp>
    </p:spTree>
    <p:extLst>
      <p:ext uri="{BB962C8B-B14F-4D97-AF65-F5344CB8AC3E}">
        <p14:creationId xmlns:p14="http://schemas.microsoft.com/office/powerpoint/2010/main" val="291879294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50</a:t>
            </a:fld>
            <a:endParaRPr lang="en-US" sz="1200" b="0" smtClean="0"/>
          </a:p>
        </p:txBody>
      </p:sp>
      <p:sp>
        <p:nvSpPr>
          <p:cNvPr id="69636" name="Rectangle 2"/>
          <p:cNvSpPr>
            <a:spLocks noGrp="1" noChangeArrowheads="1"/>
          </p:cNvSpPr>
          <p:nvPr>
            <p:ph type="title"/>
          </p:nvPr>
        </p:nvSpPr>
        <p:spPr>
          <a:xfrm>
            <a:off x="405114" y="1305570"/>
            <a:ext cx="8320596" cy="447030"/>
          </a:xfrm>
        </p:spPr>
        <p:txBody>
          <a:bodyPr/>
          <a:lstStyle/>
          <a:p>
            <a:r>
              <a:rPr lang="en-US" dirty="0" smtClean="0"/>
              <a:t>IEEE Store Contents  - January  2014</a:t>
            </a:r>
          </a:p>
        </p:txBody>
      </p:sp>
      <p:graphicFrame>
        <p:nvGraphicFramePr>
          <p:cNvPr id="77901" name="Group 77"/>
          <p:cNvGraphicFramePr>
            <a:graphicFrameLocks noGrp="1"/>
          </p:cNvGraphicFramePr>
          <p:nvPr>
            <p:ph idx="1"/>
            <p:extLst>
              <p:ext uri="{D42A27DB-BD31-4B8C-83A1-F6EECF244321}">
                <p14:modId xmlns:p14="http://schemas.microsoft.com/office/powerpoint/2010/main" val="2758827612"/>
              </p:ext>
            </p:extLst>
          </p:nvPr>
        </p:nvGraphicFramePr>
        <p:xfrm>
          <a:off x="92595" y="1830837"/>
          <a:ext cx="8633114" cy="4515900"/>
        </p:xfrm>
        <a:graphic>
          <a:graphicData uri="http://schemas.openxmlformats.org/drawingml/2006/table">
            <a:tbl>
              <a:tblPr/>
              <a:tblGrid>
                <a:gridCol w="3565005"/>
                <a:gridCol w="1825204"/>
                <a:gridCol w="1520315"/>
                <a:gridCol w="1722590"/>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TechStreet</a:t>
                      </a: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 09</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January</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AF</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D6.0   $250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6.0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89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D7.0   $250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7.0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AD-2012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$360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AE-2012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$105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AA-2012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$180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$540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802.11REVmc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D2.0   $500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rgbClr val="00B050"/>
                          </a:solidFill>
                          <a:effectLst/>
                          <a:latin typeface="Times New Roman" pitchFamily="18" charset="0"/>
                        </a:rPr>
                        <a:t>2.0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 k, </a:t>
                      </a:r>
                      <a:r>
                        <a:rPr kumimoji="0" lang="en-US" sz="2000" b="1" i="0" u="none" strike="noStrike" cap="none" normalizeH="0" baseline="0" dirty="0" err="1" smtClean="0">
                          <a:ln>
                            <a:noFill/>
                          </a:ln>
                          <a:solidFill>
                            <a:schemeClr val="tx1"/>
                          </a:solidFill>
                          <a:effectLst/>
                          <a:latin typeface="Times New Roman" pitchFamily="18" charset="0"/>
                        </a:rPr>
                        <a:t>i</a:t>
                      </a:r>
                      <a:r>
                        <a:rPr kumimoji="0" lang="en-US" sz="2000" b="1" i="0" u="none" strike="noStrike" cap="none" normalizeH="0" baseline="0" dirty="0" smtClean="0">
                          <a:ln>
                            <a:noFill/>
                          </a:ln>
                          <a:solidFill>
                            <a:schemeClr val="tx1"/>
                          </a:solidFill>
                          <a:effectLst/>
                          <a:latin typeface="Times New Roman" pitchFamily="18" charset="0"/>
                        </a:rPr>
                        <a:t>, n, p, y, r, w, u, v, z, 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$100 - $305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4109033" y="617538"/>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dirty="0">
                <a:hlinkClick r:id="rId3"/>
              </a:rPr>
              <a:t>http://www.techstreet.com/ieeegate.html</a:t>
            </a:r>
            <a:endParaRPr lang="en-US" sz="1400" dirty="0"/>
          </a:p>
        </p:txBody>
      </p:sp>
      <p:sp>
        <p:nvSpPr>
          <p:cNvPr id="2" name="TextBox 1"/>
          <p:cNvSpPr txBox="1"/>
          <p:nvPr/>
        </p:nvSpPr>
        <p:spPr>
          <a:xfrm>
            <a:off x="4109033" y="900570"/>
            <a:ext cx="4079707" cy="307777"/>
          </a:xfrm>
          <a:prstGeom prst="rect">
            <a:avLst/>
          </a:prstGeom>
          <a:noFill/>
        </p:spPr>
        <p:txBody>
          <a:bodyPr wrap="none" rtlCol="0">
            <a:spAutoFit/>
          </a:bodyPr>
          <a:lstStyle/>
          <a:p>
            <a:r>
              <a:rPr lang="en-US" sz="1400" dirty="0">
                <a:hlinkClick r:id="rId4"/>
              </a:rPr>
              <a:t>http://</a:t>
            </a:r>
            <a:r>
              <a:rPr lang="en-US" sz="1400" dirty="0" smtClean="0">
                <a:hlinkClick r:id="rId4"/>
              </a:rPr>
              <a:t>standards.ieee.org/about/get/802/802.11.html</a:t>
            </a:r>
            <a:endParaRPr lang="en-US" sz="1400"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dirty="0" smtClean="0"/>
              <a:t>802  drafts to ISO/IEC JTC1/SC6</a:t>
            </a:r>
          </a:p>
        </p:txBody>
      </p:sp>
      <p:sp>
        <p:nvSpPr>
          <p:cNvPr id="71682" name="Content Placeholder 6"/>
          <p:cNvSpPr>
            <a:spLocks noGrp="1"/>
          </p:cNvSpPr>
          <p:nvPr>
            <p:ph idx="1"/>
          </p:nvPr>
        </p:nvSpPr>
        <p:spPr>
          <a:xfrm>
            <a:off x="174625" y="5994400"/>
            <a:ext cx="8839200" cy="406400"/>
          </a:xfrm>
        </p:spPr>
        <p:txBody>
          <a:bodyPr/>
          <a:lstStyle/>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51</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966532287"/>
              </p:ext>
            </p:extLst>
          </p:nvPr>
        </p:nvGraphicFramePr>
        <p:xfrm>
          <a:off x="228600" y="1600200"/>
          <a:ext cx="8390105" cy="3464735"/>
        </p:xfrm>
        <a:graphic>
          <a:graphicData uri="http://schemas.openxmlformats.org/drawingml/2006/table">
            <a:tbl>
              <a:tblPr/>
              <a:tblGrid>
                <a:gridCol w="1553901"/>
                <a:gridCol w="1149385"/>
                <a:gridCol w="1144814"/>
                <a:gridCol w="1343025"/>
                <a:gridCol w="893269"/>
                <a:gridCol w="1110434"/>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Vancouver</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Geneva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err="1" smtClean="0">
                          <a:ln>
                            <a:noFill/>
                          </a:ln>
                          <a:solidFill>
                            <a:srgbClr val="FFFFFF"/>
                          </a:solidFill>
                          <a:effectLst/>
                          <a:latin typeface="Times New Roman" pitchFamily="18" charset="0"/>
                        </a:rPr>
                        <a:t>Afterr</a:t>
                      </a:r>
                      <a:endParaRPr kumimoji="0" lang="en-AU" sz="1600" b="1" i="0" u="none" strike="noStrike" cap="none" normalizeH="0" baseline="0" dirty="0" smtClean="0">
                        <a:ln>
                          <a:noFill/>
                        </a:ln>
                        <a:solidFill>
                          <a:srgbClr val="FFFFFF"/>
                        </a:solidFill>
                        <a:effectLst/>
                        <a:latin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Dallas</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5384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802.11ac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802.11af</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r>
                        <a:rPr lang="en-US" dirty="0" smtClean="0"/>
                        <a:t>mc resolutions</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dirty="0" smtClean="0">
                          <a:solidFill>
                            <a:srgbClr val="FF0000"/>
                          </a:solidFill>
                        </a:rPr>
                        <a:t>doc</a:t>
                      </a:r>
                      <a:r>
                        <a:rPr lang="en-US" baseline="0" dirty="0" smtClean="0">
                          <a:solidFill>
                            <a:srgbClr val="FF0000"/>
                          </a:solidFill>
                        </a:rPr>
                        <a:t> 123r5</a:t>
                      </a:r>
                      <a:endParaRPr lang="en-US" dirty="0" smtClean="0">
                        <a:solidFill>
                          <a:srgbClr val="FF0000"/>
                        </a:solidFill>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10" name="Rectangle 9"/>
          <p:cNvSpPr/>
          <p:nvPr/>
        </p:nvSpPr>
        <p:spPr bwMode="auto">
          <a:xfrm>
            <a:off x="4086225" y="1624906"/>
            <a:ext cx="1339850" cy="3890070"/>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440676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52</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138897" y="1117600"/>
            <a:ext cx="8877782" cy="5153025"/>
          </a:xfrm>
        </p:spPr>
        <p:txBody>
          <a:bodyPr/>
          <a:lstStyle/>
          <a:p>
            <a:pPr>
              <a:spcBef>
                <a:spcPts val="0"/>
              </a:spcBef>
              <a:spcAft>
                <a:spcPts val="1200"/>
              </a:spcAft>
              <a:buFontTx/>
              <a:buNone/>
            </a:pPr>
            <a:r>
              <a:rPr lang="en-US" sz="2300" u="sng" dirty="0" smtClean="0"/>
              <a:t>2014</a:t>
            </a:r>
          </a:p>
          <a:p>
            <a:pPr>
              <a:spcBef>
                <a:spcPts val="0"/>
              </a:spcBef>
              <a:spcAft>
                <a:spcPts val="1200"/>
              </a:spcAft>
              <a:buFontTx/>
              <a:buNone/>
            </a:pPr>
            <a:r>
              <a:rPr lang="en-US" sz="2300" baseline="30000" dirty="0" smtClean="0"/>
              <a:t># </a:t>
            </a:r>
            <a:r>
              <a:rPr lang="en-US" sz="2300" dirty="0" smtClean="0"/>
              <a:t>143 </a:t>
            </a:r>
            <a:r>
              <a:rPr lang="en-US" sz="2300" u="sng" dirty="0" smtClean="0"/>
              <a:t>January 19-24, 2014</a:t>
            </a:r>
            <a:r>
              <a:rPr lang="en-US" sz="2300" dirty="0" smtClean="0"/>
              <a:t> -Hyatt Century Plaza, Los Angeles, CA, US</a:t>
            </a:r>
          </a:p>
          <a:p>
            <a:pPr>
              <a:spcBef>
                <a:spcPts val="0"/>
              </a:spcBef>
              <a:spcAft>
                <a:spcPts val="1200"/>
              </a:spcAft>
              <a:buFontTx/>
              <a:buNone/>
            </a:pPr>
            <a:r>
              <a:rPr lang="en-US" sz="2300" dirty="0" smtClean="0"/>
              <a:t>#143.5  January  8-9, 2014  - </a:t>
            </a:r>
            <a:r>
              <a:rPr lang="en-US" sz="2300" dirty="0" err="1" smtClean="0"/>
              <a:t>Sanya</a:t>
            </a:r>
            <a:r>
              <a:rPr lang="en-US" sz="2300" dirty="0" smtClean="0"/>
              <a:t>, China</a:t>
            </a:r>
          </a:p>
          <a:p>
            <a:pPr>
              <a:spcBef>
                <a:spcPts val="0"/>
              </a:spcBef>
              <a:spcAft>
                <a:spcPts val="1200"/>
              </a:spcAft>
              <a:buFontTx/>
              <a:buNone/>
            </a:pPr>
            <a:r>
              <a:rPr lang="en-US" sz="2300" baseline="30000" dirty="0" smtClean="0"/>
              <a:t># </a:t>
            </a:r>
            <a:r>
              <a:rPr lang="en-US" sz="2300" dirty="0" smtClean="0"/>
              <a:t>144 March 16-21, 2014 – Beijing, China</a:t>
            </a:r>
            <a:endParaRPr lang="en-US" sz="2300" u="sng" dirty="0" smtClean="0"/>
          </a:p>
          <a:p>
            <a:pPr>
              <a:spcBef>
                <a:spcPts val="0"/>
              </a:spcBef>
              <a:spcAft>
                <a:spcPts val="1200"/>
              </a:spcAft>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spcBef>
                <a:spcPts val="0"/>
              </a:spcBef>
              <a:spcAft>
                <a:spcPts val="1200"/>
              </a:spcAft>
              <a:buFontTx/>
              <a:buNone/>
            </a:pPr>
            <a:r>
              <a:rPr lang="en-US" sz="2300" dirty="0" smtClean="0"/>
              <a:t> #145.5 May 21-22, 2014 -  China</a:t>
            </a:r>
          </a:p>
          <a:p>
            <a:pPr>
              <a:spcBef>
                <a:spcPts val="0"/>
              </a:spcBef>
              <a:spcAft>
                <a:spcPts val="1200"/>
              </a:spcAft>
              <a:buFontTx/>
              <a:buNone/>
            </a:pPr>
            <a:r>
              <a:rPr lang="en-US" sz="2300" baseline="30000" dirty="0" smtClean="0"/>
              <a:t># </a:t>
            </a:r>
            <a:r>
              <a:rPr lang="en-US" sz="2300" dirty="0" smtClean="0"/>
              <a:t>146 July 13-18, 2014 - Manchester Grand Hyatt, San Diego, CA, US</a:t>
            </a:r>
            <a:endParaRPr lang="en-US" sz="2300" u="sng" dirty="0" smtClean="0"/>
          </a:p>
          <a:p>
            <a:pPr>
              <a:spcBef>
                <a:spcPts val="0"/>
              </a:spcBef>
              <a:spcAft>
                <a:spcPts val="1200"/>
              </a:spcAft>
              <a:buFontTx/>
              <a:buNone/>
            </a:pPr>
            <a:r>
              <a:rPr lang="en-US" sz="2300" baseline="30000" dirty="0" smtClean="0"/>
              <a:t># </a:t>
            </a:r>
            <a:r>
              <a:rPr lang="en-US" sz="2300" dirty="0" smtClean="0"/>
              <a:t>147 </a:t>
            </a:r>
            <a:r>
              <a:rPr lang="en-US" sz="2300" u="sng" dirty="0" smtClean="0"/>
              <a:t>September 14-19, 2014</a:t>
            </a:r>
            <a:r>
              <a:rPr lang="en-US" sz="2300" dirty="0" smtClean="0"/>
              <a:t>----Hilton Athens, Greece</a:t>
            </a:r>
          </a:p>
          <a:p>
            <a:pPr>
              <a:spcBef>
                <a:spcPts val="0"/>
              </a:spcBef>
              <a:spcAft>
                <a:spcPts val="1200"/>
              </a:spcAft>
              <a:buFontTx/>
              <a:buNone/>
            </a:pPr>
            <a:r>
              <a:rPr lang="en-US" sz="2300" dirty="0" smtClean="0"/>
              <a:t>#147.5 September 24-25, 2014 - China</a:t>
            </a:r>
            <a:r>
              <a:rPr lang="en-US" sz="2300" dirty="0" smtClean="0">
                <a:solidFill>
                  <a:srgbClr val="FF0000"/>
                </a:solidFill>
              </a:rPr>
              <a:t>			      </a:t>
            </a:r>
            <a:r>
              <a:rPr lang="en-US" sz="2300" dirty="0" smtClean="0"/>
              <a:t> </a:t>
            </a:r>
          </a:p>
          <a:p>
            <a:pPr>
              <a:spcBef>
                <a:spcPts val="0"/>
              </a:spcBef>
              <a:spcAft>
                <a:spcPts val="1200"/>
              </a:spcAft>
              <a:buFontTx/>
              <a:buNone/>
            </a:pPr>
            <a:r>
              <a:rPr lang="en-US" sz="2300" baseline="30000" dirty="0" smtClean="0"/>
              <a:t># </a:t>
            </a:r>
            <a:r>
              <a:rPr lang="en-US" sz="2300" dirty="0" smtClean="0"/>
              <a:t>148 November 2-7, 2014   Hyatt Regency San Antonio, TX, US</a:t>
            </a:r>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90550"/>
          </a:xfrm>
        </p:spPr>
        <p:txBody>
          <a:bodyPr/>
          <a:lstStyle/>
          <a:p>
            <a:r>
              <a:rPr lang="en-US" dirty="0" smtClean="0"/>
              <a:t>Future Venues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28861354"/>
              </p:ext>
            </p:extLst>
          </p:nvPr>
        </p:nvGraphicFramePr>
        <p:xfrm>
          <a:off x="400050" y="1478292"/>
          <a:ext cx="8362948" cy="4753355"/>
        </p:xfrm>
        <a:graphic>
          <a:graphicData uri="http://schemas.openxmlformats.org/drawingml/2006/table">
            <a:tbl>
              <a:tblPr/>
              <a:tblGrid>
                <a:gridCol w="1962150"/>
                <a:gridCol w="3895725"/>
                <a:gridCol w="895350"/>
                <a:gridCol w="1609723"/>
              </a:tblGrid>
              <a:tr h="283833">
                <a:tc>
                  <a:txBody>
                    <a:bodyPr/>
                    <a:lstStyle/>
                    <a:p>
                      <a:pPr algn="ctr" rtl="0" fontAlgn="ctr"/>
                      <a:r>
                        <a:rPr lang="en-GB" sz="1400" dirty="0" smtClean="0">
                          <a:effectLst/>
                        </a:rPr>
                        <a:t>January </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Hyatt Century , Los Angeles, CA, US</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143</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Interim</a:t>
                      </a:r>
                      <a:endParaRPr lang="en-GB" sz="1400" dirty="0">
                        <a:effectLst/>
                      </a:endParaRPr>
                    </a:p>
                  </a:txBody>
                  <a:tcPr marL="1414" marR="1414" marT="1414" marB="1414" anchor="ctr">
                    <a:lnL>
                      <a:noFill/>
                    </a:lnL>
                    <a:lnR>
                      <a:noFill/>
                    </a:lnR>
                    <a:lnT>
                      <a:noFill/>
                    </a:lnT>
                    <a:lnB>
                      <a:noFill/>
                    </a:lnB>
                    <a:solidFill>
                      <a:srgbClr val="FFC000"/>
                    </a:solidFill>
                  </a:tcPr>
                </a:tc>
              </a:tr>
              <a:tr h="285750">
                <a:tc>
                  <a:txBody>
                    <a:bodyPr/>
                    <a:lstStyle/>
                    <a:p>
                      <a:pPr algn="ctr" rtl="0" fontAlgn="ctr"/>
                      <a:r>
                        <a:rPr lang="en-GB" sz="1400" dirty="0" smtClean="0">
                          <a:effectLst/>
                        </a:rPr>
                        <a:t>January</a:t>
                      </a:r>
                      <a:endParaRPr lang="en-GB" sz="1400" dirty="0">
                        <a:effectLst/>
                      </a:endParaRPr>
                    </a:p>
                  </a:txBody>
                  <a:tcPr marL="1414" marR="1414" marT="1414" marB="1414" anchor="ctr">
                    <a:lnL>
                      <a:noFill/>
                    </a:lnL>
                    <a:lnR>
                      <a:noFill/>
                    </a:lnR>
                    <a:lnT>
                      <a:noFill/>
                    </a:lnT>
                    <a:lnB>
                      <a:noFill/>
                    </a:lnB>
                    <a:solidFill>
                      <a:srgbClr val="66FF99"/>
                    </a:solidFill>
                  </a:tcPr>
                </a:tc>
                <a:tc>
                  <a:txBody>
                    <a:bodyPr/>
                    <a:lstStyle/>
                    <a:p>
                      <a:pPr algn="ctr" rtl="0" fontAlgn="ctr"/>
                      <a:r>
                        <a:rPr lang="en-GB" sz="1400" dirty="0" smtClean="0">
                          <a:effectLst/>
                        </a:rPr>
                        <a:t>Howard Johnson, </a:t>
                      </a:r>
                      <a:r>
                        <a:rPr lang="en-GB" sz="1400" dirty="0" err="1" smtClean="0">
                          <a:effectLst/>
                        </a:rPr>
                        <a:t>Sanya</a:t>
                      </a:r>
                      <a:r>
                        <a:rPr lang="en-GB" sz="1400" dirty="0" smtClean="0">
                          <a:effectLst/>
                        </a:rPr>
                        <a:t>, China</a:t>
                      </a:r>
                      <a:endParaRPr lang="en-GB" sz="1400" dirty="0">
                        <a:effectLst/>
                      </a:endParaRPr>
                    </a:p>
                  </a:txBody>
                  <a:tcPr marL="1414" marR="1414" marT="1414" marB="1414" anchor="ctr">
                    <a:lnL>
                      <a:noFill/>
                    </a:lnL>
                    <a:lnR>
                      <a:noFill/>
                    </a:lnR>
                    <a:lnT>
                      <a:noFill/>
                    </a:lnT>
                    <a:lnB>
                      <a:noFill/>
                    </a:lnB>
                    <a:solidFill>
                      <a:srgbClr val="66FF9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GB" sz="1400" dirty="0" smtClean="0">
                          <a:effectLst/>
                        </a:rPr>
                        <a:t>143.5</a:t>
                      </a:r>
                    </a:p>
                  </a:txBody>
                  <a:tcPr marL="1414" marR="1414" marT="1414" marB="1414" anchor="ctr">
                    <a:lnL>
                      <a:noFill/>
                    </a:lnL>
                    <a:lnR>
                      <a:noFill/>
                    </a:lnR>
                    <a:lnT>
                      <a:noFill/>
                    </a:lnT>
                    <a:lnB>
                      <a:noFill/>
                    </a:lnB>
                    <a:solidFill>
                      <a:srgbClr val="66FF99"/>
                    </a:solidFill>
                  </a:tcPr>
                </a:tc>
                <a:tc>
                  <a:txBody>
                    <a:bodyPr/>
                    <a:lstStyle/>
                    <a:p>
                      <a:pPr algn="ctr" rtl="0" fontAlgn="ctr"/>
                      <a:r>
                        <a:rPr lang="en-GB" sz="1400" dirty="0" smtClean="0">
                          <a:effectLst/>
                        </a:rPr>
                        <a:t>China Interim</a:t>
                      </a:r>
                      <a:endParaRPr lang="en-GB" sz="1400" dirty="0">
                        <a:effectLst/>
                      </a:endParaRPr>
                    </a:p>
                  </a:txBody>
                  <a:tcPr marL="1414" marR="1414" marT="1414" marB="1414" anchor="ctr">
                    <a:lnL>
                      <a:noFill/>
                    </a:lnL>
                    <a:lnR>
                      <a:noFill/>
                    </a:lnR>
                    <a:lnT>
                      <a:noFill/>
                    </a:lnT>
                    <a:lnB>
                      <a:noFill/>
                    </a:lnB>
                    <a:solidFill>
                      <a:srgbClr val="66FF99"/>
                    </a:solidFill>
                  </a:tcPr>
                </a:tc>
              </a:tr>
              <a:tr h="317986">
                <a:tc>
                  <a:txBody>
                    <a:bodyPr/>
                    <a:lstStyle/>
                    <a:p>
                      <a:pPr algn="ctr" rtl="0" fontAlgn="ctr"/>
                      <a:r>
                        <a:rPr lang="en-GB" sz="1400" dirty="0">
                          <a:effectLst/>
                        </a:rPr>
                        <a:t>March 16-21</a:t>
                      </a:r>
                    </a:p>
                  </a:txBody>
                  <a:tcPr marL="1414" marR="1414" marT="1414" marB="1414" anchor="ctr">
                    <a:lnL>
                      <a:noFill/>
                    </a:lnL>
                    <a:lnR>
                      <a:noFill/>
                    </a:lnR>
                    <a:lnT>
                      <a:noFill/>
                    </a:lnT>
                    <a:lnB>
                      <a:noFill/>
                    </a:lnB>
                    <a:solidFill>
                      <a:srgbClr val="FFFFCC"/>
                    </a:solidFill>
                  </a:tcPr>
                </a:tc>
                <a:tc>
                  <a:txBody>
                    <a:bodyPr/>
                    <a:lstStyle/>
                    <a:p>
                      <a:pPr algn="ctr" rtl="0" fontAlgn="ctr"/>
                      <a:r>
                        <a:rPr lang="en-GB" sz="1400" dirty="0">
                          <a:effectLst/>
                        </a:rPr>
                        <a:t>  China World Hotel, Beijing, China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144</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328618">
                <a:tc>
                  <a:txBody>
                    <a:bodyPr/>
                    <a:lstStyle/>
                    <a:p>
                      <a:pPr algn="ctr" rtl="0" fontAlgn="ctr"/>
                      <a:r>
                        <a:rPr lang="en-GB" sz="1400">
                          <a:effectLst/>
                        </a:rPr>
                        <a:t>May 11-16</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Hilton Waikoloa Village, HI, USA</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145</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135180">
                <a:tc>
                  <a:txBody>
                    <a:bodyPr/>
                    <a:lstStyle/>
                    <a:p>
                      <a:pPr algn="ctr" rtl="0" fontAlgn="ctr"/>
                      <a:r>
                        <a:rPr lang="en-GB" sz="1400">
                          <a:effectLst/>
                        </a:rPr>
                        <a:t>May 21-22</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(TBD)</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145.5</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Interim</a:t>
                      </a:r>
                    </a:p>
                  </a:txBody>
                  <a:tcPr marL="1414" marR="1414" marT="1414" marB="1414" anchor="ctr">
                    <a:lnL>
                      <a:noFill/>
                    </a:lnL>
                    <a:lnR>
                      <a:noFill/>
                    </a:lnR>
                    <a:lnT>
                      <a:noFill/>
                    </a:lnT>
                    <a:lnB>
                      <a:noFill/>
                    </a:lnB>
                    <a:solidFill>
                      <a:srgbClr val="CCCCFF"/>
                    </a:solidFill>
                  </a:tcPr>
                </a:tc>
              </a:tr>
              <a:tr h="337944">
                <a:tc>
                  <a:txBody>
                    <a:bodyPr/>
                    <a:lstStyle/>
                    <a:p>
                      <a:pPr algn="ctr" rtl="0" fontAlgn="ctr"/>
                      <a:r>
                        <a:rPr lang="en-GB" sz="1400">
                          <a:effectLst/>
                        </a:rPr>
                        <a:t>July 13-18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Manchester Grand Hyatt San Diego, CA,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146</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277714">
                <a:tc>
                  <a:txBody>
                    <a:bodyPr/>
                    <a:lstStyle/>
                    <a:p>
                      <a:pPr algn="ctr" rtl="0" fontAlgn="ctr"/>
                      <a:r>
                        <a:rPr lang="en-GB" sz="1400">
                          <a:effectLst/>
                        </a:rPr>
                        <a:t>September 14-19 </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Hilton Athens, Greece (TBC)</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147</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155542">
                <a:tc>
                  <a:txBody>
                    <a:bodyPr/>
                    <a:lstStyle/>
                    <a:p>
                      <a:pPr algn="ctr" rtl="0" fontAlgn="ctr"/>
                      <a:r>
                        <a:rPr lang="en-GB" sz="1400">
                          <a:effectLst/>
                        </a:rPr>
                        <a:t>September 23-27</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(TBD)</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147.5</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Interim</a:t>
                      </a:r>
                    </a:p>
                  </a:txBody>
                  <a:tcPr marL="1414" marR="1414" marT="1414" marB="1414" anchor="ctr">
                    <a:lnL>
                      <a:noFill/>
                    </a:lnL>
                    <a:lnR>
                      <a:noFill/>
                    </a:lnR>
                    <a:lnT>
                      <a:noFill/>
                    </a:lnT>
                    <a:lnB>
                      <a:noFill/>
                    </a:lnB>
                    <a:solidFill>
                      <a:srgbClr val="CCCCFF"/>
                    </a:solidFill>
                  </a:tcPr>
                </a:tc>
              </a:tr>
              <a:tr h="362762">
                <a:tc>
                  <a:txBody>
                    <a:bodyPr/>
                    <a:lstStyle/>
                    <a:p>
                      <a:pPr algn="ctr" rtl="0" fontAlgn="ctr"/>
                      <a:r>
                        <a:rPr lang="en-GB" sz="1400">
                          <a:effectLst/>
                        </a:rPr>
                        <a:t>November 2-7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Hyatt Regency San Antonio, San Antonio, TX,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148</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135180">
                <a:tc>
                  <a:txBody>
                    <a:bodyPr/>
                    <a:lstStyle/>
                    <a:p>
                      <a:pPr algn="ctr" rtl="0" fontAlgn="ctr"/>
                      <a:r>
                        <a:rPr lang="en-GB" sz="1400" b="1" dirty="0">
                          <a:solidFill>
                            <a:srgbClr val="FFFFFF"/>
                          </a:solidFill>
                          <a:effectLst/>
                        </a:rPr>
                        <a:t>For Year 2015</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 </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Session</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Type</a:t>
                      </a:r>
                    </a:p>
                  </a:txBody>
                  <a:tcPr marL="1414" marR="1414" marT="1414" marB="1414" anchor="ctr">
                    <a:lnL>
                      <a:noFill/>
                    </a:lnL>
                    <a:lnR>
                      <a:noFill/>
                    </a:lnR>
                    <a:lnT>
                      <a:noFill/>
                    </a:lnT>
                    <a:lnB>
                      <a:noFill/>
                    </a:lnB>
                    <a:solidFill>
                      <a:srgbClr val="008080"/>
                    </a:solidFill>
                  </a:tcPr>
                </a:tc>
              </a:tr>
              <a:tr h="399885">
                <a:tc>
                  <a:txBody>
                    <a:bodyPr/>
                    <a:lstStyle/>
                    <a:p>
                      <a:pPr algn="ctr" rtl="0" fontAlgn="ctr"/>
                      <a:r>
                        <a:rPr lang="en-GB" sz="1400">
                          <a:effectLst/>
                        </a:rPr>
                        <a:t>January 18-23</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Hyatt Regency Atlanta, Atlanta, GA, USA</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149</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 Interim*</a:t>
                      </a:r>
                    </a:p>
                  </a:txBody>
                  <a:tcPr marL="1414" marR="1414" marT="1414" marB="1414" anchor="ctr">
                    <a:lnL>
                      <a:noFill/>
                    </a:lnL>
                    <a:lnR>
                      <a:noFill/>
                    </a:lnR>
                    <a:lnT>
                      <a:noFill/>
                    </a:lnT>
                    <a:lnB>
                      <a:noFill/>
                    </a:lnB>
                    <a:solidFill>
                      <a:srgbClr val="CCFFCC"/>
                    </a:solidFill>
                  </a:tcPr>
                </a:tc>
              </a:tr>
              <a:tr h="226809">
                <a:tc>
                  <a:txBody>
                    <a:bodyPr/>
                    <a:lstStyle/>
                    <a:p>
                      <a:pPr algn="ctr" rtl="0" fontAlgn="ctr"/>
                      <a:r>
                        <a:rPr lang="en-GB" sz="1400">
                          <a:effectLst/>
                        </a:rPr>
                        <a:t>March</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Barcelona, Spain (TBC)</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150</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389704">
                <a:tc>
                  <a:txBody>
                    <a:bodyPr/>
                    <a:lstStyle/>
                    <a:p>
                      <a:pPr algn="ctr" rtl="0" fontAlgn="ctr"/>
                      <a:r>
                        <a:rPr lang="en-GB" sz="1400">
                          <a:effectLst/>
                        </a:rPr>
                        <a:t>May</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TBD - Possibly Hyatt Regency Vancouver</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151</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369342">
                <a:tc>
                  <a:txBody>
                    <a:bodyPr/>
                    <a:lstStyle/>
                    <a:p>
                      <a:pPr algn="ctr" rtl="0" fontAlgn="ctr"/>
                      <a:r>
                        <a:rPr lang="en-GB" sz="1400">
                          <a:effectLst/>
                        </a:rPr>
                        <a:t>July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Hilton Waikoloa Village, Hawaii,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152</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114818">
                <a:tc>
                  <a:txBody>
                    <a:bodyPr/>
                    <a:lstStyle/>
                    <a:p>
                      <a:pPr algn="ctr" rtl="0" fontAlgn="ctr"/>
                      <a:r>
                        <a:rPr lang="en-GB" sz="1400">
                          <a:effectLst/>
                        </a:rPr>
                        <a:t>September</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Kobe, Japan</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153</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308256">
                <a:tc>
                  <a:txBody>
                    <a:bodyPr/>
                    <a:lstStyle/>
                    <a:p>
                      <a:pPr algn="ctr" rtl="0" fontAlgn="ctr"/>
                      <a:r>
                        <a:rPr lang="en-GB" sz="1400">
                          <a:effectLst/>
                        </a:rPr>
                        <a:t>November</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Hyatt Regency, Dallas, TX,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154</a:t>
                      </a:r>
                    </a:p>
                  </a:txBody>
                  <a:tcPr marL="1414" marR="1414" marT="1414" marB="1414" anchor="ctr">
                    <a:lnL>
                      <a:noFill/>
                    </a:lnL>
                    <a:lnR>
                      <a:noFill/>
                    </a:lnR>
                    <a:lnT>
                      <a:noFill/>
                    </a:lnT>
                    <a:lnB>
                      <a:noFill/>
                    </a:lnB>
                    <a:solidFill>
                      <a:srgbClr val="FFFFCC"/>
                    </a:solidFill>
                  </a:tcPr>
                </a:tc>
                <a:tc>
                  <a:txBody>
                    <a:bodyPr/>
                    <a:lstStyle/>
                    <a:p>
                      <a:pPr algn="ctr" rtl="0" fontAlgn="ctr"/>
                      <a:r>
                        <a:rPr lang="en-GB" sz="1400" dirty="0">
                          <a:effectLst/>
                        </a:rPr>
                        <a:t>Plenary</a:t>
                      </a:r>
                    </a:p>
                  </a:txBody>
                  <a:tcPr marL="1414" marR="1414" marT="1414" marB="1414" anchor="ctr">
                    <a:lnL>
                      <a:noFill/>
                    </a:lnL>
                    <a:lnR>
                      <a:noFill/>
                    </a:lnR>
                    <a:lnT>
                      <a:noFill/>
                    </a:lnT>
                    <a:lnB>
                      <a:noFill/>
                    </a:lnB>
                    <a:solidFill>
                      <a:srgbClr val="FFFFCC"/>
                    </a:solidFill>
                  </a:tcPr>
                </a:tc>
              </a:tr>
            </a:tbl>
          </a:graphicData>
        </a:graphic>
      </p:graphicFrame>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53</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622677895"/>
              </p:ext>
            </p:extLst>
          </p:nvPr>
        </p:nvGraphicFramePr>
        <p:xfrm>
          <a:off x="400050" y="1257300"/>
          <a:ext cx="8362948" cy="216188"/>
        </p:xfrm>
        <a:graphic>
          <a:graphicData uri="http://schemas.openxmlformats.org/drawingml/2006/table">
            <a:tbl>
              <a:tblPr/>
              <a:tblGrid>
                <a:gridCol w="1962150"/>
                <a:gridCol w="3629025"/>
                <a:gridCol w="1019175"/>
                <a:gridCol w="1752598"/>
              </a:tblGrid>
              <a:tr h="135180">
                <a:tc>
                  <a:txBody>
                    <a:bodyPr/>
                    <a:lstStyle/>
                    <a:p>
                      <a:pPr algn="ctr" rtl="0" fontAlgn="ctr"/>
                      <a:r>
                        <a:rPr lang="en-GB" sz="1400" b="1" dirty="0">
                          <a:solidFill>
                            <a:srgbClr val="FFFFFF"/>
                          </a:solidFill>
                          <a:effectLst/>
                        </a:rPr>
                        <a:t>For Year </a:t>
                      </a:r>
                      <a:r>
                        <a:rPr lang="en-GB" sz="1400" b="1" dirty="0" smtClean="0">
                          <a:solidFill>
                            <a:srgbClr val="FFFFFF"/>
                          </a:solidFill>
                          <a:effectLst/>
                        </a:rPr>
                        <a:t>2014</a:t>
                      </a:r>
                      <a:endParaRPr lang="en-GB" sz="1400" b="1" dirty="0">
                        <a:solidFill>
                          <a:srgbClr val="FFFFFF"/>
                        </a:solidFill>
                        <a:effectLst/>
                      </a:endParaRP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 </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Session</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Type</a:t>
                      </a:r>
                    </a:p>
                  </a:txBody>
                  <a:tcPr marL="1414" marR="1414" marT="1414" marB="1414" anchor="ctr">
                    <a:lnL>
                      <a:noFill/>
                    </a:lnL>
                    <a:lnR>
                      <a:noFill/>
                    </a:lnR>
                    <a:lnT>
                      <a:noFill/>
                    </a:lnT>
                    <a:lnB>
                      <a:noFill/>
                    </a:lnB>
                    <a:solidFill>
                      <a:srgbClr val="008080"/>
                    </a:solidFill>
                  </a:tcPr>
                </a:tc>
              </a:tr>
            </a:tbl>
          </a:graphicData>
        </a:graphic>
      </p:graphicFrame>
      <p:sp>
        <p:nvSpPr>
          <p:cNvPr id="9"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extLst>
      <p:ext uri="{BB962C8B-B14F-4D97-AF65-F5344CB8AC3E}">
        <p14:creationId xmlns:p14="http://schemas.microsoft.com/office/powerpoint/2010/main" val="7493776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54</a:t>
            </a:fld>
            <a:endParaRPr lang="en-US"/>
          </a:p>
        </p:txBody>
      </p:sp>
      <p:pic>
        <p:nvPicPr>
          <p:cNvPr id="6711" name="Picture 5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57" y="353702"/>
            <a:ext cx="8540998" cy="65042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56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941" y="4457699"/>
            <a:ext cx="4189068" cy="21717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7523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6</a:t>
            </a:fld>
            <a:endParaRPr lang="en-US"/>
          </a:p>
        </p:txBody>
      </p:sp>
      <p:sp>
        <p:nvSpPr>
          <p:cNvPr id="8" name="Text Box 4"/>
          <p:cNvSpPr txBox="1">
            <a:spLocks noChangeArrowheads="1"/>
          </p:cNvSpPr>
          <p:nvPr/>
        </p:nvSpPr>
        <p:spPr bwMode="auto">
          <a:xfrm>
            <a:off x="303268" y="535214"/>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 y="1152524"/>
            <a:ext cx="8616785" cy="52310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331843" y="1876425"/>
            <a:ext cx="2481770" cy="461665"/>
          </a:xfrm>
          <a:prstGeom prst="rect">
            <a:avLst/>
          </a:prstGeom>
          <a:noFill/>
        </p:spPr>
        <p:txBody>
          <a:bodyPr wrap="none" rtlCol="0">
            <a:spAutoFit/>
          </a:bodyPr>
          <a:lstStyle/>
          <a:p>
            <a:r>
              <a:rPr lang="en-US" dirty="0" smtClean="0">
                <a:solidFill>
                  <a:srgbClr val="FF0000"/>
                </a:solidFill>
              </a:rPr>
              <a:t>Mezzanine access</a:t>
            </a:r>
            <a:endParaRPr lang="en-US" dirty="0">
              <a:solidFill>
                <a:srgbClr val="FF0000"/>
              </a:solidFill>
            </a:endParaRPr>
          </a:p>
        </p:txBody>
      </p:sp>
      <p:cxnSp>
        <p:nvCxnSpPr>
          <p:cNvPr id="9" name="Elbow Connector 8"/>
          <p:cNvCxnSpPr/>
          <p:nvPr/>
        </p:nvCxnSpPr>
        <p:spPr bwMode="auto">
          <a:xfrm rot="16200000" flipH="1">
            <a:off x="1571717" y="3361852"/>
            <a:ext cx="2496493" cy="1"/>
          </a:xfrm>
          <a:prstGeom prst="bentConnector3">
            <a:avLst/>
          </a:prstGeom>
          <a:solidFill>
            <a:schemeClr val="accent1"/>
          </a:solidFill>
          <a:ln w="381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a:xfrm>
            <a:off x="685800" y="805604"/>
            <a:ext cx="7772400" cy="461221"/>
          </a:xfrm>
        </p:spPr>
        <p:txBody>
          <a:bodyPr/>
          <a:lstStyle/>
          <a:p>
            <a:r>
              <a:rPr lang="en-US" dirty="0" smtClean="0"/>
              <a:t>Lobby </a:t>
            </a:r>
            <a:r>
              <a:rPr lang="en-US" dirty="0" smtClean="0"/>
              <a:t>Level – no 802 meetings on this level</a:t>
            </a:r>
            <a:endParaRPr lang="en-US" dirty="0"/>
          </a:p>
        </p:txBody>
      </p:sp>
    </p:spTree>
    <p:extLst>
      <p:ext uri="{BB962C8B-B14F-4D97-AF65-F5344CB8AC3E}">
        <p14:creationId xmlns:p14="http://schemas.microsoft.com/office/powerpoint/2010/main" val="2544138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Mezzanine Level    Meeting Areas </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7</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997" y="1771650"/>
            <a:ext cx="8658054"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4"/>
          <p:cNvSpPr txBox="1">
            <a:spLocks noChangeArrowheads="1"/>
          </p:cNvSpPr>
          <p:nvPr/>
        </p:nvSpPr>
        <p:spPr bwMode="auto">
          <a:xfrm>
            <a:off x="331843" y="649514"/>
            <a:ext cx="2903423" cy="369332"/>
          </a:xfrm>
          <a:prstGeom prst="rect">
            <a:avLst/>
          </a:prstGeom>
          <a:solidFill>
            <a:schemeClr val="bg1"/>
          </a:solid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
        <p:nvSpPr>
          <p:cNvPr id="3" name="Up Arrow 2"/>
          <p:cNvSpPr/>
          <p:nvPr/>
        </p:nvSpPr>
        <p:spPr bwMode="auto">
          <a:xfrm>
            <a:off x="8153400" y="1104900"/>
            <a:ext cx="342900" cy="342900"/>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7970819" y="595015"/>
            <a:ext cx="809837" cy="461665"/>
          </a:xfrm>
          <a:prstGeom prst="rect">
            <a:avLst/>
          </a:prstGeom>
          <a:noFill/>
        </p:spPr>
        <p:txBody>
          <a:bodyPr wrap="none" rtlCol="0">
            <a:spAutoFit/>
          </a:bodyPr>
          <a:lstStyle/>
          <a:p>
            <a:r>
              <a:rPr lang="en-US" dirty="0" smtClean="0"/>
              <a:t>Up 1</a:t>
            </a:r>
            <a:endParaRPr lang="en-US" dirty="0"/>
          </a:p>
        </p:txBody>
      </p:sp>
    </p:spTree>
    <p:extLst>
      <p:ext uri="{BB962C8B-B14F-4D97-AF65-F5344CB8AC3E}">
        <p14:creationId xmlns:p14="http://schemas.microsoft.com/office/powerpoint/2010/main" val="330622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8</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dirty="0" smtClean="0"/>
              <a:t/>
            </a:r>
            <a:br>
              <a:rPr lang="en-US" dirty="0" smtClean="0"/>
            </a:br>
            <a:r>
              <a:rPr lang="en-US" dirty="0"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u="sng" dirty="0" smtClean="0"/>
              <a:t>Internal</a:t>
            </a:r>
            <a:r>
              <a:rPr lang="en-US" dirty="0"/>
              <a:t>:  </a:t>
            </a:r>
            <a:endParaRPr lang="en-US" dirty="0" smtClean="0"/>
          </a:p>
          <a:p>
            <a:pPr marL="342900" indent="-342900" eaLnBrk="0" hangingPunct="0">
              <a:spcBef>
                <a:spcPct val="20000"/>
              </a:spcBef>
            </a:pPr>
            <a:r>
              <a:rPr lang="en-US" dirty="0" smtClean="0"/>
              <a:t>none </a:t>
            </a:r>
          </a:p>
          <a:p>
            <a:pPr marL="342900" indent="-342900" eaLnBrk="0" hangingPunct="0">
              <a:spcBef>
                <a:spcPct val="20000"/>
              </a:spcBef>
            </a:pPr>
            <a:r>
              <a:rPr lang="en-US" dirty="0"/>
              <a:t>				</a:t>
            </a:r>
            <a:endParaRPr lang="en-US" u="sng" dirty="0"/>
          </a:p>
          <a:p>
            <a:pPr marL="342900" indent="-342900" eaLnBrk="0" hangingPunct="0">
              <a:spcBef>
                <a:spcPct val="20000"/>
              </a:spcBef>
            </a:pPr>
            <a:r>
              <a:rPr lang="en-US" u="sng" dirty="0" smtClean="0"/>
              <a:t>External:</a:t>
            </a:r>
            <a:r>
              <a:rPr lang="en-US" dirty="0" smtClean="0"/>
              <a:t>     </a:t>
            </a:r>
          </a:p>
          <a:p>
            <a:pPr marL="342900" indent="-342900" eaLnBrk="0" hangingPunct="0">
              <a:spcBef>
                <a:spcPct val="20000"/>
              </a:spcBef>
            </a:pPr>
            <a:r>
              <a:rPr lang="en-US" dirty="0" smtClean="0"/>
              <a:t>AK </a:t>
            </a:r>
            <a:r>
              <a:rPr lang="en-US" dirty="0"/>
              <a:t>and </a:t>
            </a:r>
            <a:r>
              <a:rPr lang="en-US" dirty="0" smtClean="0"/>
              <a:t>802.1 Thursday am1 (8am – 10am)    Constellation  2</a:t>
            </a:r>
            <a:endParaRPr lang="en-US"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4.1.4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07571"/>
          </a:xfrm>
        </p:spPr>
        <p:txBody>
          <a:bodyPr/>
          <a:lstStyle/>
          <a:p>
            <a:r>
              <a:rPr lang="en-US" dirty="0" smtClean="0"/>
              <a:t>March 2014        PARS</a:t>
            </a:r>
            <a:endParaRPr lang="en-US" dirty="0"/>
          </a:p>
        </p:txBody>
      </p:sp>
      <p:sp>
        <p:nvSpPr>
          <p:cNvPr id="3" name="Content Placeholder 2"/>
          <p:cNvSpPr>
            <a:spLocks noGrp="1"/>
          </p:cNvSpPr>
          <p:nvPr>
            <p:ph idx="1"/>
          </p:nvPr>
        </p:nvSpPr>
        <p:spPr>
          <a:xfrm>
            <a:off x="179479" y="1378857"/>
            <a:ext cx="8869271" cy="4717143"/>
          </a:xfrm>
        </p:spPr>
        <p:txBody>
          <a:bodyPr/>
          <a:lstStyle/>
          <a:p>
            <a:r>
              <a:rPr lang="en-US" sz="2200" dirty="0" smtClean="0"/>
              <a:t>802.22 - Revision, </a:t>
            </a:r>
            <a:r>
              <a:rPr lang="en-US" sz="2200" dirty="0" smtClean="0">
                <a:solidFill>
                  <a:srgbClr val="FF0000"/>
                </a:solidFill>
                <a:hlinkClick r:id="rId2"/>
              </a:rPr>
              <a:t>PAR</a:t>
            </a:r>
            <a:r>
              <a:rPr lang="en-US" sz="2200" dirty="0" smtClean="0">
                <a:solidFill>
                  <a:srgbClr val="FF0000"/>
                </a:solidFill>
              </a:rPr>
              <a:t> in preparation</a:t>
            </a:r>
            <a:endParaRPr lang="en-US" sz="2200" dirty="0" smtClean="0">
              <a:solidFill>
                <a:srgbClr val="FF0000"/>
              </a:solidFill>
            </a:endParaRPr>
          </a:p>
          <a:p>
            <a:endParaRPr lang="en-US" sz="22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9</a:t>
            </a:fld>
            <a:endParaRPr lang="en-US"/>
          </a:p>
        </p:txBody>
      </p:sp>
      <p:sp>
        <p:nvSpPr>
          <p:cNvPr id="7" name="Text Box 4"/>
          <p:cNvSpPr txBox="1">
            <a:spLocks noChangeArrowheads="1"/>
          </p:cNvSpPr>
          <p:nvPr/>
        </p:nvSpPr>
        <p:spPr bwMode="auto">
          <a:xfrm>
            <a:off x="179479" y="544513"/>
            <a:ext cx="32049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4.1.5 </a:t>
            </a:r>
            <a:endParaRPr lang="en-US" sz="2000" dirty="0">
              <a:solidFill>
                <a:schemeClr val="tx2"/>
              </a:solidFill>
            </a:endParaRPr>
          </a:p>
        </p:txBody>
      </p:sp>
    </p:spTree>
    <p:extLst>
      <p:ext uri="{BB962C8B-B14F-4D97-AF65-F5344CB8AC3E}">
        <p14:creationId xmlns:p14="http://schemas.microsoft.com/office/powerpoint/2010/main" val="302815443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344791</TotalTime>
  <Words>3184</Words>
  <Application>Microsoft Office PowerPoint</Application>
  <PresentationFormat>On-screen Show (4:3)</PresentationFormat>
  <Paragraphs>833</Paragraphs>
  <Slides>54</Slides>
  <Notes>15</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Default Design</vt:lpstr>
      <vt:lpstr>802.11 Supplementary Plenary Information - January 2014</vt:lpstr>
      <vt:lpstr>PowerPoint Presentation</vt:lpstr>
      <vt:lpstr>IEEE LOA Database – January 12, 2014</vt:lpstr>
      <vt:lpstr>California Level – NO 802 Meetings</vt:lpstr>
      <vt:lpstr>Plaza Level   Meeting Areas</vt:lpstr>
      <vt:lpstr>Lobby Level – no 802 meetings on this level</vt:lpstr>
      <vt:lpstr>Mezzanine Level    Meeting Areas </vt:lpstr>
      <vt:lpstr> Joint Meetings</vt:lpstr>
      <vt:lpstr>March 2014        PARS</vt:lpstr>
      <vt:lpstr>Group Room assignments</vt:lpstr>
      <vt:lpstr>Group Room assignments</vt:lpstr>
      <vt:lpstr>WG Agendas</vt:lpstr>
      <vt:lpstr>802.18 topics – Timeslots to be assigned</vt:lpstr>
      <vt:lpstr>March 16-24, 2014 Beijing, China</vt:lpstr>
      <vt:lpstr>Los Angeles  Meeting Registration  (~412)</vt:lpstr>
      <vt:lpstr>Current Membership Status - January</vt:lpstr>
      <vt:lpstr>IEEE Staff on site </vt:lpstr>
      <vt:lpstr>FOOD &amp; BEVERAGE SERVICE</vt:lpstr>
      <vt:lpstr>   Social   LA Live Lucky Strike Bowling Alley - 1st bus  leaves at 5:45pm  5 busses rotating between Hyatt &amp; Alley  Wear your name badge to the social You will be given a Lucky Strike wrist band  Obtain guest badges by Wednesday noon    </vt:lpstr>
      <vt:lpstr>Open Positions</vt:lpstr>
      <vt:lpstr>Open Positions</vt:lpstr>
      <vt:lpstr>SDN Bof on Thursday - 8am- Park</vt:lpstr>
      <vt:lpstr>Publication &amp; Awards  802.11ac   publication expected before end of 2013 802.11af   publication expected February 2014  Award  distribution for both AC and AF    planned for May 2014  (Hawaii) </vt:lpstr>
      <vt:lpstr>Wednesday/Friday Plenary Topics</vt:lpstr>
      <vt:lpstr>802.1 Architecture Document</vt:lpstr>
      <vt:lpstr>802.11 Topics for March 2013 EC</vt:lpstr>
      <vt:lpstr>March Tutorials</vt:lpstr>
      <vt:lpstr>Notable ExCom or SA Activities</vt:lpstr>
      <vt:lpstr>PowerPoint Presentation</vt:lpstr>
      <vt:lpstr>FOOD &amp; BEVERAGE SERVICE</vt:lpstr>
      <vt:lpstr>SDN Bof on Thursday - 8am- Park</vt:lpstr>
      <vt:lpstr>   Social   LA Live Lucky Strike Bowling Alley - 1st bus  leaves at 6:30pm   Wear your name badge to the social You will be given a Lucky Strike wrist band  Obtain guest badges by Wednesday noon    </vt:lpstr>
      <vt:lpstr>Wednesday/Friday Plenary Topics</vt:lpstr>
      <vt:lpstr>PowerPoint Presentation</vt:lpstr>
      <vt:lpstr>PowerPoint Presentation</vt:lpstr>
      <vt:lpstr>PowerPoint Presentation</vt:lpstr>
      <vt:lpstr>WG11 Task &amp; Study Group Officers – November 2013</vt:lpstr>
      <vt:lpstr>WG Officer Election Process Week of March xx, 2014</vt:lpstr>
      <vt:lpstr>Current 802 Rules</vt:lpstr>
      <vt:lpstr>6.2 Election of Officers</vt:lpstr>
      <vt:lpstr>Chair  Responsibilities – Part 1</vt:lpstr>
      <vt:lpstr>Chair  Responsibilities – Part 2</vt:lpstr>
      <vt:lpstr>802.11 Operations Manual</vt:lpstr>
      <vt:lpstr>WG Officer Election Process  - Part 1</vt:lpstr>
      <vt:lpstr>WG Officer Election Process – Part 2</vt:lpstr>
      <vt:lpstr>TG/SG/SC Officer Election Process Week of May xxx, 2014</vt:lpstr>
      <vt:lpstr>PowerPoint Presentation</vt:lpstr>
      <vt:lpstr>PowerPoint Presentation</vt:lpstr>
      <vt:lpstr>IEEE LOA Database – January 09, 2014</vt:lpstr>
      <vt:lpstr>IEEE Store Contents  - January  2014</vt:lpstr>
      <vt:lpstr>802  drafts to ISO/IEC JTC1/SC6</vt:lpstr>
      <vt:lpstr>Future Venues - 2014</vt:lpstr>
      <vt:lpstr>Future Venues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January 2014</dc:title>
  <dc:subject>Additional Meeting Information</dc:subject>
  <dc:creator>Bruce Kraemer (Marvell)</dc:creator>
  <cp:lastModifiedBy>Marvell</cp:lastModifiedBy>
  <cp:revision>3362</cp:revision>
  <cp:lastPrinted>2014-01-19T20:22:41Z</cp:lastPrinted>
  <dcterms:created xsi:type="dcterms:W3CDTF">1998-02-10T13:07:52Z</dcterms:created>
  <dcterms:modified xsi:type="dcterms:W3CDTF">2014-01-20T04:28:34Z</dcterms:modified>
</cp:coreProperties>
</file>