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1403" r:id="rId2"/>
    <p:sldId id="2142" r:id="rId3"/>
    <p:sldId id="2019" r:id="rId4"/>
    <p:sldId id="1995" r:id="rId5"/>
    <p:sldId id="2144" r:id="rId6"/>
    <p:sldId id="2180" r:id="rId7"/>
    <p:sldId id="2145" r:id="rId8"/>
    <p:sldId id="2243" r:id="rId9"/>
    <p:sldId id="2328" r:id="rId10"/>
    <p:sldId id="2258" r:id="rId11"/>
    <p:sldId id="1996" r:id="rId12"/>
    <p:sldId id="2200" r:id="rId13"/>
    <p:sldId id="2202" r:id="rId14"/>
    <p:sldId id="2057" r:id="rId15"/>
    <p:sldId id="2239" r:id="rId16"/>
    <p:sldId id="2312" r:id="rId17"/>
    <p:sldId id="2313" r:id="rId18"/>
    <p:sldId id="2314" r:id="rId19"/>
    <p:sldId id="2338" r:id="rId20"/>
    <p:sldId id="2339" r:id="rId21"/>
    <p:sldId id="2317" r:id="rId22"/>
    <p:sldId id="2318" r:id="rId23"/>
    <p:sldId id="2319" r:id="rId24"/>
    <p:sldId id="2320" r:id="rId25"/>
    <p:sldId id="2321" r:id="rId26"/>
    <p:sldId id="2322" r:id="rId27"/>
    <p:sldId id="2288" r:id="rId28"/>
    <p:sldId id="2331" r:id="rId29"/>
    <p:sldId id="2332" r:id="rId30"/>
    <p:sldId id="2333" r:id="rId31"/>
    <p:sldId id="2334" r:id="rId32"/>
    <p:sldId id="2335" r:id="rId33"/>
    <p:sldId id="2336" r:id="rId34"/>
    <p:sldId id="2337" r:id="rId35"/>
    <p:sldId id="2323" r:id="rId36"/>
    <p:sldId id="2324" r:id="rId37"/>
    <p:sldId id="2325" r:id="rId38"/>
    <p:sldId id="2329" r:id="rId39"/>
    <p:sldId id="2009" r:id="rId40"/>
    <p:sldId id="2013" r:id="rId41"/>
  </p:sldIdLst>
  <p:sldSz cx="9144000" cy="6858000" type="screen4x3"/>
  <p:notesSz cx="7086600" cy="9372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000000"/>
    <a:srgbClr val="66FF33"/>
    <a:srgbClr val="FF9966"/>
    <a:srgbClr val="FF9900"/>
    <a:srgbClr val="0033CC"/>
    <a:srgbClr val="3366FF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70" d="100"/>
          <a:sy n="70" d="100"/>
        </p:scale>
        <p:origin x="-3126" y="-1008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81"/>
        <p:guide pos="294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14027" y="177581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802.11-13/1485r0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376" y="177875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32283" y="9073715"/>
            <a:ext cx="1624293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98556" y="9073715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9780" y="389993"/>
            <a:ext cx="56670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9781" y="9073715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9781" y="9062524"/>
            <a:ext cx="58265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58686" y="94465"/>
            <a:ext cx="2261202" cy="2172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802.11-13/1485r0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8311" y="94761"/>
            <a:ext cx="1051373" cy="21691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8088" y="709613"/>
            <a:ext cx="4670425" cy="35036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839" y="4452948"/>
            <a:ext cx="5194926" cy="421799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23494" y="9078512"/>
            <a:ext cx="209639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85263" y="9078512"/>
            <a:ext cx="533178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40084" y="9078512"/>
            <a:ext cx="739515" cy="1861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40085" y="9075312"/>
            <a:ext cx="56064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63526" y="297288"/>
            <a:ext cx="575955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802.11-13/1485r0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7" y="9078512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DD53ECFC-36A6-464C-B7A4-4428C327EC5E}" type="slidenum">
              <a:rPr lang="en-US" sz="1200"/>
              <a:pPr/>
              <a:t>1</a:t>
            </a:fld>
            <a:endParaRPr lang="en-US" sz="120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9613"/>
            <a:ext cx="4672012" cy="3503612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668426" y="98794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961113" y="9074396"/>
            <a:ext cx="2458686" cy="184666"/>
          </a:xfrm>
          <a:noFill/>
        </p:spPr>
        <p:txBody>
          <a:bodyPr/>
          <a:lstStyle/>
          <a:p>
            <a:pPr lvl="4"/>
            <a:r>
              <a:rPr lang="en-US" smtClean="0"/>
              <a:t>Peter Ecclesine (Cisco Systems)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8025"/>
            <a:ext cx="4670425" cy="3503613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46987" y="9078511"/>
            <a:ext cx="171454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17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7651" y="98604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65339" y="9074826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20680" y="9074825"/>
            <a:ext cx="496572" cy="1859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17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802.11-13/1485r0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74266" y="9078512"/>
            <a:ext cx="274562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988" indent="-347988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3983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7968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91951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55934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19919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/>
              <a:t>David Bagby, Calypso Ventures, Inc.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53973" indent="-289990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9959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23943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87927" indent="-231992" defTabSz="9473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51911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3015894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79878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43862" indent="-231992" defTabSz="9473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Page </a:t>
            </a:r>
            <a:fld id="{B5213C89-93C6-4709-8D84-46D12787B50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6438"/>
            <a:ext cx="4676775" cy="35067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5856" y="4452227"/>
            <a:ext cx="5194893" cy="421975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20" y="907851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50E762BE-5465-433D-8B20-E21F1F4F0C5D}" type="slidenum">
              <a:rPr lang="en-US" altLang="en-US" sz="1200"/>
              <a:pPr/>
              <a:t>19</a:t>
            </a:fld>
            <a:endParaRPr lang="en-US" altLang="en-US" sz="120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doc.: IEEE 802.11-07/0547r0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6231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/>
              <a:t>May 2008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540" indent="-34554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62321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23041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8376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4448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305202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6320" y="9078512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8671" indent="-28795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51801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1252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73242" indent="-230360" defTabSz="947036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33962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9468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55403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916124" indent="-230360" defTabSz="947036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/>
              <a:t>Page </a:t>
            </a:r>
            <a:fld id="{EB5EE019-A2C4-4032-A238-E8F85549CB70}" type="slidenum">
              <a:rPr lang="en-US" altLang="en-US" sz="1200"/>
              <a:pPr/>
              <a:t>20</a:t>
            </a:fld>
            <a:endParaRPr lang="en-US" altLang="en-US" sz="120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7303" indent="-347303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1462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453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7601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5067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13740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142" y="9074573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52488" indent="-289418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7674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2074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83813" indent="-231535" defTabSz="945433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4688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3009952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7302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36091" indent="-231535" defTabSz="9454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/>
              <a:t>Page </a:t>
            </a:r>
            <a:fld id="{28621934-9F53-47E3-9670-3F15BFB461D9}" type="slidenum">
              <a:rPr lang="en-US" altLang="ja-JP" sz="1200"/>
              <a:pPr/>
              <a:t>22</a:t>
            </a:fld>
            <a:endParaRPr lang="en-US" altLang="ja-JP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7698" y="4451101"/>
            <a:ext cx="5671206" cy="421750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A96A2F95-1E48-431A-9DF7-B0A3602EE9FD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8311" y="94761"/>
            <a:ext cx="1051373" cy="216914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38118" y="9078512"/>
            <a:ext cx="1781770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2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77635" y="95900"/>
            <a:ext cx="2242595" cy="21897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802.11-13/1485r0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7974" y="97957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January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76080" y="9073715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646" y="9073714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8088" y="708025"/>
            <a:ext cx="4670425" cy="35036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4288" y="9078512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2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90910" y="9078512"/>
            <a:ext cx="427532" cy="18618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5192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1" y="94761"/>
            <a:ext cx="1051373" cy="21691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>
              <a:defRPr/>
            </a:pPr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Page </a:t>
            </a:r>
            <a:fld id="{F71EF3BA-9FF5-4EB8-B436-471EA679CC3E}" type="slidenum">
              <a:rPr lang="en-US" altLang="en-US" sz="1200"/>
              <a:pPr>
                <a:defRPr/>
              </a:pPr>
              <a:t>36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doc.: IEEE 802.11-13/1485r0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400"/>
              <a:t>January 2014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5485" indent="-345485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1870" y="9078511"/>
            <a:ext cx="496572" cy="18592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8551" indent="-287904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51617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12264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72910" indent="-230323" defTabSz="946884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33556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94203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54850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915497" indent="-230323" defTabSz="9468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DB203DD8-F8E5-430B-8246-49525BDD8EB2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6300" cy="351472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021" y="4451346"/>
            <a:ext cx="5670561" cy="421798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802.11-13/1485r0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8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802.11-13/1485r0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90908" y="9078511"/>
            <a:ext cx="427533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9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802.11-13/1485r0</a:t>
            </a: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560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4804" indent="-344804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9737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9475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9211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3894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98686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2560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5" y="9078512"/>
            <a:ext cx="506766" cy="18618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7074" indent="-287335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9343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9079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68818" indent="-229869" defTabSz="945016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28554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88293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48028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907766" indent="-229869" defTabSz="945016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715DBE2F-93A1-4727-BDCC-A8F0FCA4B459}" type="slidenum">
              <a:rPr lang="en-US" sz="1200"/>
              <a:pPr/>
              <a:t>10</a:t>
            </a:fld>
            <a:endParaRPr lang="en-US" sz="1200"/>
          </a:p>
        </p:txBody>
      </p:sp>
      <p:sp>
        <p:nvSpPr>
          <p:cNvPr id="256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802.11-13/1485r0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8313" y="94761"/>
            <a:ext cx="1051373" cy="21691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January 2014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710753" y="9078510"/>
            <a:ext cx="270913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9216" indent="-349216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67239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32862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98483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64105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329726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Adrian Stephens, Intel Corporation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1673" y="9078510"/>
            <a:ext cx="506766" cy="18618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56636" indent="-291015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64055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29677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95298" indent="-232811" defTabSz="955495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60920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3026541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92164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957785" indent="-232811" defTabSz="955495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2C91F92F-F436-4CC4-9AC9-4A1CE1BFF2FD}" type="slidenum">
              <a:rPr lang="en-US" sz="1200" b="0"/>
              <a:pPr/>
              <a:t>12</a:t>
            </a:fld>
            <a:endParaRPr lang="en-US" sz="1200" b="0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20194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11675" y="9078510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FBF61866-3B38-4060-AC4E-03A654F60552}" type="slidenum">
              <a:rPr lang="en-US" sz="1200"/>
              <a:pPr algn="r" eaLnBrk="0" hangingPunct="0"/>
              <a:t>13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4" y="4451352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68857" y="94465"/>
            <a:ext cx="225103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8312" y="94465"/>
            <a:ext cx="765663" cy="217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20194" y="9078512"/>
            <a:ext cx="2099697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311674" y="9078512"/>
            <a:ext cx="506766" cy="1861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hangingPunct="0"/>
            <a:r>
              <a:rPr lang="en-US" sz="1200"/>
              <a:t>Page </a:t>
            </a:r>
            <a:fld id="{4ED28A0E-4BA3-4608-97B3-66B1DD630016}" type="slidenum">
              <a:rPr lang="en-US" sz="1200"/>
              <a:pPr algn="r" eaLnBrk="0" hangingPunct="0"/>
              <a:t>14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1738" y="706438"/>
            <a:ext cx="4683125" cy="3513137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8184" y="4451352"/>
            <a:ext cx="5670237" cy="421639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802.11-13/1485r0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1870" y="9078511"/>
            <a:ext cx="496571" cy="18592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7025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Xiaoming Peng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E119815-6FE4-0946-981C-A2994CCDB7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4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802.11-13/1485r0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/Meetings/Meeting_Plan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914400"/>
          </a:xfrm>
        </p:spPr>
        <p:txBody>
          <a:bodyPr/>
          <a:lstStyle/>
          <a:p>
            <a:r>
              <a:rPr lang="en-US" dirty="0" smtClean="0"/>
              <a:t>WG11  </a:t>
            </a:r>
            <a:br>
              <a:rPr lang="en-US" dirty="0" smtClean="0"/>
            </a:br>
            <a:r>
              <a:rPr lang="en-US" dirty="0" smtClean="0"/>
              <a:t>Opening Report Snapshots  January 2014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10 – January -2014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8077200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927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 dirty="0">
                  <a:solidFill>
                    <a:srgbClr val="000000"/>
                  </a:solidFill>
                </a:rPr>
                <a:t>5488 Marvell </a:t>
              </a:r>
              <a:r>
                <a:rPr lang="en-US" sz="1500" dirty="0" smtClean="0">
                  <a:solidFill>
                    <a:srgbClr val="000000"/>
                  </a:solidFill>
                </a:rPr>
                <a:t>Lane</a:t>
              </a:r>
              <a:endParaRPr lang="en-US" sz="2400" dirty="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30" name="Text Box 330"/>
          <p:cNvSpPr txBox="1">
            <a:spLocks noChangeArrowheads="1"/>
          </p:cNvSpPr>
          <p:nvPr/>
        </p:nvSpPr>
        <p:spPr bwMode="auto">
          <a:xfrm>
            <a:off x="279401" y="3978850"/>
            <a:ext cx="85514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600" dirty="0"/>
              <a:t>Abstract: </a:t>
            </a:r>
            <a:r>
              <a:rPr lang="en-US" sz="1600" dirty="0" smtClean="0"/>
              <a:t>Opening snapshot reports for 802.11 Plenary meeting </a:t>
            </a:r>
            <a:r>
              <a:rPr lang="en-US" sz="1600" dirty="0"/>
              <a:t>– </a:t>
            </a:r>
            <a:r>
              <a:rPr lang="en-US" sz="1600" dirty="0" smtClean="0"/>
              <a:t>January 2014 </a:t>
            </a:r>
          </a:p>
          <a:p>
            <a:pPr eaLnBrk="0" hangingPunct="0"/>
            <a:r>
              <a:rPr lang="en-US" sz="1600" dirty="0" smtClean="0"/>
              <a:t>being held in Los Angeles, California, US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Meeting Chairs – January 2014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851288"/>
              </p:ext>
            </p:extLst>
          </p:nvPr>
        </p:nvGraphicFramePr>
        <p:xfrm>
          <a:off x="1600200" y="1143000"/>
          <a:ext cx="6172200" cy="5026222"/>
        </p:xfrm>
        <a:graphic>
          <a:graphicData uri="http://schemas.openxmlformats.org/drawingml/2006/table">
            <a:tbl>
              <a:tblPr/>
              <a:tblGrid>
                <a:gridCol w="685800"/>
                <a:gridCol w="914400"/>
                <a:gridCol w="457200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Meeting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09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>
                            <a:lumMod val="75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85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 &amp; Xiaoming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668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533400" y="2438400"/>
            <a:ext cx="7924800" cy="2743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49649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WG11 Status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Current Membership Status - January</a:t>
            </a:r>
          </a:p>
        </p:txBody>
      </p:sp>
      <p:sp>
        <p:nvSpPr>
          <p:cNvPr id="9222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GB" sz="1200" b="0" dirty="0"/>
              <a:t>Data as of </a:t>
            </a:r>
            <a:r>
              <a:rPr lang="en-GB" sz="1200" b="0" dirty="0" smtClean="0"/>
              <a:t>2012-11-06</a:t>
            </a:r>
            <a:endParaRPr lang="en-GB" sz="1200" b="0" dirty="0"/>
          </a:p>
        </p:txBody>
      </p:sp>
      <p:sp>
        <p:nvSpPr>
          <p:cNvPr id="9223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800" b="0" dirty="0"/>
              <a:t>Definitions:  </a:t>
            </a:r>
          </a:p>
          <a:p>
            <a:pPr lvl="1"/>
            <a:r>
              <a:rPr lang="en-GB" sz="1800" i="1" dirty="0"/>
              <a:t>Aspirant</a:t>
            </a:r>
            <a:r>
              <a:rPr lang="en-GB" sz="1800" b="0" dirty="0"/>
              <a:t>: a member who has attended 1 qualifying meeting</a:t>
            </a:r>
          </a:p>
          <a:p>
            <a:pPr lvl="1"/>
            <a:r>
              <a:rPr lang="en-GB" sz="1800" i="1" dirty="0"/>
              <a:t>Potential Voter</a:t>
            </a:r>
            <a:r>
              <a:rPr lang="en-GB" sz="1800" b="0" dirty="0"/>
              <a:t>: a member who has attended 2 qualifying meetings and will become a voter at the start of the next plenary they attend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6468771"/>
              </p:ext>
            </p:extLst>
          </p:nvPr>
        </p:nvGraphicFramePr>
        <p:xfrm>
          <a:off x="668338" y="1752600"/>
          <a:ext cx="7772400" cy="2316184"/>
        </p:xfrm>
        <a:graphic>
          <a:graphicData uri="http://schemas.openxmlformats.org/drawingml/2006/table">
            <a:tbl>
              <a:tblPr/>
              <a:tblGrid>
                <a:gridCol w="3886200"/>
                <a:gridCol w="3886200"/>
              </a:tblGrid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Status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Number</a:t>
                      </a:r>
                      <a:endParaRPr lang="en-GB" sz="480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Aspirant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xxx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Potential 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xx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579041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Voter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Calibri" pitchFamily="34" charset="0"/>
                        </a:rPr>
                        <a:t>323</a:t>
                      </a:r>
                      <a:endParaRPr lang="en-GB" sz="480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T="45683" marB="4568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Isosceles Triangle 4"/>
          <p:cNvSpPr/>
          <p:nvPr/>
        </p:nvSpPr>
        <p:spPr bwMode="auto">
          <a:xfrm>
            <a:off x="8305800" y="838200"/>
            <a:ext cx="381000" cy="304800"/>
          </a:xfrm>
          <a:prstGeom prst="triangle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402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sz="1200"/>
              <a:t>Slide </a:t>
            </a:r>
            <a:fld id="{037E58B5-1328-4265-B9F6-08209A977C66}" type="slidenum">
              <a:rPr lang="en-US" sz="1200"/>
              <a:pPr algn="ctr" eaLnBrk="0" hangingPunct="0"/>
              <a:t>13</a:t>
            </a:fld>
            <a:endParaRPr lang="en-US" sz="120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5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  - January 2014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Ballot</a:t>
            </a:r>
          </a:p>
        </p:txBody>
      </p:sp>
      <p:sp>
        <p:nvSpPr>
          <p:cNvPr id="30725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27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groups</a:t>
            </a:r>
          </a:p>
        </p:txBody>
      </p:sp>
      <p:sp>
        <p:nvSpPr>
          <p:cNvPr id="30728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1" name="AutoShape 11"/>
          <p:cNvSpPr>
            <a:spLocks noChangeArrowheads="1"/>
          </p:cNvSpPr>
          <p:nvPr/>
        </p:nvSpPr>
        <p:spPr bwMode="auto">
          <a:xfrm>
            <a:off x="7924800" y="762000"/>
            <a:ext cx="1157287" cy="5018087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33" name="Text Box 13"/>
          <p:cNvSpPr txBox="1">
            <a:spLocks noChangeArrowheads="1"/>
          </p:cNvSpPr>
          <p:nvPr/>
        </p:nvSpPr>
        <p:spPr bwMode="auto">
          <a:xfrm>
            <a:off x="8077200" y="5943600"/>
            <a:ext cx="931863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Standard</a:t>
            </a:r>
          </a:p>
        </p:txBody>
      </p:sp>
      <p:sp>
        <p:nvSpPr>
          <p:cNvPr id="30742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3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Letter Ballot</a:t>
            </a:r>
          </a:p>
        </p:txBody>
      </p:sp>
      <p:sp>
        <p:nvSpPr>
          <p:cNvPr id="30744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5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78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b="1" dirty="0">
                <a:latin typeface="Times" pitchFamily="18" charset="0"/>
                <a:ea typeface="ＭＳ Ｐゴシック" charset="-128"/>
                <a:cs typeface="ＭＳ Ｐゴシック" charset="-128"/>
              </a:rPr>
              <a:t>802.11 -</a:t>
            </a:r>
            <a:r>
              <a:rPr lang="en-US" sz="1400" b="1" dirty="0" smtClean="0">
                <a:latin typeface="Times" pitchFamily="18" charset="0"/>
                <a:ea typeface="ＭＳ Ｐゴシック" charset="-128"/>
                <a:cs typeface="ＭＳ Ｐゴシック" charset="-128"/>
              </a:rPr>
              <a:t>2012</a:t>
            </a:r>
            <a:endParaRPr lang="en-US" sz="1400" b="1" dirty="0">
              <a:latin typeface="Times" pitchFamily="18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30746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7" name="AutoShape 31"/>
          <p:cNvSpPr>
            <a:spLocks noChangeArrowheads="1"/>
          </p:cNvSpPr>
          <p:nvPr/>
        </p:nvSpPr>
        <p:spPr bwMode="auto">
          <a:xfrm>
            <a:off x="6543675" y="2345531"/>
            <a:ext cx="1085850" cy="423863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2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6534150" y="4687910"/>
            <a:ext cx="1085850" cy="42545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49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0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Approved draft</a:t>
            </a:r>
          </a:p>
        </p:txBody>
      </p:sp>
      <p:sp>
        <p:nvSpPr>
          <p:cNvPr id="30751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pitchFamily="34" charset="0"/>
              </a:rPr>
              <a:t>Discussion Topics</a:t>
            </a:r>
          </a:p>
        </p:txBody>
      </p:sp>
      <p:sp>
        <p:nvSpPr>
          <p:cNvPr id="30752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3" name="Text Box 38"/>
          <p:cNvSpPr txBox="1">
            <a:spLocks noChangeArrowheads="1"/>
          </p:cNvSpPr>
          <p:nvPr/>
        </p:nvSpPr>
        <p:spPr bwMode="auto">
          <a:xfrm>
            <a:off x="6553200" y="5959475"/>
            <a:ext cx="1130300" cy="5175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Published</a:t>
            </a:r>
          </a:p>
          <a:p>
            <a:pPr algn="ctr"/>
            <a:r>
              <a:rPr lang="en-US" sz="1400" dirty="0">
                <a:latin typeface="Tahoma" pitchFamily="34" charset="0"/>
                <a:ea typeface="ＭＳ Ｐゴシック" charset="-128"/>
                <a:cs typeface="Arial" pitchFamily="34" charset="0"/>
              </a:rPr>
              <a:t>Amendment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6000750" y="4178300"/>
            <a:ext cx="1085850" cy="434975"/>
          </a:xfrm>
          <a:prstGeom prst="cube">
            <a:avLst>
              <a:gd name="adj" fmla="val 10069"/>
            </a:avLst>
          </a:prstGeom>
          <a:gradFill flip="none" rotWithShape="1">
            <a:gsLst>
              <a:gs pos="700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20000"/>
                  <a:lumOff val="80000"/>
                  <a:shade val="67500"/>
                  <a:satMod val="115000"/>
                </a:schemeClr>
              </a:gs>
              <a:gs pos="100000">
                <a:srgbClr val="FFC000"/>
              </a:gs>
            </a:gsLst>
            <a:lin ang="27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3810000" y="2895600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3810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5" name="AutoShape 46"/>
          <p:cNvSpPr>
            <a:spLocks noChangeArrowheads="1"/>
          </p:cNvSpPr>
          <p:nvPr/>
        </p:nvSpPr>
        <p:spPr bwMode="auto">
          <a:xfrm>
            <a:off x="278606" y="3332161"/>
            <a:ext cx="914400" cy="608013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>
                <a:latin typeface="Tahoma" pitchFamily="34" charset="0"/>
                <a:ea typeface="ＭＳ Ｐゴシック" charset="-128"/>
                <a:cs typeface="Arial" pitchFamily="34" charset="0"/>
              </a:rPr>
              <a:t>WNG</a:t>
            </a:r>
          </a:p>
        </p:txBody>
      </p:sp>
      <p:sp>
        <p:nvSpPr>
          <p:cNvPr id="3077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0776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77" name="AutoShape 31"/>
          <p:cNvSpPr>
            <a:spLocks noChangeArrowheads="1"/>
          </p:cNvSpPr>
          <p:nvPr/>
        </p:nvSpPr>
        <p:spPr bwMode="auto">
          <a:xfrm>
            <a:off x="6543675" y="3090863"/>
            <a:ext cx="1085850" cy="466725"/>
          </a:xfrm>
          <a:prstGeom prst="cube">
            <a:avLst>
              <a:gd name="adj" fmla="val 10069"/>
            </a:avLst>
          </a:prstGeom>
          <a:solidFill>
            <a:srgbClr val="FFC000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0779" name="AutoShape 31"/>
          <p:cNvSpPr>
            <a:spLocks noChangeArrowheads="1"/>
          </p:cNvSpPr>
          <p:nvPr/>
        </p:nvSpPr>
        <p:spPr bwMode="auto">
          <a:xfrm>
            <a:off x="6534150" y="5208896"/>
            <a:ext cx="1085850" cy="533400"/>
          </a:xfrm>
          <a:prstGeom prst="cube">
            <a:avLst>
              <a:gd name="adj" fmla="val 10069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VHT 60 GHz</a:t>
            </a:r>
          </a:p>
        </p:txBody>
      </p:sp>
      <p:sp>
        <p:nvSpPr>
          <p:cNvPr id="30780" name="AutoShape 46"/>
          <p:cNvSpPr>
            <a:spLocks noChangeArrowheads="1"/>
          </p:cNvSpPr>
          <p:nvPr/>
        </p:nvSpPr>
        <p:spPr bwMode="auto">
          <a:xfrm>
            <a:off x="2657474" y="2227262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PAD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0781" name="AutoShape 46"/>
          <p:cNvSpPr>
            <a:spLocks noChangeArrowheads="1"/>
          </p:cNvSpPr>
          <p:nvPr/>
        </p:nvSpPr>
        <p:spPr bwMode="auto">
          <a:xfrm>
            <a:off x="2632074" y="433070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4953000" y="1447800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0" name="AutoShape 11"/>
          <p:cNvSpPr>
            <a:spLocks noChangeArrowheads="1"/>
          </p:cNvSpPr>
          <p:nvPr/>
        </p:nvSpPr>
        <p:spPr bwMode="auto">
          <a:xfrm>
            <a:off x="5029200" y="1099343"/>
            <a:ext cx="2514600" cy="357982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802.11-2015</a:t>
            </a:r>
            <a:endParaRPr lang="en-US" sz="16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cxnSp>
        <p:nvCxnSpPr>
          <p:cNvPr id="41" name="Straight Connector 40"/>
          <p:cNvCxnSpPr/>
          <p:nvPr/>
        </p:nvCxnSpPr>
        <p:spPr bwMode="auto">
          <a:xfrm>
            <a:off x="7772401" y="1419225"/>
            <a:ext cx="0" cy="4194969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AutoShape 46"/>
          <p:cNvSpPr>
            <a:spLocks noChangeArrowheads="1"/>
          </p:cNvSpPr>
          <p:nvPr/>
        </p:nvSpPr>
        <p:spPr bwMode="auto">
          <a:xfrm>
            <a:off x="2632074" y="1479550"/>
            <a:ext cx="914400" cy="565150"/>
          </a:xfrm>
          <a:prstGeom prst="cube">
            <a:avLst>
              <a:gd name="adj" fmla="val 10069"/>
            </a:avLst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GLK</a:t>
            </a:r>
          </a:p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2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4" name="AutoShape 46"/>
          <p:cNvSpPr>
            <a:spLocks noChangeArrowheads="1"/>
          </p:cNvSpPr>
          <p:nvPr/>
        </p:nvSpPr>
        <p:spPr bwMode="auto">
          <a:xfrm>
            <a:off x="1617922" y="3384550"/>
            <a:ext cx="914400" cy="349250"/>
          </a:xfrm>
          <a:prstGeom prst="cube">
            <a:avLst>
              <a:gd name="adj" fmla="val 1006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HEW</a:t>
            </a:r>
            <a:endParaRPr lang="en-US" sz="18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2971800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pitchFamily="34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37312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latin typeface="Tahoma" pitchFamily="34" charset="0"/>
                <a:ea typeface="ＭＳ Ｐゴシック" charset="-128"/>
                <a:cs typeface="Arial" pitchFamily="34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>
              <a:defRPr/>
            </a:pPr>
            <a:r>
              <a:rPr lang="en-US" sz="1800" b="1" dirty="0"/>
              <a:t>-2012</a:t>
            </a:r>
          </a:p>
        </p:txBody>
      </p:sp>
      <p:sp>
        <p:nvSpPr>
          <p:cNvPr id="32791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2" name="AutoShape 9"/>
          <p:cNvSpPr>
            <a:spLocks noChangeArrowheads="1"/>
          </p:cNvSpPr>
          <p:nvPr/>
        </p:nvSpPr>
        <p:spPr bwMode="auto">
          <a:xfrm>
            <a:off x="7696200" y="17684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Video Transport</a:t>
            </a:r>
          </a:p>
        </p:txBody>
      </p:sp>
      <p:sp>
        <p:nvSpPr>
          <p:cNvPr id="32793" name="AutoShape 10"/>
          <p:cNvSpPr>
            <a:spLocks noChangeArrowheads="1"/>
          </p:cNvSpPr>
          <p:nvPr/>
        </p:nvSpPr>
        <p:spPr bwMode="auto">
          <a:xfrm>
            <a:off x="7696200" y="1235075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QoS Mgt Frames</a:t>
            </a:r>
          </a:p>
        </p:txBody>
      </p:sp>
      <p:sp>
        <p:nvSpPr>
          <p:cNvPr id="32794" name="AutoShape 24"/>
          <p:cNvSpPr>
            <a:spLocks noChangeArrowheads="1"/>
          </p:cNvSpPr>
          <p:nvPr/>
        </p:nvSpPr>
        <p:spPr bwMode="auto">
          <a:xfrm>
            <a:off x="7696200" y="54102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&lt;1GHz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86675" y="3962400"/>
            <a:ext cx="1295400" cy="62865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802.11ac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5GHz</a:t>
            </a:r>
          </a:p>
        </p:txBody>
      </p:sp>
      <p:sp>
        <p:nvSpPr>
          <p:cNvPr id="32796" name="AutoShape 43"/>
          <p:cNvSpPr>
            <a:spLocks noChangeArrowheads="1"/>
          </p:cNvSpPr>
          <p:nvPr/>
        </p:nvSpPr>
        <p:spPr bwMode="auto">
          <a:xfrm>
            <a:off x="7699375" y="685800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FILS</a:t>
            </a:r>
          </a:p>
        </p:txBody>
      </p:sp>
      <p:sp>
        <p:nvSpPr>
          <p:cNvPr id="32797" name="AutoShape 41"/>
          <p:cNvSpPr>
            <a:spLocks noChangeArrowheads="1"/>
          </p:cNvSpPr>
          <p:nvPr/>
        </p:nvSpPr>
        <p:spPr bwMode="auto">
          <a:xfrm>
            <a:off x="7696200" y="4648200"/>
            <a:ext cx="1295400" cy="6477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802.11ad</a:t>
            </a: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VHT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>
                <a:latin typeface="Tahoma" pitchFamily="34" charset="0"/>
                <a:ea typeface="ＭＳ Ｐゴシック" charset="-128"/>
                <a:cs typeface="Arial" pitchFamily="34" charset="0"/>
              </a:rPr>
              <a:t>6Gbps @ 60GHz</a:t>
            </a:r>
          </a:p>
        </p:txBody>
      </p:sp>
      <p:sp>
        <p:nvSpPr>
          <p:cNvPr id="32798" name="AutoShape 9"/>
          <p:cNvSpPr>
            <a:spLocks noChangeArrowheads="1"/>
          </p:cNvSpPr>
          <p:nvPr/>
        </p:nvSpPr>
        <p:spPr bwMode="auto">
          <a:xfrm>
            <a:off x="7696200" y="3429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pitchFamily="34" charset="0"/>
              </a:rPr>
              <a:t>TV Whitespace</a:t>
            </a:r>
          </a:p>
        </p:txBody>
      </p:sp>
      <p:sp>
        <p:nvSpPr>
          <p:cNvPr id="32799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800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2.4GHz</a:t>
            </a:r>
          </a:p>
        </p:txBody>
      </p:sp>
      <p:sp>
        <p:nvSpPr>
          <p:cNvPr id="32801" name="AutoShape 16"/>
          <p:cNvSpPr>
            <a:spLocks noChangeArrowheads="1"/>
          </p:cNvSpPr>
          <p:nvPr/>
        </p:nvSpPr>
        <p:spPr bwMode="auto">
          <a:xfrm>
            <a:off x="2605088" y="11430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QoS</a:t>
            </a:r>
          </a:p>
        </p:txBody>
      </p:sp>
      <p:sp>
        <p:nvSpPr>
          <p:cNvPr id="32802" name="AutoShape 17"/>
          <p:cNvSpPr>
            <a:spLocks noChangeArrowheads="1"/>
          </p:cNvSpPr>
          <p:nvPr/>
        </p:nvSpPr>
        <p:spPr bwMode="auto">
          <a:xfrm>
            <a:off x="2590800" y="20383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Security</a:t>
            </a:r>
          </a:p>
        </p:txBody>
      </p:sp>
      <p:sp>
        <p:nvSpPr>
          <p:cNvPr id="32803" name="AutoShape 19"/>
          <p:cNvSpPr>
            <a:spLocks noChangeArrowheads="1"/>
          </p:cNvSpPr>
          <p:nvPr/>
        </p:nvSpPr>
        <p:spPr bwMode="auto">
          <a:xfrm>
            <a:off x="2590800" y="15970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DFS &amp; TPC</a:t>
            </a:r>
          </a:p>
        </p:txBody>
      </p:sp>
      <p:sp>
        <p:nvSpPr>
          <p:cNvPr id="32804" name="AutoShape 18"/>
          <p:cNvSpPr>
            <a:spLocks noChangeArrowheads="1"/>
          </p:cNvSpPr>
          <p:nvPr/>
        </p:nvSpPr>
        <p:spPr bwMode="auto">
          <a:xfrm>
            <a:off x="2595563" y="29718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pitchFamily="34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pitchFamily="34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5304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 dirty="0"/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8188"/>
            <a:ext cx="685800" cy="555625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0900"/>
            <a:ext cx="1506537" cy="557213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44" name="AutoShape 9"/>
          <p:cNvSpPr>
            <a:spLocks noChangeArrowheads="1"/>
          </p:cNvSpPr>
          <p:nvPr/>
        </p:nvSpPr>
        <p:spPr bwMode="auto">
          <a:xfrm>
            <a:off x="7699375" y="2297113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err="1" smtClean="0">
                <a:latin typeface="Tahoma" pitchFamily="34" charset="0"/>
                <a:ea typeface="ＭＳ Ｐゴシック" charset="-128"/>
                <a:cs typeface="Arial" pitchFamily="34" charset="0"/>
              </a:rPr>
              <a:t>GlobalLink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5" name="AutoShape 24"/>
          <p:cNvSpPr>
            <a:spLocks noChangeArrowheads="1"/>
          </p:cNvSpPr>
          <p:nvPr/>
        </p:nvSpPr>
        <p:spPr bwMode="auto">
          <a:xfrm>
            <a:off x="7696200" y="5943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802.11aj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 eaLnBrk="0" hangingPunct="0"/>
            <a:r>
              <a:rPr lang="en-US" sz="1100" b="1" dirty="0" smtClean="0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pitchFamily="34" charset="0"/>
              </a:rPr>
              <a:t>40 &amp; 60 GHz</a:t>
            </a:r>
            <a:endParaRPr lang="en-US" sz="1100" b="1" dirty="0">
              <a:solidFill>
                <a:srgbClr val="000000"/>
              </a:solidFill>
              <a:latin typeface="Arial Narrow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46" name="AutoShape 9"/>
          <p:cNvSpPr>
            <a:spLocks noChangeArrowheads="1"/>
          </p:cNvSpPr>
          <p:nvPr/>
        </p:nvSpPr>
        <p:spPr bwMode="auto">
          <a:xfrm>
            <a:off x="7696200" y="2819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802.11aq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  <a:p>
            <a:pPr algn="ctr"/>
            <a:r>
              <a:rPr lang="en-US" sz="1100" b="1" dirty="0" smtClean="0">
                <a:latin typeface="Tahoma" pitchFamily="34" charset="0"/>
                <a:ea typeface="ＭＳ Ｐゴシック" charset="-128"/>
                <a:cs typeface="Arial" pitchFamily="34" charset="0"/>
              </a:rPr>
              <a:t>Service Discovery</a:t>
            </a:r>
            <a:endParaRPr lang="en-US" sz="1100" b="1" dirty="0">
              <a:latin typeface="Tahoma" pitchFamily="34" charset="0"/>
              <a:ea typeface="ＭＳ Ｐゴシック" charset="-128"/>
              <a:cs typeface="Arial" pitchFamily="34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6628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458200" cy="35814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Snapshot </a:t>
            </a:r>
            <a:r>
              <a:rPr lang="en-US" sz="8000" kern="10" dirty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Reports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942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Agenda for 2013-11-12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Kraemer, Marvell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2014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sz="2800" dirty="0"/>
              <a:t>Roll Call / Contacts / Reflector</a:t>
            </a:r>
          </a:p>
          <a:p>
            <a:r>
              <a:rPr lang="en-US" sz="2800" dirty="0"/>
              <a:t>Go round table and get brief status report</a:t>
            </a:r>
          </a:p>
          <a:p>
            <a:r>
              <a:rPr lang="en-US" sz="2800" dirty="0"/>
              <a:t>ANA Status / Process / What is administered</a:t>
            </a:r>
          </a:p>
          <a:p>
            <a:r>
              <a:rPr lang="en-US" sz="2800" dirty="0"/>
              <a:t>Numbering Alignment process / Spreadsheet</a:t>
            </a:r>
          </a:p>
          <a:p>
            <a:r>
              <a:rPr lang="en-US" sz="2800" dirty="0"/>
              <a:t>Amendment Ordering / Draft Snapshots</a:t>
            </a:r>
          </a:p>
          <a:p>
            <a:r>
              <a:rPr lang="en-US" sz="2800" dirty="0"/>
              <a:t>Style Guide for 802.11 </a:t>
            </a:r>
          </a:p>
          <a:p>
            <a:r>
              <a:rPr lang="en-US" sz="2800" dirty="0"/>
              <a:t>Editor backup practices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January 2014</a:t>
            </a:r>
            <a:br>
              <a:rPr lang="en-US" altLang="en-US" dirty="0" smtClean="0"/>
            </a:br>
            <a:r>
              <a:rPr lang="en-US" altLang="en-US" dirty="0" smtClean="0"/>
              <a:t>Chair: Clint Chaplin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2401" y="2133600"/>
            <a:ext cx="88392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dirty="0"/>
              <a:t>Review of objectives</a:t>
            </a:r>
          </a:p>
          <a:p>
            <a:pPr eaLnBrk="1" hangingPunct="1"/>
            <a:r>
              <a:rPr lang="en-US" altLang="en-US" dirty="0"/>
              <a:t>Tuesday AM1 (08:00-10:00)</a:t>
            </a:r>
          </a:p>
          <a:p>
            <a:pPr lvl="1" eaLnBrk="1" hangingPunct="1"/>
            <a:r>
              <a:rPr lang="en-US" altLang="en-US" sz="2400" dirty="0"/>
              <a:t>Next generation 801.11 60 GHz () – James “Train Wreck” </a:t>
            </a:r>
            <a:r>
              <a:rPr lang="en-US" altLang="en-US" sz="2400" dirty="0" err="1"/>
              <a:t>Gilb</a:t>
            </a:r>
            <a:endParaRPr lang="en-US" altLang="en-US" sz="24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Bruce Kraemer, Marvell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/>
              <a:t>Slide </a:t>
            </a:r>
            <a:fld id="{F00E9C41-1B3C-4290-A96A-77CDFD58A211}" type="slidenum">
              <a:rPr lang="en-US" altLang="en-US" smtClean="0"/>
              <a:pPr/>
              <a:t>18</a:t>
            </a:fld>
            <a:endParaRPr lang="en-US" alt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600200"/>
            <a:ext cx="8839200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>
                <a:ea typeface="ＭＳ Ｐゴシック" pitchFamily="34" charset="-128"/>
              </a:rPr>
              <a:t>IETF/802 coordination </a:t>
            </a:r>
          </a:p>
          <a:p>
            <a:pPr lvl="1" eaLnBrk="1" hangingPunct="1">
              <a:defRPr/>
            </a:pPr>
            <a:r>
              <a:rPr lang="en-US" dirty="0">
                <a:ea typeface="ＭＳ Ｐゴシック" pitchFamily="34" charset="-128"/>
              </a:rPr>
              <a:t>RFC 4441, CAPWAP, PAWS</a:t>
            </a:r>
          </a:p>
          <a:p>
            <a:pPr eaLnBrk="1" hangingPunct="1">
              <a:defRPr/>
            </a:pPr>
            <a:r>
              <a:rPr lang="en-US" dirty="0"/>
              <a:t>802 O&amp;A Draft 1.7 Sponsor Ballot</a:t>
            </a:r>
          </a:p>
          <a:p>
            <a:pPr lvl="1" eaLnBrk="1" hangingPunct="1">
              <a:defRPr/>
            </a:pPr>
            <a:r>
              <a:rPr lang="en-US" dirty="0"/>
              <a:t>In comment resolution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>
                <a:ea typeface="ＭＳ Ｐゴシック" pitchFamily="34" charset="-128"/>
              </a:rPr>
              <a:t>802.11 </a:t>
            </a:r>
            <a:r>
              <a:rPr lang="en-US" sz="2400" b="1" dirty="0" err="1">
                <a:ea typeface="ＭＳ Ｐゴシック" pitchFamily="34" charset="-128"/>
              </a:rPr>
              <a:t>TGak</a:t>
            </a:r>
            <a:r>
              <a:rPr lang="en-US" sz="2400" b="1" dirty="0">
                <a:ea typeface="ＭＳ Ｐゴシック" pitchFamily="34" charset="-128"/>
              </a:rPr>
              <a:t> and 802.1Qbz on “802.11 bridging”</a:t>
            </a:r>
            <a:endParaRPr lang="en-US" sz="2800" b="1" dirty="0">
              <a:ea typeface="ＭＳ Ｐゴシック" pitchFamily="34" charset="-128"/>
            </a:endParaRPr>
          </a:p>
          <a:p>
            <a:pPr marL="1028700" lvl="3" indent="-342900" eaLnBrk="1" hangingPunct="1">
              <a:defRPr/>
            </a:pPr>
            <a:r>
              <a:rPr lang="en-US" sz="2000" dirty="0">
                <a:ea typeface="ＭＳ Ｐゴシック" pitchFamily="34" charset="-128"/>
              </a:rPr>
              <a:t>Finalizing architecture ?</a:t>
            </a:r>
            <a:endParaRPr lang="en-US" dirty="0">
              <a:ea typeface="ＭＳ Ｐゴシック" pitchFamily="34" charset="-128"/>
            </a:endParaRP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IEEE 1588 mapping to IEEE 802.11</a:t>
            </a:r>
          </a:p>
          <a:p>
            <a:pPr marL="1028700" lvl="3" indent="-342900" eaLnBrk="1" hangingPunct="1">
              <a:defRPr/>
            </a:pPr>
            <a:r>
              <a:rPr lang="en-US" sz="2000" dirty="0"/>
              <a:t>No action, yet</a:t>
            </a:r>
          </a:p>
          <a:p>
            <a:pPr eaLnBrk="1" hangingPunct="1">
              <a:defRPr/>
            </a:pPr>
            <a:r>
              <a:rPr lang="en-US" dirty="0"/>
              <a:t>AP/DS architecture and 802 concepts</a:t>
            </a:r>
          </a:p>
          <a:p>
            <a:pPr eaLnBrk="1" hangingPunct="1">
              <a:defRPr/>
            </a:pPr>
            <a:r>
              <a:rPr lang="en-US" dirty="0"/>
              <a:t>802.1AC revision</a:t>
            </a:r>
          </a:p>
          <a:p>
            <a:pPr marL="342900" lvl="1" indent="-342900" eaLnBrk="1" hangingPunct="1">
              <a:buFontTx/>
              <a:buChar char="•"/>
              <a:defRPr/>
            </a:pPr>
            <a:r>
              <a:rPr lang="en-US" sz="2400" b="1" dirty="0"/>
              <a:t>Future sessions / SC activities</a:t>
            </a:r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5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239713"/>
            <a:ext cx="1817687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Jan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FB1B60A2-20BA-494D-B3DD-11B2844978A5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Jan 2014</a:t>
            </a:r>
            <a:br>
              <a:rPr lang="en-US" altLang="en-US" dirty="0" smtClean="0"/>
            </a:br>
            <a:r>
              <a:rPr lang="en-US" altLang="en-US" dirty="0" smtClean="0"/>
              <a:t>Chair</a:t>
            </a:r>
            <a:r>
              <a:rPr lang="en-US" altLang="en-US" dirty="0"/>
              <a:t>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905000"/>
            <a:ext cx="8458200" cy="38100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agenda items that will be addressed this week are:</a:t>
            </a:r>
          </a:p>
          <a:p>
            <a:pPr>
              <a:defRPr/>
            </a:pPr>
            <a:r>
              <a:rPr lang="en-AU" dirty="0" smtClean="0"/>
              <a:t>Review extended goals</a:t>
            </a:r>
          </a:p>
          <a:p>
            <a:pPr lvl="1">
              <a:defRPr/>
            </a:pPr>
            <a:r>
              <a:rPr lang="en-AU" dirty="0" smtClean="0"/>
              <a:t>From IEEE 802 </a:t>
            </a:r>
            <a:r>
              <a:rPr lang="en-AU" dirty="0" err="1" smtClean="0"/>
              <a:t>ExCom</a:t>
            </a:r>
            <a:r>
              <a:rPr lang="en-AU" dirty="0" smtClean="0"/>
              <a:t> in Nov 2010</a:t>
            </a:r>
          </a:p>
          <a:p>
            <a:pPr lvl="1">
              <a:defRPr/>
            </a:pPr>
            <a:r>
              <a:rPr lang="en-AU" dirty="0" smtClean="0"/>
              <a:t>Review formal status of SC</a:t>
            </a:r>
          </a:p>
          <a:p>
            <a:pPr>
              <a:defRPr/>
            </a:pPr>
            <a:r>
              <a:rPr lang="en-AU" dirty="0" smtClean="0"/>
              <a:t>Review status of SC6 interactions</a:t>
            </a:r>
          </a:p>
          <a:p>
            <a:pPr lvl="1">
              <a:defRPr/>
            </a:pPr>
            <a:r>
              <a:rPr lang="en-AU" dirty="0" smtClean="0"/>
              <a:t>Review liaisons of drafts to SC6</a:t>
            </a:r>
          </a:p>
          <a:p>
            <a:pPr lvl="1">
              <a:defRPr/>
            </a:pPr>
            <a:r>
              <a:rPr lang="en-AU" dirty="0" smtClean="0"/>
              <a:t>Review notifications of projects to SC6</a:t>
            </a:r>
          </a:p>
          <a:p>
            <a:pPr lvl="1">
              <a:defRPr/>
            </a:pPr>
            <a:r>
              <a:rPr lang="en-AU" dirty="0" smtClean="0"/>
              <a:t>Review status of FDIS ballots</a:t>
            </a:r>
          </a:p>
          <a:p>
            <a:pPr>
              <a:defRPr/>
            </a:pPr>
            <a:r>
              <a:rPr lang="en-AU" dirty="0" smtClean="0"/>
              <a:t>Review comments and next steps on FDIS ballots</a:t>
            </a:r>
          </a:p>
          <a:p>
            <a:pPr lvl="1">
              <a:defRPr/>
            </a:pPr>
            <a:r>
              <a:rPr lang="en-AU" dirty="0" smtClean="0"/>
              <a:t>802.1X/AE</a:t>
            </a:r>
          </a:p>
          <a:p>
            <a:pPr lvl="1">
              <a:defRPr/>
            </a:pPr>
            <a:r>
              <a:rPr lang="en-AU" dirty="0" smtClean="0"/>
              <a:t>802.1AS/AB/AR</a:t>
            </a:r>
          </a:p>
        </p:txBody>
      </p:sp>
    </p:spTree>
    <p:extLst>
      <p:ext uri="{BB962C8B-B14F-4D97-AF65-F5344CB8AC3E}">
        <p14:creationId xmlns:p14="http://schemas.microsoft.com/office/powerpoint/2010/main" val="2514008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81000" y="1066800"/>
            <a:ext cx="8382000" cy="5334000"/>
          </a:xfrm>
        </p:spPr>
        <p:txBody>
          <a:bodyPr/>
          <a:lstStyle/>
          <a:p>
            <a:r>
              <a:rPr lang="en-US" sz="3200" dirty="0" smtClean="0"/>
              <a:t>Agenda 					11-13-1484r0</a:t>
            </a:r>
          </a:p>
          <a:p>
            <a:r>
              <a:rPr lang="en-US" sz="3200" dirty="0" smtClean="0"/>
              <a:t>Snapshots 				11-13-1485r0</a:t>
            </a:r>
          </a:p>
          <a:p>
            <a:r>
              <a:rPr lang="en-US" sz="3200" dirty="0" smtClean="0"/>
              <a:t>Supplementary 			11-13-1486r0</a:t>
            </a:r>
          </a:p>
          <a:p>
            <a:r>
              <a:rPr lang="en-US" sz="3200" dirty="0" smtClean="0"/>
              <a:t>Adrian’s Vice Chair report  	11-14-0036r0</a:t>
            </a:r>
          </a:p>
          <a:p>
            <a:r>
              <a:rPr lang="en-US" sz="3200" dirty="0" smtClean="0"/>
              <a:t>Jon’s Vice Chair report  	</a:t>
            </a:r>
            <a:r>
              <a:rPr lang="en-US" sz="3200" dirty="0" smtClean="0"/>
              <a:t>11-14-0085r0</a:t>
            </a:r>
            <a:endParaRPr lang="en-US" sz="3200" dirty="0" smtClean="0"/>
          </a:p>
          <a:p>
            <a:r>
              <a:rPr lang="en-US" sz="3200" dirty="0" smtClean="0"/>
              <a:t>Treasury report  			</a:t>
            </a:r>
            <a:r>
              <a:rPr lang="en-US" sz="3200" dirty="0" smtClean="0"/>
              <a:t>11-14-0084r0</a:t>
            </a:r>
            <a:endParaRPr lang="en-US" sz="3200" dirty="0" smtClean="0"/>
          </a:p>
          <a:p>
            <a:r>
              <a:rPr lang="en-US" sz="3200" dirty="0" smtClean="0"/>
              <a:t>Publicity  			 </a:t>
            </a:r>
            <a:r>
              <a:rPr lang="en-US" sz="3200" dirty="0" smtClean="0"/>
              <a:t>        </a:t>
            </a:r>
            <a:r>
              <a:rPr lang="en-US" sz="3200" dirty="0" smtClean="0"/>
              <a:t>11-14-0089r0</a:t>
            </a:r>
            <a:endParaRPr lang="en-US" sz="3200" dirty="0" smtClean="0"/>
          </a:p>
          <a:p>
            <a:r>
              <a:rPr lang="en-US" sz="3200" dirty="0" smtClean="0"/>
              <a:t>Newcomers material 		</a:t>
            </a:r>
            <a:r>
              <a:rPr lang="en-US" sz="3200" dirty="0" smtClean="0"/>
              <a:t>11-13-0049r3</a:t>
            </a:r>
            <a:endParaRPr lang="en-US" sz="3200" dirty="0" smtClean="0"/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mtClean="0"/>
              <a:t>Nov 2013</a:t>
            </a:r>
          </a:p>
        </p:txBody>
      </p:sp>
      <p:sp>
        <p:nvSpPr>
          <p:cNvPr id="4099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3698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b="0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b="0" smtClean="0"/>
              <a:t>Slide </a:t>
            </a:r>
            <a:fld id="{DBCB41EF-4D1F-4AE0-BC08-2BD443F48B4C}" type="slidenum">
              <a:rPr lang="en-US" altLang="en-US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b="0" smtClean="0"/>
          </a:p>
        </p:txBody>
      </p:sp>
      <p:sp>
        <p:nvSpPr>
          <p:cNvPr id="4101" name="Title 1"/>
          <p:cNvSpPr>
            <a:spLocks noGrp="1"/>
          </p:cNvSpPr>
          <p:nvPr>
            <p:ph type="title" idx="4294967295"/>
          </p:nvPr>
        </p:nvSpPr>
        <p:spPr>
          <a:xfrm>
            <a:off x="0" y="6858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mtClean="0"/>
              <a:t>IEEE 802 JTC1 SC – Jan 2014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84582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AU" dirty="0" smtClean="0"/>
              <a:t>Review status of security proposals in SC6</a:t>
            </a:r>
          </a:p>
          <a:p>
            <a:pPr lvl="1">
              <a:defRPr/>
            </a:pPr>
            <a:r>
              <a:rPr lang="en-AU" dirty="0" smtClean="0"/>
              <a:t>Review meetings between IEEE 802 and Swiss NB</a:t>
            </a:r>
          </a:p>
          <a:p>
            <a:pPr lvl="1">
              <a:defRPr/>
            </a:pPr>
            <a:r>
              <a:rPr lang="en-AU" dirty="0" smtClean="0"/>
              <a:t>Discuss China NB “Snowden” contribution</a:t>
            </a:r>
          </a:p>
          <a:p>
            <a:pPr lvl="1">
              <a:defRPr/>
            </a:pPr>
            <a:r>
              <a:rPr lang="en-AU" dirty="0" smtClean="0"/>
              <a:t>TEPA-AC, </a:t>
            </a:r>
            <a:r>
              <a:rPr lang="en-AU" dirty="0" err="1" smtClean="0"/>
              <a:t>TLSec</a:t>
            </a:r>
            <a:r>
              <a:rPr lang="en-AU" dirty="0" smtClean="0"/>
              <a:t>, TAAA, WAPI, </a:t>
            </a:r>
            <a:r>
              <a:rPr lang="en-AU" dirty="0" err="1" smtClean="0"/>
              <a:t>TISec</a:t>
            </a:r>
            <a:r>
              <a:rPr lang="en-AU" dirty="0" smtClean="0"/>
              <a:t>, …</a:t>
            </a:r>
          </a:p>
          <a:p>
            <a:pPr>
              <a:defRPr/>
            </a:pPr>
            <a:r>
              <a:rPr lang="en-AU" dirty="0" smtClean="0"/>
              <a:t>Review status of other proposals in SC6</a:t>
            </a:r>
          </a:p>
          <a:p>
            <a:pPr lvl="1">
              <a:defRPr/>
            </a:pPr>
            <a:r>
              <a:rPr lang="en-AU" dirty="0" smtClean="0"/>
              <a:t>UHT/EUHT, WLAN Cloud, Optimization technology in WLAN, …</a:t>
            </a:r>
          </a:p>
          <a:p>
            <a:pPr>
              <a:defRPr/>
            </a:pPr>
            <a:r>
              <a:rPr lang="en-AU" dirty="0" smtClean="0"/>
              <a:t>Plan for SC6 meeting in February 2014</a:t>
            </a:r>
          </a:p>
          <a:p>
            <a:pPr lvl="1">
              <a:defRPr/>
            </a:pPr>
            <a:r>
              <a:rPr lang="en-AU" dirty="0" smtClean="0"/>
              <a:t>Review delegation</a:t>
            </a:r>
          </a:p>
          <a:p>
            <a:pPr lvl="1">
              <a:defRPr/>
            </a:pPr>
            <a:r>
              <a:rPr lang="en-AU" dirty="0" smtClean="0"/>
              <a:t>Review final agenda</a:t>
            </a:r>
          </a:p>
          <a:p>
            <a:pPr lvl="1">
              <a:defRPr/>
            </a:pPr>
            <a:r>
              <a:rPr lang="en-AU" dirty="0" smtClean="0"/>
              <a:t>Confirm IEEE 802 contributions</a:t>
            </a:r>
          </a:p>
          <a:p>
            <a:pPr>
              <a:defRPr/>
            </a:pPr>
            <a:r>
              <a:rPr lang="en-AU" dirty="0" smtClean="0"/>
              <a:t>Review status of proposal for PSDO criteria </a:t>
            </a:r>
          </a:p>
          <a:p>
            <a:pPr marL="0" indent="0">
              <a:buFontTx/>
              <a:buNone/>
              <a:defRPr/>
            </a:pPr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49881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4"/>
          <p:cNvSpPr>
            <a:spLocks noGrp="1"/>
          </p:cNvSpPr>
          <p:nvPr>
            <p:ph type="title"/>
          </p:nvPr>
        </p:nvSpPr>
        <p:spPr>
          <a:xfrm>
            <a:off x="381000" y="685800"/>
            <a:ext cx="8610600" cy="1066800"/>
          </a:xfrm>
        </p:spPr>
        <p:txBody>
          <a:bodyPr/>
          <a:lstStyle/>
          <a:p>
            <a:r>
              <a:rPr lang="en-US" altLang="en-US" dirty="0" smtClean="0"/>
              <a:t>Regulatory Standing </a:t>
            </a:r>
            <a:r>
              <a:rPr lang="en-US" altLang="en-US" dirty="0"/>
              <a:t>Committee - January 2014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</a:t>
            </a:r>
            <a:r>
              <a:rPr lang="en-US" altLang="en-US" strike="sngStrike" dirty="0" smtClean="0"/>
              <a:t>Richard Kennedy  </a:t>
            </a:r>
            <a:r>
              <a:rPr lang="en-US" altLang="en-US" dirty="0" smtClean="0"/>
              <a:t> ?</a:t>
            </a:r>
          </a:p>
        </p:txBody>
      </p:sp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B43313FF-34DA-4048-9BDA-9BA16AC1FA56}" type="slidenum">
              <a:rPr lang="en-US" altLang="en-US" sz="1200"/>
              <a:pPr/>
              <a:t>21</a:t>
            </a:fld>
            <a:endParaRPr lang="en-US" altLang="en-US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191000"/>
          </a:xfrm>
        </p:spPr>
        <p:txBody>
          <a:bodyPr/>
          <a:lstStyle/>
          <a:p>
            <a:pPr eaLnBrk="1" hangingPunct="1"/>
            <a:r>
              <a:rPr lang="en-US" altLang="en-US" dirty="0"/>
              <a:t>Chair – continue with pro tem or elect new</a:t>
            </a:r>
          </a:p>
          <a:p>
            <a:pPr eaLnBrk="1" hangingPunct="1"/>
            <a:r>
              <a:rPr lang="en-US" altLang="en-US" dirty="0"/>
              <a:t>The regulatory summaries</a:t>
            </a:r>
          </a:p>
          <a:p>
            <a:pPr eaLnBrk="1" hangingPunct="1"/>
            <a:r>
              <a:rPr lang="en-US" altLang="en-US" dirty="0"/>
              <a:t>Regulatory issues status</a:t>
            </a:r>
          </a:p>
          <a:p>
            <a:pPr lvl="1" eaLnBrk="1" hangingPunct="1"/>
            <a:r>
              <a:rPr lang="en-US" altLang="en-US" dirty="0"/>
              <a:t>NPRM FCC 13-22 </a:t>
            </a:r>
            <a:r>
              <a:rPr lang="en-US" altLang="en-US" dirty="0" err="1"/>
              <a:t>followup</a:t>
            </a:r>
            <a:endParaRPr lang="en-US" altLang="en-US" dirty="0"/>
          </a:p>
          <a:p>
            <a:pPr lvl="1" eaLnBrk="1" hangingPunct="1"/>
            <a:r>
              <a:rPr lang="en-US" altLang="en-US" dirty="0"/>
              <a:t>WRC15 update</a:t>
            </a:r>
          </a:p>
          <a:p>
            <a:pPr lvl="1" eaLnBrk="1" hangingPunct="1"/>
            <a:r>
              <a:rPr lang="en-US" altLang="en-US" dirty="0"/>
              <a:t>ITS / DSRC coexistence in U-NII4</a:t>
            </a:r>
          </a:p>
          <a:p>
            <a:pPr eaLnBrk="1" hangingPunct="1"/>
            <a:r>
              <a:rPr lang="en-US" altLang="en-US" dirty="0"/>
              <a:t>DSRC Coexistence TT letter to the FCC - approval</a:t>
            </a:r>
          </a:p>
          <a:p>
            <a:pPr eaLnBrk="1" hangingPunct="1"/>
            <a:r>
              <a:rPr lang="en-US" altLang="en-US" dirty="0"/>
              <a:t>Critical issues </a:t>
            </a:r>
          </a:p>
          <a:p>
            <a:pPr lvl="1" eaLnBrk="1" hangingPunct="1"/>
            <a:r>
              <a:rPr lang="en-US" altLang="en-US" dirty="0" err="1"/>
              <a:t>Globalstar</a:t>
            </a:r>
            <a:r>
              <a:rPr lang="en-US" altLang="en-US" dirty="0"/>
              <a:t> NPRM response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464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TGmc </a:t>
            </a:r>
            <a:r>
              <a:rPr lang="en-US" altLang="ja-JP" dirty="0" smtClean="0"/>
              <a:t>–</a:t>
            </a:r>
            <a:r>
              <a:rPr lang="en-US" altLang="en-US" sz="2800" dirty="0" smtClean="0"/>
              <a:t>January </a:t>
            </a:r>
            <a:r>
              <a:rPr lang="en-US" altLang="en-US" sz="2800" dirty="0"/>
              <a:t>2014 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altLang="ja-JP" sz="2400" dirty="0" smtClean="0"/>
              <a:t>802.11 </a:t>
            </a:r>
            <a:r>
              <a:rPr lang="en-US" altLang="ja-JP" sz="2400" dirty="0"/>
              <a:t>revision</a:t>
            </a:r>
            <a:r>
              <a:rPr lang="en-US" altLang="ja-JP" dirty="0"/>
              <a:t/>
            </a:r>
            <a:br>
              <a:rPr lang="en-US" altLang="ja-JP" dirty="0"/>
            </a:br>
            <a:r>
              <a:rPr lang="en-US" altLang="ja-JP" dirty="0"/>
              <a:t> </a:t>
            </a:r>
            <a:r>
              <a:rPr lang="en-GB" dirty="0"/>
              <a:t>Chair: </a:t>
            </a:r>
            <a:r>
              <a:rPr lang="en-US" altLang="ja-JP" dirty="0"/>
              <a:t>Dorothy Stanley</a:t>
            </a:r>
            <a:endParaRPr lang="en-US" altLang="ja-JP" dirty="0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January 2014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Bruce Kraemer, Marvell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22</a:t>
            </a:fld>
            <a:endParaRPr lang="en-US" altLang="ja-JP" sz="1200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534400" cy="4419600"/>
          </a:xfrm>
        </p:spPr>
        <p:txBody>
          <a:bodyPr/>
          <a:lstStyle/>
          <a:p>
            <a:pPr>
              <a:defRPr/>
            </a:pPr>
            <a:r>
              <a:rPr lang="en-US" altLang="ja-JP" sz="2800" dirty="0"/>
              <a:t>Since the November 2013 meeting, h</a:t>
            </a:r>
            <a:r>
              <a:rPr lang="en-US" altLang="ja-JP" dirty="0"/>
              <a:t>eld 5 teleconferences</a:t>
            </a:r>
          </a:p>
          <a:p>
            <a:pPr lvl="1">
              <a:defRPr/>
            </a:pPr>
            <a:r>
              <a:rPr lang="en-US" altLang="ja-JP" sz="2400" dirty="0"/>
              <a:t>497 comments received in LB199 (WG recirculation, 90% approval) on P802.11REVmc D2.0</a:t>
            </a:r>
          </a:p>
          <a:p>
            <a:pPr lvl="1">
              <a:defRPr/>
            </a:pPr>
            <a:r>
              <a:rPr lang="en-US" altLang="ja-JP" sz="2400" dirty="0"/>
              <a:t>Comment resolution continuing</a:t>
            </a:r>
          </a:p>
          <a:p>
            <a:pPr lvl="1">
              <a:defRPr/>
            </a:pPr>
            <a:r>
              <a:rPr lang="en-US" altLang="ja-JP" sz="2400" dirty="0"/>
              <a:t>Editor incorporating 11ac ratified </a:t>
            </a:r>
            <a:r>
              <a:rPr lang="en-US" altLang="ja-JP" sz="2400" dirty="0" smtClean="0"/>
              <a:t>amendment</a:t>
            </a:r>
          </a:p>
          <a:p>
            <a:pPr lvl="1">
              <a:defRPr/>
            </a:pPr>
            <a:r>
              <a:rPr lang="en-US" altLang="ja-JP" sz="2400" dirty="0" smtClean="0"/>
              <a:t>Deprecation discussion on Wednesday pm1 </a:t>
            </a:r>
            <a:endParaRPr lang="en-US" altLang="ja-JP" sz="2400" dirty="0"/>
          </a:p>
          <a:p>
            <a:pPr>
              <a:defRPr/>
            </a:pPr>
            <a:r>
              <a:rPr lang="en-US" altLang="ja-JP" sz="2800" dirty="0"/>
              <a:t>Goals for January Meeting:</a:t>
            </a:r>
          </a:p>
          <a:p>
            <a:pPr lvl="1">
              <a:defRPr/>
            </a:pPr>
            <a:r>
              <a:rPr lang="en-US" altLang="ja-JP" sz="2400" dirty="0"/>
              <a:t>Continue LB199 comment resolution</a:t>
            </a:r>
          </a:p>
          <a:p>
            <a:pPr lvl="1">
              <a:defRPr/>
            </a:pPr>
            <a:r>
              <a:rPr lang="en-US" altLang="ja-JP" sz="2400" dirty="0"/>
              <a:t>Hear presentations </a:t>
            </a:r>
          </a:p>
          <a:p>
            <a:pPr marL="457200" lvl="1" indent="0">
              <a:buFontTx/>
              <a:buNone/>
              <a:defRPr/>
            </a:pPr>
            <a:endParaRPr lang="en-US" altLang="ja-JP" sz="28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5028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7E9E52EB-2B48-48D7-B98D-329847E0BE93}" type="slidenum">
              <a:rPr lang="en-US" altLang="en-US" sz="1200"/>
              <a:pPr/>
              <a:t>23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7772400" cy="12954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802.11ac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000" dirty="0"/>
              <a:t>Very-high Throughput, &lt; 6GHz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Chair</a:t>
            </a:r>
            <a:r>
              <a:rPr lang="en-US" dirty="0"/>
              <a:t>: Osama </a:t>
            </a:r>
            <a:r>
              <a:rPr lang="en-US" dirty="0" err="1"/>
              <a:t>Aboul-Magd</a:t>
            </a:r>
            <a:endParaRPr lang="en-US" altLang="en-US" dirty="0" smtClean="0"/>
          </a:p>
        </p:txBody>
      </p:sp>
      <p:sp>
        <p:nvSpPr>
          <p:cNvPr id="6" name="Rectangle 5"/>
          <p:cNvSpPr/>
          <p:nvPr/>
        </p:nvSpPr>
        <p:spPr>
          <a:xfrm rot="20497314">
            <a:off x="1936771" y="3171606"/>
            <a:ext cx="5346656" cy="1754326"/>
          </a:xfrm>
          <a:prstGeom prst="rect">
            <a:avLst/>
          </a:prstGeom>
          <a:solidFill>
            <a:srgbClr val="FFFF00"/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Published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5207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</a:p>
        </p:txBody>
      </p:sp>
      <p:sp>
        <p:nvSpPr>
          <p:cNvPr id="1638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C5E073CB-966A-4FD2-B3F6-E345E38BDED1}" type="slidenum">
              <a:rPr lang="en-US" altLang="en-US" sz="1200"/>
              <a:pPr/>
              <a:t>24</a:t>
            </a:fld>
            <a:endParaRPr lang="en-US" altLang="en-US" sz="1200"/>
          </a:p>
        </p:txBody>
      </p:sp>
      <p:sp>
        <p:nvSpPr>
          <p:cNvPr id="16388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algn="ctr"/>
            <a:r>
              <a:rPr lang="en-US" altLang="en-US" sz="1200"/>
              <a:t>Slide </a:t>
            </a:r>
            <a:fld id="{47F99900-909F-4F72-8615-BA79AF67DD15}" type="slidenum">
              <a:rPr lang="en-US" altLang="en-US" sz="1200"/>
              <a:pPr algn="ctr"/>
              <a:t>24</a:t>
            </a:fld>
            <a:endParaRPr lang="en-US" altLang="en-US" sz="1200"/>
          </a:p>
        </p:txBody>
      </p:sp>
      <p:sp>
        <p:nvSpPr>
          <p:cNvPr id="16389" name="Title 1"/>
          <p:cNvSpPr>
            <a:spLocks noGrp="1"/>
          </p:cNvSpPr>
          <p:nvPr>
            <p:ph type="title" idx="4294967295"/>
          </p:nvPr>
        </p:nvSpPr>
        <p:spPr>
          <a:xfrm>
            <a:off x="381000" y="838200"/>
            <a:ext cx="8229600" cy="914400"/>
          </a:xfrm>
        </p:spPr>
        <p:txBody>
          <a:bodyPr lIns="91440" tIns="45720" rIns="91440" bIns="45720"/>
          <a:lstStyle/>
          <a:p>
            <a:r>
              <a:rPr lang="en-US" altLang="en-US" dirty="0" err="1" smtClean="0"/>
              <a:t>TGaf</a:t>
            </a:r>
            <a:r>
              <a:rPr lang="en-US" altLang="en-US" dirty="0" smtClean="0"/>
              <a:t> – Meeting Goals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dirty="0" smtClean="0"/>
              <a:t>WLAN in Whitespaces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Richard Kennedy</a:t>
            </a:r>
            <a:endParaRPr lang="en-US" altLang="en-US" dirty="0" smtClean="0"/>
          </a:p>
        </p:txBody>
      </p:sp>
      <p:sp>
        <p:nvSpPr>
          <p:cNvPr id="2" name="Rectangle 1"/>
          <p:cNvSpPr/>
          <p:nvPr/>
        </p:nvSpPr>
        <p:spPr>
          <a:xfrm rot="20497314">
            <a:off x="1417623" y="3171606"/>
            <a:ext cx="638495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Project Complete</a:t>
            </a:r>
          </a:p>
          <a:p>
            <a:pPr algn="ctr"/>
            <a:r>
              <a:rPr lang="en-US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Awaiting Publication</a:t>
            </a:r>
            <a:endParaRPr lang="en-US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106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 - </a:t>
            </a:r>
            <a:r>
              <a:rPr lang="en-US" altLang="en-US" dirty="0"/>
              <a:t>January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400" dirty="0" smtClean="0"/>
              <a:t>sub </a:t>
            </a:r>
            <a:r>
              <a:rPr lang="en-US" sz="2400" dirty="0"/>
              <a:t>1GHz PHY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Chair: Dave Halasz </a:t>
            </a: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</p:spPr>
        <p:txBody>
          <a:bodyPr/>
          <a:lstStyle/>
          <a:p>
            <a:r>
              <a:rPr lang="en-US" smtClean="0"/>
              <a:t>January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pPr marL="609600" indent="-609600"/>
            <a:r>
              <a:rPr lang="en-US" sz="3200" dirty="0" smtClean="0"/>
              <a:t>Letter Ballot 200 for Draft 1.0 closed November 4</a:t>
            </a:r>
            <a:r>
              <a:rPr lang="en-US" sz="3200" baseline="30000" dirty="0" smtClean="0"/>
              <a:t>th</a:t>
            </a:r>
            <a:endParaRPr lang="en-US" sz="1800" dirty="0">
              <a:latin typeface="Courier New" pitchFamily="49" charset="0"/>
              <a:cs typeface="Courier New" pitchFamily="49" charset="0"/>
            </a:endParaRPr>
          </a:p>
          <a:p>
            <a:pPr marL="742950" lvl="2" indent="0">
              <a:buNone/>
            </a:pPr>
            <a:r>
              <a:rPr lang="en-US" dirty="0">
                <a:latin typeface="Courier New" pitchFamily="49" charset="0"/>
                <a:cs typeface="Courier New" pitchFamily="49" charset="0"/>
              </a:rPr>
              <a:t>APPROVAL 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RATE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  =  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72.7%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affirmative</a:t>
            </a:r>
          </a:p>
          <a:p>
            <a:pPr marL="742950" lvl="2" indent="0"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The 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75% affirmation requirement has not been met, Motion Fails</a:t>
            </a:r>
            <a:endParaRPr lang="en-US" dirty="0" smtClean="0">
              <a:latin typeface="Courier New" pitchFamily="49" charset="0"/>
              <a:cs typeface="Courier New" pitchFamily="49" charset="0"/>
            </a:endParaRPr>
          </a:p>
          <a:p>
            <a:pPr marL="609600" indent="-609600"/>
            <a:r>
              <a:rPr lang="en-US" sz="3200" dirty="0"/>
              <a:t>Address comments on Draft P802.11ah </a:t>
            </a:r>
            <a:r>
              <a:rPr lang="en-US" sz="3200" dirty="0" smtClean="0"/>
              <a:t>D1.0</a:t>
            </a:r>
          </a:p>
          <a:p>
            <a:pPr marL="1009650" lvl="1" indent="-609600"/>
            <a:r>
              <a:rPr lang="en-US" sz="2800" dirty="0" smtClean="0"/>
              <a:t>1984 comments received</a:t>
            </a:r>
            <a:endParaRPr lang="en-US" sz="2800" dirty="0"/>
          </a:p>
          <a:p>
            <a:pPr marL="609600" indent="-609600"/>
            <a:endParaRPr lang="en-US" sz="32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/>
            <a:endParaRPr lang="en-US" sz="2800" dirty="0" smtClean="0"/>
          </a:p>
          <a:p>
            <a:pPr marL="1009650" lvl="1" indent="-609600">
              <a:buNone/>
            </a:pPr>
            <a:endParaRPr lang="en-US" sz="2800" dirty="0" smtClean="0"/>
          </a:p>
          <a:p>
            <a:pPr marL="609600" indent="-609600"/>
            <a:endParaRPr lang="en-US" sz="3200" dirty="0" smtClean="0"/>
          </a:p>
          <a:p>
            <a:pPr marL="0" indent="0">
              <a:buNone/>
            </a:pPr>
            <a:endParaRPr lang="en-US" sz="3200" dirty="0" smtClean="0"/>
          </a:p>
          <a:p>
            <a:pPr marL="1009650" lvl="1" indent="-609600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36647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6858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sz="2800" dirty="0" smtClean="0"/>
              <a:t>IEEE 802.11 FILS </a:t>
            </a:r>
            <a:r>
              <a:rPr lang="en-US" altLang="ja-JP" sz="2800" dirty="0" err="1" smtClean="0"/>
              <a:t>TGai</a:t>
            </a:r>
            <a:r>
              <a:rPr lang="en-US" altLang="ja-JP" sz="2800" dirty="0" smtClean="0"/>
              <a:t> – </a:t>
            </a:r>
            <a:r>
              <a:rPr lang="en-US" altLang="en-US" sz="2800" dirty="0"/>
              <a:t>January 2014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dirty="0" smtClean="0">
                <a:ea typeface="ＭＳ Ｐゴシック" pitchFamily="34" charset="-128"/>
              </a:rPr>
              <a:t>Fast </a:t>
            </a:r>
            <a:r>
              <a:rPr lang="en-US" altLang="ja-JP" sz="2800" dirty="0">
                <a:ea typeface="ＭＳ Ｐゴシック" pitchFamily="34" charset="-128"/>
              </a:rPr>
              <a:t>Initial Link Setup </a:t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sz="2800" dirty="0">
                <a:ea typeface="ＭＳ Ｐゴシック" pitchFamily="34" charset="-128"/>
              </a:rPr>
              <a:t>Chair: Hiroshi Mano</a:t>
            </a:r>
            <a:endParaRPr lang="en-US" altLang="ja-JP" sz="2800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January 2014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Bruce Kraemer, Marvell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26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981200"/>
            <a:ext cx="8610600" cy="4114800"/>
          </a:xfrm>
        </p:spPr>
        <p:txBody>
          <a:bodyPr/>
          <a:lstStyle/>
          <a:p>
            <a:r>
              <a:rPr lang="en-US" altLang="ja-JP" dirty="0">
                <a:ea typeface="ＭＳ Ｐゴシック" pitchFamily="-84" charset="-128"/>
                <a:cs typeface="ＭＳ Ｐゴシック" pitchFamily="-84" charset="-128"/>
              </a:rPr>
              <a:t>Goals for the  Meeting:</a:t>
            </a:r>
          </a:p>
          <a:p>
            <a:pPr lvl="1"/>
            <a:r>
              <a:rPr lang="en-US" altLang="ja-JP" sz="2800" dirty="0"/>
              <a:t>Approve minutes of past meeting and teleconference</a:t>
            </a:r>
            <a:endParaRPr lang="ja-JP" altLang="en-US" sz="2800" dirty="0"/>
          </a:p>
          <a:p>
            <a:pPr lvl="1"/>
            <a:r>
              <a:rPr lang="en-US" altLang="ja-JP" sz="2800" dirty="0" err="1"/>
              <a:t>Adhoc</a:t>
            </a:r>
            <a:r>
              <a:rPr lang="en-US" altLang="ja-JP" sz="2800" dirty="0"/>
              <a:t> meeting report</a:t>
            </a:r>
          </a:p>
          <a:p>
            <a:pPr lvl="1"/>
            <a:r>
              <a:rPr lang="en-US" altLang="ja-JP" sz="2800" dirty="0"/>
              <a:t>Comment resolution of WG LB.</a:t>
            </a:r>
          </a:p>
          <a:p>
            <a:pPr lvl="1"/>
            <a:r>
              <a:rPr lang="en-US" altLang="ja-JP" sz="2800" dirty="0"/>
              <a:t>Approve to forward the draft to WG </a:t>
            </a:r>
          </a:p>
          <a:p>
            <a:pPr lvl="1"/>
            <a:r>
              <a:rPr lang="en-US" altLang="ja-JP" sz="2800" dirty="0"/>
              <a:t>Approve Timeline</a:t>
            </a:r>
          </a:p>
          <a:p>
            <a:pPr lvl="1"/>
            <a:r>
              <a:rPr lang="en-US" altLang="ja-JP" sz="2800" dirty="0"/>
              <a:t>Approve Teleconference schedule</a:t>
            </a:r>
          </a:p>
          <a:p>
            <a:pPr lvl="1"/>
            <a:r>
              <a:rPr lang="en-US" altLang="ja-JP" sz="2800" dirty="0"/>
              <a:t>Approve Plan for  </a:t>
            </a:r>
            <a:r>
              <a:rPr lang="en-US" altLang="ja-JP" sz="2800" dirty="0" smtClean="0"/>
              <a:t>March</a:t>
            </a:r>
            <a:endParaRPr lang="en-US" altLang="ja-JP" sz="2800" dirty="0"/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sz="3600" dirty="0" smtClean="0"/>
              <a:t>IEEE 802.11aj - </a:t>
            </a:r>
            <a:r>
              <a:rPr lang="en-US" altLang="en-US" sz="3600" dirty="0"/>
              <a:t>January 2014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dirty="0" smtClean="0"/>
              <a:t>China millimeter wave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sz="3600" dirty="0" smtClean="0"/>
              <a:t>Chair: Xiaoming </a:t>
            </a:r>
            <a:r>
              <a:rPr lang="en-US" sz="3600" dirty="0" err="1" smtClean="0"/>
              <a:t>Peng</a:t>
            </a:r>
            <a:endParaRPr lang="en-US" sz="36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January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458A2B30-6F3F-45FC-88DD-5D3340D53B06}" type="slidenum">
              <a:rPr lang="en-US"/>
              <a:pPr/>
              <a:t>27</a:t>
            </a:fld>
            <a:endParaRPr lang="en-US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2667000"/>
            <a:ext cx="7772400" cy="34290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  <a:ea typeface="MS PGothic" charset="0"/>
              </a:rPr>
              <a:t>The following is </a:t>
            </a:r>
            <a:r>
              <a:rPr lang="en-US" sz="2800" dirty="0">
                <a:latin typeface="Times New Roman" charset="0"/>
                <a:ea typeface="MS PGothic" charset="0"/>
              </a:rPr>
              <a:t>the closing report for IEEE 802.11aj Task Group for the January 2014 session in </a:t>
            </a:r>
            <a:r>
              <a:rPr lang="en-US" sz="2800" dirty="0" err="1">
                <a:latin typeface="Times New Roman" charset="0"/>
                <a:ea typeface="MS PGothic" charset="0"/>
              </a:rPr>
              <a:t>Sanya</a:t>
            </a:r>
            <a:r>
              <a:rPr lang="en-US" sz="2800" dirty="0">
                <a:latin typeface="Times New Roman" charset="0"/>
                <a:ea typeface="MS PGothic" charset="0"/>
              </a:rPr>
              <a:t> China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152400" y="609600"/>
            <a:ext cx="8991600" cy="76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(1/3) 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5058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001000" cy="4876800"/>
          </a:xfrm>
        </p:spPr>
        <p:txBody>
          <a:bodyPr/>
          <a:lstStyle/>
          <a:p>
            <a:r>
              <a:rPr lang="en-US" dirty="0" smtClean="0">
                <a:latin typeface="Times New Roman" charset="0"/>
                <a:ea typeface="MS PGothic" charset="0"/>
              </a:rPr>
              <a:t>Proposal of </a:t>
            </a:r>
            <a:r>
              <a:rPr lang="en-US" dirty="0" err="1" smtClean="0">
                <a:latin typeface="Times New Roman" charset="0"/>
                <a:ea typeface="MS PGothic" charset="0"/>
              </a:rPr>
              <a:t>RoF</a:t>
            </a:r>
            <a:r>
              <a:rPr lang="en-US" dirty="0" smtClean="0">
                <a:latin typeface="Times New Roman" charset="0"/>
                <a:ea typeface="MS PGothic" charset="0"/>
              </a:rPr>
              <a:t> Relay Transmission </a:t>
            </a:r>
            <a:r>
              <a:rPr lang="en-US" dirty="0">
                <a:latin typeface="Times New Roman" charset="0"/>
                <a:ea typeface="MS PGothic" charset="0"/>
              </a:rPr>
              <a:t>Usage Model (11-14/</a:t>
            </a:r>
            <a:r>
              <a:rPr lang="en-US" dirty="0" smtClean="0">
                <a:latin typeface="Times New Roman" charset="0"/>
                <a:ea typeface="MS PGothic" charset="0"/>
              </a:rPr>
              <a:t>014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r0)</a:t>
            </a:r>
            <a:endParaRPr lang="en-US" dirty="0" smtClean="0">
              <a:latin typeface="Times New Roman" charset="0"/>
              <a:ea typeface="MS PGothic" charset="0"/>
            </a:endParaRPr>
          </a:p>
          <a:p>
            <a:endParaRPr lang="en-US" altLang="zh-CN" sz="1600" dirty="0" smtClean="0">
              <a:latin typeface="Times New Roman" charset="0"/>
              <a:ea typeface="MS PGothic" charset="0"/>
            </a:endParaRPr>
          </a:p>
          <a:p>
            <a:r>
              <a:rPr lang="en-US" altLang="zh-CN" dirty="0" smtClean="0">
                <a:latin typeface="Times New Roman" charset="0"/>
                <a:ea typeface="MS PGothic" charset="0"/>
              </a:rPr>
              <a:t>Update on </a:t>
            </a:r>
            <a:r>
              <a:rPr lang="en-US" dirty="0" smtClean="0">
                <a:latin typeface="Times New Roman" charset="0"/>
                <a:ea typeface="MS PGothic" charset="0"/>
              </a:rPr>
              <a:t>Opportunistic Transmissions in Multiple Alternative Channels in 802.11aj (NT) - 11-13/1293r3</a:t>
            </a:r>
          </a:p>
          <a:p>
            <a:pPr lvl="1"/>
            <a:r>
              <a:rPr lang="en-US" dirty="0" smtClean="0">
                <a:latin typeface="Times New Roman" charset="0"/>
                <a:ea typeface="MS PGothic" charset="0"/>
              </a:rPr>
              <a:t>To respond to the question raised up during November meeting</a:t>
            </a:r>
          </a:p>
          <a:p>
            <a:endParaRPr lang="en-US" sz="1600" dirty="0" smtClean="0">
              <a:latin typeface="Times New Roman" charset="0"/>
              <a:ea typeface="MS PGothic" charset="0"/>
            </a:endParaRPr>
          </a:p>
          <a:p>
            <a:r>
              <a:rPr lang="en-US" dirty="0" smtClean="0">
                <a:latin typeface="Times New Roman" charset="0"/>
                <a:ea typeface="MS PGothic" charset="0"/>
              </a:rPr>
              <a:t>U</a:t>
            </a:r>
            <a:r>
              <a:rPr lang="en-US" altLang="zh-CN" dirty="0" smtClean="0">
                <a:latin typeface="Times New Roman" charset="0"/>
                <a:ea typeface="MS PGothic" charset="0"/>
              </a:rPr>
              <a:t>pdate </a:t>
            </a:r>
            <a:r>
              <a:rPr lang="en-US" altLang="zh-CN" dirty="0">
                <a:latin typeface="Times New Roman" charset="0"/>
                <a:ea typeface="MS PGothic" charset="0"/>
              </a:rPr>
              <a:t>on </a:t>
            </a:r>
            <a:r>
              <a:rPr lang="en-US" dirty="0">
                <a:latin typeface="Times New Roman" charset="0"/>
                <a:ea typeface="MS PGothic" charset="0"/>
              </a:rPr>
              <a:t>Spatial Sharing Mechanism in 802.11aj (NT) – 11-14/0009r1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</a:t>
            </a:r>
            <a:r>
              <a:rPr lang="en-US" sz="1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meeting</a:t>
            </a:r>
            <a:endParaRPr lang="en-US" sz="1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endParaRPr lang="en-US" sz="1600" dirty="0" smtClean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U</a:t>
            </a:r>
            <a:r>
              <a:rPr lang="en-US" altLang="zh-CN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pdate </a:t>
            </a:r>
            <a:r>
              <a:rPr lang="en-US" altLang="zh-CN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on </a:t>
            </a:r>
            <a:r>
              <a:rPr lang="en-US" dirty="0" err="1">
                <a:solidFill>
                  <a:srgbClr val="000000"/>
                </a:solidFill>
                <a:latin typeface="Times New Roman" charset="0"/>
                <a:ea typeface="MS PGothic" charset="0"/>
              </a:rPr>
              <a:t>TGaj</a:t>
            </a:r>
            <a:r>
              <a:rPr lang="en-US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Complete Proposal Presentation (CP) 11-13/1301r2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To respond to the questions raised up during November meeting</a:t>
            </a:r>
            <a:endParaRPr lang="en-US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  <a:p>
            <a:pPr lvl="1"/>
            <a:endParaRPr lang="en-US" sz="2400" dirty="0" smtClean="0">
              <a:latin typeface="Times New Roman" charset="0"/>
              <a:ea typeface="MS PGothic" charset="0"/>
            </a:endParaRPr>
          </a:p>
          <a:p>
            <a:endParaRPr lang="en-US" sz="2800" dirty="0" smtClean="0">
              <a:latin typeface="Times New Roman" charset="0"/>
              <a:ea typeface="MS PGothic" charset="0"/>
            </a:endParaRPr>
          </a:p>
          <a:p>
            <a:pPr>
              <a:lnSpc>
                <a:spcPct val="90000"/>
              </a:lnSpc>
            </a:pPr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450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FD931349-BFA8-A346-9FAE-76691543AC66}" type="slidenum">
              <a:rPr lang="en-US"/>
              <a:pPr/>
              <a:t>28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339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(2/3)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724400"/>
          </a:xfrm>
        </p:spPr>
        <p:txBody>
          <a:bodyPr/>
          <a:lstStyle/>
          <a:p>
            <a:r>
              <a:rPr lang="en-US" altLang="zh-CN" sz="2000" dirty="0" err="1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TGaj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Text 11-13/1302r1 </a:t>
            </a:r>
            <a:endParaRPr lang="en-US" altLang="zh-CN" sz="2000" dirty="0" smtClean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pPr lvl="1"/>
            <a:r>
              <a:rPr lang="en-US" altLang="zh-CN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Make necessary change based on the comments and generate a specification draft D0.01</a:t>
            </a:r>
            <a:endParaRPr lang="en-US" altLang="zh-CN" b="0" dirty="0">
              <a:solidFill>
                <a:srgbClr val="000000"/>
              </a:solidFill>
              <a:latin typeface="Times New Roman"/>
              <a:ea typeface="MS PGothic" charset="0"/>
              <a:cs typeface="Times New Roman"/>
            </a:endParaRPr>
          </a:p>
          <a:p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Motion to approve </a:t>
            </a:r>
            <a:r>
              <a:rPr lang="en-US" altLang="zh-CN" sz="2000" dirty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Complete Proposal </a:t>
            </a:r>
            <a:r>
              <a:rPr lang="en-US" altLang="zh-CN" sz="2000" dirty="0" smtClean="0">
                <a:solidFill>
                  <a:srgbClr val="000000"/>
                </a:solidFill>
                <a:latin typeface="Times New Roman"/>
                <a:ea typeface="MS PGothic" charset="0"/>
                <a:cs typeface="Times New Roman"/>
              </a:rPr>
              <a:t>and Text as </a:t>
            </a:r>
            <a:r>
              <a:rPr lang="en-US" sz="2000" dirty="0" smtClean="0">
                <a:latin typeface="Times New Roman"/>
                <a:ea typeface="ＭＳ Ｐゴシック" charset="0"/>
                <a:cs typeface="Times New Roman"/>
              </a:rPr>
              <a:t>the baseline proposal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Do </a:t>
            </a:r>
            <a:r>
              <a:rPr lang="en-US" dirty="0">
                <a:latin typeface="Times New Roman"/>
                <a:cs typeface="Times New Roman"/>
              </a:rPr>
              <a:t>you support adopting the complete proposal in 802.11-13/1301r2 and 802.11-13/1302r2 as the baseline specification for the </a:t>
            </a:r>
            <a:r>
              <a:rPr lang="en-US" dirty="0" err="1" smtClean="0">
                <a:latin typeface="Times New Roman"/>
                <a:cs typeface="Times New Roman"/>
              </a:rPr>
              <a:t>TGaj</a:t>
            </a:r>
            <a:r>
              <a:rPr lang="en-US" dirty="0" smtClean="0">
                <a:latin typeface="Times New Roman"/>
                <a:cs typeface="Times New Roman"/>
              </a:rPr>
              <a:t> (</a:t>
            </a:r>
            <a:r>
              <a:rPr lang="en-US" dirty="0">
                <a:latin typeface="Times New Roman"/>
                <a:cs typeface="Times New Roman"/>
              </a:rPr>
              <a:t>60GHz) amendment</a:t>
            </a:r>
            <a:r>
              <a:rPr lang="en-US" dirty="0" smtClean="0">
                <a:latin typeface="Times New Roman"/>
                <a:cs typeface="Times New Roman"/>
              </a:rPr>
              <a:t>?</a:t>
            </a:r>
            <a:endParaRPr lang="en-US" dirty="0">
              <a:latin typeface="Times New Roman"/>
              <a:cs typeface="Times New Roman"/>
            </a:endParaRP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Moved </a:t>
            </a:r>
            <a:r>
              <a:rPr lang="en-US" dirty="0">
                <a:latin typeface="Times New Roman"/>
                <a:cs typeface="Times New Roman"/>
              </a:rPr>
              <a:t>by: </a:t>
            </a:r>
            <a:r>
              <a:rPr lang="en-US" dirty="0" err="1">
                <a:latin typeface="Times New Roman"/>
                <a:cs typeface="Times New Roman"/>
              </a:rPr>
              <a:t>Jiamin</a:t>
            </a:r>
            <a:r>
              <a:rPr lang="en-US" dirty="0">
                <a:latin typeface="Times New Roman"/>
                <a:cs typeface="Times New Roman"/>
              </a:rPr>
              <a:t> Chen</a:t>
            </a:r>
          </a:p>
          <a:p>
            <a:pPr lvl="1"/>
            <a:r>
              <a:rPr lang="en-US" dirty="0" smtClean="0">
                <a:latin typeface="Times New Roman"/>
                <a:cs typeface="Times New Roman"/>
              </a:rPr>
              <a:t>Seconded </a:t>
            </a:r>
            <a:r>
              <a:rPr lang="en-US" dirty="0">
                <a:latin typeface="Times New Roman"/>
                <a:cs typeface="Times New Roman"/>
              </a:rPr>
              <a:t>by: PNG, </a:t>
            </a:r>
            <a:r>
              <a:rPr lang="en-US" dirty="0" err="1">
                <a:latin typeface="Times New Roman"/>
                <a:cs typeface="Times New Roman"/>
              </a:rPr>
              <a:t>Khiam</a:t>
            </a:r>
            <a:r>
              <a:rPr lang="en-US" dirty="0">
                <a:latin typeface="Times New Roman"/>
                <a:cs typeface="Times New Roman"/>
              </a:rPr>
              <a:t> Boon</a:t>
            </a:r>
          </a:p>
          <a:p>
            <a:pPr lvl="1"/>
            <a:r>
              <a:rPr lang="de-DE" dirty="0" err="1" smtClean="0">
                <a:latin typeface="Times New Roman"/>
                <a:cs typeface="Times New Roman"/>
              </a:rPr>
              <a:t>Results</a:t>
            </a:r>
            <a:r>
              <a:rPr lang="de-DE" dirty="0">
                <a:latin typeface="Times New Roman"/>
                <a:cs typeface="Times New Roman"/>
              </a:rPr>
              <a:t>:  Y 19  N  0  </a:t>
            </a:r>
            <a:r>
              <a:rPr lang="de-DE" dirty="0" err="1">
                <a:latin typeface="Times New Roman"/>
                <a:cs typeface="Times New Roman"/>
              </a:rPr>
              <a:t>Abstain</a:t>
            </a:r>
            <a:r>
              <a:rPr lang="de-DE" dirty="0">
                <a:latin typeface="Times New Roman"/>
                <a:cs typeface="Times New Roman"/>
              </a:rPr>
              <a:t> </a:t>
            </a:r>
            <a:r>
              <a:rPr lang="de-DE" dirty="0" smtClean="0">
                <a:latin typeface="Times New Roman"/>
                <a:cs typeface="Times New Roman"/>
              </a:rPr>
              <a:t>3</a:t>
            </a:r>
          </a:p>
          <a:p>
            <a:pPr lvl="1"/>
            <a:r>
              <a:rPr lang="de-DE" b="0" dirty="0" smtClean="0">
                <a:latin typeface="Times New Roman"/>
                <a:ea typeface="ＭＳ Ｐゴシック" charset="0"/>
                <a:cs typeface="Times New Roman"/>
              </a:rPr>
              <a:t>Motion </a:t>
            </a:r>
            <a:r>
              <a:rPr lang="de-DE" b="0" dirty="0" err="1" smtClean="0">
                <a:latin typeface="Times New Roman"/>
                <a:ea typeface="ＭＳ Ｐゴシック" charset="0"/>
                <a:cs typeface="Times New Roman"/>
              </a:rPr>
              <a:t>passed</a:t>
            </a:r>
            <a:endParaRPr lang="en-US" b="0" dirty="0" smtClean="0">
              <a:latin typeface="Times New Roman"/>
              <a:ea typeface="ＭＳ Ｐゴシック" charset="0"/>
              <a:cs typeface="Times New Roman"/>
            </a:endParaRPr>
          </a:p>
          <a:p>
            <a:pPr lvl="1"/>
            <a:endParaRPr lang="en-US" b="0" dirty="0">
              <a:latin typeface="Times New Roman"/>
              <a:ea typeface="ＭＳ Ｐゴシック" charset="0"/>
              <a:cs typeface="Times New Roman"/>
            </a:endParaRPr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AE4936D0-6156-7240-88B1-B3EAF1943078}" type="slidenum">
              <a:rPr lang="en-US"/>
              <a:pPr/>
              <a:t>29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45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0484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0623768"/>
              </p:ext>
            </p:extLst>
          </p:nvPr>
        </p:nvGraphicFramePr>
        <p:xfrm>
          <a:off x="304800" y="1268946"/>
          <a:ext cx="5384800" cy="4023168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31-DEC-2016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6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9" name="Left Arrow 8"/>
          <p:cNvSpPr/>
          <p:nvPr/>
        </p:nvSpPr>
        <p:spPr bwMode="auto">
          <a:xfrm>
            <a:off x="5867400" y="28194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Left Arrow 9"/>
          <p:cNvSpPr/>
          <p:nvPr/>
        </p:nvSpPr>
        <p:spPr bwMode="auto">
          <a:xfrm>
            <a:off x="5867400" y="2209800"/>
            <a:ext cx="838200" cy="381000"/>
          </a:xfrm>
          <a:prstGeom prst="leftArrow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002439" y="2126902"/>
            <a:ext cx="168571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July 2014</a:t>
            </a:r>
          </a:p>
          <a:p>
            <a:r>
              <a:rPr lang="en-US" b="1" dirty="0" smtClean="0"/>
              <a:t>extension requests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Times New Roman" charset="0"/>
                <a:ea typeface="MS PGothic" charset="0"/>
              </a:rPr>
              <a:t>Work Completed (3/3)</a:t>
            </a:r>
            <a:endParaRPr lang="en-US" dirty="0">
              <a:latin typeface="Times New Roman" charset="0"/>
              <a:ea typeface="MS PGothic" charset="0"/>
              <a:sym typeface="Wingdings" charset="0"/>
            </a:endParaRP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724400"/>
          </a:xfrm>
        </p:spPr>
        <p:txBody>
          <a:bodyPr/>
          <a:lstStyle/>
          <a:p>
            <a:pPr>
              <a:defRPr/>
            </a:pP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Large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-Scale Characteristics of 45 GHz Based on Channel Measurement 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(</a:t>
            </a:r>
            <a:r>
              <a:rPr lang="en-US" sz="2000" dirty="0">
                <a:latin typeface="Times New Roman"/>
                <a:ea typeface="Arial" charset="0"/>
                <a:cs typeface="Times New Roman"/>
              </a:rPr>
              <a:t>11-14/</a:t>
            </a:r>
            <a:r>
              <a:rPr lang="en-US" sz="2000" dirty="0" smtClean="0">
                <a:latin typeface="Times New Roman"/>
                <a:ea typeface="Arial" charset="0"/>
                <a:cs typeface="Times New Roman"/>
              </a:rPr>
              <a:t>015r1)</a:t>
            </a:r>
            <a:endParaRPr lang="en-US" altLang="zh-CN" sz="2000" dirty="0" smtClean="0">
              <a:latin typeface="Times New Roman"/>
              <a:ea typeface="Arial" charset="0"/>
              <a:cs typeface="Times New Roman"/>
            </a:endParaRPr>
          </a:p>
          <a:p>
            <a:pPr lvl="1">
              <a:defRPr/>
            </a:pP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SEU will generate </a:t>
            </a:r>
            <a:r>
              <a:rPr lang="en-US" altLang="zh-CN" dirty="0" err="1" smtClean="0">
                <a:latin typeface="Times New Roman"/>
                <a:ea typeface="Arial" charset="0"/>
                <a:cs typeface="Times New Roman"/>
              </a:rPr>
              <a:t>Matlab</a:t>
            </a:r>
            <a:r>
              <a:rPr lang="en-US" altLang="zh-CN" dirty="0" smtClean="0">
                <a:latin typeface="Times New Roman"/>
                <a:ea typeface="Arial" charset="0"/>
                <a:cs typeface="Times New Roman"/>
              </a:rPr>
              <a:t> code for the channel model of 45GHz and share more details in the coming March meeting in Beijing</a:t>
            </a:r>
            <a:endParaRPr lang="en-US" altLang="zh-CN" b="0" dirty="0">
              <a:latin typeface="Times New Roman"/>
              <a:ea typeface="Arial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 smtClean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Reviewed the 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official timeline for </a:t>
            </a:r>
            <a:r>
              <a:rPr lang="en-US" altLang="zh-CN" b="1" dirty="0" err="1">
                <a:latin typeface="Times New Roman"/>
                <a:ea typeface="ＭＳ Ｐゴシック" charset="0"/>
                <a:cs typeface="Times New Roman"/>
              </a:rPr>
              <a:t>TGaj</a:t>
            </a:r>
            <a:r>
              <a:rPr lang="en-US" altLang="zh-CN" b="1" dirty="0">
                <a:latin typeface="Times New Roman"/>
                <a:ea typeface="ＭＳ Ｐゴシック" charset="0"/>
                <a:cs typeface="Times New Roman"/>
              </a:rPr>
              <a:t> in 11-13/</a:t>
            </a:r>
            <a:r>
              <a:rPr lang="en-US" altLang="zh-CN" b="1" dirty="0" smtClean="0">
                <a:latin typeface="Times New Roman"/>
                <a:ea typeface="ＭＳ Ｐゴシック" charset="0"/>
                <a:cs typeface="Times New Roman"/>
              </a:rPr>
              <a:t>0437r1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b="1" dirty="0">
              <a:latin typeface="Times New Roman"/>
              <a:ea typeface="ＭＳ Ｐゴシック" charset="0"/>
              <a:cs typeface="Times New Roman"/>
            </a:endParaRPr>
          </a:p>
          <a:p>
            <a:pPr marL="342900" lvl="1" indent="-342900">
              <a:buFontTx/>
              <a:buChar char="•"/>
              <a:defRPr/>
            </a:pPr>
            <a:r>
              <a:rPr lang="en-US" b="1" dirty="0">
                <a:latin typeface="Times New Roman"/>
                <a:ea typeface="ＭＳ Ｐゴシック" charset="0"/>
                <a:cs typeface="Times New Roman"/>
              </a:rPr>
              <a:t>The time slot for 802.11aj TG in LA interim session has been cancelled. </a:t>
            </a:r>
          </a:p>
          <a:p>
            <a:pPr marL="342900" lvl="1" indent="-342900">
              <a:buFontTx/>
              <a:buChar char="•"/>
              <a:defRPr/>
            </a:pPr>
            <a:endParaRPr lang="en-US" altLang="zh-CN" sz="2400" dirty="0">
              <a:latin typeface="Arial"/>
              <a:ea typeface="ＭＳ Ｐゴシック" charset="0"/>
              <a:cs typeface="Arial"/>
            </a:endParaRPr>
          </a:p>
          <a:p>
            <a:pPr>
              <a:defRPr/>
            </a:pPr>
            <a:endParaRPr lang="en-US" altLang="zh-CN" b="0" dirty="0" smtClean="0">
              <a:latin typeface="Arial" charset="0"/>
              <a:ea typeface="ＭＳ Ｐゴシック" charset="0"/>
              <a:cs typeface="Arial" charset="0"/>
            </a:endParaRP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471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C77A32A6-F358-F540-9E81-43FCB4F286B2}" type="slidenum">
              <a:rPr lang="en-US"/>
              <a:pPr/>
              <a:t>30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0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9EBAC4-F9FA-314E-BDF4-39A9C61B3385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0600" y="1828800"/>
            <a:ext cx="71628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To approve IEEE 802.11aj specification draft D0.01 as baseline for </a:t>
            </a:r>
            <a:r>
              <a:rPr lang="en-US" sz="2800" b="1" dirty="0" err="1" smtClean="0"/>
              <a:t>TGaj</a:t>
            </a:r>
            <a:r>
              <a:rPr lang="en-US" sz="2800" b="1" dirty="0" smtClean="0"/>
              <a:t> technical specification for 60GHz </a:t>
            </a:r>
          </a:p>
          <a:p>
            <a:endParaRPr lang="en-US" sz="2400" dirty="0" smtClean="0"/>
          </a:p>
          <a:p>
            <a:r>
              <a:rPr lang="en-US" sz="2800" dirty="0" smtClean="0"/>
              <a:t>Mover: Bruce Kraemer</a:t>
            </a:r>
          </a:p>
          <a:p>
            <a:r>
              <a:rPr lang="en-US" sz="2800" dirty="0" smtClean="0"/>
              <a:t>Seconded: Chen </a:t>
            </a:r>
            <a:r>
              <a:rPr lang="en-US" sz="2800" dirty="0" err="1" smtClean="0"/>
              <a:t>Qian</a:t>
            </a:r>
            <a:endParaRPr lang="en-US" sz="2800" dirty="0" smtClean="0"/>
          </a:p>
          <a:p>
            <a:r>
              <a:rPr lang="en-US" sz="2800" dirty="0" smtClean="0"/>
              <a:t>Result: Y: 21 N:0 A:0</a:t>
            </a:r>
          </a:p>
          <a:p>
            <a:r>
              <a:rPr lang="en-US" sz="2800" dirty="0" smtClean="0"/>
              <a:t>Motion passed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4133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Next Meeting </a:t>
            </a:r>
          </a:p>
        </p:txBody>
      </p:sp>
      <p:sp>
        <p:nvSpPr>
          <p:cNvPr id="50178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534400" cy="5257800"/>
          </a:xfrm>
        </p:spPr>
        <p:txBody>
          <a:bodyPr/>
          <a:lstStyle/>
          <a:p>
            <a:r>
              <a:rPr lang="en-US" sz="2000" dirty="0">
                <a:latin typeface="Times New Roman" charset="0"/>
                <a:ea typeface="MS PGothic" charset="0"/>
              </a:rPr>
              <a:t>Next </a:t>
            </a:r>
            <a:r>
              <a:rPr lang="en-US" sz="2000" dirty="0" err="1">
                <a:latin typeface="Times New Roman" charset="0"/>
                <a:ea typeface="MS PGothic" charset="0"/>
              </a:rPr>
              <a:t>TGaj</a:t>
            </a:r>
            <a:r>
              <a:rPr lang="en-US" sz="2000" dirty="0">
                <a:latin typeface="Times New Roman" charset="0"/>
                <a:ea typeface="MS PGothic" charset="0"/>
              </a:rPr>
              <a:t> meeting will be </a:t>
            </a:r>
            <a:r>
              <a:rPr lang="en-US" sz="2000" dirty="0" smtClean="0">
                <a:latin typeface="Times New Roman" charset="0"/>
                <a:ea typeface="MS PGothic" charset="0"/>
              </a:rPr>
              <a:t>co-located and held </a:t>
            </a:r>
            <a:r>
              <a:rPr lang="en-US" sz="2000" dirty="0">
                <a:latin typeface="Times New Roman" charset="0"/>
                <a:ea typeface="MS PGothic" charset="0"/>
              </a:rPr>
              <a:t>on Mar 16 – 21, 2014 in Beijing China</a:t>
            </a:r>
          </a:p>
          <a:p>
            <a:pPr lvl="1"/>
            <a:r>
              <a:rPr lang="en-US" dirty="0">
                <a:latin typeface="Times New Roman" charset="0"/>
                <a:ea typeface="MS PGothic" charset="0"/>
                <a:hlinkClick r:id="rId2"/>
              </a:rPr>
              <a:t>http://www.ieee802.org/11/Meetings/Meeting_Plan.html</a:t>
            </a:r>
            <a:r>
              <a:rPr lang="en-US" dirty="0">
                <a:latin typeface="Times New Roman" charset="0"/>
                <a:ea typeface="MS PGothic" charset="0"/>
              </a:rPr>
              <a:t> </a:t>
            </a:r>
          </a:p>
          <a:p>
            <a:r>
              <a:rPr lang="en-US" sz="2000" dirty="0">
                <a:latin typeface="Times New Roman" charset="0"/>
                <a:ea typeface="MS PGothic" charset="0"/>
              </a:rPr>
              <a:t>Meeting Venue: </a:t>
            </a:r>
            <a:r>
              <a:rPr lang="en-GB" sz="2000" b="0" dirty="0">
                <a:latin typeface="Times New Roman" charset="0"/>
                <a:ea typeface="MS PGothic" charset="0"/>
              </a:rPr>
              <a:t>China World and Traders Hotel, Beijing, China</a:t>
            </a:r>
            <a:endParaRPr lang="en-US" sz="2000" b="0" dirty="0">
              <a:latin typeface="Times New Roman" charset="0"/>
              <a:ea typeface="MS PGothic" charset="0"/>
            </a:endParaRPr>
          </a:p>
          <a:p>
            <a:r>
              <a:rPr lang="en-GB" sz="2000" u="sng" dirty="0">
                <a:latin typeface="Times New Roman" charset="0"/>
                <a:ea typeface="MS PGothic" charset="0"/>
              </a:rPr>
              <a:t>Registration Fees &amp; Deadlines: </a:t>
            </a:r>
            <a:endParaRPr lang="en-US" sz="2000" dirty="0">
              <a:latin typeface="Times New Roman" charset="0"/>
              <a:ea typeface="MS PGothic" charset="0"/>
            </a:endParaRP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Early:  Before 6pm Pacific Time, Friday,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2am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600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900 for all others (including local attendees not staying at the group hotel) </a:t>
            </a:r>
          </a:p>
          <a:p>
            <a:pPr lvl="1">
              <a:lnSpc>
                <a:spcPct val="90000"/>
              </a:lnSpc>
            </a:pPr>
            <a:r>
              <a:rPr lang="en-GB" dirty="0">
                <a:latin typeface="Times New Roman" charset="0"/>
                <a:ea typeface="MS PGothic" charset="0"/>
              </a:rPr>
              <a:t>Late/On-site:  After 6pm Pacific Time Friday February 7, 2014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(UTC Time: 1am Saturday, February 8, 2014) 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800 for attendees staying at the China World or Traders Hotel Beijing</a:t>
            </a:r>
            <a:br>
              <a:rPr lang="en-GB" dirty="0">
                <a:latin typeface="Times New Roman" charset="0"/>
                <a:ea typeface="MS PGothic" charset="0"/>
              </a:rPr>
            </a:br>
            <a:r>
              <a:rPr lang="en-GB" dirty="0">
                <a:latin typeface="Times New Roman" charset="0"/>
                <a:ea typeface="MS PGothic" charset="0"/>
              </a:rPr>
              <a:t>* $US 1100 for all others (including local attendees not staying at the group hotel)</a:t>
            </a:r>
          </a:p>
          <a:p>
            <a:endParaRPr lang="en-US" sz="2800" dirty="0">
              <a:latin typeface="Times New Roman" charset="0"/>
              <a:ea typeface="MS PGothic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/>
          </a:p>
        </p:txBody>
      </p:sp>
      <p:sp>
        <p:nvSpPr>
          <p:cNvPr id="5018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7C304041-CD37-6543-9911-C83C1263B603}" type="slidenum">
              <a:rPr lang="en-US"/>
              <a:pPr/>
              <a:t>32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20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Goals for March 2014 Meeting</a:t>
            </a:r>
          </a:p>
        </p:txBody>
      </p:sp>
      <p:sp>
        <p:nvSpPr>
          <p:cNvPr id="5120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sz="1800" dirty="0"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Review and process comments from TG review from</a:t>
            </a:r>
            <a:r>
              <a:rPr lang="en-US" altLang="zh-CN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Draft Specification (60GHz) </a:t>
            </a:r>
            <a:r>
              <a:rPr lang="en-US" sz="2800" dirty="0" smtClean="0">
                <a:solidFill>
                  <a:srgbClr val="000000"/>
                </a:solidFill>
                <a:latin typeface="Times New Roman" charset="0"/>
                <a:ea typeface="MS PGothic" charset="0"/>
              </a:rPr>
              <a:t>D0.01</a:t>
            </a:r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Issue Call for Proposal (45GHz)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  <a:p>
            <a:pPr marL="0" indent="0"/>
            <a:r>
              <a:rPr lang="en-US" sz="2800" dirty="0">
                <a:solidFill>
                  <a:srgbClr val="000000"/>
                </a:solidFill>
                <a:latin typeface="Times New Roman" charset="0"/>
                <a:ea typeface="MS PGothic" charset="0"/>
              </a:rPr>
              <a:t>New Submissions</a:t>
            </a:r>
          </a:p>
          <a:p>
            <a:pPr marL="0" indent="0"/>
            <a:endParaRPr lang="en-US" sz="2800" dirty="0">
              <a:solidFill>
                <a:srgbClr val="000000"/>
              </a:solidFill>
              <a:latin typeface="Times New Roman" charset="0"/>
              <a:ea typeface="MS PGothic" charset="0"/>
            </a:endParaRPr>
          </a:p>
        </p:txBody>
      </p:sp>
      <p:sp>
        <p:nvSpPr>
          <p:cNvPr id="512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15CB3AF-A3EC-F44C-A3AA-38AD20F7005A}" type="slidenum">
              <a:rPr lang="en-US"/>
              <a:pPr/>
              <a:t>33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75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MS PGothic" charset="0"/>
              </a:rPr>
              <a:t>Conference call times</a:t>
            </a: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800" dirty="0">
                <a:latin typeface="Times New Roman" charset="0"/>
                <a:ea typeface="MS PGothic" charset="0"/>
              </a:rPr>
              <a:t>February</a:t>
            </a:r>
            <a:r>
              <a:rPr lang="en-US" sz="2800" dirty="0">
                <a:latin typeface="Times New Roman" charset="0"/>
                <a:ea typeface="MS PGothic" charset="0"/>
              </a:rPr>
              <a:t> 27,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F</a:t>
            </a:r>
            <a:r>
              <a:rPr lang="en-US" altLang="zh-CN" sz="2400" dirty="0">
                <a:latin typeface="Times New Roman" charset="0"/>
                <a:ea typeface="MS PGothic" charset="0"/>
              </a:rPr>
              <a:t>ebruary</a:t>
            </a:r>
            <a:r>
              <a:rPr lang="en-US" sz="2400" dirty="0">
                <a:latin typeface="Times New Roman" charset="0"/>
                <a:ea typeface="MS PGothic" charset="0"/>
              </a:rPr>
              <a:t> 28, 2014 8am</a:t>
            </a:r>
          </a:p>
          <a:p>
            <a:pPr lvl="1"/>
            <a:endParaRPr lang="en-US" sz="2400" dirty="0">
              <a:latin typeface="Times New Roman" charset="0"/>
              <a:ea typeface="MS PGothic" charset="0"/>
            </a:endParaRPr>
          </a:p>
          <a:p>
            <a:r>
              <a:rPr lang="en-US" altLang="zh-CN" sz="2800" dirty="0">
                <a:latin typeface="Times New Roman" charset="0"/>
                <a:ea typeface="MS PGothic" charset="0"/>
              </a:rPr>
              <a:t>March</a:t>
            </a:r>
            <a:r>
              <a:rPr lang="en-US" sz="2800" dirty="0">
                <a:latin typeface="Times New Roman" charset="0"/>
                <a:ea typeface="MS PGothic" charset="0"/>
              </a:rPr>
              <a:t> 6, 2014 ET 7pm</a:t>
            </a:r>
          </a:p>
          <a:p>
            <a:pPr lvl="1"/>
            <a:r>
              <a:rPr lang="en-US" sz="2400" dirty="0">
                <a:latin typeface="Times New Roman" charset="0"/>
                <a:ea typeface="MS PGothic" charset="0"/>
              </a:rPr>
              <a:t>Beijing Time: March 7, 2014 8am</a:t>
            </a:r>
          </a:p>
          <a:p>
            <a:pPr lvl="1"/>
            <a:endParaRPr lang="en-US" dirty="0">
              <a:latin typeface="Times New Roman" charset="0"/>
              <a:ea typeface="MS PGothic" charset="0"/>
            </a:endParaRPr>
          </a:p>
        </p:txBody>
      </p:sp>
      <p:sp>
        <p:nvSpPr>
          <p:cNvPr id="52227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MS PGothic" charset="0"/>
                <a:cs typeface="MS PGothic" charset="0"/>
              </a:defRPr>
            </a:lvl9pPr>
          </a:lstStyle>
          <a:p>
            <a:r>
              <a:rPr lang="en-US"/>
              <a:t>Slide </a:t>
            </a:r>
            <a:fld id="{464B8934-126F-8549-9F45-DE1D856964F5}" type="slidenum">
              <a:rPr lang="en-US"/>
              <a:pPr/>
              <a:t>34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57800" y="6475413"/>
            <a:ext cx="3286125" cy="184150"/>
          </a:xfrm>
        </p:spPr>
        <p:txBody>
          <a:bodyPr/>
          <a:lstStyle/>
          <a:p>
            <a:pPr>
              <a:defRPr/>
            </a:pPr>
            <a:r>
              <a:rPr lang="en-US" smtClean="0"/>
              <a:t>Xiaoming Peng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 2014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2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228600" y="838200"/>
            <a:ext cx="8534400" cy="1295400"/>
          </a:xfrm>
        </p:spPr>
        <p:txBody>
          <a:bodyPr/>
          <a:lstStyle/>
          <a:p>
            <a:r>
              <a:rPr lang="en-US" dirty="0" smtClean="0"/>
              <a:t>Task Group 802.11ak   </a:t>
            </a:r>
            <a:r>
              <a:rPr lang="en-US" altLang="en-US" dirty="0"/>
              <a:t>January 2014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GB" sz="2400" dirty="0"/>
              <a:t>Enhancements For Transit Links Within Bridged Networks</a:t>
            </a:r>
            <a:r>
              <a:rPr lang="en-GB" dirty="0"/>
              <a:t/>
            </a:r>
            <a:br>
              <a:rPr lang="en-GB" dirty="0"/>
            </a:br>
            <a:r>
              <a:rPr lang="en-GB" dirty="0"/>
              <a:t>Chair: Donald Eastlake</a:t>
            </a:r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0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January 2014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79257" y="6475413"/>
            <a:ext cx="2064668" cy="184666"/>
          </a:xfrm>
          <a:noFill/>
        </p:spPr>
        <p:txBody>
          <a:bodyPr/>
          <a:lstStyle/>
          <a:p>
            <a:r>
              <a:rPr lang="en-US" smtClean="0"/>
              <a:t>Bruce Kraemer, Marvell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2286000"/>
            <a:ext cx="7924800" cy="4191000"/>
          </a:xfrm>
        </p:spPr>
        <p:txBody>
          <a:bodyPr/>
          <a:lstStyle/>
          <a:p>
            <a:pPr marL="609600" indent="-609600"/>
            <a:r>
              <a:rPr lang="en-US" sz="2800" dirty="0"/>
              <a:t>Since the November meeting, held 3 </a:t>
            </a:r>
            <a:r>
              <a:rPr lang="en-US" sz="2800" dirty="0" smtClean="0"/>
              <a:t>teleconferences</a:t>
            </a:r>
            <a:endParaRPr lang="en-US" sz="2800" dirty="0"/>
          </a:p>
          <a:p>
            <a:pPr marL="609600" indent="-609600"/>
            <a:r>
              <a:rPr lang="en-US" sz="2800" dirty="0"/>
              <a:t>January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Adopt a 0.1 Draft covering the sub-setting and tagging problems.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Joint meeting with 802.1Qbz.</a:t>
            </a:r>
          </a:p>
          <a:p>
            <a:pPr lvl="1">
              <a:buFont typeface="Times New Roman" pitchFamily="16" charset="0"/>
              <a:buChar char="•"/>
            </a:pPr>
            <a:endParaRPr lang="en-GB" sz="2400" dirty="0"/>
          </a:p>
          <a:p>
            <a:pPr marL="609600" indent="-609600"/>
            <a:r>
              <a:rPr lang="en-US" sz="2800" dirty="0"/>
              <a:t>Agenda: See </a:t>
            </a:r>
            <a:r>
              <a:rPr lang="en-US" sz="2800" dirty="0" smtClean="0"/>
              <a:t>11-13/1504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2532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800" smtClean="0"/>
              <a:t>January 2014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en-US" altLang="en-US" sz="1200" smtClean="0"/>
              <a:t>Slide </a:t>
            </a:r>
            <a:fld id="{C6BA0CC7-3562-438F-B339-418970207FD1}" type="slidenum">
              <a:rPr lang="en-US" altLang="en-US" sz="1200" smtClean="0"/>
              <a:pPr>
                <a:defRPr/>
              </a:pPr>
              <a:t>36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altLang="en-US" dirty="0" smtClean="0"/>
              <a:t>IEEE 802.11aq – </a:t>
            </a:r>
            <a:r>
              <a:rPr lang="en-US" altLang="en-US" dirty="0"/>
              <a:t>January 2014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sz="2400" b="0" dirty="0" smtClean="0"/>
              <a:t>Pre-Association </a:t>
            </a:r>
            <a:r>
              <a:rPr lang="en-US" sz="2400" b="0" dirty="0"/>
              <a:t>Discovery</a:t>
            </a:r>
            <a:r>
              <a:rPr lang="en-GB" sz="2400" dirty="0"/>
              <a:t> </a:t>
            </a:r>
            <a:br>
              <a:rPr lang="en-GB" sz="2400" dirty="0"/>
            </a:br>
            <a:r>
              <a:rPr lang="en-GB" sz="2800" dirty="0"/>
              <a:t>Chair: Stephen McCann</a:t>
            </a:r>
            <a:endParaRPr lang="en-US" altLang="en-US" sz="2400" b="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6200" y="1923395"/>
            <a:ext cx="90233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Presentations</a:t>
            </a:r>
          </a:p>
          <a:p>
            <a:pPr lvl="1"/>
            <a:r>
              <a:rPr lang="en-US" altLang="en-US" dirty="0"/>
              <a:t>Pre-Association Messages</a:t>
            </a:r>
          </a:p>
          <a:p>
            <a:pPr lvl="1"/>
            <a:r>
              <a:rPr lang="en-US" altLang="en-US" dirty="0"/>
              <a:t>Identifiers of higher layer service discovery protocols</a:t>
            </a:r>
          </a:p>
          <a:p>
            <a:pPr lvl="1"/>
            <a:r>
              <a:rPr lang="en-US" altLang="en-US" dirty="0"/>
              <a:t>Service Types</a:t>
            </a:r>
          </a:p>
          <a:p>
            <a:r>
              <a:rPr lang="en-US" altLang="en-US" dirty="0"/>
              <a:t>Documents under development</a:t>
            </a:r>
          </a:p>
          <a:p>
            <a:pPr lvl="1"/>
            <a:r>
              <a:rPr lang="en-US" altLang="en-US" dirty="0"/>
              <a:t>Framework Requirements Document</a:t>
            </a:r>
          </a:p>
          <a:p>
            <a:pPr lvl="1"/>
            <a:r>
              <a:rPr lang="en-US" altLang="en-US" dirty="0"/>
              <a:t>Initial Draft</a:t>
            </a:r>
          </a:p>
          <a:p>
            <a:r>
              <a:rPr lang="en-US" altLang="en-US" dirty="0"/>
              <a:t>Liaisons</a:t>
            </a:r>
          </a:p>
          <a:p>
            <a:r>
              <a:rPr lang="en-US" altLang="en-US" dirty="0"/>
              <a:t>Agenda for this meeting is 11-14/0012r0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65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800" smtClean="0"/>
              <a:t>January 2014</a:t>
            </a:r>
            <a:endParaRPr lang="en-US" altLang="en-US" sz="1800"/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Bruce Kraemer, Marvell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Slide </a:t>
            </a:r>
            <a:fld id="{23B11BE2-0B54-4C97-8096-5ADE3BAC0518}" type="slidenum">
              <a:rPr lang="en-US" altLang="en-US" sz="1200"/>
              <a:pPr/>
              <a:t>37</a:t>
            </a:fld>
            <a:endParaRPr lang="en-US" altLang="en-US" sz="120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sz="2800" dirty="0" smtClean="0"/>
              <a:t>HEW SG – </a:t>
            </a:r>
            <a:r>
              <a:rPr lang="en-US" altLang="en-US" sz="2800" dirty="0"/>
              <a:t>January 2014</a:t>
            </a:r>
            <a:r>
              <a:rPr lang="en-US" altLang="en-US" sz="2800" dirty="0" smtClean="0"/>
              <a:t/>
            </a:r>
            <a:br>
              <a:rPr lang="en-US" altLang="en-US" sz="2800" dirty="0" smtClean="0"/>
            </a:br>
            <a:r>
              <a:rPr lang="en-US" sz="1800" dirty="0"/>
              <a:t>High Efficiency WLAN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dirty="0"/>
              <a:t>Chair: Osama </a:t>
            </a:r>
            <a:r>
              <a:rPr lang="en-US" sz="2800" dirty="0" err="1"/>
              <a:t>Aboul-Magd</a:t>
            </a:r>
            <a:endParaRPr lang="en-US" altLang="en-US" sz="28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457200" y="1905000"/>
            <a:ext cx="84582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Continue the discussion and the editing of the PAR and 5C documents with the objective to proceed to WG motion by the end of the meeting.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SG/WG motion on PAR and 5C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 altLang="en-US" dirty="0"/>
              <a:t>Continue to receive submissions that could assist in drafting the PAR and the 5C.</a:t>
            </a:r>
            <a:endParaRPr lang="en-US" alt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altLang="en-US" dirty="0"/>
              <a:t>Agenda for this meeting is available  in document 11-13/1506r0.</a:t>
            </a: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934239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HEW SG Timeline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May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meeting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July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Sept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>
              <a:defRPr/>
            </a:pPr>
            <a:r>
              <a:rPr lang="en-US" sz="2000" dirty="0" smtClean="0">
                <a:solidFill>
                  <a:schemeClr val="bg1">
                    <a:lumMod val="75000"/>
                  </a:schemeClr>
                </a:solidFill>
                <a:cs typeface="ＭＳ Ｐゴシック" charset="0"/>
              </a:rPr>
              <a:t>Nov 2013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Presentations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Initial PAR and 5C </a:t>
            </a:r>
          </a:p>
          <a:p>
            <a:pPr lvl="1">
              <a:defRPr/>
            </a:pPr>
            <a:r>
              <a:rPr lang="en-US" sz="1800" dirty="0" smtClean="0">
                <a:solidFill>
                  <a:schemeClr val="bg1">
                    <a:lumMod val="75000"/>
                  </a:schemeClr>
                </a:solidFill>
              </a:rPr>
              <a:t>SG Extension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4100" name="Content Placeholder 11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/>
          <a:p>
            <a:r>
              <a:rPr lang="en-US" altLang="en-US" sz="2000" dirty="0" smtClean="0">
                <a:solidFill>
                  <a:srgbClr val="FF0000"/>
                </a:solidFill>
              </a:rPr>
              <a:t>Jan 2014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Presentations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Final version of PAR and 5C</a:t>
            </a:r>
          </a:p>
          <a:p>
            <a:pPr lvl="1"/>
            <a:r>
              <a:rPr lang="en-US" altLang="en-US" sz="1800" dirty="0" smtClean="0">
                <a:solidFill>
                  <a:srgbClr val="FF0000"/>
                </a:solidFill>
              </a:rPr>
              <a:t>WG Approval</a:t>
            </a:r>
          </a:p>
          <a:p>
            <a:r>
              <a:rPr lang="en-US" altLang="en-US" sz="2400" dirty="0" smtClean="0"/>
              <a:t>March 2014</a:t>
            </a:r>
          </a:p>
          <a:p>
            <a:pPr lvl="1"/>
            <a:r>
              <a:rPr lang="en-US" altLang="en-US" sz="2000" dirty="0" smtClean="0"/>
              <a:t>Presentations</a:t>
            </a:r>
          </a:p>
          <a:p>
            <a:pPr lvl="1"/>
            <a:r>
              <a:rPr lang="en-US" altLang="en-US" sz="2000" dirty="0" smtClean="0"/>
              <a:t>EC Approval</a:t>
            </a:r>
          </a:p>
          <a:p>
            <a:r>
              <a:rPr lang="en-US" altLang="en-US" dirty="0" smtClean="0"/>
              <a:t>May-June 2014</a:t>
            </a:r>
          </a:p>
          <a:p>
            <a:pPr lvl="1"/>
            <a:r>
              <a:rPr lang="en-US" altLang="en-US" dirty="0" err="1" smtClean="0"/>
              <a:t>Nescom</a:t>
            </a:r>
            <a:r>
              <a:rPr lang="en-US" altLang="en-US" dirty="0" smtClean="0"/>
              <a:t> approval</a:t>
            </a:r>
          </a:p>
          <a:p>
            <a:r>
              <a:rPr lang="en-US" altLang="en-US" dirty="0" smtClean="0"/>
              <a:t>July 2014</a:t>
            </a:r>
          </a:p>
          <a:p>
            <a:pPr lvl="1"/>
            <a:r>
              <a:rPr lang="en-US" altLang="en-US" dirty="0" smtClean="0"/>
              <a:t>TG starts</a:t>
            </a:r>
          </a:p>
          <a:p>
            <a:endParaRPr lang="en-US" alt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410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3AE599E3-2936-4E09-B092-40CD408C9977}" type="slidenum">
              <a:rPr lang="en-US" altLang="en-US" sz="1200" smtClean="0"/>
              <a:pPr/>
              <a:t>38</a:t>
            </a:fld>
            <a:endParaRPr lang="en-US" altLang="en-US" sz="1200" smtClean="0"/>
          </a:p>
        </p:txBody>
      </p:sp>
    </p:spTree>
    <p:extLst>
      <p:ext uri="{BB962C8B-B14F-4D97-AF65-F5344CB8AC3E}">
        <p14:creationId xmlns:p14="http://schemas.microsoft.com/office/powerpoint/2010/main" val="31831062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67588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1508" name="WordArt 2"/>
          <p:cNvSpPr>
            <a:spLocks noChangeArrowheads="1" noChangeShapeType="1" noTextEdit="1"/>
          </p:cNvSpPr>
          <p:nvPr/>
        </p:nvSpPr>
        <p:spPr bwMode="auto">
          <a:xfrm>
            <a:off x="1447800" y="1600200"/>
            <a:ext cx="6248400" cy="38862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Activities 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&amp;</a:t>
            </a:r>
          </a:p>
          <a:p>
            <a:pPr algn="ctr"/>
            <a:r>
              <a:rPr lang="en-US" sz="8000" kern="10" dirty="0" smtClean="0"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  <a:endParaRPr lang="en-US" sz="8000" kern="10" dirty="0"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Date Placeholder 2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760407268"/>
              </p:ext>
            </p:extLst>
          </p:nvPr>
        </p:nvGraphicFramePr>
        <p:xfrm>
          <a:off x="685800" y="1011235"/>
          <a:ext cx="7619999" cy="3535820"/>
        </p:xfrm>
        <a:graphic>
          <a:graphicData uri="http://schemas.openxmlformats.org/drawingml/2006/table">
            <a:tbl>
              <a:tblPr/>
              <a:tblGrid>
                <a:gridCol w="2131550"/>
                <a:gridCol w="2250611"/>
                <a:gridCol w="1592461"/>
                <a:gridCol w="1645377"/>
              </a:tblGrid>
              <a:tr h="300192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1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2012/2013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  + comments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2013/2014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comment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015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8676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05CD4F-C74B-4274-A532-2982B8BB8F66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Type of Groups</a:t>
            </a:r>
            <a:endParaRPr lang="en-US" smtClean="0"/>
          </a:p>
        </p:txBody>
      </p:sp>
      <p:sp>
        <p:nvSpPr>
          <p:cNvPr id="34818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784300"/>
              </p:ext>
            </p:extLst>
          </p:nvPr>
        </p:nvGraphicFramePr>
        <p:xfrm>
          <a:off x="1066800" y="1828801"/>
          <a:ext cx="7391400" cy="3428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4343400"/>
              </a:tblGrid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Type of Group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Description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Working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Task Group</a:t>
                      </a:r>
                      <a:endParaRPr lang="en-GB" sz="3200" dirty="0"/>
                    </a:p>
                  </a:txBody>
                  <a:tcPr marT="45725" marB="45725"/>
                </a:tc>
              </a:tr>
              <a:tr h="662148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SG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Study Group</a:t>
                      </a:r>
                    </a:p>
                  </a:txBody>
                  <a:tcPr marT="45725" marB="45725"/>
                </a:tc>
              </a:tr>
              <a:tr h="780407"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SC</a:t>
                      </a:r>
                      <a:endParaRPr lang="en-GB" sz="3200" dirty="0"/>
                    </a:p>
                  </a:txBody>
                  <a:tcPr marT="45725" marB="45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dirty="0" smtClean="0"/>
                        <a:t>Standing Committee</a:t>
                      </a:r>
                    </a:p>
                  </a:txBody>
                  <a:tcPr marT="45725" marB="45725"/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28762" cy="276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7475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30275"/>
            <a:ext cx="7772400" cy="822325"/>
          </a:xfrm>
        </p:spPr>
        <p:txBody>
          <a:bodyPr/>
          <a:lstStyle/>
          <a:p>
            <a:r>
              <a:rPr lang="en-US" dirty="0" smtClean="0"/>
              <a:t>802.11 Appointments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9225" y="1989138"/>
            <a:ext cx="8994775" cy="4114800"/>
          </a:xfrm>
        </p:spPr>
        <p:txBody>
          <a:bodyPr/>
          <a:lstStyle/>
          <a:p>
            <a:pPr>
              <a:defRPr/>
            </a:pPr>
            <a:r>
              <a:rPr lang="en-US" sz="2600" dirty="0" smtClean="0"/>
              <a:t>WG Secretary – Stephen McCann</a:t>
            </a:r>
          </a:p>
          <a:p>
            <a:pPr>
              <a:defRPr/>
            </a:pPr>
            <a:r>
              <a:rPr lang="en-US" sz="2600" dirty="0" smtClean="0"/>
              <a:t>Treasurer – Jon Rosdahl</a:t>
            </a:r>
          </a:p>
          <a:p>
            <a:pPr>
              <a:defRPr/>
            </a:pPr>
            <a:r>
              <a:rPr lang="en-US" sz="2600" dirty="0" smtClean="0"/>
              <a:t>Publicity – Stephen McCann</a:t>
            </a:r>
          </a:p>
          <a:p>
            <a:pPr>
              <a:defRPr/>
            </a:pPr>
            <a:r>
              <a:rPr lang="en-US" sz="2600" dirty="0" smtClean="0"/>
              <a:t>ANA Authority – Adrian Stephens</a:t>
            </a:r>
          </a:p>
          <a:p>
            <a:pPr>
              <a:defRPr/>
            </a:pPr>
            <a:r>
              <a:rPr lang="en-US" sz="2600" dirty="0" smtClean="0"/>
              <a:t>WG Technical Editors – Adrian Stephens, Peter Ecclesine</a:t>
            </a:r>
            <a:endParaRPr lang="en-US" sz="2600" dirty="0"/>
          </a:p>
          <a:p>
            <a:pPr marL="0" indent="0">
              <a:buFontTx/>
              <a:buNone/>
              <a:defRPr/>
            </a:pPr>
            <a:endParaRPr lang="en-US" sz="2600" dirty="0" smtClean="0"/>
          </a:p>
        </p:txBody>
      </p:sp>
      <p:sp>
        <p:nvSpPr>
          <p:cNvPr id="74758" name="Text Box 5"/>
          <p:cNvSpPr txBox="1">
            <a:spLocks noChangeArrowheads="1"/>
          </p:cNvSpPr>
          <p:nvPr/>
        </p:nvSpPr>
        <p:spPr bwMode="auto">
          <a:xfrm>
            <a:off x="86665" y="601663"/>
            <a:ext cx="38113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hangingPunct="0"/>
            <a:r>
              <a:rPr lang="en-US" dirty="0" smtClean="0">
                <a:solidFill>
                  <a:schemeClr val="tx2"/>
                </a:solidFill>
              </a:rPr>
              <a:t>Monday </a:t>
            </a:r>
            <a:r>
              <a:rPr lang="en-US" dirty="0">
                <a:solidFill>
                  <a:schemeClr val="tx2"/>
                </a:solidFill>
              </a:rPr>
              <a:t>Agenda Item </a:t>
            </a:r>
            <a:r>
              <a:rPr lang="en-US" dirty="0" smtClean="0">
                <a:solidFill>
                  <a:schemeClr val="tx2"/>
                </a:solidFill>
              </a:rPr>
              <a:t>4.1.2 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D810085-7017-4368-A971-DE56F883B38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36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smtClean="0"/>
              <a:t>Groups</a:t>
            </a:r>
          </a:p>
        </p:txBody>
      </p:sp>
      <p:sp>
        <p:nvSpPr>
          <p:cNvPr id="35842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215730"/>
              </p:ext>
            </p:extLst>
          </p:nvPr>
        </p:nvGraphicFramePr>
        <p:xfrm>
          <a:off x="152400" y="762000"/>
          <a:ext cx="8763001" cy="4760857"/>
        </p:xfrm>
        <a:graphic>
          <a:graphicData uri="http://schemas.openxmlformats.org/drawingml/2006/table">
            <a:tbl>
              <a:tblPr/>
              <a:tblGrid>
                <a:gridCol w="716974"/>
                <a:gridCol w="1645226"/>
                <a:gridCol w="3733800"/>
                <a:gridCol w="2667001"/>
              </a:tblGrid>
              <a:tr h="33525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2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18" marB="4571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18" marB="4571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“mc”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76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3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PAD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Pre-association Discovery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General Link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68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1" marB="2743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 Efficiency WLAN</a:t>
                      </a: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1" marB="2743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2014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3467104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Yongho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Seok</a:t>
                      </a:r>
                      <a:r>
                        <a:rPr lang="en-US" sz="1400" dirty="0" smtClean="0"/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9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Date Placeholder 3"/>
          <p:cNvSpPr>
            <a:spLocks noGrp="1"/>
          </p:cNvSpPr>
          <p:nvPr>
            <p:ph type="dt" sz="quarter" idx="10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2014</a:t>
            </a:r>
            <a:endParaRPr lang="en-US" sz="1800"/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2014 -</a:t>
            </a:r>
            <a:r>
              <a:rPr lang="en-US" sz="2800" dirty="0" err="1" smtClean="0"/>
              <a:t>adj</a:t>
            </a:r>
            <a:endParaRPr lang="en-US" sz="2800" dirty="0" smtClean="0"/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1289595"/>
              </p:ext>
            </p:extLst>
          </p:nvPr>
        </p:nvGraphicFramePr>
        <p:xfrm>
          <a:off x="95250" y="990600"/>
          <a:ext cx="8991600" cy="5094626"/>
        </p:xfrm>
        <a:graphic>
          <a:graphicData uri="http://schemas.openxmlformats.org/drawingml/2006/table">
            <a:tbl>
              <a:tblPr/>
              <a:tblGrid>
                <a:gridCol w="514350"/>
                <a:gridCol w="685800"/>
                <a:gridCol w="1828800"/>
                <a:gridCol w="2667000"/>
                <a:gridCol w="1600200"/>
                <a:gridCol w="1695450"/>
              </a:tblGrid>
              <a:tr h="3048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22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8" marB="4572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8" marB="4572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Hamilton, 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Ecclesine,   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Yongho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Seok</a:t>
                      </a:r>
                      <a:r>
                        <a:rPr lang="en-US" sz="1400" dirty="0" smtClean="0"/>
                        <a:t>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 Chia</a:t>
                      </a:r>
                      <a:r>
                        <a:rPr lang="en-US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CHOO</a:t>
                      </a:r>
                      <a:endParaRPr lang="en-US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27436" marB="27436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64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Emmelmann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Lee Armstrong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Ping Fang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AJ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Haiming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Wang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en-US" sz="1400" dirty="0" err="1" smtClean="0"/>
                        <a:t>Jiamin</a:t>
                      </a:r>
                      <a:r>
                        <a:rPr lang="en-US" altLang="en-US" sz="1400" dirty="0" smtClean="0"/>
                        <a:t> Chen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HAO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Peng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NYRQ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Donald Eastlake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Norm Finn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ZHUANG Yan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86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AQ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Yunsong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YANG,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Dan Gal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Dapeng</a:t>
                      </a:r>
                      <a:r>
                        <a:rPr lang="en-US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Liu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Joe Levy 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Jim Lansford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6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6" marB="2743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HEW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Aboul-Magd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Yasuhiko Inoue</a:t>
                      </a:r>
                    </a:p>
                  </a:txBody>
                  <a:tcPr marT="27436" marB="2743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709" name="Text Box 138"/>
          <p:cNvSpPr txBox="1">
            <a:spLocks noChangeArrowheads="1"/>
          </p:cNvSpPr>
          <p:nvPr/>
        </p:nvSpPr>
        <p:spPr bwMode="auto">
          <a:xfrm>
            <a:off x="0" y="6172200"/>
            <a:ext cx="3972562" cy="30777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/>
              <a:t>NYRQ = Not yet required, nominations are not </a:t>
            </a:r>
            <a:r>
              <a:rPr lang="en-US" sz="1400" dirty="0" smtClean="0"/>
              <a:t>open</a:t>
            </a:r>
            <a:endParaRPr lang="en-US" sz="1400" dirty="0"/>
          </a:p>
        </p:txBody>
      </p:sp>
      <p:sp>
        <p:nvSpPr>
          <p:cNvPr id="9" name="Text Box 138"/>
          <p:cNvSpPr txBox="1">
            <a:spLocks noChangeArrowheads="1"/>
          </p:cNvSpPr>
          <p:nvPr/>
        </p:nvSpPr>
        <p:spPr bwMode="auto">
          <a:xfrm>
            <a:off x="4191000" y="6162477"/>
            <a:ext cx="3204723" cy="307777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OPEN </a:t>
            </a:r>
            <a:r>
              <a:rPr lang="en-US" sz="1400" dirty="0"/>
              <a:t>= Candidate Nominations are open</a:t>
            </a:r>
          </a:p>
        </p:txBody>
      </p:sp>
      <p:sp>
        <p:nvSpPr>
          <p:cNvPr id="10" name="Text Box 138"/>
          <p:cNvSpPr txBox="1">
            <a:spLocks noChangeArrowheads="1"/>
          </p:cNvSpPr>
          <p:nvPr/>
        </p:nvSpPr>
        <p:spPr bwMode="auto">
          <a:xfrm>
            <a:off x="7924800" y="6160988"/>
            <a:ext cx="593432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xtLst/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0" hangingPunct="0"/>
            <a:r>
              <a:rPr lang="en-US" sz="1400" dirty="0" smtClean="0"/>
              <a:t>NEW</a:t>
            </a:r>
            <a:endParaRPr lang="en-US" sz="1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8CC35B-6E7A-4659-983B-103F2C19445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321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297432</TotalTime>
  <Words>2546</Words>
  <Application>Microsoft Office PowerPoint</Application>
  <PresentationFormat>On-screen Show (4:3)</PresentationFormat>
  <Paragraphs>932</Paragraphs>
  <Slides>40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Design</vt:lpstr>
      <vt:lpstr>WG11   Opening Report Snapshots  January 2014</vt:lpstr>
      <vt:lpstr>802.11 Meeting Documents</vt:lpstr>
      <vt:lpstr>PAR Expiration/Renewal Schedule</vt:lpstr>
      <vt:lpstr>PowerPoint Presentation</vt:lpstr>
      <vt:lpstr>Type of Groups</vt:lpstr>
      <vt:lpstr>802.11 Appointments</vt:lpstr>
      <vt:lpstr>Groups</vt:lpstr>
      <vt:lpstr>WG11 Task &amp; Study Group Officers – January 2014</vt:lpstr>
      <vt:lpstr>WG11 Task &amp; Study Group Officers – January 2014 -adj</vt:lpstr>
      <vt:lpstr>WG11 Meeting Chairs – January 2014</vt:lpstr>
      <vt:lpstr>PowerPoint Presentation</vt:lpstr>
      <vt:lpstr>Current Membership Status - January</vt:lpstr>
      <vt:lpstr>IEEE 802.11 Standards Pipeline  - January 2014</vt:lpstr>
      <vt:lpstr>IEEE 802.11 Revisions</vt:lpstr>
      <vt:lpstr>PowerPoint Presentation</vt:lpstr>
      <vt:lpstr>Agenda for 2013-11-12 Chairs: Peter Ecclesine, Adrian Stephens</vt:lpstr>
      <vt:lpstr>WNG SC – January 2014 Chair: Clint Chaplin</vt:lpstr>
      <vt:lpstr>802.11 ARC – January 2014 Chair: Mark Hamilton</vt:lpstr>
      <vt:lpstr>IEEE 802 JTC1 SC – Jan 2014 Chair: Andrew Myles</vt:lpstr>
      <vt:lpstr>IEEE 802 JTC1 SC – Jan 2014</vt:lpstr>
      <vt:lpstr>Regulatory Standing Committee - January 2014  Chair: Richard Kennedy   ?</vt:lpstr>
      <vt:lpstr>IEEE 802.11 TGmc –January 2014  802.11 revision  Chair: Dorothy Stanley</vt:lpstr>
      <vt:lpstr>IEEE 802.11ac – January 2014 Very-high Throughput, &lt; 6GHz  Chair: Osama Aboul-Magd</vt:lpstr>
      <vt:lpstr>TGaf – Meeting Goals January 2014 WLAN in Whitespaces Chair: Richard Kennedy</vt:lpstr>
      <vt:lpstr>IEEE 802.11ah Snapshot - January 2014 sub 1GHz PHY Chair: Dave Halasz </vt:lpstr>
      <vt:lpstr>IEEE 802.11 FILS TGai – January 2014 Fast Initial Link Setup  Chair: Hiroshi Mano</vt:lpstr>
      <vt:lpstr>IEEE 802.11aj - January 2014 China millimeter wave Chair: Xiaoming Peng</vt:lpstr>
      <vt:lpstr>Work Completed (1/3) </vt:lpstr>
      <vt:lpstr>Work Completed (2/3)</vt:lpstr>
      <vt:lpstr>Work Completed (3/3)</vt:lpstr>
      <vt:lpstr>Motion</vt:lpstr>
      <vt:lpstr>Next Meeting </vt:lpstr>
      <vt:lpstr>Goals for March 2014 Meeting</vt:lpstr>
      <vt:lpstr>Conference call times</vt:lpstr>
      <vt:lpstr>Task Group 802.11ak   January 2014 Enhancements For Transit Links Within Bridged Networks Chair: Donald Eastlake </vt:lpstr>
      <vt:lpstr>IEEE 802.11aq – January 2014 Pre-Association Discovery  Chair: Stephen McCann</vt:lpstr>
      <vt:lpstr>HEW SG – January 2014 High Efficiency WLAN Chair: Osama Aboul-Magd</vt:lpstr>
      <vt:lpstr>HEW SG Timeline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- January 2014</dc:title>
  <dc:creator>Bruce Kraemer</dc:creator>
  <cp:lastModifiedBy>Marvell</cp:lastModifiedBy>
  <cp:revision>2936</cp:revision>
  <cp:lastPrinted>2014-01-19T20:27:16Z</cp:lastPrinted>
  <dcterms:created xsi:type="dcterms:W3CDTF">1998-02-10T13:07:52Z</dcterms:created>
  <dcterms:modified xsi:type="dcterms:W3CDTF">2014-01-20T02:42:32Z</dcterms:modified>
</cp:coreProperties>
</file>